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0" r:id="rId1"/>
  </p:sldMasterIdLst>
  <p:notesMasterIdLst>
    <p:notesMasterId r:id="rId9"/>
  </p:notesMasterIdLst>
  <p:sldIdLst>
    <p:sldId id="302" r:id="rId2"/>
    <p:sldId id="303" r:id="rId3"/>
    <p:sldId id="305" r:id="rId4"/>
    <p:sldId id="304" r:id="rId5"/>
    <p:sldId id="306" r:id="rId6"/>
    <p:sldId id="307" r:id="rId7"/>
    <p:sldId id="308" r:id="rId8"/>
  </p:sldIdLst>
  <p:sldSz cx="13411200" cy="10058400"/>
  <p:notesSz cx="9296400" cy="14782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3F3F"/>
    <a:srgbClr val="EFAFAF"/>
    <a:srgbClr val="FF3399"/>
    <a:srgbClr val="CCFFCC"/>
    <a:srgbClr val="BBE0E3"/>
    <a:srgbClr val="C5E5F1"/>
    <a:srgbClr val="C5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9" autoAdjust="0"/>
    <p:restoredTop sz="94629" autoAdjust="0"/>
  </p:normalViewPr>
  <p:slideViewPr>
    <p:cSldViewPr showGuides="1">
      <p:cViewPr varScale="1">
        <p:scale>
          <a:sx n="45" d="100"/>
          <a:sy n="45" d="100"/>
        </p:scale>
        <p:origin x="72" y="282"/>
      </p:cViewPr>
      <p:guideLst>
        <p:guide orient="horz" pos="3168"/>
        <p:guide pos="422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137567" tIns="68784" rIns="137567" bIns="68784" rtlCol="0"/>
          <a:lstStyle>
            <a:lvl1pPr algn="l" eaLnBrk="1" hangingPunct="1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wrap="square" lIns="137567" tIns="68784" rIns="137567" bIns="68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>
                <a:latin typeface="Arial" pitchFamily="34" charset="0"/>
                <a:ea typeface="ヒラギノ角ゴ Pro W3" pitchFamily="125" charset="-128"/>
                <a:cs typeface="+mn-cs"/>
              </a:defRPr>
            </a:lvl1pPr>
          </a:lstStyle>
          <a:p>
            <a:pPr>
              <a:defRPr/>
            </a:pPr>
            <a:fld id="{C48F769C-273C-4D1D-A1CF-1A73DE1A5804}" type="datetimeFigureOut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109663"/>
            <a:ext cx="7391400" cy="554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67" tIns="68784" rIns="137567" bIns="6878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7021513"/>
            <a:ext cx="7435850" cy="6651625"/>
          </a:xfrm>
          <a:prstGeom prst="rect">
            <a:avLst/>
          </a:prstGeom>
        </p:spPr>
        <p:txBody>
          <a:bodyPr vert="horz" lIns="137567" tIns="68784" rIns="137567" bIns="6878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14041438"/>
            <a:ext cx="4029075" cy="738187"/>
          </a:xfrm>
          <a:prstGeom prst="rect">
            <a:avLst/>
          </a:prstGeom>
        </p:spPr>
        <p:txBody>
          <a:bodyPr vert="horz" lIns="137567" tIns="68784" rIns="137567" bIns="68784" rtlCol="0" anchor="b"/>
          <a:lstStyle>
            <a:lvl1pPr algn="l" eaLnBrk="1" hangingPunct="1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265738" y="14041438"/>
            <a:ext cx="4029075" cy="738187"/>
          </a:xfrm>
          <a:prstGeom prst="rect">
            <a:avLst/>
          </a:prstGeom>
        </p:spPr>
        <p:txBody>
          <a:bodyPr vert="horz" wrap="square" lIns="137567" tIns="68784" rIns="137567" bIns="68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900"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58A1542-339C-4439-9A37-30590F226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creen Shot 2016-11-03 at 9.45.53 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122"/>
          <a:stretch>
            <a:fillRect/>
          </a:stretch>
        </p:blipFill>
        <p:spPr bwMode="auto">
          <a:xfrm>
            <a:off x="6921500" y="1239838"/>
            <a:ext cx="6489700" cy="811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763" y="3124666"/>
            <a:ext cx="5705610" cy="3128670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1" y="6757391"/>
            <a:ext cx="5697771" cy="16438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63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5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1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428800"/>
            <a:ext cx="12070080" cy="766722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/>
            </a:lvl4pPr>
            <a:lvl5pPr marL="1573323" indent="-315541">
              <a:buFont typeface="Arial"/>
              <a:buChar char="•"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2125" y="96652"/>
            <a:ext cx="10015538" cy="106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5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33358"/>
            <a:ext cx="5923280" cy="759228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 sz="1800"/>
            </a:lvl4pPr>
            <a:lvl5pPr marL="1577706" indent="-322116" defTabSz="626700">
              <a:buFont typeface="Arial"/>
              <a:buChar char="•"/>
              <a:tabLst/>
              <a:defRPr sz="1600"/>
            </a:lvl5pPr>
            <a:lvl6pPr>
              <a:defRPr sz="2502"/>
            </a:lvl6pPr>
            <a:lvl7pPr>
              <a:defRPr sz="2502"/>
            </a:lvl7pPr>
            <a:lvl8pPr>
              <a:defRPr sz="2502"/>
            </a:lvl8pPr>
            <a:lvl9pPr>
              <a:defRPr sz="250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7360" y="1433358"/>
            <a:ext cx="5923280" cy="759228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 sz="1800"/>
            </a:lvl4pPr>
            <a:lvl5pPr marL="1573323" indent="-315541">
              <a:buFont typeface="Arial"/>
              <a:buChar char="•"/>
              <a:defRPr sz="1600"/>
            </a:lvl5pPr>
            <a:lvl6pPr>
              <a:defRPr sz="2502"/>
            </a:lvl6pPr>
            <a:lvl7pPr>
              <a:defRPr sz="2502"/>
            </a:lvl7pPr>
            <a:lvl8pPr>
              <a:defRPr sz="2502"/>
            </a:lvl8pPr>
            <a:lvl9pPr>
              <a:defRPr sz="250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82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6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STO ppt banner head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2" b="14119"/>
          <a:stretch>
            <a:fillRect/>
          </a:stretch>
        </p:blipFill>
        <p:spPr bwMode="auto">
          <a:xfrm>
            <a:off x="0" y="25400"/>
            <a:ext cx="13411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3032125" y="96838"/>
            <a:ext cx="1001553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cxnSp>
        <p:nvCxnSpPr>
          <p:cNvPr id="13" name="Straight Connector 12">
            <a:extLst/>
          </p:cNvPr>
          <p:cNvCxnSpPr/>
          <p:nvPr userDrawn="1"/>
        </p:nvCxnSpPr>
        <p:spPr>
          <a:xfrm>
            <a:off x="0" y="9709150"/>
            <a:ext cx="1342707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1853863" y="9745663"/>
            <a:ext cx="955675" cy="33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>
                <a:latin typeface="Arial" charset="0"/>
                <a:ea typeface="ヒラギノ角ゴ Pro W3" charset="-128"/>
                <a:cs typeface="ヒラギノ角ゴ Pro W3" charset="-128"/>
              </a:rPr>
              <a:t>Slide </a:t>
            </a:r>
            <a:fld id="{C4512FFE-6773-4652-90E5-28FDBB875E73}" type="slidenum">
              <a:rPr lang="en-US" sz="1550">
                <a:latin typeface="Arial" charset="0"/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sz="155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9938" y="9745663"/>
            <a:ext cx="4530725" cy="33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>
                <a:latin typeface="Arial" charset="0"/>
                <a:ea typeface="ヒラギノ角ゴ Pro W3" charset="-128"/>
                <a:cs typeface="ヒラギノ角ゴ Pro W3" charset="-128"/>
              </a:rPr>
              <a:t>Proprietary Information/Competition Sensitive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57225" y="9745663"/>
            <a:ext cx="1177925" cy="33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>
                <a:latin typeface="Arial" charset="0"/>
                <a:ea typeface="ヒラギノ角ゴ Pro W3" charset="-128"/>
                <a:cs typeface="ヒラギノ角ゴ Pro W3" charset="-128"/>
              </a:rPr>
              <a:t>10/26/2017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3" r:id="rId2"/>
    <p:sldLayoutId id="2147485164" r:id="rId3"/>
    <p:sldLayoutId id="214748516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628650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2pPr>
      <a:lvl3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3pPr>
      <a:lvl4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4pPr>
      <a:lvl5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5pPr>
      <a:lvl6pPr marL="631082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1262165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893247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2524329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09563" indent="-309563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31825" indent="-311150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42975" indent="-3143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63650" indent="-3143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5241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470953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6pPr>
      <a:lvl7pPr marL="4102035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7pPr>
      <a:lvl8pPr marL="4733117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8pPr>
      <a:lvl9pPr marL="5364200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1pPr>
      <a:lvl2pPr marL="631082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2pPr>
      <a:lvl3pPr marL="1262165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3pPr>
      <a:lvl4pPr marL="1893247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4pPr>
      <a:lvl5pPr marL="2524329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5pPr>
      <a:lvl6pPr marL="3155412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6pPr>
      <a:lvl7pPr marL="3786494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7pPr>
      <a:lvl8pPr marL="4417576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8pPr>
      <a:lvl9pPr marL="5048658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Sunpower</a:t>
            </a:r>
            <a:r>
              <a:rPr lang="en-US" altLang="en-US" dirty="0" smtClean="0"/>
              <a:t> AVC controller in TVAC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4" y="1518577"/>
            <a:ext cx="8881606" cy="666120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850205" y="2686923"/>
            <a:ext cx="3600400" cy="1908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160723" y="6911264"/>
            <a:ext cx="3109274" cy="21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0016" y="2194480"/>
            <a:ext cx="23326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sink</a:t>
            </a:r>
          </a:p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69997" y="6634846"/>
            <a:ext cx="23326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PCB</a:t>
            </a:r>
          </a:p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0102" y="4264967"/>
            <a:ext cx="288893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 Concerto</a:t>
            </a:r>
          </a:p>
          <a:p>
            <a:r>
              <a:rPr lang="en-US" dirty="0" smtClean="0"/>
              <a:t>Microcontroller</a:t>
            </a:r>
          </a:p>
          <a:p>
            <a:r>
              <a:rPr lang="en-US" sz="2400" dirty="0" smtClean="0"/>
              <a:t>100 MHz ARM-M3</a:t>
            </a:r>
          </a:p>
          <a:p>
            <a:r>
              <a:rPr lang="en-US" sz="2400" dirty="0" smtClean="0"/>
              <a:t>-40C to 105C T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93725" y="5356881"/>
            <a:ext cx="2461201" cy="68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1098" y="8195169"/>
            <a:ext cx="12749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Feedthroughs allow power, communication, and cryocooler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Cryocooler outside chamber allows realistic load on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Custom heat sink allows cooling/heating PCB, power transistors, caps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65" y="1392796"/>
            <a:ext cx="9626070" cy="6734118"/>
          </a:xfrm>
          <a:prstGeom prst="rect">
            <a:avLst/>
          </a:prstGeom>
        </p:spPr>
      </p:pic>
      <p:sp>
        <p:nvSpPr>
          <p:cNvPr id="1126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Ambient temperature vacuum test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64673" y="2089168"/>
            <a:ext cx="36004" cy="3132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96921" y="2089871"/>
            <a:ext cx="36004" cy="3132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13045" y="2286269"/>
            <a:ext cx="28885" cy="294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9572" y="1889113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24V supply 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33818" y="1886159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45min @ 60W drive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3256130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24V supply OFF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62" y="8165926"/>
            <a:ext cx="12710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Ambient temperature run (no control)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Chamber below flight pressure for entire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Left at low pressure overnight post-test, and powered ON at 60W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Test was Successful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565140" y="4777172"/>
            <a:ext cx="82089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97142" y="444988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3 mbar flight level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" y="1248780"/>
            <a:ext cx="9646528" cy="7002060"/>
          </a:xfrm>
          <a:prstGeom prst="rect">
            <a:avLst/>
          </a:prstGeom>
        </p:spPr>
      </p:pic>
      <p:sp>
        <p:nvSpPr>
          <p:cNvPr id="1126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Ambient temperature vacuum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162" y="8165926"/>
            <a:ext cx="12710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Ambient temperature run (no control)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Chamber below flight pressure for entire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Left at low pressure overnight post-test, and powered ON at 60W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Test was Successful – One anomaly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85320" y="6613377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335" y="7196800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520317" y="6607468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93332" y="7190891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89376" y="6607468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5360" y="7190891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30543" y="6607468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3558" y="7190891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84613" y="6607468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57628" y="7190891"/>
            <a:ext cx="43313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81964" y="1896852"/>
            <a:ext cx="339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24V Power ON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 60W (anomaly)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24V reset &amp; command 60W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 90W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 OFF &amp; 25V Power OFF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579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52" y="1248780"/>
            <a:ext cx="8033899" cy="5831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# 2 anomaly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283" y="7081428"/>
            <a:ext cx="12421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60W is initially commanded ON, the heat sink and </a:t>
            </a:r>
            <a:r>
              <a:rPr lang="en-US" sz="2000" dirty="0"/>
              <a:t>capacitor bank </a:t>
            </a:r>
            <a:r>
              <a:rPr lang="en-US" sz="2000" dirty="0" smtClean="0"/>
              <a:t>temperature drops, and the cryocooler does not cool.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Serial interface erroneously reports 60W drive and non-zero Hi / Low drive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24V power cycle is required to turn on at 60W drive.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failure has been seen previously at random intervals on the bench at ambient pressure.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85320" y="5605264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2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start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" y="1306060"/>
            <a:ext cx="8650974" cy="627942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465240" y="2580928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59514" y="2078323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1430" y="2076872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7976" y="2076872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4315" y="2076872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4088" y="2078323"/>
            <a:ext cx="43313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97888" y="1608820"/>
            <a:ext cx="33932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24V Power ON at CPU = 0C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 60W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Multiple 24V power cycles and failures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Warm up to 10C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Multiple 24V power cycles and failures at &gt; 10C</a:t>
            </a:r>
            <a:endParaRPr lang="en-US" sz="2400" b="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89376" y="2580928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162" y="7909520"/>
            <a:ext cx="12710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Zero Celsius temperature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Chamber below flight pressure for entire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Test was unsuccessful – unit failed to power on when cold.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After warmup, unit still did not power on.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38646" y="2580928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0825" y="2615481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65242" y="2611686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Test failure discussion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" y="1307412"/>
            <a:ext cx="8650974" cy="627942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133092" y="4057092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27366" y="3554487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3252" y="3553036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5400" y="3553036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6751" y="3553036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7648" y="3554487"/>
            <a:ext cx="43313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1198" y="4057092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80962" y="4057092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33261" y="4091645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54756" y="4087850"/>
            <a:ext cx="10961" cy="568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99474" y="1320788"/>
            <a:ext cx="40679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With 24V power on, command 60W drive.  No start. Once every 20 seconds, 1V DC drive is placed on the cooler, raising the heatsink temperature briefly.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Commanded 0W, then 60W.  No start.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24V power cycle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Warm up chamber.</a:t>
            </a: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endParaRPr lang="en-US" sz="2400" b="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Command 60W.  No start.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62" y="7621488"/>
            <a:ext cx="12710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 contrast to the previous cooler failure to start, this time there is a periodic 1V pulse on the cooler, and heatsink temperature increase.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 contrast to the previous cooler failure to start, the serial interface reports a 0W hi / low drive limit, and 0W command.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24V power cycle does not fix the issue.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warm up to 25C board temperature, unit does not start.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51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83524" y="2172218"/>
            <a:ext cx="3601683" cy="2701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073" y="1392796"/>
            <a:ext cx="577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U2 – </a:t>
            </a:r>
            <a:r>
              <a:rPr lang="en-US" sz="2400" dirty="0" err="1" smtClean="0"/>
              <a:t>Everspin</a:t>
            </a:r>
            <a:r>
              <a:rPr lang="en-US" sz="2400" dirty="0" smtClean="0"/>
              <a:t> MR25H256CDC</a:t>
            </a:r>
          </a:p>
          <a:p>
            <a:r>
              <a:rPr lang="en-US" sz="2400" b="0" dirty="0" smtClean="0"/>
              <a:t>256kB SPI MRAM</a:t>
            </a:r>
          </a:p>
          <a:p>
            <a:r>
              <a:rPr lang="en-US" sz="2400" b="0" dirty="0" smtClean="0"/>
              <a:t>Industrial temp -40-85C, 8-pin DFN</a:t>
            </a:r>
          </a:p>
          <a:p>
            <a:r>
              <a:rPr lang="en-US" sz="2400" b="0" i="1" dirty="0" smtClean="0"/>
              <a:t>Q: Does this memory store the Hi/Low drive limit look up table?</a:t>
            </a:r>
            <a:endParaRPr lang="en-US" sz="2400" b="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14073" y="3481028"/>
            <a:ext cx="6103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U3 – Allegro Micro ACS711 (</a:t>
            </a:r>
            <a:r>
              <a:rPr lang="en-US" sz="2400" dirty="0" err="1" smtClean="0"/>
              <a:t>qty</a:t>
            </a:r>
            <a:r>
              <a:rPr lang="en-US" sz="2400" dirty="0" smtClean="0"/>
              <a:t> 2)</a:t>
            </a:r>
          </a:p>
          <a:p>
            <a:r>
              <a:rPr lang="en-US" sz="2400" b="0" dirty="0" smtClean="0"/>
              <a:t>Hall-Effect current sensor</a:t>
            </a:r>
          </a:p>
          <a:p>
            <a:r>
              <a:rPr lang="en-US" sz="2400" b="0" dirty="0" smtClean="0"/>
              <a:t>Datasheet seems to indicate it is internally temperature compensated to -40C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33736" y="6043494"/>
            <a:ext cx="4522315" cy="3391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2" t="61351" r="4331" b="19191"/>
          <a:stretch/>
        </p:blipFill>
        <p:spPr>
          <a:xfrm>
            <a:off x="1692452" y="7081428"/>
            <a:ext cx="4707604" cy="23538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561" y="5245224"/>
            <a:ext cx="6103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U1 – TI F28M35H52C1RFPT MCU</a:t>
            </a:r>
          </a:p>
          <a:p>
            <a:r>
              <a:rPr lang="en-US" sz="2400" b="0" dirty="0" smtClean="0"/>
              <a:t>100 MHz ARM-M3, T-option: -40-105C Junction temp.</a:t>
            </a:r>
          </a:p>
          <a:p>
            <a:r>
              <a:rPr lang="en-US" sz="2400" b="0" dirty="0" smtClean="0"/>
              <a:t>Timing of SPI bus could be upset at low temps </a:t>
            </a:r>
          </a:p>
        </p:txBody>
      </p:sp>
    </p:spTree>
    <p:extLst>
      <p:ext uri="{BB962C8B-B14F-4D97-AF65-F5344CB8AC3E}">
        <p14:creationId xmlns:p14="http://schemas.microsoft.com/office/powerpoint/2010/main" val="40448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4F81BD"/>
      </a:accent1>
      <a:accent2>
        <a:srgbClr val="D0D7E7"/>
      </a:accent2>
      <a:accent3>
        <a:srgbClr val="E8ECF3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USTO 2015 template" id="{039D8DA8-41F0-1D48-A85A-AEB6954A4CA3}" vid="{C006F77B-7A6E-544F-99EF-FB7D818FE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520</Words>
  <Application>Microsoft Office PowerPoint</Application>
  <PresentationFormat>Custom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ヒラギノ角ゴ Pro W3</vt:lpstr>
      <vt:lpstr>Office Theme</vt:lpstr>
      <vt:lpstr>Sunpower AVC controller in TVAC</vt:lpstr>
      <vt:lpstr>Ambient temperature vacuum test</vt:lpstr>
      <vt:lpstr>Ambient temperature vacuum test</vt:lpstr>
      <vt:lpstr>Test # 2 anomaly discussion</vt:lpstr>
      <vt:lpstr>Cold start test</vt:lpstr>
      <vt:lpstr>Cold Test failure discussion</vt:lpstr>
      <vt:lpstr>Potential 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GUSTO Science Payload Overview</dc:title>
  <dc:creator>Microsoft Office User</dc:creator>
  <cp:lastModifiedBy>Abram Young</cp:lastModifiedBy>
  <cp:revision>20</cp:revision>
  <dcterms:created xsi:type="dcterms:W3CDTF">2017-10-26T14:59:15Z</dcterms:created>
  <dcterms:modified xsi:type="dcterms:W3CDTF">2019-02-08T14:59:10Z</dcterms:modified>
</cp:coreProperties>
</file>