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30" r:id="rId1"/>
  </p:sldMasterIdLst>
  <p:notesMasterIdLst>
    <p:notesMasterId r:id="rId6"/>
  </p:notesMasterIdLst>
  <p:sldIdLst>
    <p:sldId id="302" r:id="rId2"/>
    <p:sldId id="303" r:id="rId3"/>
    <p:sldId id="305" r:id="rId4"/>
    <p:sldId id="304" r:id="rId5"/>
  </p:sldIdLst>
  <p:sldSz cx="13411200" cy="10058400"/>
  <p:notesSz cx="9296400" cy="14782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900" b="1"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1pPr>
    <a:lvl2pPr marL="457200" algn="l" rtl="0" eaLnBrk="0" fontAlgn="base" hangingPunct="0">
      <a:spcBef>
        <a:spcPct val="0"/>
      </a:spcBef>
      <a:spcAft>
        <a:spcPct val="0"/>
      </a:spcAft>
      <a:defRPr sz="2900" b="1"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2pPr>
    <a:lvl3pPr marL="914400" algn="l" rtl="0" eaLnBrk="0" fontAlgn="base" hangingPunct="0">
      <a:spcBef>
        <a:spcPct val="0"/>
      </a:spcBef>
      <a:spcAft>
        <a:spcPct val="0"/>
      </a:spcAft>
      <a:defRPr sz="2900" b="1"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3pPr>
    <a:lvl4pPr marL="1371600" algn="l" rtl="0" eaLnBrk="0" fontAlgn="base" hangingPunct="0">
      <a:spcBef>
        <a:spcPct val="0"/>
      </a:spcBef>
      <a:spcAft>
        <a:spcPct val="0"/>
      </a:spcAft>
      <a:defRPr sz="2900" b="1"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4pPr>
    <a:lvl5pPr marL="1828800" algn="l" rtl="0" eaLnBrk="0" fontAlgn="base" hangingPunct="0">
      <a:spcBef>
        <a:spcPct val="0"/>
      </a:spcBef>
      <a:spcAft>
        <a:spcPct val="0"/>
      </a:spcAft>
      <a:defRPr sz="2900" b="1"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sz="2900" b="1"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sz="2900" b="1"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sz="2900" b="1"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sz="2900" b="1"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42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93F3F"/>
    <a:srgbClr val="EFAFAF"/>
    <a:srgbClr val="FF3399"/>
    <a:srgbClr val="CCFFCC"/>
    <a:srgbClr val="BBE0E3"/>
    <a:srgbClr val="C5E5F1"/>
    <a:srgbClr val="C5E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85" autoAdjust="0"/>
    <p:restoredTop sz="94629" autoAdjust="0"/>
  </p:normalViewPr>
  <p:slideViewPr>
    <p:cSldViewPr showGuides="1">
      <p:cViewPr>
        <p:scale>
          <a:sx n="87" d="100"/>
          <a:sy n="87" d="100"/>
        </p:scale>
        <p:origin x="-168" y="-248"/>
      </p:cViewPr>
      <p:guideLst>
        <p:guide orient="horz" pos="3168"/>
        <p:guide pos="4224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/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738188"/>
          </a:xfrm>
          <a:prstGeom prst="rect">
            <a:avLst/>
          </a:prstGeom>
        </p:spPr>
        <p:txBody>
          <a:bodyPr vert="horz" lIns="137567" tIns="68784" rIns="137567" bIns="68784" rtlCol="0"/>
          <a:lstStyle>
            <a:lvl1pPr algn="l" eaLnBrk="1" hangingPunct="1">
              <a:defRPr sz="19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/>
          </p:cNvPr>
          <p:cNvSpPr>
            <a:spLocks noGrp="1"/>
          </p:cNvSpPr>
          <p:nvPr>
            <p:ph type="dt" idx="1"/>
          </p:nvPr>
        </p:nvSpPr>
        <p:spPr>
          <a:xfrm>
            <a:off x="5265738" y="0"/>
            <a:ext cx="4029075" cy="738188"/>
          </a:xfrm>
          <a:prstGeom prst="rect">
            <a:avLst/>
          </a:prstGeom>
        </p:spPr>
        <p:txBody>
          <a:bodyPr vert="horz" wrap="square" lIns="137567" tIns="68784" rIns="137567" bIns="6878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900">
                <a:latin typeface="Arial" pitchFamily="34" charset="0"/>
                <a:ea typeface="ヒラギノ角ゴ Pro W3" pitchFamily="125" charset="-128"/>
                <a:cs typeface="+mn-cs"/>
              </a:defRPr>
            </a:lvl1pPr>
          </a:lstStyle>
          <a:p>
            <a:pPr>
              <a:defRPr/>
            </a:pPr>
            <a:fld id="{C48F769C-273C-4D1D-A1CF-1A73DE1A5804}" type="datetimeFigureOut">
              <a:rPr lang="en-US"/>
              <a:pPr>
                <a:defRPr/>
              </a:pPr>
              <a:t>3/4/19</a:t>
            </a:fld>
            <a:endParaRPr lang="en-US"/>
          </a:p>
        </p:txBody>
      </p:sp>
      <p:sp>
        <p:nvSpPr>
          <p:cNvPr id="4" name="Slide Image Placeholder 3">
            <a:extLst/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1109663"/>
            <a:ext cx="7391400" cy="5543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7567" tIns="68784" rIns="137567" bIns="68784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/>
          </p:cNvPr>
          <p:cNvSpPr>
            <a:spLocks noGrp="1"/>
          </p:cNvSpPr>
          <p:nvPr>
            <p:ph type="body" sz="quarter" idx="3"/>
          </p:nvPr>
        </p:nvSpPr>
        <p:spPr>
          <a:xfrm>
            <a:off x="930275" y="7021513"/>
            <a:ext cx="7435850" cy="6651625"/>
          </a:xfrm>
          <a:prstGeom prst="rect">
            <a:avLst/>
          </a:prstGeom>
        </p:spPr>
        <p:txBody>
          <a:bodyPr vert="horz" lIns="137567" tIns="68784" rIns="137567" bIns="68784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/>
          </p:cNvPr>
          <p:cNvSpPr>
            <a:spLocks noGrp="1"/>
          </p:cNvSpPr>
          <p:nvPr>
            <p:ph type="ftr" sz="quarter" idx="4"/>
          </p:nvPr>
        </p:nvSpPr>
        <p:spPr>
          <a:xfrm>
            <a:off x="0" y="14041438"/>
            <a:ext cx="4029075" cy="738187"/>
          </a:xfrm>
          <a:prstGeom prst="rect">
            <a:avLst/>
          </a:prstGeom>
        </p:spPr>
        <p:txBody>
          <a:bodyPr vert="horz" lIns="137567" tIns="68784" rIns="137567" bIns="68784" rtlCol="0" anchor="b"/>
          <a:lstStyle>
            <a:lvl1pPr algn="l" eaLnBrk="1" hangingPunct="1">
              <a:defRPr sz="19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/>
          </p:cNvPr>
          <p:cNvSpPr>
            <a:spLocks noGrp="1"/>
          </p:cNvSpPr>
          <p:nvPr>
            <p:ph type="sldNum" sz="quarter" idx="5"/>
          </p:nvPr>
        </p:nvSpPr>
        <p:spPr>
          <a:xfrm>
            <a:off x="5265738" y="14041438"/>
            <a:ext cx="4029075" cy="738187"/>
          </a:xfrm>
          <a:prstGeom prst="rect">
            <a:avLst/>
          </a:prstGeom>
        </p:spPr>
        <p:txBody>
          <a:bodyPr vert="horz" wrap="square" lIns="137567" tIns="68784" rIns="137567" bIns="687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900"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</a:lstStyle>
          <a:p>
            <a:pPr>
              <a:defRPr/>
            </a:pPr>
            <a:fld id="{058A1542-339C-4439-9A37-30590F226A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Screen Shot 2016-11-03 at 9.45.53 AM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" r="3122"/>
          <a:stretch>
            <a:fillRect/>
          </a:stretch>
        </p:blipFill>
        <p:spPr bwMode="auto">
          <a:xfrm>
            <a:off x="6921500" y="1239838"/>
            <a:ext cx="6489700" cy="811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763" y="3124666"/>
            <a:ext cx="5705610" cy="3128670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0561" y="6757391"/>
            <a:ext cx="5697771" cy="16438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rgbClr val="000000"/>
                </a:solidFill>
              </a:defRPr>
            </a:lvl1pPr>
            <a:lvl2pPr marL="631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62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93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243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55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86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17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486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13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560" y="1428800"/>
            <a:ext cx="12070080" cy="766722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633274" indent="-313351">
              <a:defRPr sz="2400"/>
            </a:lvl2pPr>
            <a:lvl3pPr marL="944433" indent="-315541">
              <a:defRPr sz="2000"/>
            </a:lvl3pPr>
            <a:lvl4pPr marL="1264357" indent="-315541">
              <a:defRPr/>
            </a:lvl4pPr>
            <a:lvl5pPr marL="1573323" indent="-315541">
              <a:buFont typeface="Arial"/>
              <a:buChar char="•"/>
              <a:tabLst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3032125" y="96652"/>
            <a:ext cx="10015538" cy="10604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4582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433358"/>
            <a:ext cx="5923280" cy="759228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633274" indent="-313351">
              <a:defRPr sz="2400"/>
            </a:lvl2pPr>
            <a:lvl3pPr marL="944433" indent="-315541">
              <a:defRPr sz="2000"/>
            </a:lvl3pPr>
            <a:lvl4pPr marL="1264357" indent="-315541">
              <a:defRPr sz="1800"/>
            </a:lvl4pPr>
            <a:lvl5pPr marL="1577706" indent="-322116" defTabSz="626700">
              <a:buFont typeface="Arial"/>
              <a:buChar char="•"/>
              <a:tabLst/>
              <a:defRPr sz="1600"/>
            </a:lvl5pPr>
            <a:lvl6pPr>
              <a:defRPr sz="2502"/>
            </a:lvl6pPr>
            <a:lvl7pPr>
              <a:defRPr sz="2502"/>
            </a:lvl7pPr>
            <a:lvl8pPr>
              <a:defRPr sz="2502"/>
            </a:lvl8pPr>
            <a:lvl9pPr>
              <a:defRPr sz="2502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17360" y="1433358"/>
            <a:ext cx="5923280" cy="759228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633274" indent="-313351">
              <a:defRPr sz="2400"/>
            </a:lvl2pPr>
            <a:lvl3pPr marL="944433" indent="-315541">
              <a:defRPr sz="2000"/>
            </a:lvl3pPr>
            <a:lvl4pPr marL="1264357" indent="-315541">
              <a:defRPr sz="1800"/>
            </a:lvl4pPr>
            <a:lvl5pPr marL="1573323" indent="-315541">
              <a:buFont typeface="Arial"/>
              <a:buChar char="•"/>
              <a:defRPr sz="1600"/>
            </a:lvl5pPr>
            <a:lvl6pPr>
              <a:defRPr sz="2502"/>
            </a:lvl6pPr>
            <a:lvl7pPr>
              <a:defRPr sz="2502"/>
            </a:lvl7pPr>
            <a:lvl8pPr>
              <a:defRPr sz="2502"/>
            </a:lvl8pPr>
            <a:lvl9pPr>
              <a:defRPr sz="2502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8202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95562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USTO ppt banner head.jp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02" b="14119"/>
          <a:stretch>
            <a:fillRect/>
          </a:stretch>
        </p:blipFill>
        <p:spPr bwMode="auto">
          <a:xfrm>
            <a:off x="0" y="25400"/>
            <a:ext cx="13411200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 userDrawn="1">
            <p:ph type="title"/>
          </p:nvPr>
        </p:nvSpPr>
        <p:spPr bwMode="auto">
          <a:xfrm>
            <a:off x="3032125" y="96838"/>
            <a:ext cx="10015538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6304" tIns="73152" rIns="146304" bIns="73152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  <p:cxnSp>
        <p:nvCxnSpPr>
          <p:cNvPr id="13" name="Straight Connector 12">
            <a:extLst/>
          </p:cNvPr>
          <p:cNvCxnSpPr/>
          <p:nvPr userDrawn="1"/>
        </p:nvCxnSpPr>
        <p:spPr>
          <a:xfrm>
            <a:off x="0" y="9709150"/>
            <a:ext cx="13427075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11853863" y="9745663"/>
            <a:ext cx="955675" cy="330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50" dirty="0">
                <a:latin typeface="Arial" charset="0"/>
                <a:ea typeface="ヒラギノ角ゴ Pro W3" charset="-128"/>
                <a:cs typeface="ヒラギノ角ゴ Pro W3" charset="-128"/>
              </a:rPr>
              <a:t>Slide </a:t>
            </a:r>
            <a:fld id="{C4512FFE-6773-4652-90E5-28FDBB875E73}" type="slidenum">
              <a:rPr lang="en-US" sz="1550">
                <a:latin typeface="Arial" charset="0"/>
                <a:ea typeface="ヒラギノ角ゴ Pro W3" charset="-128"/>
                <a:cs typeface="ヒラギノ角ゴ Pro W3" charset="-128"/>
              </a:rPr>
              <a:pPr>
                <a:defRPr/>
              </a:pPr>
              <a:t>‹#›</a:t>
            </a:fld>
            <a:endParaRPr lang="en-US" sz="1550" dirty="0"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4579938" y="9745663"/>
            <a:ext cx="4530725" cy="330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50" dirty="0">
                <a:latin typeface="Arial" charset="0"/>
                <a:ea typeface="ヒラギノ角ゴ Pro W3" charset="-128"/>
                <a:cs typeface="ヒラギノ角ゴ Pro W3" charset="-128"/>
              </a:rPr>
              <a:t>Proprietary Information/Competition Sensitive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57225" y="9745663"/>
            <a:ext cx="957313" cy="3308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50" dirty="0" smtClean="0">
                <a:latin typeface="Arial" charset="0"/>
                <a:ea typeface="ヒラギノ角ゴ Pro W3" charset="-128"/>
                <a:cs typeface="ヒラギノ角ゴ Pro W3" charset="-128"/>
              </a:rPr>
              <a:t>3/4/2019</a:t>
            </a:r>
            <a:endParaRPr lang="en-US" sz="1550" dirty="0"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66" r:id="rId1"/>
    <p:sldLayoutId id="2147485163" r:id="rId2"/>
    <p:sldLayoutId id="2147485164" r:id="rId3"/>
    <p:sldLayoutId id="2147485165" r:id="rId4"/>
  </p:sldLayoutIdLst>
  <p:timing>
    <p:tnLst>
      <p:par>
        <p:cTn id="1" dur="indefinite" restart="never" nodeType="tmRoot"/>
      </p:par>
    </p:tnLst>
  </p:timing>
  <p:hf hdr="0"/>
  <p:txStyles>
    <p:titleStyle>
      <a:lvl1pPr algn="ctr" defTabSz="628650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bg1"/>
          </a:solidFill>
          <a:latin typeface="+mj-lt"/>
          <a:ea typeface="MS PGothic" pitchFamily="34" charset="-128"/>
          <a:cs typeface="MS PGothic" panose="020B0600070205080204" pitchFamily="34" charset="-128"/>
        </a:defRPr>
      </a:lvl1pPr>
      <a:lvl2pPr algn="ctr" defTabSz="628650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Calibri" pitchFamily="-65" charset="0"/>
          <a:ea typeface="MS PGothic" pitchFamily="34" charset="-128"/>
          <a:cs typeface="MS PGothic" panose="020B0600070205080204" pitchFamily="34" charset="-128"/>
        </a:defRPr>
      </a:lvl2pPr>
      <a:lvl3pPr algn="ctr" defTabSz="628650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Calibri" pitchFamily="-65" charset="0"/>
          <a:ea typeface="MS PGothic" pitchFamily="34" charset="-128"/>
          <a:cs typeface="MS PGothic" panose="020B0600070205080204" pitchFamily="34" charset="-128"/>
        </a:defRPr>
      </a:lvl3pPr>
      <a:lvl4pPr algn="ctr" defTabSz="628650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Calibri" pitchFamily="-65" charset="0"/>
          <a:ea typeface="MS PGothic" pitchFamily="34" charset="-128"/>
          <a:cs typeface="MS PGothic" panose="020B0600070205080204" pitchFamily="34" charset="-128"/>
        </a:defRPr>
      </a:lvl4pPr>
      <a:lvl5pPr algn="ctr" defTabSz="628650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Calibri" pitchFamily="-65" charset="0"/>
          <a:ea typeface="MS PGothic" pitchFamily="34" charset="-128"/>
          <a:cs typeface="MS PGothic" panose="020B0600070205080204" pitchFamily="34" charset="-128"/>
        </a:defRPr>
      </a:lvl5pPr>
      <a:lvl6pPr marL="631082" algn="ctr" defTabSz="631082" rtl="0" eaLnBrk="1" fontAlgn="base" hangingPunct="1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1262165" algn="ctr" defTabSz="631082" rtl="0" eaLnBrk="1" fontAlgn="base" hangingPunct="1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893247" algn="ctr" defTabSz="631082" rtl="0" eaLnBrk="1" fontAlgn="base" hangingPunct="1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2524329" algn="ctr" defTabSz="631082" rtl="0" eaLnBrk="1" fontAlgn="base" hangingPunct="1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09563" indent="-309563" algn="l" defTabSz="6286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1pPr>
      <a:lvl2pPr marL="631825" indent="-311150" algn="l" defTabSz="6286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942975" indent="-314325" algn="l" defTabSz="6286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263650" indent="-314325" algn="l" defTabSz="6286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524125" algn="l" defTabSz="6286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3470953" indent="-315541" algn="l" defTabSz="631082" rtl="0" eaLnBrk="1" latinLnBrk="0" hangingPunct="1">
        <a:spcBef>
          <a:spcPct val="20000"/>
        </a:spcBef>
        <a:buFont typeface="Arial"/>
        <a:buChar char="•"/>
        <a:defRPr sz="2761" kern="1200">
          <a:solidFill>
            <a:schemeClr val="tx1"/>
          </a:solidFill>
          <a:latin typeface="+mn-lt"/>
          <a:ea typeface="+mn-ea"/>
          <a:cs typeface="+mn-cs"/>
        </a:defRPr>
      </a:lvl6pPr>
      <a:lvl7pPr marL="4102035" indent="-315541" algn="l" defTabSz="631082" rtl="0" eaLnBrk="1" latinLnBrk="0" hangingPunct="1">
        <a:spcBef>
          <a:spcPct val="20000"/>
        </a:spcBef>
        <a:buFont typeface="Arial"/>
        <a:buChar char="•"/>
        <a:defRPr sz="2761" kern="1200">
          <a:solidFill>
            <a:schemeClr val="tx1"/>
          </a:solidFill>
          <a:latin typeface="+mn-lt"/>
          <a:ea typeface="+mn-ea"/>
          <a:cs typeface="+mn-cs"/>
        </a:defRPr>
      </a:lvl7pPr>
      <a:lvl8pPr marL="4733117" indent="-315541" algn="l" defTabSz="631082" rtl="0" eaLnBrk="1" latinLnBrk="0" hangingPunct="1">
        <a:spcBef>
          <a:spcPct val="20000"/>
        </a:spcBef>
        <a:buFont typeface="Arial"/>
        <a:buChar char="•"/>
        <a:defRPr sz="2761" kern="1200">
          <a:solidFill>
            <a:schemeClr val="tx1"/>
          </a:solidFill>
          <a:latin typeface="+mn-lt"/>
          <a:ea typeface="+mn-ea"/>
          <a:cs typeface="+mn-cs"/>
        </a:defRPr>
      </a:lvl8pPr>
      <a:lvl9pPr marL="5364200" indent="-315541" algn="l" defTabSz="631082" rtl="0" eaLnBrk="1" latinLnBrk="0" hangingPunct="1">
        <a:spcBef>
          <a:spcPct val="20000"/>
        </a:spcBef>
        <a:buFont typeface="Arial"/>
        <a:buChar char="•"/>
        <a:defRPr sz="27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31082" rtl="0" eaLnBrk="1" latinLnBrk="0" hangingPunct="1">
        <a:defRPr sz="2502" kern="1200">
          <a:solidFill>
            <a:schemeClr val="tx1"/>
          </a:solidFill>
          <a:latin typeface="+mn-lt"/>
          <a:ea typeface="+mn-ea"/>
          <a:cs typeface="+mn-cs"/>
        </a:defRPr>
      </a:lvl1pPr>
      <a:lvl2pPr marL="631082" algn="l" defTabSz="631082" rtl="0" eaLnBrk="1" latinLnBrk="0" hangingPunct="1">
        <a:defRPr sz="2502" kern="1200">
          <a:solidFill>
            <a:schemeClr val="tx1"/>
          </a:solidFill>
          <a:latin typeface="+mn-lt"/>
          <a:ea typeface="+mn-ea"/>
          <a:cs typeface="+mn-cs"/>
        </a:defRPr>
      </a:lvl2pPr>
      <a:lvl3pPr marL="1262165" algn="l" defTabSz="631082" rtl="0" eaLnBrk="1" latinLnBrk="0" hangingPunct="1">
        <a:defRPr sz="2502" kern="1200">
          <a:solidFill>
            <a:schemeClr val="tx1"/>
          </a:solidFill>
          <a:latin typeface="+mn-lt"/>
          <a:ea typeface="+mn-ea"/>
          <a:cs typeface="+mn-cs"/>
        </a:defRPr>
      </a:lvl3pPr>
      <a:lvl4pPr marL="1893247" algn="l" defTabSz="631082" rtl="0" eaLnBrk="1" latinLnBrk="0" hangingPunct="1">
        <a:defRPr sz="2502" kern="1200">
          <a:solidFill>
            <a:schemeClr val="tx1"/>
          </a:solidFill>
          <a:latin typeface="+mn-lt"/>
          <a:ea typeface="+mn-ea"/>
          <a:cs typeface="+mn-cs"/>
        </a:defRPr>
      </a:lvl4pPr>
      <a:lvl5pPr marL="2524329" algn="l" defTabSz="631082" rtl="0" eaLnBrk="1" latinLnBrk="0" hangingPunct="1">
        <a:defRPr sz="2502" kern="1200">
          <a:solidFill>
            <a:schemeClr val="tx1"/>
          </a:solidFill>
          <a:latin typeface="+mn-lt"/>
          <a:ea typeface="+mn-ea"/>
          <a:cs typeface="+mn-cs"/>
        </a:defRPr>
      </a:lvl5pPr>
      <a:lvl6pPr marL="3155412" algn="l" defTabSz="631082" rtl="0" eaLnBrk="1" latinLnBrk="0" hangingPunct="1">
        <a:defRPr sz="2502" kern="1200">
          <a:solidFill>
            <a:schemeClr val="tx1"/>
          </a:solidFill>
          <a:latin typeface="+mn-lt"/>
          <a:ea typeface="+mn-ea"/>
          <a:cs typeface="+mn-cs"/>
        </a:defRPr>
      </a:lvl6pPr>
      <a:lvl7pPr marL="3786494" algn="l" defTabSz="631082" rtl="0" eaLnBrk="1" latinLnBrk="0" hangingPunct="1">
        <a:defRPr sz="2502" kern="1200">
          <a:solidFill>
            <a:schemeClr val="tx1"/>
          </a:solidFill>
          <a:latin typeface="+mn-lt"/>
          <a:ea typeface="+mn-ea"/>
          <a:cs typeface="+mn-cs"/>
        </a:defRPr>
      </a:lvl7pPr>
      <a:lvl8pPr marL="4417576" algn="l" defTabSz="631082" rtl="0" eaLnBrk="1" latinLnBrk="0" hangingPunct="1">
        <a:defRPr sz="2502" kern="1200">
          <a:solidFill>
            <a:schemeClr val="tx1"/>
          </a:solidFill>
          <a:latin typeface="+mn-lt"/>
          <a:ea typeface="+mn-ea"/>
          <a:cs typeface="+mn-cs"/>
        </a:defRPr>
      </a:lvl8pPr>
      <a:lvl9pPr marL="5048658" algn="l" defTabSz="631082" rtl="0" eaLnBrk="1" latinLnBrk="0" hangingPunct="1">
        <a:defRPr sz="25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Teensy 3.6 Microcontroller in </a:t>
            </a:r>
            <a:r>
              <a:rPr lang="en-US" altLang="en-US" dirty="0" smtClean="0"/>
              <a:t>TVAC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31271" y="2207727"/>
            <a:ext cx="501534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err="1" smtClean="0"/>
              <a:t>Kinetis</a:t>
            </a:r>
            <a:r>
              <a:rPr lang="en-US" sz="2700" dirty="0" smtClean="0"/>
              <a:t> MK66 Microcontroller</a:t>
            </a:r>
          </a:p>
          <a:p>
            <a:r>
              <a:rPr lang="en-US" sz="2400" dirty="0" smtClean="0"/>
              <a:t>180 MHz ARM-M4  </a:t>
            </a:r>
          </a:p>
          <a:p>
            <a:r>
              <a:rPr lang="en-US" sz="2400" dirty="0" smtClean="0"/>
              <a:t>Operating Temp: -40C to 105C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331098" y="8195169"/>
            <a:ext cx="117690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Feedthroughs </a:t>
            </a:r>
            <a:r>
              <a:rPr lang="en-US" sz="2800" dirty="0" smtClean="0"/>
              <a:t>allow </a:t>
            </a:r>
            <a:r>
              <a:rPr lang="en-US" sz="2800" dirty="0" smtClean="0"/>
              <a:t>power, communication, and cryocooler drive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Chip tested from -50C to 50C </a:t>
            </a:r>
            <a:endParaRPr lang="en-US" sz="2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259" y="3740308"/>
            <a:ext cx="8678733" cy="2473439"/>
          </a:xfrm>
          <a:prstGeom prst="rect">
            <a:avLst/>
          </a:prstGeom>
        </p:spPr>
      </p:pic>
      <p:cxnSp>
        <p:nvCxnSpPr>
          <p:cNvPr id="4" name="Straight Arrow Connector 3"/>
          <p:cNvCxnSpPr>
            <a:cxnSpLocks/>
          </p:cNvCxnSpPr>
          <p:nvPr/>
        </p:nvCxnSpPr>
        <p:spPr>
          <a:xfrm flipH="1">
            <a:off x="6849616" y="3126830"/>
            <a:ext cx="1368152" cy="136298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</p:cNvCxnSpPr>
          <p:nvPr/>
        </p:nvCxnSpPr>
        <p:spPr>
          <a:xfrm>
            <a:off x="6525580" y="5641268"/>
            <a:ext cx="0" cy="1144597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352800" y="6785919"/>
            <a:ext cx="6345560" cy="603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Connected directly to cold plate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6"/>
          <p:cNvSpPr>
            <a:spLocks noGrp="1"/>
          </p:cNvSpPr>
          <p:nvPr>
            <p:ph type="title"/>
          </p:nvPr>
        </p:nvSpPr>
        <p:spPr>
          <a:xfrm>
            <a:off x="2992627" y="152438"/>
            <a:ext cx="10015538" cy="1060450"/>
          </a:xfrm>
        </p:spPr>
        <p:txBody>
          <a:bodyPr/>
          <a:lstStyle/>
          <a:p>
            <a:r>
              <a:rPr lang="en-US" altLang="en-US" sz="3400" dirty="0" smtClean="0"/>
              <a:t>Two Day Cycle of Heating and Cooling TVAC Overview</a:t>
            </a:r>
            <a:endParaRPr lang="en-US" altLang="en-US" sz="3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97289" y="8007460"/>
            <a:ext cx="12710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Chamber </a:t>
            </a:r>
            <a:r>
              <a:rPr lang="en-US" sz="2400" dirty="0" smtClean="0"/>
              <a:t>below flight pressure for entire </a:t>
            </a:r>
            <a:r>
              <a:rPr lang="en-US" sz="2400" dirty="0" smtClean="0"/>
              <a:t>test</a:t>
            </a:r>
            <a:endParaRPr lang="en-US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One hour successful test of temperatures from 50C to -50C</a:t>
            </a:r>
            <a:endParaRPr 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108" y="1421427"/>
            <a:ext cx="9109012" cy="65527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3645260" y="2796952"/>
            <a:ext cx="0" cy="5400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209656" y="2796952"/>
            <a:ext cx="0" cy="5400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8469798" y="3902288"/>
            <a:ext cx="2626731" cy="1846992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1096529" y="3515040"/>
            <a:ext cx="230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Vacuum Power  Pump Turned On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7209583" y="7879108"/>
            <a:ext cx="1404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Day 2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3664959" y="7879108"/>
            <a:ext cx="1404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Day 1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8" y="1284849"/>
            <a:ext cx="9321220" cy="6990915"/>
          </a:xfrm>
          <a:prstGeom prst="rect">
            <a:avLst/>
          </a:prstGeom>
        </p:spPr>
      </p:pic>
      <p:sp>
        <p:nvSpPr>
          <p:cNvPr id="11265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Day 1 Hea</a:t>
            </a:r>
            <a:r>
              <a:rPr lang="en-US" altLang="en-US" dirty="0" smtClean="0"/>
              <a:t>ting and Cooling TVAC Results</a:t>
            </a:r>
            <a:endParaRPr lang="en-US" alt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32500" y="8272461"/>
            <a:ext cx="12710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Continuous operation of PID controller maintained at high of 50C and low of</a:t>
            </a:r>
            <a:r>
              <a:rPr lang="en-US" sz="2400" dirty="0" smtClean="0"/>
              <a:t> </a:t>
            </a:r>
            <a:r>
              <a:rPr lang="en-US" sz="2400" dirty="0" smtClean="0"/>
              <a:t>-40C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Chamber </a:t>
            </a:r>
            <a:r>
              <a:rPr lang="en-US" sz="2400" dirty="0" smtClean="0"/>
              <a:t>below flight pressure for entire </a:t>
            </a:r>
            <a:r>
              <a:rPr lang="en-US" sz="2400" dirty="0" smtClean="0"/>
              <a:t>test</a:t>
            </a:r>
            <a:endParaRPr lang="en-US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Cool chip further on Day 2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339099" y="6592179"/>
            <a:ext cx="0" cy="54005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12114" y="7181713"/>
            <a:ext cx="453970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5337448" y="6607467"/>
            <a:ext cx="0" cy="54005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10463" y="7168182"/>
            <a:ext cx="453970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826389" y="2777867"/>
            <a:ext cx="34439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sz="2400" b="0" dirty="0" smtClean="0"/>
              <a:t>Heating phase: TVAC s</a:t>
            </a:r>
            <a:r>
              <a:rPr lang="en-US" sz="2400" b="0" dirty="0" smtClean="0"/>
              <a:t>et point 50C</a:t>
            </a:r>
            <a:endParaRPr lang="en-US" sz="2400" b="0" dirty="0" smtClean="0"/>
          </a:p>
          <a:p>
            <a:pPr marL="457200" indent="-457200">
              <a:buFont typeface="+mj-lt"/>
              <a:buAutoNum type="alphaUcPeriod"/>
            </a:pPr>
            <a:endParaRPr lang="en-US" sz="2400" b="0" dirty="0" smtClean="0"/>
          </a:p>
          <a:p>
            <a:pPr marL="457200" indent="-457200">
              <a:buFont typeface="+mj-lt"/>
              <a:buAutoNum type="alphaUcPeriod"/>
            </a:pPr>
            <a:r>
              <a:rPr lang="en-US" sz="2400" b="0" dirty="0" smtClean="0"/>
              <a:t>Cooling phase: TVAC set point </a:t>
            </a:r>
            <a:r>
              <a:rPr lang="en-US" sz="2400" b="0" dirty="0"/>
              <a:t>-</a:t>
            </a:r>
            <a:r>
              <a:rPr lang="en-US" sz="2400" b="0" dirty="0" smtClean="0"/>
              <a:t>50C</a:t>
            </a:r>
            <a:endParaRPr lang="en-US" sz="2400" b="0" dirty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8433792" y="6607467"/>
            <a:ext cx="1887995" cy="5247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303791" y="6877496"/>
            <a:ext cx="2921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err="1" smtClean="0"/>
              <a:t>Kinetis</a:t>
            </a:r>
            <a:r>
              <a:rPr lang="en-US" sz="2000" b="0" dirty="0" smtClean="0"/>
              <a:t> MK66 Chip does not reach set point temp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85794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483" y="1320788"/>
            <a:ext cx="8820980" cy="66157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Day 2</a:t>
            </a:r>
            <a:r>
              <a:rPr lang="en-US" altLang="en-US" dirty="0" smtClean="0"/>
              <a:t> </a:t>
            </a:r>
            <a:r>
              <a:rPr lang="en-US" altLang="en-US" dirty="0"/>
              <a:t>Heating and Cooling TVAC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8721" y="8087477"/>
            <a:ext cx="124213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Kinetis</a:t>
            </a:r>
            <a:r>
              <a:rPr lang="en-US" sz="2000" dirty="0" smtClean="0"/>
              <a:t> MK66 chip operational again at 50C and at minimum tested temperature of -53C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Vacuum power pump turned on to remove more excess gas allowing the chip temperature to approach set point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Successful Test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49625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4F81BD"/>
      </a:accent1>
      <a:accent2>
        <a:srgbClr val="D0D7E7"/>
      </a:accent2>
      <a:accent3>
        <a:srgbClr val="E8ECF3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USTO" id="{5AB263A8-1E64-FA47-8C55-A430FA2E8EC8}" vid="{9EE1D70E-5AFF-0448-97B1-373C62EB9E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2249</TotalTime>
  <Words>179</Words>
  <Application>Microsoft Macintosh PowerPoint</Application>
  <PresentationFormat>Custom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MS PGothic</vt:lpstr>
      <vt:lpstr>ＭＳ Ｐゴシック</vt:lpstr>
      <vt:lpstr>ヒラギノ角ゴ Pro W3</vt:lpstr>
      <vt:lpstr>Arial</vt:lpstr>
      <vt:lpstr>Office Theme</vt:lpstr>
      <vt:lpstr>Teensy 3.6 Microcontroller in TVAC</vt:lpstr>
      <vt:lpstr>Two Day Cycle of Heating and Cooling TVAC Overview</vt:lpstr>
      <vt:lpstr>Day 1 Heating and Cooling TVAC Results</vt:lpstr>
      <vt:lpstr>Day 2 Heating and Cooling TVAC Results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GUSTO Science Payload Overview</dc:title>
  <dc:creator>Microsoft Office User</dc:creator>
  <cp:lastModifiedBy>Makena Fetzer</cp:lastModifiedBy>
  <cp:revision>30</cp:revision>
  <dcterms:created xsi:type="dcterms:W3CDTF">2017-10-26T14:59:15Z</dcterms:created>
  <dcterms:modified xsi:type="dcterms:W3CDTF">2019-03-05T18:35:51Z</dcterms:modified>
</cp:coreProperties>
</file>