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828A1B6-6686-40C1-8381-17DFAD8B9BC9}" type="datetimeFigureOut">
              <a:rPr lang="en-US" smtClean="0"/>
              <a:t>12/7/2010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50AC84-9D0D-4542-8C92-F26381771F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7000" dirty="0" smtClean="0"/>
              <a:t>Ants</a:t>
            </a:r>
            <a:endParaRPr lang="en-US" sz="1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1759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 smtClean="0"/>
              <a:t>Agent-Based Modeling Demonstrating </a:t>
            </a:r>
          </a:p>
          <a:p>
            <a:pPr algn="ctr"/>
            <a:r>
              <a:rPr lang="en-US" b="1" dirty="0" smtClean="0"/>
              <a:t>Dynamic Distribution and Neural Networking</a:t>
            </a:r>
          </a:p>
          <a:p>
            <a:pPr algn="ctr"/>
            <a:r>
              <a:rPr lang="en-US" dirty="0" smtClean="0"/>
              <a:t>By Andrew Erickson</a:t>
            </a:r>
          </a:p>
          <a:p>
            <a:pPr algn="ctr"/>
            <a:r>
              <a:rPr lang="en-US" dirty="0" smtClean="0"/>
              <a:t>December 8, 2010 / APPM 4380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Ants can give us insight into searches. </a:t>
            </a:r>
          </a:p>
          <a:p>
            <a:pPr lvl="1"/>
            <a:r>
              <a:rPr lang="en-US" dirty="0" smtClean="0"/>
              <a:t>Optimal means of </a:t>
            </a:r>
            <a:r>
              <a:rPr lang="en-US" dirty="0"/>
              <a:t>s</a:t>
            </a:r>
            <a:r>
              <a:rPr lang="en-US" dirty="0" smtClean="0"/>
              <a:t>urveying a dynamic area. </a:t>
            </a:r>
          </a:p>
          <a:p>
            <a:pPr lvl="2"/>
            <a:r>
              <a:rPr lang="en-US" dirty="0" smtClean="0"/>
              <a:t>Examples include enemy movement surveillance, measuring upper atmosphere weather, and disaster zones robots.</a:t>
            </a:r>
          </a:p>
          <a:p>
            <a:pPr lvl="1"/>
            <a:r>
              <a:rPr lang="en-US" dirty="0" smtClean="0"/>
              <a:t>Ant model can tell you how much you should “wiggle” given an area to cover and the number of searchers used.  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Search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several thousand runs the following results.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Search Algorithm -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93226"/>
              </p:ext>
            </p:extLst>
          </p:nvPr>
        </p:nvGraphicFramePr>
        <p:xfrm>
          <a:off x="1295400" y="3200400"/>
          <a:ext cx="6172201" cy="863181"/>
        </p:xfrm>
        <a:graphic>
          <a:graphicData uri="http://schemas.openxmlformats.org/drawingml/2006/table">
            <a:tbl>
              <a:tblPr/>
              <a:tblGrid>
                <a:gridCol w="1066801"/>
                <a:gridCol w="520336"/>
                <a:gridCol w="881743"/>
                <a:gridCol w="969917"/>
                <a:gridCol w="793569"/>
                <a:gridCol w="1051231"/>
                <a:gridCol w="888604"/>
              </a:tblGrid>
              <a:tr h="28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Wiggle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1175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383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157.1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67.5</a:t>
                      </a:r>
                    </a:p>
                  </a:txBody>
                  <a:tcPr marL="9282" marR="9282" marT="92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8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8472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agent-based model </a:t>
            </a:r>
            <a:r>
              <a:rPr lang="en-US" dirty="0" smtClean="0"/>
              <a:t>is the study of a system of individual entities and the complex nature that can arise. </a:t>
            </a:r>
          </a:p>
          <a:p>
            <a:r>
              <a:rPr lang="en-US" dirty="0" smtClean="0"/>
              <a:t>Ants are </a:t>
            </a:r>
            <a:r>
              <a:rPr lang="en-US" dirty="0"/>
              <a:t>a </a:t>
            </a:r>
            <a:r>
              <a:rPr lang="en-US" dirty="0" err="1"/>
              <a:t>superorganism</a:t>
            </a:r>
            <a:r>
              <a:rPr lang="en-US" dirty="0"/>
              <a:t> and </a:t>
            </a:r>
            <a:r>
              <a:rPr lang="en-US" dirty="0" smtClean="0"/>
              <a:t>are best represented with agent-based models. </a:t>
            </a:r>
          </a:p>
          <a:p>
            <a:pPr lvl="1"/>
            <a:r>
              <a:rPr lang="en-US" dirty="0" smtClean="0"/>
              <a:t>Each ant is simple and acts alone. </a:t>
            </a:r>
          </a:p>
          <a:p>
            <a:pPr lvl="1"/>
            <a:r>
              <a:rPr lang="en-US" dirty="0" smtClean="0"/>
              <a:t>Ant interactions in a community creates and interesting and efficient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Agent-Based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Wander – </a:t>
            </a:r>
            <a:r>
              <a:rPr lang="en-US" dirty="0" smtClean="0"/>
              <a:t>the default action of an ant is to wander around. </a:t>
            </a:r>
          </a:p>
          <a:p>
            <a:r>
              <a:rPr lang="en-US" dirty="0" smtClean="0"/>
              <a:t>The ant walks in a fairly straight line but has a chance of taking a slight step left or right. </a:t>
            </a:r>
          </a:p>
          <a:p>
            <a:pPr lvl="1"/>
            <a:r>
              <a:rPr lang="en-US" dirty="0" smtClean="0"/>
              <a:t>The “wiggle” maximizes area covered in dynamic systems.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 Ant Behavior - Wander</a:t>
            </a:r>
            <a:endParaRPr lang="en-US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00400"/>
            <a:ext cx="67056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35536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Behavior:</a:t>
            </a:r>
          </a:p>
          <a:p>
            <a:r>
              <a:rPr lang="en-US" sz="1400" dirty="0" smtClean="0"/>
              <a:t>Default -&gt;  Wander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96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food is found by an ant, it gathers the food and walks towards the nest. </a:t>
            </a:r>
          </a:p>
          <a:p>
            <a:r>
              <a:rPr lang="en-US" dirty="0" smtClean="0"/>
              <a:t>An ant with food leaves pheromone as it walks back to the nest. This leaves a trail that others can follow.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 Ant Behavior - Food</a:t>
            </a:r>
            <a:endParaRPr lang="en-US" sz="37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375851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Behavior:</a:t>
            </a:r>
          </a:p>
          <a:p>
            <a:r>
              <a:rPr lang="en-US" sz="1400" dirty="0" smtClean="0"/>
              <a:t>Default -&gt;  Wander</a:t>
            </a:r>
          </a:p>
          <a:p>
            <a:r>
              <a:rPr lang="en-US" sz="1400" dirty="0" smtClean="0"/>
              <a:t>Food -&gt; 	Grab, Head to Nest,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Leave Pheromone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60" y="3276600"/>
            <a:ext cx="6083139" cy="327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0139" y="6172200"/>
            <a:ext cx="4191000" cy="33855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Photo of Andrew Erickson’s Ant Farm</a:t>
            </a:r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6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/>
          </a:bodyPr>
          <a:lstStyle/>
          <a:p>
            <a:r>
              <a:rPr lang="en-US" dirty="0" smtClean="0"/>
              <a:t>When an </a:t>
            </a:r>
            <a:r>
              <a:rPr lang="en-US" dirty="0"/>
              <a:t>ant senses a </a:t>
            </a:r>
            <a:r>
              <a:rPr lang="en-US" dirty="0" smtClean="0"/>
              <a:t>pheromone trail it follows it until it finds food.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Ant Behavior - Pheromone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375851"/>
            <a:ext cx="281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Behavior:</a:t>
            </a:r>
          </a:p>
          <a:p>
            <a:r>
              <a:rPr lang="en-US" sz="1400" dirty="0" smtClean="0"/>
              <a:t>Default -&gt;  Wander</a:t>
            </a:r>
          </a:p>
          <a:p>
            <a:r>
              <a:rPr lang="en-US" sz="1400" dirty="0" smtClean="0"/>
              <a:t>Food -&gt; 	Grab, Head to Nest,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Leave Pheromone</a:t>
            </a:r>
          </a:p>
          <a:p>
            <a:r>
              <a:rPr lang="en-US" sz="1400" dirty="0" err="1" smtClean="0"/>
              <a:t>Pherm</a:t>
            </a:r>
            <a:r>
              <a:rPr lang="en-US" sz="1400" dirty="0" smtClean="0"/>
              <a:t> -&gt;	Follow trail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3810000" cy="385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64008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Photo from Andrew Erickson’s </a:t>
            </a:r>
            <a:r>
              <a:rPr lang="en-US" sz="1200" dirty="0" err="1" smtClean="0"/>
              <a:t>Netlogo</a:t>
            </a:r>
            <a:r>
              <a:rPr lang="en-US" sz="1200" dirty="0" smtClean="0"/>
              <a:t> Simulation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194095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Green is area with no chemical</a:t>
            </a:r>
          </a:p>
          <a:p>
            <a:r>
              <a:rPr lang="en-US" sz="1600" dirty="0" smtClean="0"/>
              <a:t>Black is area with very little chemical </a:t>
            </a:r>
          </a:p>
          <a:p>
            <a:r>
              <a:rPr lang="en-US" sz="1600" dirty="0" smtClean="0"/>
              <a:t>White is area with saturated chemical </a:t>
            </a:r>
          </a:p>
          <a:p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43400" y="2590800"/>
            <a:ext cx="2514600" cy="1311440"/>
            <a:chOff x="4343400" y="2590800"/>
            <a:chExt cx="2514600" cy="1311440"/>
          </a:xfrm>
        </p:grpSpPr>
        <p:sp>
          <p:nvSpPr>
            <p:cNvPr id="11" name="Right Arrow 10"/>
            <p:cNvSpPr/>
            <p:nvPr/>
          </p:nvSpPr>
          <p:spPr>
            <a:xfrm rot="4412650">
              <a:off x="5313532" y="3281114"/>
              <a:ext cx="914400" cy="327851"/>
            </a:xfrm>
            <a:prstGeom prst="rightArrow">
              <a:avLst>
                <a:gd name="adj1" fmla="val 26758"/>
                <a:gd name="adj2" fmla="val 5929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590800"/>
              <a:ext cx="2514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Ants Following Trail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26807" y="5105400"/>
            <a:ext cx="3431393" cy="611493"/>
            <a:chOff x="4036207" y="2649994"/>
            <a:chExt cx="3431393" cy="611493"/>
          </a:xfrm>
        </p:grpSpPr>
        <p:sp>
          <p:nvSpPr>
            <p:cNvPr id="16" name="Right Arrow 15"/>
            <p:cNvSpPr/>
            <p:nvPr/>
          </p:nvSpPr>
          <p:spPr>
            <a:xfrm rot="12108981">
              <a:off x="4036207" y="2933636"/>
              <a:ext cx="914400" cy="327851"/>
            </a:xfrm>
            <a:prstGeom prst="rightArrow">
              <a:avLst>
                <a:gd name="adj1" fmla="val 26758"/>
                <a:gd name="adj2" fmla="val 5929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3400" y="2649994"/>
              <a:ext cx="3124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Ant Leaving </a:t>
              </a:r>
              <a:r>
                <a:rPr lang="en-US" b="1" dirty="0" smtClean="0">
                  <a:solidFill>
                    <a:srgbClr val="FF0000"/>
                  </a:solidFill>
                </a:rPr>
                <a:t>Pheromone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9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Ants inside the nest have a sense of how much pheromone is directly outside the nest. </a:t>
            </a:r>
          </a:p>
          <a:p>
            <a:r>
              <a:rPr lang="en-US" dirty="0" smtClean="0"/>
              <a:t>When a threshold window of pheromone is satisfied a flow of ants will come out of the nest.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 Ant Behavior – Recruit</a:t>
            </a:r>
            <a:endParaRPr lang="en-US" sz="37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37585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Behavior:</a:t>
            </a:r>
          </a:p>
          <a:p>
            <a:r>
              <a:rPr lang="en-US" sz="1400" dirty="0" smtClean="0"/>
              <a:t>Default -&gt;  Wander</a:t>
            </a:r>
          </a:p>
          <a:p>
            <a:r>
              <a:rPr lang="en-US" sz="1400" dirty="0" smtClean="0"/>
              <a:t>Food -&gt; 	Grab, Head to Nest,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Leave Pheromone</a:t>
            </a:r>
          </a:p>
          <a:p>
            <a:r>
              <a:rPr lang="en-US" sz="1400" dirty="0" err="1" smtClean="0"/>
              <a:t>Pherm</a:t>
            </a:r>
            <a:r>
              <a:rPr lang="en-US" sz="1400" dirty="0" smtClean="0"/>
              <a:t> -&gt;	Follow trail,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Recruit </a:t>
            </a:r>
          </a:p>
          <a:p>
            <a:r>
              <a:rPr lang="en-US" sz="1400" dirty="0" smtClean="0"/>
              <a:t>No Food -&gt; Go back into Nest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64008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Photo from Andrew Erickson’s </a:t>
            </a:r>
            <a:r>
              <a:rPr lang="en-US" sz="1200" dirty="0" err="1" smtClean="0"/>
              <a:t>Netlogo</a:t>
            </a:r>
            <a:r>
              <a:rPr lang="en-US" sz="1200" dirty="0" smtClean="0"/>
              <a:t> Simulation </a:t>
            </a:r>
            <a:endParaRPr lang="en-US" sz="1200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2743200" y="3242572"/>
            <a:ext cx="5715000" cy="193902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dirty="0"/>
              <a:t>This causes the system to be able to react to a large food source by recruiting more harvesters. </a:t>
            </a:r>
          </a:p>
          <a:p>
            <a:pPr lvl="1"/>
            <a:r>
              <a:rPr lang="en-US" dirty="0"/>
              <a:t>This same system can be used to recruit soldier ants in the case of </a:t>
            </a:r>
            <a:r>
              <a:rPr lang="en-US" dirty="0" smtClean="0"/>
              <a:t>an attack. </a:t>
            </a:r>
            <a:endParaRPr lang="en-US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533400" y="5053215"/>
            <a:ext cx="8229600" cy="9665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500" dirty="0" smtClean="0"/>
              <a:t>If food hasn’t been found in a while, go back into the nest. </a:t>
            </a:r>
          </a:p>
        </p:txBody>
      </p:sp>
    </p:spTree>
    <p:extLst>
      <p:ext uri="{BB962C8B-B14F-4D97-AF65-F5344CB8AC3E}">
        <p14:creationId xmlns:p14="http://schemas.microsoft.com/office/powerpoint/2010/main" val="41212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Single Ant Behavior</a:t>
            </a:r>
            <a:endParaRPr lang="en-US" sz="37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" y="1775460"/>
            <a:ext cx="7772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/>
              <a:t>Behavior:</a:t>
            </a:r>
          </a:p>
          <a:p>
            <a:r>
              <a:rPr lang="en-US" sz="2500" dirty="0" smtClean="0"/>
              <a:t>Default -&gt;  	Wander</a:t>
            </a:r>
          </a:p>
          <a:p>
            <a:endParaRPr lang="en-US" sz="2500" dirty="0" smtClean="0"/>
          </a:p>
          <a:p>
            <a:r>
              <a:rPr lang="en-US" sz="2500" dirty="0" smtClean="0"/>
              <a:t>Found Food -&gt; 	Grab food, Head to Nest,</a:t>
            </a:r>
          </a:p>
          <a:p>
            <a:r>
              <a:rPr lang="en-US" sz="2500" dirty="0"/>
              <a:t>	</a:t>
            </a:r>
            <a:r>
              <a:rPr lang="en-US" sz="2500" dirty="0" smtClean="0"/>
              <a:t>		Leave Pheromone</a:t>
            </a:r>
          </a:p>
          <a:p>
            <a:endParaRPr lang="en-US" sz="2500" dirty="0" smtClean="0"/>
          </a:p>
          <a:p>
            <a:r>
              <a:rPr lang="en-US" sz="2500" dirty="0" smtClean="0"/>
              <a:t>Pheromone -&gt;	Follow trail,</a:t>
            </a:r>
          </a:p>
          <a:p>
            <a:r>
              <a:rPr lang="en-US" sz="2500" dirty="0"/>
              <a:t>	</a:t>
            </a:r>
            <a:r>
              <a:rPr lang="en-US" sz="2500" dirty="0" smtClean="0"/>
              <a:t>		Recruit </a:t>
            </a:r>
          </a:p>
          <a:p>
            <a:endParaRPr lang="en-US" sz="2500" dirty="0" smtClean="0"/>
          </a:p>
          <a:p>
            <a:r>
              <a:rPr lang="en-US" sz="2500" dirty="0" smtClean="0"/>
              <a:t>No Food -&gt; 	Go back into Nest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5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Things to notice</a:t>
            </a:r>
          </a:p>
          <a:p>
            <a:pPr lvl="1"/>
            <a:r>
              <a:rPr lang="en-US" dirty="0" smtClean="0"/>
              <a:t>Ants with food leave pheromone.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Ants without food react to pheromone (color on screen)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Closest Food source is usually eaten first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Pheromone trails act as weighting functions. The shortest and strongest trail gets reinforced and is usually chosen. This is an example of Neural Networking.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was run about 10,000 times varying the parameters. </a:t>
            </a:r>
          </a:p>
          <a:p>
            <a:endParaRPr lang="en-US" dirty="0"/>
          </a:p>
          <a:p>
            <a:r>
              <a:rPr lang="en-US" dirty="0" smtClean="0"/>
              <a:t>Most Sensitive parameters are the chemical evaporation/diffusion rate, initial population, and recruit flow rate.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420</TotalTime>
  <Words>535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Ants</vt:lpstr>
      <vt:lpstr>Agent-Based Modeling</vt:lpstr>
      <vt:lpstr>Single Ant Behavior - Wander</vt:lpstr>
      <vt:lpstr>Single Ant Behavior - Food</vt:lpstr>
      <vt:lpstr>Single Ant Behavior - Pheromone</vt:lpstr>
      <vt:lpstr>Single Ant Behavior – Recruit</vt:lpstr>
      <vt:lpstr>Single Ant Behavior</vt:lpstr>
      <vt:lpstr>Demonstration </vt:lpstr>
      <vt:lpstr>Optimizing the System</vt:lpstr>
      <vt:lpstr>Area Search Algorithm </vt:lpstr>
      <vt:lpstr>Area Search Algorithm - Results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</dc:title>
  <dc:creator>ETS</dc:creator>
  <cp:lastModifiedBy>ETS</cp:lastModifiedBy>
  <cp:revision>17</cp:revision>
  <dcterms:created xsi:type="dcterms:W3CDTF">2010-12-08T06:22:17Z</dcterms:created>
  <dcterms:modified xsi:type="dcterms:W3CDTF">2010-12-08T13:22:58Z</dcterms:modified>
</cp:coreProperties>
</file>