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6" r:id="rId3"/>
    <p:sldId id="269" r:id="rId4"/>
    <p:sldId id="271" r:id="rId5"/>
    <p:sldId id="268" r:id="rId6"/>
    <p:sldId id="256" r:id="rId7"/>
    <p:sldId id="264" r:id="rId8"/>
    <p:sldId id="257" r:id="rId9"/>
    <p:sldId id="265" r:id="rId10"/>
    <p:sldId id="261" r:id="rId11"/>
    <p:sldId id="262" r:id="rId12"/>
    <p:sldId id="263" r:id="rId13"/>
    <p:sldId id="274" r:id="rId14"/>
    <p:sldId id="275" r:id="rId15"/>
    <p:sldId id="276" r:id="rId16"/>
    <p:sldId id="277" r:id="rId17"/>
    <p:sldId id="278" r:id="rId18"/>
    <p:sldId id="279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A088A-C5CF-4D10-A0BE-CE841B80219D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4FCCD-B38A-4F53-BE7C-A6ECA884B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A1219-4A46-4974-A59E-3D15E734FFE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66B5-8059-4412-9CD1-812DDD34FC47}" type="datetimeFigureOut">
              <a:rPr lang="en-US" smtClean="0"/>
              <a:pPr/>
              <a:t>9/9/2010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ADDA-C6EC-431C-816B-0EE037FA25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Science/APPM%204950/0.2/an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../JCreator%20LE/MyProjects/AntsApp/Antrunn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d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dirty="0" smtClean="0"/>
              <a:t>Modeling Ant Colony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895600"/>
            <a:ext cx="71628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Department of Applied Mathematics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Colorado-Boulder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Connor </a:t>
            </a:r>
            <a:r>
              <a:rPr lang="en-US" sz="2600" dirty="0" err="1" smtClean="0">
                <a:solidFill>
                  <a:schemeClr val="tx1"/>
                </a:solidFill>
              </a:rPr>
              <a:t>Janowiak</a:t>
            </a:r>
            <a:r>
              <a:rPr lang="en-US" sz="2600" dirty="0" smtClean="0">
                <a:solidFill>
                  <a:schemeClr val="tx1"/>
                </a:solidFill>
              </a:rPr>
              <a:t>, Eric Benzel, Erik </a:t>
            </a:r>
            <a:r>
              <a:rPr lang="en-US" sz="2600" dirty="0" err="1" smtClean="0">
                <a:solidFill>
                  <a:schemeClr val="tx1"/>
                </a:solidFill>
              </a:rPr>
              <a:t>Bergal</a:t>
            </a:r>
            <a:endParaRPr lang="en-US" sz="2600" dirty="0" smtClean="0">
              <a:solidFill>
                <a:schemeClr val="tx1"/>
              </a:solidFill>
            </a:endParaRP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err="1" smtClean="0">
                <a:solidFill>
                  <a:schemeClr val="tx1"/>
                </a:solidFill>
              </a:rPr>
              <a:t>Carly</a:t>
            </a:r>
            <a:r>
              <a:rPr lang="en-US" sz="2600" dirty="0" smtClean="0">
                <a:solidFill>
                  <a:schemeClr val="tx1"/>
                </a:solidFill>
              </a:rPr>
              <a:t> Smith, Donna </a:t>
            </a:r>
            <a:r>
              <a:rPr lang="en-US" sz="2600" dirty="0" err="1" smtClean="0">
                <a:solidFill>
                  <a:schemeClr val="tx1"/>
                </a:solidFill>
              </a:rPr>
              <a:t>Kuntzler</a:t>
            </a:r>
            <a:r>
              <a:rPr lang="en-US" sz="2600" dirty="0" smtClean="0">
                <a:solidFill>
                  <a:schemeClr val="tx1"/>
                </a:solidFill>
              </a:rPr>
              <a:t>, John </a:t>
            </a:r>
            <a:r>
              <a:rPr lang="en-US" sz="2400" dirty="0" err="1" smtClean="0">
                <a:solidFill>
                  <a:schemeClr val="tx1"/>
                </a:solidFill>
              </a:rPr>
              <a:t>Varkovitzky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 Patrick O’Brien, Albert </a:t>
            </a:r>
            <a:r>
              <a:rPr lang="en-US" sz="2400" dirty="0" smtClean="0">
                <a:solidFill>
                  <a:schemeClr val="tx1"/>
                </a:solidFill>
              </a:rPr>
              <a:t>Como, Carrie Weidner, Adam Norris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Dynamic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524000"/>
            <a:ext cx="5589868" cy="52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532" y="2133600"/>
            <a:ext cx="5589868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532" y="2679700"/>
            <a:ext cx="5589868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532" y="3276600"/>
            <a:ext cx="5589868" cy="52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4953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Unwieldy – huge amount of parameters undetermined by research</a:t>
            </a:r>
          </a:p>
          <a:p>
            <a:pPr>
              <a:buFont typeface="Arial"/>
              <a:buChar char="•"/>
            </a:pPr>
            <a:r>
              <a:rPr lang="en-US" dirty="0" smtClean="0"/>
              <a:t> Doesn’t describe the local behavior that we are interested 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601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(Gordon, 1999)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Network Approach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uble Bracket 4"/>
          <p:cNvSpPr/>
          <p:nvPr/>
        </p:nvSpPr>
        <p:spPr>
          <a:xfrm>
            <a:off x="1066800" y="1676400"/>
            <a:ext cx="1295400" cy="39624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C:\Users\Patrick\AppData\Local\Microsoft\Windows\Temporary Internet Files\Content.IE5\19XJAPQH\MCj023317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52600"/>
            <a:ext cx="421279" cy="609600"/>
          </a:xfrm>
          <a:prstGeom prst="rect">
            <a:avLst/>
          </a:prstGeom>
          <a:noFill/>
        </p:spPr>
      </p:pic>
      <p:pic>
        <p:nvPicPr>
          <p:cNvPr id="9" name="Picture 10" descr="C:\Users\Patrick\AppData\Local\Microsoft\Windows\Temporary Internet Files\Content.IE5\19XJAPQH\MCj023317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0"/>
            <a:ext cx="421279" cy="609600"/>
          </a:xfrm>
          <a:prstGeom prst="rect">
            <a:avLst/>
          </a:prstGeom>
          <a:noFill/>
        </p:spPr>
      </p:pic>
      <p:pic>
        <p:nvPicPr>
          <p:cNvPr id="10" name="Picture 10" descr="C:\Users\Patrick\AppData\Local\Microsoft\Windows\Temporary Internet Files\Content.IE5\19XJAPQH\MCj023317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9921" y="3124200"/>
            <a:ext cx="421279" cy="609600"/>
          </a:xfrm>
          <a:prstGeom prst="rect">
            <a:avLst/>
          </a:prstGeom>
          <a:noFill/>
        </p:spPr>
      </p:pic>
      <p:pic>
        <p:nvPicPr>
          <p:cNvPr id="11" name="Picture 10" descr="C:\Users\Patrick\AppData\Local\Microsoft\Windows\Temporary Internet Files\Content.IE5\19XJAPQH\MCj023317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953000"/>
            <a:ext cx="421279" cy="609600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76400" y="4267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76400" y="44958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3581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Double Bracket 16"/>
          <p:cNvSpPr/>
          <p:nvPr/>
        </p:nvSpPr>
        <p:spPr>
          <a:xfrm>
            <a:off x="4800600" y="1676400"/>
            <a:ext cx="685800" cy="39624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53000" y="182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2450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3212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5117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5638800" y="2667001"/>
            <a:ext cx="8382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10200" y="6400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(Gordon; Green; Schaeffer; et. al.)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task?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Models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Network Approach</a:t>
            </a:r>
            <a:endParaRPr lang="en-US" dirty="0"/>
          </a:p>
        </p:txBody>
      </p:sp>
      <p:pic>
        <p:nvPicPr>
          <p:cNvPr id="6" name="Picture 5" descr="l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676400"/>
            <a:ext cx="2362200" cy="1771649"/>
          </a:xfrm>
          <a:prstGeom prst="rect">
            <a:avLst/>
          </a:prstGeom>
        </p:spPr>
      </p:pic>
      <p:pic>
        <p:nvPicPr>
          <p:cNvPr id="7" name="Picture 6" descr="ii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3429000"/>
            <a:ext cx="2540000" cy="1905000"/>
          </a:xfrm>
          <a:prstGeom prst="rect">
            <a:avLst/>
          </a:prstGeom>
        </p:spPr>
      </p:pic>
      <p:pic>
        <p:nvPicPr>
          <p:cNvPr id="8" name="Picture 7" descr="small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285999"/>
            <a:ext cx="3124200" cy="2343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individual ant, or agent, has its own set of rules</a:t>
            </a:r>
          </a:p>
          <a:p>
            <a:r>
              <a:rPr lang="en-US" dirty="0" smtClean="0"/>
              <a:t>Agents are created and allowed to interact</a:t>
            </a:r>
          </a:p>
          <a:p>
            <a:r>
              <a:rPr lang="en-US" dirty="0" smtClean="0"/>
              <a:t>Basis Behaviors</a:t>
            </a:r>
          </a:p>
          <a:p>
            <a:pPr lvl="1"/>
            <a:r>
              <a:rPr lang="en-US" dirty="0" smtClean="0"/>
              <a:t>First utilized by </a:t>
            </a:r>
            <a:r>
              <a:rPr lang="en-US" dirty="0" err="1" smtClean="0"/>
              <a:t>Mataric</a:t>
            </a:r>
            <a:r>
              <a:rPr lang="en-US" dirty="0" smtClean="0"/>
              <a:t> in robot flocks</a:t>
            </a:r>
          </a:p>
          <a:p>
            <a:pPr lvl="1"/>
            <a:r>
              <a:rPr lang="en-US" dirty="0" smtClean="0"/>
              <a:t>For example foraging through</a:t>
            </a:r>
          </a:p>
          <a:p>
            <a:pPr lvl="2"/>
            <a:r>
              <a:rPr lang="en-US" dirty="0" smtClean="0"/>
              <a:t>Following other ants, exploring, dispersing, picking up, returning</a:t>
            </a:r>
          </a:p>
          <a:p>
            <a:pPr lvl="2"/>
            <a:r>
              <a:rPr lang="en-US" dirty="0" smtClean="0"/>
              <a:t>Many other possible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distributed blocks are moved into piles that coalesce into a single pile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If agent collides with a block and isn’t carrying a block, pick it up</a:t>
            </a:r>
          </a:p>
          <a:p>
            <a:pPr lvl="1"/>
            <a:r>
              <a:rPr lang="en-US" dirty="0" smtClean="0"/>
              <a:t>If agent is carrying a block, and there are more than 4 blocks nearby, drop the block</a:t>
            </a:r>
          </a:p>
          <a:p>
            <a:pPr lvl="1"/>
            <a:r>
              <a:rPr lang="en-US" dirty="0" smtClean="0"/>
              <a:t>All agents move with a biased random walk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..\..\Science\APPM 4950\0.2\ants.html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10 minutes…</a:t>
            </a:r>
            <a:endParaRPr lang="en-US" dirty="0"/>
          </a:p>
        </p:txBody>
      </p:sp>
      <p:pic>
        <p:nvPicPr>
          <p:cNvPr id="3" name="Picture 2" descr="pile o' blocks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295400"/>
            <a:ext cx="6019800" cy="5177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Strengths and Weaknesses of the Agent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More accurately simulates the limited knowledge of each ant</a:t>
            </a:r>
          </a:p>
          <a:p>
            <a:pPr lvl="1"/>
            <a:r>
              <a:rPr lang="en-US" dirty="0" smtClean="0"/>
              <a:t>Clearly defined algorithms</a:t>
            </a:r>
          </a:p>
          <a:p>
            <a:pPr lvl="1"/>
            <a:r>
              <a:rPr lang="en-US" dirty="0" smtClean="0"/>
              <a:t>Easier simulation of physical parameters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r>
              <a:rPr lang="en-US" dirty="0" smtClean="0"/>
              <a:t>Determining basis behaviors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what questions can be answered using these methods</a:t>
            </a:r>
          </a:p>
          <a:p>
            <a:r>
              <a:rPr lang="en-US" dirty="0" smtClean="0"/>
              <a:t>What are the reasonable basis behaviors that accurately model field observations</a:t>
            </a:r>
          </a:p>
          <a:p>
            <a:r>
              <a:rPr lang="en-US" dirty="0" smtClean="0"/>
              <a:t>What stimuli should the colony respond to and 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..\..\</a:t>
            </a:r>
            <a:r>
              <a:rPr lang="en-US" dirty="0" err="1" smtClean="0">
                <a:hlinkClick r:id="rId2" action="ppaction://hlinkfile"/>
              </a:rPr>
              <a:t>JCreator</a:t>
            </a:r>
            <a:r>
              <a:rPr lang="en-US" dirty="0" smtClean="0">
                <a:hlinkClick r:id="rId2" action="ppaction://hlinkfile"/>
              </a:rPr>
              <a:t> LE\</a:t>
            </a:r>
            <a:r>
              <a:rPr lang="en-US" dirty="0" err="1" smtClean="0">
                <a:hlinkClick r:id="rId2" action="ppaction://hlinkfile"/>
              </a:rPr>
              <a:t>MyProjects</a:t>
            </a:r>
            <a:r>
              <a:rPr lang="en-US" dirty="0" smtClean="0">
                <a:hlinkClick r:id="rId2" action="ppaction://hlinkfile"/>
              </a:rPr>
              <a:t>\</a:t>
            </a:r>
            <a:r>
              <a:rPr lang="en-US" dirty="0" err="1" smtClean="0">
                <a:hlinkClick r:id="rId2" action="ppaction://hlinkfile"/>
              </a:rPr>
              <a:t>AntsApp</a:t>
            </a:r>
            <a:r>
              <a:rPr lang="en-US" dirty="0" smtClean="0">
                <a:hlinkClick r:id="rId2" action="ppaction://hlinkfile"/>
              </a:rPr>
              <a:t>\Antrunner.html</a:t>
            </a:r>
            <a:endParaRPr lang="en-US" dirty="0" smtClean="0"/>
          </a:p>
          <a:p>
            <a:r>
              <a:rPr lang="en-US" dirty="0" err="1" smtClean="0"/>
              <a:t>Starlogo</a:t>
            </a:r>
            <a:endParaRPr lang="en-US" dirty="0" smtClean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using simple basis behaviors to try and model the complex behavior of social insects</a:t>
            </a:r>
          </a:p>
          <a:p>
            <a:pPr lvl="1"/>
            <a:r>
              <a:rPr lang="en-US" dirty="0" smtClean="0"/>
              <a:t>Basis behaviors span an ant</a:t>
            </a:r>
          </a:p>
          <a:p>
            <a:pPr lvl="1"/>
            <a:r>
              <a:rPr lang="en-US" dirty="0" smtClean="0"/>
              <a:t>Ant behaviors span colony behavior</a:t>
            </a:r>
          </a:p>
          <a:p>
            <a:r>
              <a:rPr lang="en-US" dirty="0" smtClean="0"/>
              <a:t>Will compare to actual data from Gordon’s research to test the accuracy of our basis behaviors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Deborah Gordon</a:t>
            </a:r>
            <a:endParaRPr lang="en-US" dirty="0"/>
          </a:p>
          <a:p>
            <a:pPr lvl="1"/>
            <a:r>
              <a:rPr lang="en-US" dirty="0" smtClean="0"/>
              <a:t>TED talk </a:t>
            </a:r>
            <a:r>
              <a:rPr lang="en-US" dirty="0" smtClean="0">
                <a:hlinkClick r:id="rId2"/>
              </a:rPr>
              <a:t>www.ted.org</a:t>
            </a:r>
            <a:endParaRPr lang="en-US" dirty="0" smtClean="0"/>
          </a:p>
          <a:p>
            <a:pPr lvl="1"/>
            <a:r>
              <a:rPr lang="en-US" dirty="0" smtClean="0"/>
              <a:t>20 years of field research in New Mexico</a:t>
            </a:r>
          </a:p>
          <a:p>
            <a:r>
              <a:rPr lang="en-US" dirty="0" smtClean="0"/>
              <a:t>Continuation of class project from last semester</a:t>
            </a:r>
          </a:p>
          <a:p>
            <a:r>
              <a:rPr lang="en-US" dirty="0" smtClean="0"/>
              <a:t>Now 10 person independent study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Ant colonies act like: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Neural networks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Immune Responses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Human interaction in city </a:t>
            </a:r>
            <a:r>
              <a:rPr lang="en-US" dirty="0" smtClean="0"/>
              <a:t>planning</a:t>
            </a:r>
          </a:p>
          <a:p>
            <a:pPr lvl="2">
              <a:buFont typeface="Wingdings" pitchFamily="2" charset="2"/>
              <a:buChar char="Ø"/>
            </a:pPr>
            <a:r>
              <a:rPr lang="en-US" smtClean="0"/>
              <a:t>Traffic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Social Networks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“if we understand ants, maybe we’ll have a better chance of understanding other organizations”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Queen </a:t>
            </a:r>
            <a:r>
              <a:rPr lang="en-US" dirty="0"/>
              <a:t>mates once and lives in a dark hole for the rest of her life laying </a:t>
            </a:r>
            <a:r>
              <a:rPr lang="en-US" dirty="0" smtClean="0"/>
              <a:t>eggs, about 20 years</a:t>
            </a:r>
          </a:p>
          <a:p>
            <a:r>
              <a:rPr lang="en-US" dirty="0" smtClean="0"/>
              <a:t>Each ant is a sterile female who lives about 1 year</a:t>
            </a:r>
            <a:endParaRPr lang="en-US" dirty="0"/>
          </a:p>
          <a:p>
            <a:r>
              <a:rPr lang="en-US" dirty="0" smtClean="0"/>
              <a:t>Colony dies after when queen dies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Interesting?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central control of any sort</a:t>
            </a:r>
          </a:p>
          <a:p>
            <a:r>
              <a:rPr lang="en-US" dirty="0" smtClean="0"/>
              <a:t>However, global behavior is absolutely necessary for the survival of the colony</a:t>
            </a:r>
          </a:p>
          <a:p>
            <a:pPr lvl="1"/>
            <a:r>
              <a:rPr lang="en-US" dirty="0" smtClean="0"/>
              <a:t>How do ants decide what to do without global knowledge?</a:t>
            </a:r>
          </a:p>
          <a:p>
            <a:pPr lvl="1"/>
            <a:r>
              <a:rPr lang="en-US" dirty="0" smtClean="0"/>
              <a:t>How does a colony function without a commander?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Colony Behavior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Colony carries on with life from day to day</a:t>
            </a:r>
            <a:br>
              <a:rPr lang="en-US" sz="2800" dirty="0"/>
            </a:br>
            <a:r>
              <a:rPr lang="en-US" sz="2800" dirty="0"/>
              <a:t>- Find and return food</a:t>
            </a:r>
            <a:br>
              <a:rPr lang="en-US" sz="2800" dirty="0"/>
            </a:br>
            <a:r>
              <a:rPr lang="en-US" sz="2800" dirty="0"/>
              <a:t>- Remove </a:t>
            </a:r>
            <a:r>
              <a:rPr lang="en-US" sz="2800" dirty="0" smtClean="0"/>
              <a:t>dead ants and garbage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- Feed larvae</a:t>
            </a:r>
            <a:br>
              <a:rPr lang="en-US" sz="2800" dirty="0"/>
            </a:br>
            <a:r>
              <a:rPr lang="en-US" sz="2800" dirty="0"/>
              <a:t>- Maintain nest and external surroundings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Colony can react to stimuli</a:t>
            </a:r>
            <a:br>
              <a:rPr lang="en-US" sz="2800" dirty="0"/>
            </a:br>
            <a:r>
              <a:rPr lang="en-US" sz="2800" dirty="0"/>
              <a:t>- Rain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smtClean="0"/>
              <a:t>Kids, pets, and other threats</a:t>
            </a:r>
            <a:endParaRPr lang="en-US" sz="1600" dirty="0"/>
          </a:p>
          <a:p>
            <a:r>
              <a:rPr lang="en-US" dirty="0" smtClean="0"/>
              <a:t>Colonies seem to learn as they age</a:t>
            </a:r>
          </a:p>
          <a:p>
            <a:pPr lvl="1"/>
            <a:r>
              <a:rPr lang="en-US" dirty="0" smtClean="0"/>
              <a:t>Despite ephemeral nature of each ant, an old colony responds to stimuli more efficiently 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exception of the queen, any ant can have any role</a:t>
            </a:r>
          </a:p>
          <a:p>
            <a:r>
              <a:rPr lang="en-US" dirty="0" smtClean="0"/>
              <a:t>Foragers, nest maintenance, midden workers, patrollers</a:t>
            </a:r>
          </a:p>
          <a:p>
            <a:pPr lvl="1"/>
            <a:r>
              <a:rPr lang="en-US" dirty="0" smtClean="0"/>
              <a:t>Reach equilibrium by the end of the day</a:t>
            </a:r>
          </a:p>
          <a:p>
            <a:r>
              <a:rPr lang="en-US" dirty="0" smtClean="0"/>
              <a:t>Younger ants tend to take on roles within the nest, and as they age, they tend to move farther from the nest</a:t>
            </a:r>
          </a:p>
          <a:p>
            <a:r>
              <a:rPr lang="en-US" dirty="0" smtClean="0"/>
              <a:t>Most of population is inactive within the nest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Flow Chart: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Ants performing certain tasks can only switch to certain other tasks on a given day</a:t>
            </a:r>
          </a:p>
        </p:txBody>
      </p:sp>
      <p:pic>
        <p:nvPicPr>
          <p:cNvPr id="1026" name="Picture 2" descr="C:\Users\Erik Bergal\AppData\Local\Microsoft\Windows\Temporary Internet Files\Content.IE5\GQ93WPO1\MCj021529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57200"/>
            <a:ext cx="1181100" cy="1871663"/>
          </a:xfrm>
          <a:prstGeom prst="rect">
            <a:avLst/>
          </a:prstGeom>
          <a:noFill/>
        </p:spPr>
      </p:pic>
      <p:pic>
        <p:nvPicPr>
          <p:cNvPr id="1027" name="Picture 3" descr="C:\Users\Erik Bergal\AppData\Local\Microsoft\Windows\Temporary Internet Files\Content.IE5\F4I4Y44B\MCj042837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95600"/>
            <a:ext cx="1498600" cy="1453805"/>
          </a:xfrm>
          <a:prstGeom prst="rect">
            <a:avLst/>
          </a:prstGeom>
          <a:noFill/>
        </p:spPr>
      </p:pic>
      <p:pic>
        <p:nvPicPr>
          <p:cNvPr id="1028" name="Picture 4" descr="C:\Users\Erik Bergal\AppData\Local\Microsoft\Windows\Temporary Internet Files\Content.IE5\UYIQ1TSY\MCj0240801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1508125" cy="1827213"/>
          </a:xfrm>
          <a:prstGeom prst="rect">
            <a:avLst/>
          </a:prstGeom>
          <a:noFill/>
        </p:spPr>
      </p:pic>
      <p:pic>
        <p:nvPicPr>
          <p:cNvPr id="1029" name="Picture 5" descr="C:\Users\Erik Bergal\AppData\Local\Microsoft\Windows\Temporary Internet Files\Content.IE5\F4I4Y44B\MCj0233174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2209800"/>
            <a:ext cx="1339850" cy="1870075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1026" idx="3"/>
            <a:endCxn id="1027" idx="0"/>
          </p:cNvCxnSpPr>
          <p:nvPr/>
        </p:nvCxnSpPr>
        <p:spPr>
          <a:xfrm>
            <a:off x="3009900" y="1393032"/>
            <a:ext cx="1778000" cy="150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2"/>
            <a:endCxn id="1028" idx="0"/>
          </p:cNvCxnSpPr>
          <p:nvPr/>
        </p:nvCxnSpPr>
        <p:spPr>
          <a:xfrm rot="5400000">
            <a:off x="1112839" y="2579688"/>
            <a:ext cx="1557337" cy="10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8" idx="3"/>
            <a:endCxn id="1027" idx="2"/>
          </p:cNvCxnSpPr>
          <p:nvPr/>
        </p:nvCxnSpPr>
        <p:spPr>
          <a:xfrm flipV="1">
            <a:off x="2117725" y="4349405"/>
            <a:ext cx="2670175" cy="450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9" idx="1"/>
            <a:endCxn id="1027" idx="3"/>
          </p:cNvCxnSpPr>
          <p:nvPr/>
        </p:nvCxnSpPr>
        <p:spPr>
          <a:xfrm rot="10800000" flipV="1">
            <a:off x="5537200" y="3144837"/>
            <a:ext cx="1930400" cy="47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" y="2133600"/>
            <a:ext cx="19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 Maintenance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" y="5257800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Patrol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40081" y="4267200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Midden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2514600"/>
            <a:ext cx="98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Foraging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Hypothesized to be based on:</a:t>
            </a:r>
          </a:p>
          <a:p>
            <a:pPr lvl="1"/>
            <a:r>
              <a:rPr lang="en-US" dirty="0" smtClean="0"/>
              <a:t>Biologically occurs via chemical signaling</a:t>
            </a:r>
          </a:p>
          <a:p>
            <a:pPr lvl="2"/>
            <a:r>
              <a:rPr lang="en-US" dirty="0" smtClean="0"/>
              <a:t>Antennae contact</a:t>
            </a:r>
          </a:p>
          <a:p>
            <a:pPr lvl="2"/>
            <a:r>
              <a:rPr lang="en-US" dirty="0" smtClean="0"/>
              <a:t>Chemical trails</a:t>
            </a:r>
          </a:p>
          <a:p>
            <a:pPr lvl="1"/>
            <a:r>
              <a:rPr lang="en-US" dirty="0" smtClean="0"/>
              <a:t>The behavioral rules are largely unknown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an ant decide what task it is performing?</a:t>
            </a:r>
          </a:p>
          <a:p>
            <a:r>
              <a:rPr lang="en-US" dirty="0" smtClean="0"/>
              <a:t>How does the colony respond to external stimuli?</a:t>
            </a:r>
          </a:p>
          <a:p>
            <a:r>
              <a:rPr lang="en-US" dirty="0" smtClean="0"/>
              <a:t>How does the task allocation reach equilibrium?</a:t>
            </a:r>
          </a:p>
          <a:p>
            <a:r>
              <a:rPr lang="en-US" dirty="0" smtClean="0"/>
              <a:t>How does each ant know exactly what each task is?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643</Words>
  <Application>Microsoft Office PowerPoint</Application>
  <PresentationFormat>On-screen Show (4:3)</PresentationFormat>
  <Paragraphs>133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Modeling Ant Colony Behavior</vt:lpstr>
      <vt:lpstr>Project History</vt:lpstr>
      <vt:lpstr>About ants</vt:lpstr>
      <vt:lpstr>Why so Interesting?</vt:lpstr>
      <vt:lpstr>Colony Behavior</vt:lpstr>
      <vt:lpstr>Roles</vt:lpstr>
      <vt:lpstr>Flow Chart:</vt:lpstr>
      <vt:lpstr>Task Switching</vt:lpstr>
      <vt:lpstr>Research Questions</vt:lpstr>
      <vt:lpstr>Existing Models</vt:lpstr>
      <vt:lpstr>Existing Models</vt:lpstr>
      <vt:lpstr>Existing Models</vt:lpstr>
      <vt:lpstr>Agent Based Model</vt:lpstr>
      <vt:lpstr>Termite Example</vt:lpstr>
      <vt:lpstr>After 10 minutes…</vt:lpstr>
      <vt:lpstr>Strengths and Weaknesses of the Agent Based Approach</vt:lpstr>
      <vt:lpstr>Current Work</vt:lpstr>
      <vt:lpstr>Platforms</vt:lpstr>
      <vt:lpstr>The End Goal?</vt:lpstr>
      <vt:lpstr>The 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Erik Bergal</dc:creator>
  <cp:lastModifiedBy>Erik Bergal</cp:lastModifiedBy>
  <cp:revision>41</cp:revision>
  <dcterms:created xsi:type="dcterms:W3CDTF">2010-03-06T05:23:03Z</dcterms:created>
  <dcterms:modified xsi:type="dcterms:W3CDTF">2010-09-09T22:41:49Z</dcterms:modified>
</cp:coreProperties>
</file>