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8"/>
  </p:notesMasterIdLst>
  <p:handoutMasterIdLst>
    <p:handoutMasterId r:id="rId19"/>
  </p:handoutMasterIdLst>
  <p:sldIdLst>
    <p:sldId id="256" r:id="rId3"/>
    <p:sldId id="257" r:id="rId4"/>
    <p:sldId id="271" r:id="rId5"/>
    <p:sldId id="270" r:id="rId6"/>
    <p:sldId id="267" r:id="rId7"/>
    <p:sldId id="268" r:id="rId8"/>
    <p:sldId id="269" r:id="rId9"/>
    <p:sldId id="273" r:id="rId10"/>
    <p:sldId id="261" r:id="rId11"/>
    <p:sldId id="272" r:id="rId12"/>
    <p:sldId id="277" r:id="rId13"/>
    <p:sldId id="274" r:id="rId14"/>
    <p:sldId id="275" r:id="rId15"/>
    <p:sldId id="276" r:id="rId16"/>
    <p:sldId id="263"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18" autoAdjust="0"/>
    <p:restoredTop sz="67819" autoAdjust="0"/>
  </p:normalViewPr>
  <p:slideViewPr>
    <p:cSldViewPr>
      <p:cViewPr>
        <p:scale>
          <a:sx n="100" d="100"/>
          <a:sy n="100" d="100"/>
        </p:scale>
        <p:origin x="648" y="360"/>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114"/>
    </p:cViewPr>
  </p:outlineViewPr>
  <p:notesTextViewPr>
    <p:cViewPr>
      <p:scale>
        <a:sx n="1" d="1"/>
        <a:sy n="1" d="1"/>
      </p:scale>
      <p:origin x="0" y="0"/>
    </p:cViewPr>
  </p:notesTextViewPr>
  <p:notesViewPr>
    <p:cSldViewPr showGuides="1">
      <p:cViewPr varScale="1">
        <p:scale>
          <a:sx n="55" d="100"/>
          <a:sy n="55" d="100"/>
        </p:scale>
        <p:origin x="307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Lst>
  <dgm:cxnLst>
    <dgm:cxn modelId="{E2EE33AC-3CDB-41AB-99D0-EE89822B0377}" type="presOf" srcId="{90119837-5B71-4D44-BB01-DB0B084933C8}" destId="{ED5DCCC5-BCA8-4491-AA37-BAF153ECA18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s-ES"/>
              <a:t>09/09/2016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‹Nº›</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s-ES"/>
              <a:t>09/09/2016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‹Nº›</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Buenas tardes a todos.</a:t>
            </a:r>
            <a:r>
              <a:rPr lang="es-ES" baseline="0" dirty="0" smtClean="0"/>
              <a:t> Soy Adrián Bustos y soy alumno de Ing. Multimedia.</a:t>
            </a:r>
          </a:p>
          <a:p>
            <a:r>
              <a:rPr lang="es-ES" baseline="0" dirty="0" smtClean="0"/>
              <a:t>Vengo a presentaros mi proyecto fin de grado el Buscador web de espacios y </a:t>
            </a:r>
            <a:r>
              <a:rPr lang="es-ES" baseline="0" dirty="0" err="1" smtClean="0"/>
              <a:t>edificioshablaros</a:t>
            </a:r>
            <a:r>
              <a:rPr lang="es-ES" baseline="0" dirty="0" smtClean="0"/>
              <a:t> de sistemas de posicionamiento en interiores y las distintas posibilidades de las que disponemos.</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1</a:t>
            </a:fld>
            <a:endParaRPr lang="es-ES"/>
          </a:p>
        </p:txBody>
      </p:sp>
    </p:spTree>
    <p:extLst>
      <p:ext uri="{BB962C8B-B14F-4D97-AF65-F5344CB8AC3E}">
        <p14:creationId xmlns:p14="http://schemas.microsoft.com/office/powerpoint/2010/main" val="33416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Pero si hay</a:t>
            </a:r>
            <a:r>
              <a:rPr lang="es-ES" baseline="0" dirty="0" smtClean="0"/>
              <a:t> algo que funciona francamente bien, es Ultra Wide Band.</a:t>
            </a:r>
          </a:p>
          <a:p>
            <a:r>
              <a:rPr lang="es-ES" baseline="0" dirty="0" smtClean="0"/>
              <a:t>Dispone de una banda de uno 7Ghz donde podemos emitir una onda potente y de rango corto, esto nos confiere una alta precisión con un bajo consumo. Además tiene la ventaja de que podemos replicar el canal de emisión en diferentes estancias ya que al ser de rango corto, se reduce el fenómeno de interferencia de ondas, haciéndolo escalable.</a:t>
            </a:r>
          </a:p>
          <a:p>
            <a:r>
              <a:rPr lang="es-ES" baseline="0" dirty="0" smtClean="0"/>
              <a:t>Aquí os puedo mostrar un pequeño ejemplo de como función Ultra Wide Band.</a:t>
            </a:r>
          </a:p>
          <a:p>
            <a:r>
              <a:rPr lang="es-ES" baseline="0" dirty="0" smtClean="0"/>
              <a:t>¿Problema? Pues como todo lo bueno y preciso, los equipos son bastante caros por lo que es necesaria una inversión considerable.</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10</a:t>
            </a:fld>
            <a:endParaRPr lang="es-ES"/>
          </a:p>
        </p:txBody>
      </p:sp>
    </p:spTree>
    <p:extLst>
      <p:ext uri="{BB962C8B-B14F-4D97-AF65-F5344CB8AC3E}">
        <p14:creationId xmlns:p14="http://schemas.microsoft.com/office/powerpoint/2010/main" val="238210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Ya hemos visto las</a:t>
            </a:r>
            <a:r>
              <a:rPr lang="es-ES" baseline="0" dirty="0" smtClean="0"/>
              <a:t> </a:t>
            </a:r>
            <a:r>
              <a:rPr lang="es-ES" dirty="0" smtClean="0"/>
              <a:t>tecnologías más usadas sobre posicionamiento</a:t>
            </a:r>
            <a:r>
              <a:rPr lang="es-ES" baseline="0" dirty="0" smtClean="0"/>
              <a:t> en interiores pero, ¿Cuál escoger para nuestro desarrollo?</a:t>
            </a:r>
          </a:p>
          <a:p>
            <a:r>
              <a:rPr lang="es-ES" baseline="0" dirty="0" smtClean="0"/>
              <a:t>Pues no hay una respuesta válida para todas las situaciones.</a:t>
            </a:r>
          </a:p>
          <a:p>
            <a:r>
              <a:rPr lang="es-ES" baseline="0" dirty="0" smtClean="0"/>
              <a:t>Tendremos que elegir una opción u otra dependiendo de la precisión que necesitemos y cual es el error tolerable que podemos asumir.</a:t>
            </a:r>
          </a:p>
          <a:p>
            <a:endParaRPr lang="es-ES" baseline="0" dirty="0" smtClean="0"/>
          </a:p>
          <a:p>
            <a:r>
              <a:rPr lang="es-ES" baseline="0" dirty="0" smtClean="0"/>
              <a:t>También hay que tener en cuenta el entorno, no es lo mismo localizar a nivel de un aula que a nivel de un campus.</a:t>
            </a:r>
          </a:p>
          <a:p>
            <a:r>
              <a:rPr lang="es-ES" baseline="0" dirty="0" smtClean="0"/>
              <a:t>Está el contexto, si es un humano el que tiene que interpretar los datos o es un sistema informático. Yo como humano, si el sistema me posiciona con 1 metro de error, no tiene importancia, lo puedo asumir. Ahora, un robot puede que tenga un problema para realizar la tarea.</a:t>
            </a:r>
          </a:p>
          <a:p>
            <a:r>
              <a:rPr lang="es-ES" baseline="0" dirty="0" smtClean="0"/>
              <a:t>También depende del coste. Hay tecnologías que necesitan de una gran inversión mientras que hay otras que son prácticamente gratuitas.</a:t>
            </a:r>
          </a:p>
          <a:p>
            <a:r>
              <a:rPr lang="es-ES" baseline="0" dirty="0" smtClean="0"/>
              <a:t>Esta el tema de escalabilidad, si yo pretendo implantar el sistema en un entorno más grande, ¿voy a poder o no?  ¿el coste será asumible en ese caso?</a:t>
            </a:r>
          </a:p>
          <a:p>
            <a:r>
              <a:rPr lang="es-ES" baseline="0" dirty="0" smtClean="0"/>
              <a:t>Y por último está la robustez.</a:t>
            </a:r>
          </a:p>
          <a:p>
            <a:r>
              <a:rPr lang="es-ES" baseline="0" dirty="0" smtClean="0"/>
              <a:t>Como os comenté antes del campo magnético, el valor en un punto es invariable, pero si alguien viene mañana y coloca un altavoz y nadie me notifica ese cambio.  Ya no es robusto el sistema.</a:t>
            </a:r>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11</a:t>
            </a:fld>
            <a:endParaRPr lang="es-ES"/>
          </a:p>
        </p:txBody>
      </p:sp>
    </p:spTree>
    <p:extLst>
      <p:ext uri="{BB962C8B-B14F-4D97-AF65-F5344CB8AC3E}">
        <p14:creationId xmlns:p14="http://schemas.microsoft.com/office/powerpoint/2010/main" val="3692116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Como</a:t>
            </a:r>
            <a:r>
              <a:rPr lang="es-ES" baseline="0" dirty="0" smtClean="0"/>
              <a:t> ocurre con cada nuevo desarrollo, el derecho se encuentra siempre a rebufo de la tecnología. Esto supone que nuevas tecnologías generan nuevos problemas a los cuales la Ley debe dar cabida y legislar con acierto.</a:t>
            </a:r>
          </a:p>
          <a:p>
            <a:r>
              <a:rPr lang="es-ES" baseline="0" dirty="0" smtClean="0"/>
              <a:t>La verdad es que en relación a este asunto, la ley dice bastante poco. Por esta razón, la comisión Europea de protección de datos dictó una serie de recomendaciones en 2011 que buscaba regular el uso de estas herramientas.</a:t>
            </a:r>
          </a:p>
          <a:p>
            <a:r>
              <a:rPr lang="es-ES" baseline="0" dirty="0" smtClean="0"/>
              <a:t>Como principal dato que debemos quedarnos es que el paradigma que usábamos en el exterior con el GPS ha cambiado.</a:t>
            </a:r>
          </a:p>
          <a:p>
            <a:r>
              <a:rPr lang="es-ES" baseline="0" dirty="0" smtClean="0"/>
              <a:t>Donde antes sólo disponíamos de recepción de datos distancia-potencia, ahora tenemos un sistema bidireccional en el caso de las redes </a:t>
            </a:r>
            <a:r>
              <a:rPr lang="es-ES" baseline="0" dirty="0" err="1" smtClean="0"/>
              <a:t>wifi</a:t>
            </a:r>
            <a:r>
              <a:rPr lang="es-ES" baseline="0" dirty="0" smtClean="0"/>
              <a:t>.</a:t>
            </a:r>
          </a:p>
          <a:p>
            <a:r>
              <a:rPr lang="es-ES" baseline="0" dirty="0" smtClean="0"/>
              <a:t>Esto suscita la necesidad de regular sus fines.</a:t>
            </a:r>
          </a:p>
          <a:p>
            <a:r>
              <a:rPr lang="es-ES" baseline="0" dirty="0" smtClean="0"/>
              <a:t>Pensemos en el mundo de la salud, ¿Sería importante que un enfermero o doctor, pueda saber la localización de su paciente? Pues posiblemente sí. Pero pensemos en el ámbito comercial un momento ¿ Os parece importante que un establecimiento sepa de nuestras rutas por la tienda, qué productos visitamos, qué compramos, etc.?  Vamos, eso es un estudio de mercado de un valor casi incalculable que estamos haciendo gratis con nuestros hábitos de consumo.</a:t>
            </a:r>
          </a:p>
          <a:p>
            <a:r>
              <a:rPr lang="es-ES" baseline="0" dirty="0" smtClean="0"/>
              <a:t>Pero vayamos un poco más allá, en el ámbito laboral ¿Qué pensáis de que un empresario pueda saber la localización de su empleado en cualquier lugar de la oficina en todo momento?</a:t>
            </a:r>
          </a:p>
          <a:p>
            <a:endParaRPr lang="es-ES" baseline="0" dirty="0" smtClean="0"/>
          </a:p>
          <a:p>
            <a:r>
              <a:rPr lang="es-ES" baseline="0" dirty="0" smtClean="0"/>
              <a:t>Por esta y otras razones el consejo europeo recomendó tratar como datos personales todo dato de </a:t>
            </a:r>
            <a:r>
              <a:rPr lang="es-ES" baseline="0" dirty="0" err="1" smtClean="0"/>
              <a:t>geolocalización</a:t>
            </a:r>
            <a:r>
              <a:rPr lang="es-ES" baseline="0" dirty="0" smtClean="0"/>
              <a:t> obtenido a través de </a:t>
            </a:r>
            <a:r>
              <a:rPr lang="es-ES" baseline="0" dirty="0" err="1" smtClean="0"/>
              <a:t>smartphones</a:t>
            </a:r>
            <a:r>
              <a:rPr lang="es-ES" baseline="0" dirty="0" smtClean="0"/>
              <a:t> y por ende, este protegido.</a:t>
            </a:r>
          </a:p>
          <a:p>
            <a:r>
              <a:rPr lang="es-ES" baseline="0" dirty="0" smtClean="0"/>
              <a:t>Que el uso de aplicaciones de </a:t>
            </a:r>
            <a:r>
              <a:rPr lang="es-ES" baseline="0" dirty="0" err="1" smtClean="0"/>
              <a:t>geolocalización</a:t>
            </a:r>
            <a:r>
              <a:rPr lang="es-ES" baseline="0" dirty="0" smtClean="0"/>
              <a:t> en interiores requiera de consentimiento expreso para el uso del servicio y se renueve anualmente o cuando las condiciones cambien.</a:t>
            </a:r>
          </a:p>
          <a:p>
            <a:r>
              <a:rPr lang="es-ES" baseline="0" dirty="0" smtClean="0"/>
              <a:t>Evidentemente informar de los derechos ARCO para conocer las opciones de información, rectificación y cancelación de datos.</a:t>
            </a:r>
          </a:p>
          <a:p>
            <a:r>
              <a:rPr lang="es-ES" baseline="0" dirty="0" smtClean="0"/>
              <a:t>Y, en el ámbito laboral,  sólo será posible cuando el empresario pueda demostrar un fin legítimo y necesario sin ser una monitorización constante. Además de informar a los trabajadores de como deshabilitar el sistema durante las horas que no se trabaje.</a:t>
            </a:r>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12</a:t>
            </a:fld>
            <a:endParaRPr lang="es-ES"/>
          </a:p>
        </p:txBody>
      </p:sp>
    </p:spTree>
    <p:extLst>
      <p:ext uri="{BB962C8B-B14F-4D97-AF65-F5344CB8AC3E}">
        <p14:creationId xmlns:p14="http://schemas.microsoft.com/office/powerpoint/2010/main" val="3050642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Como conclusión</a:t>
            </a:r>
            <a:r>
              <a:rPr lang="es-ES" baseline="0" dirty="0" smtClean="0"/>
              <a:t> a todo cabe destacar tres ideas que se han ido extrayendo de toda la intervención que son las de que no es una tecnología resuelta, todavía tiene mucha investigación a cuestas a fin de lograr un sistema unificado de desarrollo que permita su réplica sin hacer desarrollos a medida.</a:t>
            </a:r>
          </a:p>
          <a:p>
            <a:endParaRPr lang="es-ES" baseline="0" dirty="0" smtClean="0"/>
          </a:p>
          <a:p>
            <a:r>
              <a:rPr lang="es-ES" baseline="0" dirty="0" smtClean="0"/>
              <a:t>Al haber tantas tecnologías disponibles a día de hoy, unas más desarrolladas que otras, nos permite adaptarnos a prácticamente cualquier entorno que necesite de </a:t>
            </a:r>
            <a:r>
              <a:rPr lang="es-ES" baseline="0" dirty="0" err="1" smtClean="0"/>
              <a:t>geolocalización</a:t>
            </a:r>
            <a:r>
              <a:rPr lang="es-ES" baseline="0" dirty="0" smtClean="0"/>
              <a:t> lo cual es una buena noticia el poder llegar donde otras tecnologías no sean adecuadas según las características.</a:t>
            </a:r>
          </a:p>
          <a:p>
            <a:endParaRPr lang="es-ES" baseline="0" dirty="0" smtClean="0"/>
          </a:p>
          <a:p>
            <a:r>
              <a:rPr lang="es-ES" baseline="0" dirty="0" smtClean="0"/>
              <a:t>No existe una legislación concreta en materia de </a:t>
            </a:r>
            <a:r>
              <a:rPr lang="es-ES" baseline="0" dirty="0" err="1" smtClean="0"/>
              <a:t>geolocalización</a:t>
            </a:r>
            <a:r>
              <a:rPr lang="es-ES" baseline="0" dirty="0" smtClean="0"/>
              <a:t> con dispositivos móviles en interiores. Todo son interpretaciones, reglamentos o jurisprudencias puntuales que no sustituyen en muchos casos una norma concreta en este asunto y es necesario abordar en cuestión de datos personales que son compartidos sin saber en muchos casos cuales son los fines de estos.</a:t>
            </a:r>
          </a:p>
          <a:p>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13</a:t>
            </a:fld>
            <a:endParaRPr lang="es-ES"/>
          </a:p>
        </p:txBody>
      </p:sp>
    </p:spTree>
    <p:extLst>
      <p:ext uri="{BB962C8B-B14F-4D97-AF65-F5344CB8AC3E}">
        <p14:creationId xmlns:p14="http://schemas.microsoft.com/office/powerpoint/2010/main" val="229077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Esta intervención constará de los siguientes</a:t>
            </a:r>
            <a:r>
              <a:rPr lang="es-ES" baseline="0" dirty="0" smtClean="0"/>
              <a:t> apartados:</a:t>
            </a:r>
          </a:p>
          <a:p>
            <a:r>
              <a:rPr lang="es-ES" baseline="0" dirty="0" smtClean="0"/>
              <a:t>Hablaré del posicionamiento en la actualidad. Cual es el precedente al posicionamiento en interiores.</a:t>
            </a:r>
          </a:p>
          <a:p>
            <a:r>
              <a:rPr lang="es-ES" baseline="0" dirty="0" smtClean="0"/>
              <a:t>Hablaré brevemente de las características y objetivos del posicionamiento en interiores.</a:t>
            </a:r>
          </a:p>
          <a:p>
            <a:r>
              <a:rPr lang="es-ES" baseline="0" dirty="0" smtClean="0"/>
              <a:t>Describiré algunos de los sistemas que existen en la actualidad enumerando ventajas y desventajas en su empleo.</a:t>
            </a:r>
          </a:p>
          <a:p>
            <a:r>
              <a:rPr lang="es-ES" baseline="0" dirty="0" smtClean="0"/>
              <a:t>Como ocurre con todo desarrollo tecnológico dentro del mundo legislativo. Las leyes van a rebufo de las TIC emergentes. Por eso hablaremos un poco de las normas que rigen estos asuntos.</a:t>
            </a:r>
          </a:p>
          <a:p>
            <a:endParaRPr lang="es-ES" baseline="0" dirty="0" smtClean="0"/>
          </a:p>
          <a:p>
            <a:r>
              <a:rPr lang="es-ES" baseline="0" dirty="0" smtClean="0"/>
              <a:t>Resumiré la intervención con las ideas más relevantes de la exposición y cerraré la misma con la bibliografía que recoge esta intervención.</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2</a:t>
            </a:fld>
            <a:endParaRPr lang="es-ES"/>
          </a:p>
        </p:txBody>
      </p:sp>
    </p:spTree>
    <p:extLst>
      <p:ext uri="{BB962C8B-B14F-4D97-AF65-F5344CB8AC3E}">
        <p14:creationId xmlns:p14="http://schemas.microsoft.com/office/powerpoint/2010/main" val="343366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Cuando</a:t>
            </a:r>
            <a:r>
              <a:rPr lang="es-ES" baseline="0" dirty="0" smtClean="0"/>
              <a:t> hablamos de posicionamiento es inevitable hacer referencia al GPS para los exteriores.</a:t>
            </a:r>
          </a:p>
          <a:p>
            <a:r>
              <a:rPr lang="es-ES" baseline="0" dirty="0" smtClean="0"/>
              <a:t>Hay que decir que el posicionamiento en exteriores es una tecnología resuelta o prácticamente resuelta.</a:t>
            </a:r>
          </a:p>
          <a:p>
            <a:endParaRPr lang="es-ES" baseline="0" dirty="0" smtClean="0"/>
          </a:p>
          <a:p>
            <a:r>
              <a:rPr lang="es-ES" baseline="0" dirty="0" smtClean="0"/>
              <a:t>Asumamos que la localización es perfecta y tenemos a un deportista con su móvil que se dispone a hacer una maratón, pues gracias que existe una constelación de satélites, mediante distancia-potencia, el deportista puede registrar todas las posiciones por las que ha pasado.</a:t>
            </a:r>
          </a:p>
          <a:p>
            <a:r>
              <a:rPr lang="es-ES" baseline="0" dirty="0" smtClean="0"/>
              <a:t>En caminos urbanos, la localización se complica. Los edificios bloquean parcialmente la señal, provocan rebotes y la localización no siempre es buena.</a:t>
            </a:r>
          </a:p>
          <a:p>
            <a:r>
              <a:rPr lang="es-ES" baseline="0" dirty="0" smtClean="0"/>
              <a:t>Cuando Google decidió aplicar Street View, no sólo captó fotografías, sino también todas las señales </a:t>
            </a:r>
            <a:r>
              <a:rPr lang="es-ES" baseline="0" dirty="0" err="1" smtClean="0"/>
              <a:t>wifi</a:t>
            </a:r>
            <a:r>
              <a:rPr lang="es-ES" baseline="0" dirty="0" smtClean="0"/>
              <a:t> del entorno. Por lo que seguramente cuando estás usando </a:t>
            </a:r>
            <a:r>
              <a:rPr lang="es-ES" baseline="0" dirty="0" err="1" smtClean="0"/>
              <a:t>google</a:t>
            </a:r>
            <a:r>
              <a:rPr lang="es-ES" baseline="0" dirty="0" smtClean="0"/>
              <a:t> </a:t>
            </a:r>
            <a:r>
              <a:rPr lang="es-ES" baseline="0" dirty="0" err="1" smtClean="0"/>
              <a:t>maps</a:t>
            </a:r>
            <a:r>
              <a:rPr lang="es-ES" baseline="0" dirty="0" smtClean="0"/>
              <a:t>, esté empleando esas señales para posicionarte bien.</a:t>
            </a:r>
          </a:p>
          <a:p>
            <a:r>
              <a:rPr lang="es-ES" baseline="0" dirty="0" smtClean="0"/>
              <a:t>Pero este no es nuestro problema.</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3</a:t>
            </a:fld>
            <a:endParaRPr lang="es-ES"/>
          </a:p>
        </p:txBody>
      </p:sp>
    </p:spTree>
    <p:extLst>
      <p:ext uri="{BB962C8B-B14F-4D97-AF65-F5344CB8AC3E}">
        <p14:creationId xmlns:p14="http://schemas.microsoft.com/office/powerpoint/2010/main" val="3304452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Cambiamos de escenario.</a:t>
            </a:r>
          </a:p>
          <a:p>
            <a:r>
              <a:rPr lang="es-ES" dirty="0" smtClean="0"/>
              <a:t>Ahora nos encontramos dentro de un túnel, por ejemplo. Y, ¿qué ocurre si se desorienta? ¿Cómo sale? ¿Cómo sabe donde está?</a:t>
            </a:r>
          </a:p>
          <a:p>
            <a:r>
              <a:rPr lang="es-ES" dirty="0" smtClean="0"/>
              <a:t>La señal GPS no llega,</a:t>
            </a:r>
            <a:r>
              <a:rPr lang="es-ES" baseline="0" dirty="0" smtClean="0"/>
              <a:t> por lo que debemos encontrar métodos alternativos. </a:t>
            </a:r>
          </a:p>
          <a:p>
            <a:r>
              <a:rPr lang="es-ES" baseline="0" dirty="0" smtClean="0"/>
              <a:t>Una aplicación que nos permita evacuar una metro o saber donde se encuentra uno y de cómo salir en caso de evacuación.</a:t>
            </a:r>
          </a:p>
          <a:p>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4</a:t>
            </a:fld>
            <a:endParaRPr lang="es-ES"/>
          </a:p>
        </p:txBody>
      </p:sp>
    </p:spTree>
    <p:extLst>
      <p:ext uri="{BB962C8B-B14F-4D97-AF65-F5344CB8AC3E}">
        <p14:creationId xmlns:p14="http://schemas.microsoft.com/office/powerpoint/2010/main" val="48833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Esto es lo que se denomina “Localización</a:t>
            </a:r>
            <a:r>
              <a:rPr lang="es-ES" baseline="0" dirty="0" smtClean="0"/>
              <a:t> en interiores” y tiene las siguiente características y metas:</a:t>
            </a:r>
          </a:p>
          <a:p>
            <a:endParaRPr lang="es-ES" baseline="0" dirty="0" smtClean="0"/>
          </a:p>
          <a:p>
            <a:r>
              <a:rPr lang="es-ES" baseline="0" dirty="0" smtClean="0"/>
              <a:t>Es emplear una red de dispositivos que localicen inalámbricamente objetos o personas dentro de un edificio.</a:t>
            </a:r>
          </a:p>
          <a:p>
            <a:endParaRPr lang="es-ES" baseline="0" dirty="0" smtClean="0"/>
          </a:p>
          <a:p>
            <a:r>
              <a:rPr lang="es-ES" baseline="0" dirty="0" smtClean="0"/>
              <a:t>Pertenece al paradigma de la computación ubicua  al ser un dispositivo que interactúa con el entorno para obtener información y traducirlo en una respuesta.</a:t>
            </a:r>
          </a:p>
          <a:p>
            <a:endParaRPr lang="es-ES" dirty="0" smtClean="0"/>
          </a:p>
          <a:p>
            <a:r>
              <a:rPr lang="es-ES" dirty="0" smtClean="0"/>
              <a:t>Prescinde</a:t>
            </a:r>
            <a:r>
              <a:rPr lang="es-ES" baseline="0" dirty="0" smtClean="0"/>
              <a:t> de los satélites GPS en favor de nodos próximos con una posición conocida.</a:t>
            </a:r>
          </a:p>
          <a:p>
            <a:r>
              <a:rPr lang="es-ES" baseline="0" dirty="0" smtClean="0"/>
              <a:t>Debemos buscar que el cálculo sea de forma local y prescindir de conexiones a servidores de apoyo.</a:t>
            </a:r>
          </a:p>
          <a:p>
            <a:endParaRPr lang="es-ES" baseline="0" dirty="0" smtClean="0"/>
          </a:p>
          <a:p>
            <a:r>
              <a:rPr lang="es-ES" baseline="0" dirty="0" smtClean="0"/>
              <a:t>Dicho esto, cabe destacar que ninguno de los desarrollos existentes en este campo son mejores que otros debido a que no existe un estándar y está sujeto a distintas consideraciones a la hora de desarrollar un sistema de posicionamiento.</a:t>
            </a:r>
          </a:p>
          <a:p>
            <a:endParaRPr lang="es-ES" baseline="0" dirty="0" smtClean="0"/>
          </a:p>
          <a:p>
            <a:r>
              <a:rPr lang="es-ES" baseline="0" dirty="0" smtClean="0"/>
              <a:t>Por esta razón, los desarrollos se suele hacer a medida puesto que las condiciones pueden ser muy diversas según el objetivo, hablaremos de eso más adelante.</a:t>
            </a:r>
          </a:p>
          <a:p>
            <a:endParaRPr lang="es-ES" baseline="0" dirty="0" smtClean="0"/>
          </a:p>
          <a:p>
            <a:r>
              <a:rPr lang="es-ES" baseline="0" dirty="0" smtClean="0"/>
              <a:t>Como cualquier desarrollo nuevo, tiene implicaciones legales que es necesario que la comunidad judicial acote por el bien de no hacer usos indebidos de esta tecnología. También hablaremos de ello, más adelante.</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5</a:t>
            </a:fld>
            <a:endParaRPr lang="es-ES"/>
          </a:p>
        </p:txBody>
      </p:sp>
    </p:spTree>
    <p:extLst>
      <p:ext uri="{BB962C8B-B14F-4D97-AF65-F5344CB8AC3E}">
        <p14:creationId xmlns:p14="http://schemas.microsoft.com/office/powerpoint/2010/main" val="222276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Tecnologías hay muchas, seguramente conoceréis</a:t>
            </a:r>
            <a:r>
              <a:rPr lang="es-ES" baseline="0" dirty="0" smtClean="0"/>
              <a:t> alguna y otras os sonarán.</a:t>
            </a:r>
          </a:p>
          <a:p>
            <a:r>
              <a:rPr lang="es-ES" baseline="0" dirty="0" smtClean="0"/>
              <a:t>Por ejemplo. Podemos emplear los sensores inerciales.</a:t>
            </a:r>
          </a:p>
          <a:p>
            <a:r>
              <a:rPr lang="es-ES" baseline="0" dirty="0" smtClean="0"/>
              <a:t>Están presentes en la mayoría de dispositivos móviles, tiene una implementación sencilla y podemos estimar la posición en un futuro.</a:t>
            </a:r>
          </a:p>
          <a:p>
            <a:r>
              <a:rPr lang="es-ES" baseline="0" dirty="0" smtClean="0"/>
              <a:t>El problema radica en que se debe saber la posición inicial para poder estimar la final y, como estimación que es, introduce error acumulativo debido al hecho de que se hacen estimaciones sobre estimaciones sobre estimaciones lo que hace que el error aumente.</a:t>
            </a:r>
          </a:p>
          <a:p>
            <a:endParaRPr lang="es-ES" baseline="0" dirty="0" smtClean="0"/>
          </a:p>
          <a:p>
            <a:endParaRPr lang="es-ES" baseline="0" dirty="0" smtClean="0"/>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6</a:t>
            </a:fld>
            <a:endParaRPr lang="es-ES"/>
          </a:p>
        </p:txBody>
      </p:sp>
    </p:spTree>
    <p:extLst>
      <p:ext uri="{BB962C8B-B14F-4D97-AF65-F5344CB8AC3E}">
        <p14:creationId xmlns:p14="http://schemas.microsoft.com/office/powerpoint/2010/main" val="355847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Tenemos el campo magnético.</a:t>
            </a:r>
          </a:p>
          <a:p>
            <a:r>
              <a:rPr lang="es-ES" dirty="0" smtClean="0"/>
              <a:t>¿creéis</a:t>
            </a:r>
            <a:r>
              <a:rPr lang="es-ES" baseline="0" dirty="0" smtClean="0"/>
              <a:t> que el campo magnético sirve para posicionarse? La verdad es que sí.</a:t>
            </a:r>
          </a:p>
          <a:p>
            <a:r>
              <a:rPr lang="es-ES" baseline="0" dirty="0" smtClean="0"/>
              <a:t>Si yo hago una medición en este punto.   El valor en ese punto será estable y constante. Si yo vuelvo a medir en ese punto en una semana, un mes o un año. El valor no habrá variado.</a:t>
            </a:r>
          </a:p>
          <a:p>
            <a:r>
              <a:rPr lang="es-ES" baseline="0" dirty="0" smtClean="0"/>
              <a:t>Ahora, si yo coloco un altavoz, un imán o algo que perturbe el campo magnético, evidentemente variará el valor en ese punto. Pero si el entorno no cambia, el campo permanecerá invariable.</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7</a:t>
            </a:fld>
            <a:endParaRPr lang="es-ES"/>
          </a:p>
        </p:txBody>
      </p:sp>
    </p:spTree>
    <p:extLst>
      <p:ext uri="{BB962C8B-B14F-4D97-AF65-F5344CB8AC3E}">
        <p14:creationId xmlns:p14="http://schemas.microsoft.com/office/powerpoint/2010/main" val="3588781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También hay gente</a:t>
            </a:r>
            <a:r>
              <a:rPr lang="es-ES" baseline="0" dirty="0" smtClean="0"/>
              <a:t> que está desarrollando posicionamiento en interiores con tubos LED.</a:t>
            </a:r>
          </a:p>
          <a:p>
            <a:r>
              <a:rPr lang="es-ES" baseline="0" dirty="0" smtClean="0"/>
              <a:t>Esto es básicamente modificar los pulsos de luz de una fuente de le iluminación con un modulador de tal manera que emitan una codificación determinada.</a:t>
            </a:r>
          </a:p>
          <a:p>
            <a:r>
              <a:rPr lang="es-ES" baseline="0" dirty="0" smtClean="0"/>
              <a:t>La cámara del móvil es capaz de captar esa codificación y lograr la información adecuada para posicionarse.</a:t>
            </a:r>
          </a:p>
          <a:p>
            <a:r>
              <a:rPr lang="es-ES" baseline="0" dirty="0" smtClean="0"/>
              <a:t>La ventaja es que no interfiere con el espectro de radiofrecuencias </a:t>
            </a:r>
            <a:r>
              <a:rPr lang="es-ES" baseline="0" dirty="0" err="1" smtClean="0"/>
              <a:t>Wifi</a:t>
            </a:r>
            <a:r>
              <a:rPr lang="es-ES" baseline="0" dirty="0" smtClean="0"/>
              <a:t>, radio, </a:t>
            </a:r>
            <a:r>
              <a:rPr lang="es-ES" baseline="0" dirty="0" err="1" smtClean="0"/>
              <a:t>bluetooth</a:t>
            </a:r>
            <a:r>
              <a:rPr lang="es-ES" baseline="0" dirty="0" smtClean="0"/>
              <a:t>, </a:t>
            </a:r>
            <a:r>
              <a:rPr lang="es-ES" baseline="0" dirty="0" err="1" smtClean="0"/>
              <a:t>etc</a:t>
            </a:r>
            <a:r>
              <a:rPr lang="es-ES" baseline="0" dirty="0" smtClean="0"/>
              <a:t> al ser haces de luz. </a:t>
            </a:r>
          </a:p>
          <a:p>
            <a:r>
              <a:rPr lang="es-ES" baseline="0" dirty="0" smtClean="0"/>
              <a:t>Se pueden lograr tasas de datos bastante elevadas mediante los ciclos de modulación de la luz. Del orden de cientos de Mbps.</a:t>
            </a:r>
          </a:p>
          <a:p>
            <a:r>
              <a:rPr lang="es-ES" baseline="0" dirty="0" smtClean="0"/>
              <a:t>Los problemas más próximos de esta tecnología radica en las oclusiones, puesto que si cortamos el haz de luz o este es bloqueado por un elemento, no llegará la información al sistema.</a:t>
            </a:r>
          </a:p>
          <a:p>
            <a:r>
              <a:rPr lang="es-ES" baseline="0" dirty="0" smtClean="0"/>
              <a:t>Otra razón es que hay que realizar una inversión considerable para cambiar el alumbrado por uno con modulación.  En este breve video podemos ver un poco como funciona esta técnica.</a:t>
            </a:r>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8</a:t>
            </a:fld>
            <a:endParaRPr lang="es-ES"/>
          </a:p>
        </p:txBody>
      </p:sp>
    </p:spTree>
    <p:extLst>
      <p:ext uri="{BB962C8B-B14F-4D97-AF65-F5344CB8AC3E}">
        <p14:creationId xmlns:p14="http://schemas.microsoft.com/office/powerpoint/2010/main" val="2137770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Pero sin lugar a dudas, la técnica que es más interesante a día</a:t>
            </a:r>
            <a:r>
              <a:rPr lang="es-ES" baseline="0" dirty="0" smtClean="0"/>
              <a:t> de hoy es la tecnología </a:t>
            </a:r>
            <a:r>
              <a:rPr lang="es-ES" baseline="0" dirty="0" err="1" smtClean="0"/>
              <a:t>wifi</a:t>
            </a:r>
            <a:r>
              <a:rPr lang="es-ES" baseline="0" dirty="0" smtClean="0"/>
              <a:t>.</a:t>
            </a:r>
          </a:p>
          <a:p>
            <a:r>
              <a:rPr lang="es-ES" baseline="0" dirty="0" smtClean="0"/>
              <a:t>En una sociedad donde la tecnología inalámbrica sobre puntos de acceso </a:t>
            </a:r>
            <a:r>
              <a:rPr lang="es-ES" baseline="0" dirty="0" err="1" smtClean="0"/>
              <a:t>wifi</a:t>
            </a:r>
            <a:r>
              <a:rPr lang="es-ES" baseline="0" dirty="0" smtClean="0"/>
              <a:t> esta totalmente masificado, disponemos de una cobertura de fuentes espectacular con márgenes de error de 4 o 5 metros.</a:t>
            </a:r>
          </a:p>
          <a:p>
            <a:r>
              <a:rPr lang="es-ES" baseline="0" dirty="0" smtClean="0"/>
              <a:t>Este hecho nos permite reducir a prácticamente nada la inversión en puntos de acceso si estamos hablando de una universidad, oficina o similares donde la presencia y densidad de estos elementos suele ser elevada.</a:t>
            </a:r>
          </a:p>
          <a:p>
            <a:endParaRPr lang="es-ES" baseline="0" dirty="0" smtClean="0"/>
          </a:p>
          <a:p>
            <a:r>
              <a:rPr lang="es-ES" baseline="0" dirty="0" smtClean="0"/>
              <a:t>Como desventaja debemos resaltar el esfuerzo considerable en muestrear todos las zonas a fin de confeccionar una base de datos n x m con la potencia de todos los puntos de acceso que localice.</a:t>
            </a:r>
          </a:p>
          <a:p>
            <a:r>
              <a:rPr lang="es-ES" baseline="0" dirty="0" smtClean="0"/>
              <a:t>Otro inconveniente es que no todos los dispositivos miden igual, lo que puede producir problemas de localización dependiendo del modelo de móvil empleado.</a:t>
            </a:r>
          </a:p>
          <a:p>
            <a:r>
              <a:rPr lang="es-ES" baseline="0" dirty="0" smtClean="0"/>
              <a:t>Como cualquier radiofrecuencia, la densidad de personas, infraestructuras o cambios en la distribución o en los puntos de acceso puede modificar las lecturas guardadas en la BD.</a:t>
            </a:r>
          </a:p>
          <a:p>
            <a:r>
              <a:rPr lang="es-ES" baseline="0" dirty="0" smtClean="0"/>
              <a:t>Aquí podemos ver un video que nos explica cómo funciona.</a:t>
            </a:r>
          </a:p>
          <a:p>
            <a:endParaRPr lang="es-ES" dirty="0"/>
          </a:p>
        </p:txBody>
      </p:sp>
      <p:sp>
        <p:nvSpPr>
          <p:cNvPr id="4" name="Marcador de número de diapositiva 3"/>
          <p:cNvSpPr>
            <a:spLocks noGrp="1"/>
          </p:cNvSpPr>
          <p:nvPr>
            <p:ph type="sldNum" sz="quarter" idx="10"/>
          </p:nvPr>
        </p:nvSpPr>
        <p:spPr/>
        <p:txBody>
          <a:bodyPr/>
          <a:lstStyle/>
          <a:p>
            <a:fld id="{01F2A70B-78F2-4DCF-B53B-C990D2FAFB8A}" type="slidenum">
              <a:rPr lang="es-ES" smtClean="0"/>
              <a:t>9</a:t>
            </a:fld>
            <a:endParaRPr lang="es-ES"/>
          </a:p>
        </p:txBody>
      </p:sp>
    </p:spTree>
    <p:extLst>
      <p:ext uri="{BB962C8B-B14F-4D97-AF65-F5344CB8AC3E}">
        <p14:creationId xmlns:p14="http://schemas.microsoft.com/office/powerpoint/2010/main" val="181399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s-ES" smtClean="0"/>
              <a:t>Haga clic para modificar el estilo de título del patrón</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9AFE8FB1-0A7A-443E-AAF7-31D4FA1AA312}" type="datetimeFigureOut">
              <a:rPr lang="es-ES"/>
              <a:t>09/09/2016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s-ES" smtClean="0"/>
              <a:t>Haga clic para modificar el estilo de título del patrón</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9AFE8FB1-0A7A-443E-AAF7-31D4FA1AA312}" type="datetimeFigureOut">
              <a:rPr lang="es-ES"/>
              <a:t>09/09/2016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s-ES" smtClean="0"/>
              <a:t>Haga clic para modificar el estilo de título del patrón</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9AFE8FB1-0A7A-443E-AAF7-31D4FA1AA312}" type="datetimeFigureOut">
              <a:rPr lang="es-ES"/>
              <a:t>09/09/2016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s-ES" smtClean="0"/>
              <a:t>Haga clic para modificar el estilo de título del patrón</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AFE8FB1-0A7A-443E-AAF7-31D4FA1AA312}" type="datetimeFigureOut">
              <a:rPr lang="es-ES"/>
              <a:t>09/09/2016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s-ES" smtClean="0"/>
              <a:t>Haga clic para modificar el estilo de título del patrón</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4"/>
          <p:cNvSpPr>
            <a:spLocks noGrp="1"/>
          </p:cNvSpPr>
          <p:nvPr>
            <p:ph type="dt" sz="half" idx="10"/>
          </p:nvPr>
        </p:nvSpPr>
        <p:spPr/>
        <p:txBody>
          <a:bodyPr/>
          <a:lstStyle/>
          <a:p>
            <a:fld id="{9AFE8FB1-0A7A-443E-AAF7-31D4FA1AA312}" type="datetimeFigureOut">
              <a:rPr lang="es-ES"/>
              <a:t>09/09/2016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s-ES" smtClean="0"/>
              <a:t>Haga clic para modificar el estilo de título del patrón</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7" name="Date Placeholder 6"/>
          <p:cNvSpPr>
            <a:spLocks noGrp="1"/>
          </p:cNvSpPr>
          <p:nvPr>
            <p:ph type="dt" sz="half" idx="10"/>
          </p:nvPr>
        </p:nvSpPr>
        <p:spPr/>
        <p:txBody>
          <a:bodyPr/>
          <a:lstStyle/>
          <a:p>
            <a:fld id="{9AFE8FB1-0A7A-443E-AAF7-31D4FA1AA312}" type="datetimeFigureOut">
              <a:rPr lang="es-ES"/>
              <a:t>09/09/2016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Date Placeholder 2"/>
          <p:cNvSpPr>
            <a:spLocks noGrp="1"/>
          </p:cNvSpPr>
          <p:nvPr>
            <p:ph type="dt" sz="half" idx="10"/>
          </p:nvPr>
        </p:nvSpPr>
        <p:spPr/>
        <p:txBody>
          <a:bodyPr/>
          <a:lstStyle/>
          <a:p>
            <a:fld id="{9AFE8FB1-0A7A-443E-AAF7-31D4FA1AA312}" type="datetimeFigureOut">
              <a:rPr lang="es-ES"/>
              <a:t>09/09/2016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s-ES"/>
              <a:t>09/09/2016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s-ES" smtClean="0"/>
              <a:t>Haga clic para modificar el estilo de título del patrón</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AFE8FB1-0A7A-443E-AAF7-31D4FA1AA312}" type="datetimeFigureOut">
              <a:rPr lang="es-ES"/>
              <a:t>09/09/2016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s-ES" smtClean="0"/>
              <a:t>Haga clic para modificar el estilo de título del patrón</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AFE8FB1-0A7A-443E-AAF7-31D4FA1AA312}" type="datetimeFigureOut">
              <a:rPr lang="es-ES"/>
              <a:t>09/09/2016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‹Nº›</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s-ES"/>
              <a:pPr/>
              <a:t>09/09/2016</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‹Nº›</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80000"/>
        <a:buFont typeface="Wingdings" pitchFamily="2" charset="2"/>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80000"/>
        <a:buFont typeface="Wingdings" pitchFamily="2" charset="2"/>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aSGDP5Im5LA"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ec.europa.eu/justice/policies/privacy/docs/wpdocs/2011/wp185_en.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xatakahome.com/la-red-local/comunicaciones-por-luz-visible-cuando-los-bits-nos-lleguen-de-las-bombillas" TargetMode="External"/><Relationship Id="rId7" Type="http://schemas.openxmlformats.org/officeDocument/2006/relationships/image" Target="../media/image2.png"/><Relationship Id="rId2" Type="http://schemas.openxmlformats.org/officeDocument/2006/relationships/hyperlink" Target="http://www.upc.edu/saladepremsa/informacio/monografics/un-gps-con-ultrasonidos" TargetMode="External"/><Relationship Id="rId1" Type="http://schemas.openxmlformats.org/officeDocument/2006/relationships/slideLayout" Target="../slideLayouts/slideLayout2.xml"/><Relationship Id="rId6" Type="http://schemas.openxmlformats.org/officeDocument/2006/relationships/hyperlink" Target="http://qbitera.com/geolocalizacion-hasta-donde-llega-la-legalidad/" TargetMode="External"/><Relationship Id="rId5" Type="http://schemas.openxmlformats.org/officeDocument/2006/relationships/hyperlink" Target="https://innovacionactiva.ieci.es/2015/02/03/geoposicionamiento-en-interiores-y-proteccion-de-datos-buscando-el-equilibrio-entre-tecnologia-y-derechos/" TargetMode="External"/><Relationship Id="rId4" Type="http://schemas.openxmlformats.org/officeDocument/2006/relationships/hyperlink" Target="https://www.computer.org/web/computingnow/archive/june2013-spanish"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youtu.be/YFZm0B8Jhvo"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youtube.com/watch?v=nF-hRMXHY8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2410502"/>
            <a:ext cx="9144000" cy="1655996"/>
          </a:xfrm>
        </p:spPr>
        <p:txBody>
          <a:bodyPr/>
          <a:lstStyle/>
          <a:p>
            <a:pPr algn="l" defTabSz="914400">
              <a:lnSpc>
                <a:spcPct val="90000"/>
              </a:lnSpc>
              <a:spcBef>
                <a:spcPts val="0"/>
              </a:spcBef>
              <a:buNone/>
            </a:pPr>
            <a:r>
              <a:rPr lang="es-ES_tradnl" sz="4400" b="0" i="0" dirty="0" smtClean="0">
                <a:solidFill>
                  <a:schemeClr val="tx1"/>
                </a:solidFill>
                <a:latin typeface="Consolas"/>
                <a:ea typeface="+mj-ea"/>
                <a:cs typeface="+mj-cs"/>
              </a:rPr>
              <a:t>Buscador web de espacios y edificios en l’Escola Tècnica Superior d’Enginyeria</a:t>
            </a:r>
            <a:endParaRPr lang="es-ES_tradnl" sz="4400" b="0" i="0" dirty="0">
              <a:solidFill>
                <a:schemeClr val="tx1"/>
              </a:solidFill>
              <a:latin typeface="Consolas"/>
              <a:ea typeface="+mj-ea"/>
              <a:cs typeface="+mj-cs"/>
            </a:endParaRPr>
          </a:p>
        </p:txBody>
      </p:sp>
      <p:sp>
        <p:nvSpPr>
          <p:cNvPr id="3" name="Subtitle 2"/>
          <p:cNvSpPr>
            <a:spLocks noGrp="1"/>
          </p:cNvSpPr>
          <p:nvPr>
            <p:ph type="subTitle" idx="1"/>
          </p:nvPr>
        </p:nvSpPr>
        <p:spPr>
          <a:xfrm>
            <a:off x="1522413" y="5105400"/>
            <a:ext cx="9143999" cy="1131912"/>
          </a:xfrm>
        </p:spPr>
        <p:txBody>
          <a:bodyPr>
            <a:normAutofit/>
          </a:bodyPr>
          <a:lstStyle/>
          <a:p>
            <a:pPr marL="0" indent="0" algn="l">
              <a:spcBef>
                <a:spcPts val="0"/>
              </a:spcBef>
              <a:buNone/>
            </a:pPr>
            <a:r>
              <a:rPr lang="es-ES_tradnl" b="0" i="0" dirty="0" smtClean="0">
                <a:solidFill>
                  <a:schemeClr val="tx1">
                    <a:tint val="75000"/>
                  </a:schemeClr>
                </a:solidFill>
              </a:rPr>
              <a:t>Adrián Bustos</a:t>
            </a:r>
          </a:p>
          <a:p>
            <a:pPr marL="0" indent="0" algn="l">
              <a:spcBef>
                <a:spcPts val="0"/>
              </a:spcBef>
              <a:buNone/>
            </a:pPr>
            <a:r>
              <a:rPr lang="es-ES_tradnl" b="0" i="0" dirty="0" smtClean="0">
                <a:solidFill>
                  <a:schemeClr val="tx1">
                    <a:tint val="75000"/>
                  </a:schemeClr>
                </a:solidFill>
              </a:rPr>
              <a:t>	Trabajo final de grado</a:t>
            </a:r>
          </a:p>
          <a:p>
            <a:r>
              <a:rPr lang="es-ES_tradnl" dirty="0" smtClean="0"/>
              <a:t>	Ingeniería </a:t>
            </a:r>
            <a:r>
              <a:rPr lang="es-ES_tradnl" dirty="0"/>
              <a:t>Multimedia</a:t>
            </a:r>
          </a:p>
          <a:p>
            <a:pPr marL="0" indent="0" algn="l">
              <a:spcBef>
                <a:spcPts val="0"/>
              </a:spcBef>
              <a:buNone/>
            </a:pPr>
            <a:endParaRPr lang="es-ES_tradnl" b="0" i="0" dirty="0">
              <a:solidFill>
                <a:schemeClr val="tx1">
                  <a:tint val="75000"/>
                </a:schemeClr>
              </a:solidFill>
            </a:endParaRPr>
          </a:p>
        </p:txBody>
      </p:sp>
      <p:grpSp>
        <p:nvGrpSpPr>
          <p:cNvPr id="6" name="Grupo 5"/>
          <p:cNvGrpSpPr/>
          <p:nvPr/>
        </p:nvGrpSpPr>
        <p:grpSpPr>
          <a:xfrm>
            <a:off x="9406780" y="164698"/>
            <a:ext cx="2246377" cy="1015709"/>
            <a:chOff x="9406780" y="164698"/>
            <a:chExt cx="2246377" cy="1015709"/>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 Wide Band</a:t>
            </a:r>
            <a:endParaRPr lang="en-US" dirty="0"/>
          </a:p>
        </p:txBody>
      </p:sp>
      <p:sp>
        <p:nvSpPr>
          <p:cNvPr id="3" name="Marcador de contenido 2"/>
          <p:cNvSpPr>
            <a:spLocks noGrp="1"/>
          </p:cNvSpPr>
          <p:nvPr>
            <p:ph sz="half" idx="1"/>
          </p:nvPr>
        </p:nvSpPr>
        <p:spPr>
          <a:xfrm>
            <a:off x="1397124" y="5013176"/>
            <a:ext cx="4419599" cy="4267200"/>
          </a:xfrm>
        </p:spPr>
        <p:txBody>
          <a:bodyPr/>
          <a:lstStyle/>
          <a:p>
            <a:r>
              <a:rPr lang="es-ES" dirty="0">
                <a:hlinkClick r:id="rId3"/>
              </a:rPr>
              <a:t>https://www.youtube.com/watch?v=aSGDP5Im5LA</a:t>
            </a:r>
            <a:endParaRPr lang="es-ES" dirty="0"/>
          </a:p>
        </p:txBody>
      </p:sp>
      <p:sp>
        <p:nvSpPr>
          <p:cNvPr id="4" name="Marcador de contenido 3"/>
          <p:cNvSpPr>
            <a:spLocks noGrp="1"/>
          </p:cNvSpPr>
          <p:nvPr>
            <p:ph sz="half" idx="2"/>
          </p:nvPr>
        </p:nvSpPr>
        <p:spPr/>
        <p:txBody>
          <a:bodyPr/>
          <a:lstStyle/>
          <a:p>
            <a:r>
              <a:rPr lang="es-ES" dirty="0" smtClean="0"/>
              <a:t>VENTAJAS</a:t>
            </a:r>
          </a:p>
          <a:p>
            <a:r>
              <a:rPr lang="es-ES" dirty="0" smtClean="0"/>
              <a:t>Banda de 7Ghz (3.1 a 10.6 </a:t>
            </a:r>
            <a:r>
              <a:rPr lang="es-ES" dirty="0" err="1" smtClean="0"/>
              <a:t>Ghz</a:t>
            </a:r>
            <a:r>
              <a:rPr lang="es-ES" dirty="0" smtClean="0"/>
              <a:t>).</a:t>
            </a:r>
          </a:p>
          <a:p>
            <a:r>
              <a:rPr lang="es-ES" dirty="0" smtClean="0"/>
              <a:t>Bajo consumo.</a:t>
            </a:r>
          </a:p>
          <a:p>
            <a:r>
              <a:rPr lang="es-ES" dirty="0" smtClean="0"/>
              <a:t>Escalable.</a:t>
            </a:r>
          </a:p>
          <a:p>
            <a:r>
              <a:rPr lang="es-ES" dirty="0" smtClean="0"/>
              <a:t>Alta precisión.</a:t>
            </a:r>
          </a:p>
          <a:p>
            <a:r>
              <a:rPr lang="es-ES" dirty="0" smtClean="0"/>
              <a:t>DESVENTAJAS</a:t>
            </a:r>
          </a:p>
          <a:p>
            <a:r>
              <a:rPr lang="es-ES" dirty="0" smtClean="0"/>
              <a:t>Inversión considerable.</a:t>
            </a:r>
            <a:endParaRPr lang="es-ES"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924" y="1905000"/>
            <a:ext cx="3810000" cy="2857500"/>
          </a:xfrm>
          <a:prstGeom prst="rect">
            <a:avLst/>
          </a:prstGeom>
        </p:spPr>
      </p:pic>
      <p:grpSp>
        <p:nvGrpSpPr>
          <p:cNvPr id="6" name="Grupo 5"/>
          <p:cNvGrpSpPr/>
          <p:nvPr/>
        </p:nvGrpSpPr>
        <p:grpSpPr>
          <a:xfrm>
            <a:off x="9406780" y="164698"/>
            <a:ext cx="2246377" cy="1015709"/>
            <a:chOff x="9406780" y="164698"/>
            <a:chExt cx="2246377" cy="1015709"/>
          </a:xfrm>
        </p:grpSpPr>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8"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184835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Cual</a:t>
            </a:r>
            <a:r>
              <a:rPr lang="en-US" dirty="0" smtClean="0"/>
              <a:t> </a:t>
            </a:r>
            <a:r>
              <a:rPr lang="en-US" dirty="0" err="1" smtClean="0"/>
              <a:t>Elegir</a:t>
            </a:r>
            <a:r>
              <a:rPr lang="en-US" dirty="0" smtClean="0"/>
              <a:t>?</a:t>
            </a:r>
            <a:endParaRPr lang="en-US" dirty="0"/>
          </a:p>
        </p:txBody>
      </p:sp>
      <p:sp>
        <p:nvSpPr>
          <p:cNvPr id="3" name="Marcador de contenido 2"/>
          <p:cNvSpPr>
            <a:spLocks noGrp="1"/>
          </p:cNvSpPr>
          <p:nvPr>
            <p:ph idx="1"/>
          </p:nvPr>
        </p:nvSpPr>
        <p:spPr/>
        <p:txBody>
          <a:bodyPr>
            <a:normAutofit/>
          </a:bodyPr>
          <a:lstStyle/>
          <a:p>
            <a:r>
              <a:rPr lang="es-ES" dirty="0" smtClean="0"/>
              <a:t>No existe una solución única</a:t>
            </a:r>
          </a:p>
          <a:p>
            <a:r>
              <a:rPr lang="es-ES" dirty="0" smtClean="0"/>
              <a:t>Dependerá:</a:t>
            </a:r>
          </a:p>
          <a:p>
            <a:pPr lvl="1"/>
            <a:r>
              <a:rPr lang="es-ES" dirty="0" smtClean="0"/>
              <a:t>Precisión y error tolerable.</a:t>
            </a:r>
          </a:p>
          <a:p>
            <a:pPr lvl="1"/>
            <a:r>
              <a:rPr lang="es-ES" dirty="0" smtClean="0"/>
              <a:t>Entorno. </a:t>
            </a:r>
          </a:p>
          <a:p>
            <a:pPr lvl="1"/>
            <a:r>
              <a:rPr lang="es-ES" dirty="0" smtClean="0"/>
              <a:t>Contexto.</a:t>
            </a:r>
          </a:p>
          <a:p>
            <a:pPr lvl="1"/>
            <a:r>
              <a:rPr lang="es-ES" dirty="0" smtClean="0"/>
              <a:t>Coste.</a:t>
            </a:r>
          </a:p>
          <a:p>
            <a:pPr lvl="1"/>
            <a:r>
              <a:rPr lang="es-ES" dirty="0" smtClean="0"/>
              <a:t>Escalabilidad.</a:t>
            </a:r>
          </a:p>
          <a:p>
            <a:pPr lvl="1"/>
            <a:r>
              <a:rPr lang="es-ES" dirty="0" smtClean="0"/>
              <a:t>Robustez.</a:t>
            </a:r>
            <a:endParaRPr lang="es-ES" dirty="0"/>
          </a:p>
        </p:txBody>
      </p:sp>
      <p:grpSp>
        <p:nvGrpSpPr>
          <p:cNvPr id="4" name="Grupo 3"/>
          <p:cNvGrpSpPr/>
          <p:nvPr/>
        </p:nvGrpSpPr>
        <p:grpSpPr>
          <a:xfrm>
            <a:off x="9406780" y="164698"/>
            <a:ext cx="2246377" cy="1015709"/>
            <a:chOff x="9406780" y="164698"/>
            <a:chExt cx="2246377" cy="1015709"/>
          </a:xfrm>
        </p:grpSpPr>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10037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Cuestiones</a:t>
            </a:r>
            <a:r>
              <a:rPr lang="en-US" dirty="0" smtClean="0"/>
              <a:t> </a:t>
            </a:r>
            <a:r>
              <a:rPr lang="en-US" dirty="0" err="1" smtClean="0"/>
              <a:t>Legales</a:t>
            </a:r>
            <a:endParaRPr lang="en-US" dirty="0"/>
          </a:p>
        </p:txBody>
      </p:sp>
      <p:sp>
        <p:nvSpPr>
          <p:cNvPr id="3" name="Marcador de contenido 2"/>
          <p:cNvSpPr>
            <a:spLocks noGrp="1"/>
          </p:cNvSpPr>
          <p:nvPr>
            <p:ph idx="1"/>
          </p:nvPr>
        </p:nvSpPr>
        <p:spPr/>
        <p:txBody>
          <a:bodyPr>
            <a:normAutofit fontScale="62500" lnSpcReduction="20000"/>
          </a:bodyPr>
          <a:lstStyle/>
          <a:p>
            <a:r>
              <a:rPr lang="es-ES" dirty="0" smtClean="0"/>
              <a:t>Nuevos problemas con legislaciones poco concretas (</a:t>
            </a:r>
            <a:r>
              <a:rPr lang="es-ES" b="1" i="1" dirty="0" smtClean="0">
                <a:hlinkClick r:id="rId3" tooltip="Ver el artículo original"/>
              </a:rPr>
              <a:t>13/2011 </a:t>
            </a:r>
            <a:r>
              <a:rPr lang="es-ES" b="1" i="1" dirty="0" err="1">
                <a:hlinkClick r:id="rId3" tooltip="Ver el artículo original"/>
              </a:rPr>
              <a:t>on</a:t>
            </a:r>
            <a:r>
              <a:rPr lang="es-ES" b="1" i="1" dirty="0">
                <a:hlinkClick r:id="rId3" tooltip="Ver el artículo original"/>
              </a:rPr>
              <a:t> </a:t>
            </a:r>
            <a:r>
              <a:rPr lang="es-ES" b="1" i="1" dirty="0" err="1">
                <a:hlinkClick r:id="rId3" tooltip="Ver el artículo original"/>
              </a:rPr>
              <a:t>Geolocation</a:t>
            </a:r>
            <a:r>
              <a:rPr lang="es-ES" b="1" i="1" dirty="0">
                <a:hlinkClick r:id="rId3" tooltip="Ver el artículo original"/>
              </a:rPr>
              <a:t> </a:t>
            </a:r>
            <a:r>
              <a:rPr lang="es-ES" b="1" i="1" dirty="0" err="1">
                <a:hlinkClick r:id="rId3" tooltip="Ver el artículo original"/>
              </a:rPr>
              <a:t>services</a:t>
            </a:r>
            <a:r>
              <a:rPr lang="es-ES" b="1" i="1" dirty="0">
                <a:hlinkClick r:id="rId3" tooltip="Ver el artículo original"/>
              </a:rPr>
              <a:t> </a:t>
            </a:r>
            <a:r>
              <a:rPr lang="es-ES" b="1" i="1" dirty="0" err="1">
                <a:hlinkClick r:id="rId3" tooltip="Ver el artículo original"/>
              </a:rPr>
              <a:t>on</a:t>
            </a:r>
            <a:r>
              <a:rPr lang="es-ES" b="1" i="1" dirty="0">
                <a:hlinkClick r:id="rId3" tooltip="Ver el artículo original"/>
              </a:rPr>
              <a:t> </a:t>
            </a:r>
            <a:r>
              <a:rPr lang="es-ES" b="1" i="1" dirty="0" err="1">
                <a:hlinkClick r:id="rId3" tooltip="Ver el artículo original"/>
              </a:rPr>
              <a:t>smart</a:t>
            </a:r>
            <a:r>
              <a:rPr lang="es-ES" b="1" i="1" dirty="0">
                <a:hlinkClick r:id="rId3" tooltip="Ver el artículo original"/>
              </a:rPr>
              <a:t> </a:t>
            </a:r>
            <a:r>
              <a:rPr lang="es-ES" b="1" i="1" dirty="0" err="1">
                <a:hlinkClick r:id="rId3" tooltip="Ver el artículo original"/>
              </a:rPr>
              <a:t>mobile</a:t>
            </a:r>
            <a:r>
              <a:rPr lang="es-ES" i="1" dirty="0">
                <a:hlinkClick r:id="rId3" tooltip="Ver el artículo original"/>
              </a:rPr>
              <a:t> </a:t>
            </a:r>
            <a:r>
              <a:rPr lang="es-ES" b="1" i="1" dirty="0" err="1" smtClean="0">
                <a:hlinkClick r:id="rId3" tooltip="Ver el artículo original"/>
              </a:rPr>
              <a:t>devices</a:t>
            </a:r>
            <a:r>
              <a:rPr lang="es-ES" b="1" i="1" dirty="0" smtClean="0"/>
              <a:t>)</a:t>
            </a:r>
            <a:r>
              <a:rPr lang="es-ES" dirty="0" smtClean="0"/>
              <a:t>.</a:t>
            </a:r>
          </a:p>
          <a:p>
            <a:r>
              <a:rPr lang="es-ES" dirty="0" smtClean="0"/>
              <a:t>Pasamos de un GPS (sólo recepción) a sistemas bidireccionales (</a:t>
            </a:r>
            <a:r>
              <a:rPr lang="es-ES" dirty="0" err="1" smtClean="0"/>
              <a:t>Wifi</a:t>
            </a:r>
            <a:r>
              <a:rPr lang="es-ES" dirty="0" smtClean="0"/>
              <a:t>).</a:t>
            </a:r>
          </a:p>
          <a:p>
            <a:r>
              <a:rPr lang="es-ES" dirty="0" smtClean="0"/>
              <a:t>Necesidad de delimitar los fines de esta tecnología.</a:t>
            </a:r>
          </a:p>
          <a:p>
            <a:pPr lvl="1"/>
            <a:r>
              <a:rPr lang="es-ES" dirty="0" smtClean="0"/>
              <a:t>Salud.</a:t>
            </a:r>
          </a:p>
          <a:p>
            <a:pPr lvl="1"/>
            <a:r>
              <a:rPr lang="es-ES" dirty="0" smtClean="0"/>
              <a:t>Comercial.</a:t>
            </a:r>
          </a:p>
          <a:p>
            <a:pPr lvl="1"/>
            <a:r>
              <a:rPr lang="es-ES" dirty="0" smtClean="0"/>
              <a:t>Laboral.</a:t>
            </a:r>
          </a:p>
          <a:p>
            <a:pPr fontAlgn="base"/>
            <a:r>
              <a:rPr lang="es-ES" dirty="0"/>
              <a:t>L</a:t>
            </a:r>
            <a:r>
              <a:rPr lang="es-ES" dirty="0" smtClean="0"/>
              <a:t>a </a:t>
            </a:r>
            <a:r>
              <a:rPr lang="es-ES" dirty="0"/>
              <a:t>obtención de datos de geolocalización a través de teléfonos inteligentes genera información personal que ha de ser protegida.</a:t>
            </a:r>
          </a:p>
          <a:p>
            <a:pPr fontAlgn="base"/>
            <a:r>
              <a:rPr lang="es-ES" dirty="0" smtClean="0"/>
              <a:t>Requerirá </a:t>
            </a:r>
            <a:r>
              <a:rPr lang="es-ES" dirty="0"/>
              <a:t>en todo caso el consentimiento expreso y previo del titular para acceder a estos </a:t>
            </a:r>
            <a:r>
              <a:rPr lang="es-ES" dirty="0" smtClean="0"/>
              <a:t>servicios </a:t>
            </a:r>
            <a:r>
              <a:rPr lang="es-ES" dirty="0"/>
              <a:t>y será </a:t>
            </a:r>
            <a:r>
              <a:rPr lang="es-ES" dirty="0" smtClean="0"/>
              <a:t>requerida una renovación anual o cuando </a:t>
            </a:r>
            <a:r>
              <a:rPr lang="es-ES" dirty="0"/>
              <a:t>esta aplicación cambie sus contenidos o </a:t>
            </a:r>
            <a:r>
              <a:rPr lang="es-ES" dirty="0" smtClean="0"/>
              <a:t>alcances.</a:t>
            </a:r>
          </a:p>
          <a:p>
            <a:pPr fontAlgn="base"/>
            <a:r>
              <a:rPr lang="es-ES" dirty="0" smtClean="0"/>
              <a:t>Derechos ARCO.</a:t>
            </a:r>
            <a:endParaRPr lang="es-ES" dirty="0"/>
          </a:p>
          <a:p>
            <a:pPr fontAlgn="base"/>
            <a:r>
              <a:rPr lang="es-ES" dirty="0" smtClean="0"/>
              <a:t>En </a:t>
            </a:r>
            <a:r>
              <a:rPr lang="es-ES" dirty="0"/>
              <a:t>concreto, y respecto a la utilización de WiFi, el documento invita a que las compañías que utilicen esta tecnología tengan un interés legítimo y hagan un uso equilibrado de la misma, para garantizar la protección de los derechos de los usuarios.</a:t>
            </a:r>
          </a:p>
          <a:p>
            <a:pPr marL="0" indent="0">
              <a:buNone/>
            </a:pPr>
            <a:endParaRPr lang="es-ES" dirty="0"/>
          </a:p>
        </p:txBody>
      </p:sp>
      <p:grpSp>
        <p:nvGrpSpPr>
          <p:cNvPr id="4" name="Grupo 3"/>
          <p:cNvGrpSpPr/>
          <p:nvPr/>
        </p:nvGrpSpPr>
        <p:grpSpPr>
          <a:xfrm>
            <a:off x="9406780" y="164698"/>
            <a:ext cx="2246377" cy="1015709"/>
            <a:chOff x="9406780" y="164698"/>
            <a:chExt cx="2246377" cy="1015709"/>
          </a:xfrm>
        </p:grpSpPr>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40055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Conclusiones</a:t>
            </a:r>
            <a:endParaRPr lang="en-US" dirty="0"/>
          </a:p>
        </p:txBody>
      </p:sp>
      <p:sp>
        <p:nvSpPr>
          <p:cNvPr id="4" name="Marcador de contenido 3"/>
          <p:cNvSpPr>
            <a:spLocks noGrp="1"/>
          </p:cNvSpPr>
          <p:nvPr>
            <p:ph idx="1"/>
          </p:nvPr>
        </p:nvSpPr>
        <p:spPr/>
        <p:txBody>
          <a:bodyPr/>
          <a:lstStyle/>
          <a:p>
            <a:r>
              <a:rPr lang="es-ES" dirty="0" smtClean="0"/>
              <a:t>Es una tecnología todavía no resuelta.</a:t>
            </a:r>
          </a:p>
          <a:p>
            <a:r>
              <a:rPr lang="es-ES" dirty="0" smtClean="0"/>
              <a:t>Múltiples opciones dependiendo de las necesidades.</a:t>
            </a:r>
          </a:p>
          <a:p>
            <a:r>
              <a:rPr lang="es-ES" dirty="0" smtClean="0"/>
              <a:t>Carente de legislación al respecto.</a:t>
            </a:r>
          </a:p>
        </p:txBody>
      </p:sp>
      <p:grpSp>
        <p:nvGrpSpPr>
          <p:cNvPr id="5" name="Grupo 4"/>
          <p:cNvGrpSpPr/>
          <p:nvPr/>
        </p:nvGrpSpPr>
        <p:grpSpPr>
          <a:xfrm>
            <a:off x="9406780" y="164698"/>
            <a:ext cx="2246377" cy="1015709"/>
            <a:chOff x="9406780" y="164698"/>
            <a:chExt cx="2246377" cy="1015709"/>
          </a:xfrm>
        </p:grpSpPr>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93746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Bibliografía</a:t>
            </a:r>
            <a:endParaRPr lang="en-US" dirty="0"/>
          </a:p>
        </p:txBody>
      </p:sp>
      <p:sp>
        <p:nvSpPr>
          <p:cNvPr id="3" name="Marcador de contenido 2"/>
          <p:cNvSpPr>
            <a:spLocks noGrp="1"/>
          </p:cNvSpPr>
          <p:nvPr>
            <p:ph idx="1"/>
          </p:nvPr>
        </p:nvSpPr>
        <p:spPr/>
        <p:txBody>
          <a:bodyPr>
            <a:normAutofit lnSpcReduction="10000"/>
          </a:bodyPr>
          <a:lstStyle/>
          <a:p>
            <a:r>
              <a:rPr lang="es-ES" dirty="0">
                <a:hlinkClick r:id="rId2"/>
              </a:rPr>
              <a:t>http://</a:t>
            </a:r>
            <a:r>
              <a:rPr lang="es-ES" dirty="0" smtClean="0">
                <a:hlinkClick r:id="rId2"/>
              </a:rPr>
              <a:t>www.upc.edu/saladepremsa/informacio/monografics/un-gps-con-ultrasonidos</a:t>
            </a:r>
            <a:endParaRPr lang="es-ES" dirty="0" smtClean="0"/>
          </a:p>
          <a:p>
            <a:r>
              <a:rPr lang="es-ES" dirty="0">
                <a:hlinkClick r:id="rId3"/>
              </a:rPr>
              <a:t>http://</a:t>
            </a:r>
            <a:r>
              <a:rPr lang="es-ES" dirty="0" smtClean="0">
                <a:hlinkClick r:id="rId3"/>
              </a:rPr>
              <a:t>www.xatakahome.com/la-red-local/comunicaciones-por-luz-visible-cuando-los-bits-nos-lleguen-de-las-bombillas</a:t>
            </a:r>
            <a:endParaRPr lang="es-ES" dirty="0" smtClean="0"/>
          </a:p>
          <a:p>
            <a:r>
              <a:rPr lang="es-ES" dirty="0" smtClean="0">
                <a:hlinkClick r:id="rId4"/>
              </a:rPr>
              <a:t>https</a:t>
            </a:r>
            <a:r>
              <a:rPr lang="es-ES" dirty="0">
                <a:hlinkClick r:id="rId4"/>
              </a:rPr>
              <a:t>://</a:t>
            </a:r>
            <a:r>
              <a:rPr lang="es-ES" dirty="0" smtClean="0">
                <a:hlinkClick r:id="rId4"/>
              </a:rPr>
              <a:t>www.computer.org/web/computingnow/archive/june2013-spanish</a:t>
            </a:r>
            <a:endParaRPr lang="es-ES" dirty="0"/>
          </a:p>
          <a:p>
            <a:r>
              <a:rPr lang="es-ES" dirty="0" smtClean="0">
                <a:hlinkClick r:id="rId5"/>
              </a:rPr>
              <a:t>https</a:t>
            </a:r>
            <a:r>
              <a:rPr lang="es-ES" dirty="0">
                <a:hlinkClick r:id="rId5"/>
              </a:rPr>
              <a:t>://innovacionactiva.ieci.es/2015/02/03/geoposicionamiento-en-interiores-y-proteccion-de-datos-buscando-el-equilibrio-entre-tecnologia-y-derechos</a:t>
            </a:r>
            <a:r>
              <a:rPr lang="es-ES" dirty="0" smtClean="0">
                <a:hlinkClick r:id="rId5"/>
              </a:rPr>
              <a:t>/</a:t>
            </a:r>
            <a:endParaRPr lang="es-ES" dirty="0" smtClean="0"/>
          </a:p>
          <a:p>
            <a:r>
              <a:rPr lang="es-ES" dirty="0">
                <a:hlinkClick r:id="rId6"/>
              </a:rPr>
              <a:t>http://qbitera.com/geolocalizacion-hasta-donde-llega-la-legalidad</a:t>
            </a:r>
            <a:r>
              <a:rPr lang="es-ES" dirty="0" smtClean="0">
                <a:hlinkClick r:id="rId6"/>
              </a:rPr>
              <a:t>/</a:t>
            </a:r>
            <a:endParaRPr lang="es-ES" dirty="0" smtClean="0"/>
          </a:p>
          <a:p>
            <a:endParaRPr lang="es-ES" dirty="0"/>
          </a:p>
        </p:txBody>
      </p:sp>
      <p:grpSp>
        <p:nvGrpSpPr>
          <p:cNvPr id="4" name="Grupo 3"/>
          <p:cNvGrpSpPr/>
          <p:nvPr/>
        </p:nvGrpSpPr>
        <p:grpSpPr>
          <a:xfrm>
            <a:off x="9406780" y="164698"/>
            <a:ext cx="2246377" cy="1015709"/>
            <a:chOff x="9406780" y="164698"/>
            <a:chExt cx="2246377" cy="1015709"/>
          </a:xfrm>
        </p:grpSpPr>
        <p:pic>
          <p:nvPicPr>
            <p:cNvPr id="5" name="Imagen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6" name="Imagen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23126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ítulo 2"/>
          <p:cNvSpPr>
            <a:spLocks noGrp="1"/>
          </p:cNvSpPr>
          <p:nvPr>
            <p:ph type="ctrTitle"/>
          </p:nvPr>
        </p:nvSpPr>
        <p:spPr>
          <a:xfrm>
            <a:off x="2854052" y="692696"/>
            <a:ext cx="9144000" cy="2667000"/>
          </a:xfrm>
        </p:spPr>
        <p:txBody>
          <a:bodyPr/>
          <a:lstStyle/>
          <a:p>
            <a:r>
              <a:rPr lang="es-ES" sz="9600" dirty="0" smtClean="0"/>
              <a:t>Gracias.</a:t>
            </a:r>
            <a:endParaRPr lang="es-ES" sz="9600" dirty="0"/>
          </a:p>
        </p:txBody>
      </p:sp>
      <p:sp>
        <p:nvSpPr>
          <p:cNvPr id="5" name="Subtítulo 4"/>
          <p:cNvSpPr>
            <a:spLocks noGrp="1"/>
          </p:cNvSpPr>
          <p:nvPr>
            <p:ph type="subTitle" idx="1"/>
          </p:nvPr>
        </p:nvSpPr>
        <p:spPr/>
        <p:txBody>
          <a:bodyPr/>
          <a:lstStyle/>
          <a:p>
            <a:r>
              <a:rPr lang="es-ES" dirty="0" smtClean="0"/>
              <a:t> </a:t>
            </a:r>
          </a:p>
          <a:p>
            <a:endParaRPr lang="es-E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defTabSz="914400">
              <a:lnSpc>
                <a:spcPct val="90000"/>
              </a:lnSpc>
              <a:spcBef>
                <a:spcPts val="0"/>
              </a:spcBef>
              <a:buNone/>
            </a:pPr>
            <a:r>
              <a:rPr lang="es-ES_tradnl" dirty="0" smtClean="0">
                <a:latin typeface="Consolas"/>
              </a:rPr>
              <a:t>Índice</a:t>
            </a:r>
            <a:endParaRPr lang="es-ES_tradnl" sz="3200" b="0" i="0" dirty="0">
              <a:solidFill>
                <a:schemeClr val="tx1"/>
              </a:solidFill>
              <a:latin typeface="Consolas"/>
              <a:ea typeface="+mj-ea"/>
              <a:cs typeface="+mj-cs"/>
            </a:endParaRPr>
          </a:p>
        </p:txBody>
      </p:sp>
      <p:sp>
        <p:nvSpPr>
          <p:cNvPr id="14" name="Content Placeholder 13"/>
          <p:cNvSpPr>
            <a:spLocks noGrp="1"/>
          </p:cNvSpPr>
          <p:nvPr>
            <p:ph idx="1"/>
          </p:nvPr>
        </p:nvSpPr>
        <p:spPr>
          <a:xfrm>
            <a:off x="1522414" y="1905000"/>
            <a:ext cx="9144000" cy="4620344"/>
          </a:xfrm>
        </p:spPr>
        <p:txBody>
          <a:bodyPr>
            <a:normAutofit fontScale="32500" lnSpcReduction="20000"/>
          </a:bodyPr>
          <a:lstStyle/>
          <a:p>
            <a:pPr marL="548640" indent="-274320" algn="l" defTabSz="914400">
              <a:lnSpc>
                <a:spcPct val="90000"/>
              </a:lnSpc>
              <a:spcBef>
                <a:spcPts val="1800"/>
              </a:spcBef>
              <a:buClr>
                <a:schemeClr val="tx1"/>
              </a:buClr>
              <a:buSzPct val="80000"/>
              <a:buFont typeface="Wingdings"/>
              <a:buChar char="§"/>
            </a:pPr>
            <a:r>
              <a:rPr lang="es-ES_tradnl" dirty="0" smtClean="0">
                <a:latin typeface="Corbel"/>
              </a:rPr>
              <a:t>Motivaciones y Objetivos</a:t>
            </a:r>
            <a:endParaRPr lang="es-ES_tradnl" sz="2400" b="0" i="0" dirty="0" smtClean="0">
              <a:solidFill>
                <a:schemeClr val="tx1"/>
              </a:solidFill>
              <a:latin typeface="Corbel"/>
              <a:ea typeface="+mn-ea"/>
              <a:cs typeface="+mn-cs"/>
            </a:endParaRPr>
          </a:p>
          <a:p>
            <a:pPr marL="548640" indent="-274320" algn="l" defTabSz="914400">
              <a:lnSpc>
                <a:spcPct val="90000"/>
              </a:lnSpc>
              <a:spcBef>
                <a:spcPts val="1800"/>
              </a:spcBef>
              <a:buClr>
                <a:schemeClr val="tx1"/>
              </a:buClr>
              <a:buSzPct val="80000"/>
              <a:buFont typeface="Wingdings"/>
              <a:buChar char="§"/>
            </a:pPr>
            <a:r>
              <a:rPr lang="es-ES_tradnl" sz="2500" dirty="0">
                <a:latin typeface="Corbel"/>
              </a:rPr>
              <a:t>Planificación</a:t>
            </a:r>
          </a:p>
          <a:p>
            <a:pPr marL="822960" lvl="1">
              <a:spcBef>
                <a:spcPts val="1800"/>
              </a:spcBef>
              <a:buClr>
                <a:schemeClr val="tx1"/>
              </a:buClr>
              <a:buSzPct val="80000"/>
              <a:buFont typeface="Wingdings"/>
              <a:buChar char="§"/>
            </a:pPr>
            <a:r>
              <a:rPr lang="es-ES_tradnl" sz="2500" dirty="0">
                <a:latin typeface="Corbel"/>
              </a:rPr>
              <a:t>Análisis de Requisitos</a:t>
            </a:r>
          </a:p>
          <a:p>
            <a:pPr marL="822960" lvl="1">
              <a:spcBef>
                <a:spcPts val="1800"/>
              </a:spcBef>
              <a:buClr>
                <a:schemeClr val="tx1"/>
              </a:buClr>
              <a:buSzPct val="80000"/>
              <a:buFont typeface="Wingdings"/>
              <a:buChar char="§"/>
            </a:pPr>
            <a:r>
              <a:rPr lang="es-ES_tradnl" sz="2500" dirty="0">
                <a:latin typeface="Corbel"/>
              </a:rPr>
              <a:t>Estimación por Juicio de </a:t>
            </a:r>
            <a:r>
              <a:rPr lang="es-ES_tradnl" sz="2500" dirty="0" smtClean="0">
                <a:latin typeface="Corbel"/>
              </a:rPr>
              <a:t>Expertos</a:t>
            </a:r>
          </a:p>
          <a:p>
            <a:pPr marL="548640">
              <a:buClr>
                <a:schemeClr val="tx1"/>
              </a:buClr>
              <a:buFont typeface="Wingdings"/>
              <a:buChar char="§"/>
            </a:pPr>
            <a:r>
              <a:rPr lang="es-ES_tradnl" sz="2900" dirty="0" smtClean="0">
                <a:latin typeface="Corbel"/>
              </a:rPr>
              <a:t>Diseño</a:t>
            </a:r>
            <a:endParaRPr lang="es-ES_tradnl" sz="2900" dirty="0">
              <a:latin typeface="Corbel"/>
            </a:endParaRPr>
          </a:p>
          <a:p>
            <a:pPr marL="822960" lvl="1">
              <a:spcBef>
                <a:spcPts val="1800"/>
              </a:spcBef>
              <a:buClr>
                <a:schemeClr val="tx1"/>
              </a:buClr>
              <a:buSzPct val="80000"/>
              <a:buFont typeface="Wingdings"/>
              <a:buChar char="§"/>
            </a:pPr>
            <a:r>
              <a:rPr lang="es-ES_tradnl" sz="2500" dirty="0">
                <a:latin typeface="Corbel"/>
              </a:rPr>
              <a:t>Análisis del Sistema</a:t>
            </a:r>
          </a:p>
          <a:p>
            <a:pPr marL="822960" lvl="1">
              <a:spcBef>
                <a:spcPts val="1800"/>
              </a:spcBef>
              <a:buClr>
                <a:schemeClr val="tx1"/>
              </a:buClr>
              <a:buSzPct val="80000"/>
              <a:buFont typeface="Wingdings"/>
              <a:buChar char="§"/>
            </a:pPr>
            <a:r>
              <a:rPr lang="es-ES_tradnl" sz="2500" dirty="0">
                <a:latin typeface="Corbel"/>
              </a:rPr>
              <a:t>Diseño del Sistema</a:t>
            </a:r>
          </a:p>
          <a:p>
            <a:pPr marL="548640">
              <a:buClr>
                <a:schemeClr val="tx1"/>
              </a:buClr>
              <a:buFont typeface="Wingdings"/>
              <a:buChar char="§"/>
            </a:pPr>
            <a:r>
              <a:rPr lang="es-ES_tradnl" sz="2900" dirty="0">
                <a:latin typeface="Corbel"/>
              </a:rPr>
              <a:t>Implementación</a:t>
            </a:r>
          </a:p>
          <a:p>
            <a:pPr marL="822960" lvl="1">
              <a:spcBef>
                <a:spcPts val="1800"/>
              </a:spcBef>
              <a:buClr>
                <a:schemeClr val="tx1"/>
              </a:buClr>
              <a:buSzPct val="80000"/>
              <a:buFont typeface="Wingdings"/>
              <a:buChar char="§"/>
            </a:pPr>
            <a:r>
              <a:rPr lang="es-ES_tradnl" sz="2500" dirty="0">
                <a:latin typeface="Corbel"/>
              </a:rPr>
              <a:t>Sistema Servidor</a:t>
            </a:r>
          </a:p>
          <a:p>
            <a:pPr marL="822960" lvl="1">
              <a:spcBef>
                <a:spcPts val="1800"/>
              </a:spcBef>
              <a:buClr>
                <a:schemeClr val="tx1"/>
              </a:buClr>
              <a:buSzPct val="80000"/>
              <a:buFont typeface="Wingdings"/>
              <a:buChar char="§"/>
            </a:pPr>
            <a:r>
              <a:rPr lang="es-ES_tradnl" sz="2500" dirty="0">
                <a:latin typeface="Corbel"/>
              </a:rPr>
              <a:t>Sistema Cliente</a:t>
            </a:r>
          </a:p>
          <a:p>
            <a:pPr marL="548640" indent="-274320" algn="l" defTabSz="914400">
              <a:lnSpc>
                <a:spcPct val="90000"/>
              </a:lnSpc>
              <a:spcBef>
                <a:spcPts val="1800"/>
              </a:spcBef>
              <a:buClr>
                <a:schemeClr val="tx1"/>
              </a:buClr>
              <a:buSzPct val="80000"/>
              <a:buFont typeface="Wingdings"/>
              <a:buChar char="§"/>
            </a:pPr>
            <a:r>
              <a:rPr lang="es-ES_tradnl" sz="2500" dirty="0">
                <a:latin typeface="Corbel"/>
              </a:rPr>
              <a:t>Pruebas</a:t>
            </a:r>
          </a:p>
          <a:p>
            <a:pPr marL="822960" lvl="1">
              <a:spcBef>
                <a:spcPts val="1800"/>
              </a:spcBef>
              <a:buClr>
                <a:schemeClr val="tx1"/>
              </a:buClr>
              <a:buSzPct val="80000"/>
              <a:buFont typeface="Wingdings"/>
              <a:buChar char="§"/>
            </a:pPr>
            <a:r>
              <a:rPr lang="es-ES_tradnl" sz="2500" dirty="0">
                <a:latin typeface="Corbel"/>
              </a:rPr>
              <a:t>Usuarios</a:t>
            </a:r>
          </a:p>
          <a:p>
            <a:pPr marL="822960" lvl="1">
              <a:spcBef>
                <a:spcPts val="1800"/>
              </a:spcBef>
              <a:buClr>
                <a:schemeClr val="tx1"/>
              </a:buClr>
              <a:buSzPct val="80000"/>
              <a:buFont typeface="Wingdings"/>
              <a:buChar char="§"/>
            </a:pPr>
            <a:r>
              <a:rPr lang="es-ES_tradnl" sz="2500" dirty="0">
                <a:latin typeface="Corbel"/>
              </a:rPr>
              <a:t>Cliente</a:t>
            </a:r>
          </a:p>
          <a:p>
            <a:pPr marL="822960" lvl="1">
              <a:spcBef>
                <a:spcPts val="1800"/>
              </a:spcBef>
              <a:buClr>
                <a:schemeClr val="tx1"/>
              </a:buClr>
              <a:buSzPct val="80000"/>
              <a:buFont typeface="Wingdings"/>
              <a:buChar char="§"/>
            </a:pPr>
            <a:r>
              <a:rPr lang="es-ES_tradnl" sz="2500" dirty="0">
                <a:latin typeface="Corbel"/>
              </a:rPr>
              <a:t>Servidor</a:t>
            </a:r>
          </a:p>
          <a:p>
            <a:pPr marL="548640" indent="-274320" algn="l" defTabSz="914400">
              <a:lnSpc>
                <a:spcPct val="90000"/>
              </a:lnSpc>
              <a:spcBef>
                <a:spcPts val="1800"/>
              </a:spcBef>
              <a:buClr>
                <a:schemeClr val="tx1"/>
              </a:buClr>
              <a:buSzPct val="80000"/>
              <a:buFont typeface="Wingdings"/>
              <a:buChar char="§"/>
            </a:pPr>
            <a:r>
              <a:rPr lang="es-ES_tradnl" sz="2500" dirty="0">
                <a:latin typeface="Corbel"/>
              </a:rPr>
              <a:t>Conclusión y Trabajos Futuros</a:t>
            </a:r>
          </a:p>
        </p:txBody>
      </p:sp>
      <p:grpSp>
        <p:nvGrpSpPr>
          <p:cNvPr id="6" name="Grupo 5"/>
          <p:cNvGrpSpPr/>
          <p:nvPr/>
        </p:nvGrpSpPr>
        <p:grpSpPr>
          <a:xfrm>
            <a:off x="9406780" y="164698"/>
            <a:ext cx="2246377" cy="1015709"/>
            <a:chOff x="9406780" y="164698"/>
            <a:chExt cx="2246377" cy="1015709"/>
          </a:xfrm>
        </p:grpSpPr>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Motivación y Objetivos</a:t>
            </a:r>
            <a:endParaRPr lang="es-ES" dirty="0"/>
          </a:p>
        </p:txBody>
      </p:sp>
      <p:sp>
        <p:nvSpPr>
          <p:cNvPr id="3" name="Marcador de contenido 2"/>
          <p:cNvSpPr>
            <a:spLocks noGrp="1"/>
          </p:cNvSpPr>
          <p:nvPr>
            <p:ph idx="1"/>
          </p:nvPr>
        </p:nvSpPr>
        <p:spPr/>
        <p:txBody>
          <a:bodyPr/>
          <a:lstStyle/>
          <a:p>
            <a:r>
              <a:rPr lang="es-ES" dirty="0" smtClean="0"/>
              <a:t>Situación personal.</a:t>
            </a:r>
          </a:p>
        </p:txBody>
      </p:sp>
      <p:grpSp>
        <p:nvGrpSpPr>
          <p:cNvPr id="20" name="Grupo 19"/>
          <p:cNvGrpSpPr/>
          <p:nvPr/>
        </p:nvGrpSpPr>
        <p:grpSpPr>
          <a:xfrm>
            <a:off x="9406780" y="164698"/>
            <a:ext cx="2246377" cy="1015709"/>
            <a:chOff x="9406780" y="164698"/>
            <a:chExt cx="2246377" cy="1015709"/>
          </a:xfrm>
        </p:grpSpPr>
        <p:pic>
          <p:nvPicPr>
            <p:cNvPr id="21" name="Imagen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pic>
        <p:nvPicPr>
          <p:cNvPr id="16" name="Imagen 15"/>
          <p:cNvPicPr>
            <a:picLocks noChangeAspect="1"/>
          </p:cNvPicPr>
          <p:nvPr/>
        </p:nvPicPr>
        <p:blipFill rotWithShape="1">
          <a:blip r:embed="rId5">
            <a:extLst>
              <a:ext uri="{28A0092B-C50C-407E-A947-70E740481C1C}">
                <a14:useLocalDpi xmlns:a14="http://schemas.microsoft.com/office/drawing/2010/main" val="0"/>
              </a:ext>
            </a:extLst>
          </a:blip>
          <a:srcRect l="24482" t="44600" r="21292" b="20840"/>
          <a:stretch/>
        </p:blipFill>
        <p:spPr>
          <a:xfrm>
            <a:off x="4654252" y="3573015"/>
            <a:ext cx="3348371" cy="12605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8" name="Imagen 17"/>
          <p:cNvPicPr>
            <a:picLocks noChangeAspect="1"/>
          </p:cNvPicPr>
          <p:nvPr/>
        </p:nvPicPr>
        <p:blipFill rotWithShape="1">
          <a:blip r:embed="rId6"/>
          <a:srcRect l="72867" t="18899" r="19153" b="67801"/>
          <a:stretch/>
        </p:blipFill>
        <p:spPr>
          <a:xfrm>
            <a:off x="1269876" y="3519221"/>
            <a:ext cx="2736304" cy="13681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5" name="Imagen 24"/>
          <p:cNvPicPr>
            <a:picLocks noChangeAspect="1"/>
          </p:cNvPicPr>
          <p:nvPr/>
        </p:nvPicPr>
        <p:blipFill rotWithShape="1">
          <a:blip r:embed="rId7" cstate="print">
            <a:extLst>
              <a:ext uri="{28A0092B-C50C-407E-A947-70E740481C1C}">
                <a14:useLocalDpi xmlns:a14="http://schemas.microsoft.com/office/drawing/2010/main" val="0"/>
              </a:ext>
            </a:extLst>
          </a:blip>
          <a:srcRect l="3012" t="4850" r="1303" b="2751"/>
          <a:stretch/>
        </p:blipFill>
        <p:spPr>
          <a:xfrm>
            <a:off x="8679881" y="3220863"/>
            <a:ext cx="2500738" cy="19648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8032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Motivación y Objetivos</a:t>
            </a:r>
          </a:p>
        </p:txBody>
      </p:sp>
      <p:sp>
        <p:nvSpPr>
          <p:cNvPr id="9" name="Marcador de contenido 2"/>
          <p:cNvSpPr txBox="1">
            <a:spLocks/>
          </p:cNvSpPr>
          <p:nvPr/>
        </p:nvSpPr>
        <p:spPr>
          <a:xfrm>
            <a:off x="1522414" y="1905000"/>
            <a:ext cx="9144000"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80000"/>
              <a:buFont typeface="Wingdings" pitchFamily="2" charset="2"/>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80000"/>
              <a:buFont typeface="Wingdings" pitchFamily="2" charset="2"/>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80000"/>
              <a:buFont typeface="Wingdings" pitchFamily="2" charset="2"/>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80000"/>
              <a:buFont typeface="Wingdings" pitchFamily="2" charset="2"/>
              <a:buChar char="§"/>
              <a:defRPr sz="1600" kern="1200" baseline="0">
                <a:solidFill>
                  <a:schemeClr val="tx1"/>
                </a:solidFill>
                <a:latin typeface="+mn-lt"/>
                <a:ea typeface="+mn-ea"/>
                <a:cs typeface="+mn-cs"/>
              </a:defRPr>
            </a:lvl9pPr>
          </a:lstStyle>
          <a:p>
            <a:pPr marL="0" indent="0">
              <a:buNone/>
            </a:pPr>
            <a:endParaRPr lang="es-ES" dirty="0" smtClean="0"/>
          </a:p>
        </p:txBody>
      </p:sp>
      <p:grpSp>
        <p:nvGrpSpPr>
          <p:cNvPr id="12" name="Grupo 11"/>
          <p:cNvGrpSpPr/>
          <p:nvPr/>
        </p:nvGrpSpPr>
        <p:grpSpPr>
          <a:xfrm>
            <a:off x="9406780" y="164698"/>
            <a:ext cx="2246377" cy="1015709"/>
            <a:chOff x="9406780" y="164698"/>
            <a:chExt cx="2246377" cy="1015709"/>
          </a:xfrm>
        </p:grpSpPr>
        <p:pic>
          <p:nvPicPr>
            <p:cNvPr id="13" name="Imagen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19" name="Imagen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pic>
        <p:nvPicPr>
          <p:cNvPr id="3" name="Marcador de contenido 2"/>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750596" y="1861549"/>
            <a:ext cx="1464407" cy="1417168"/>
          </a:xfrm>
        </p:spPr>
      </p:pic>
      <p:pic>
        <p:nvPicPr>
          <p:cNvPr id="5" name="Imagen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66281" y="1861549"/>
            <a:ext cx="1178168" cy="1417168"/>
          </a:xfrm>
          <a:prstGeom prst="rect">
            <a:avLst/>
          </a:prstGeom>
        </p:spPr>
      </p:pic>
      <p:pic>
        <p:nvPicPr>
          <p:cNvPr id="8" name="Imagen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06254" y="1818224"/>
            <a:ext cx="339011" cy="339011"/>
          </a:xfrm>
          <a:prstGeom prst="rect">
            <a:avLst/>
          </a:prstGeom>
        </p:spPr>
      </p:pic>
      <p:pic>
        <p:nvPicPr>
          <p:cNvPr id="11" name="Imagen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32544" y="1771647"/>
            <a:ext cx="438615" cy="432164"/>
          </a:xfrm>
          <a:prstGeom prst="rect">
            <a:avLst/>
          </a:prstGeom>
          <a:noFill/>
        </p:spPr>
      </p:pic>
      <p:sp>
        <p:nvSpPr>
          <p:cNvPr id="16" name="CuadroTexto 15"/>
          <p:cNvSpPr txBox="1"/>
          <p:nvPr/>
        </p:nvSpPr>
        <p:spPr>
          <a:xfrm>
            <a:off x="4995146" y="3766074"/>
            <a:ext cx="3275256" cy="424732"/>
          </a:xfrm>
          <a:prstGeom prst="rect">
            <a:avLst/>
          </a:prstGeom>
          <a:noFill/>
        </p:spPr>
        <p:txBody>
          <a:bodyPr wrap="none" rtlCol="0">
            <a:spAutoFit/>
          </a:bodyPr>
          <a:lstStyle/>
          <a:p>
            <a:pPr>
              <a:lnSpc>
                <a:spcPct val="90000"/>
              </a:lnSpc>
            </a:pPr>
            <a:r>
              <a:rPr lang="es-ES" sz="2400" dirty="0" smtClean="0"/>
              <a:t>¿ Dónde está el aula 1.2?</a:t>
            </a:r>
            <a:endParaRPr lang="es-ES" sz="2400" dirty="0"/>
          </a:p>
        </p:txBody>
      </p:sp>
      <p:sp>
        <p:nvSpPr>
          <p:cNvPr id="20" name="CuadroTexto 19"/>
          <p:cNvSpPr txBox="1"/>
          <p:nvPr/>
        </p:nvSpPr>
        <p:spPr>
          <a:xfrm>
            <a:off x="4228109" y="4397799"/>
            <a:ext cx="4809330" cy="424732"/>
          </a:xfrm>
          <a:prstGeom prst="rect">
            <a:avLst/>
          </a:prstGeom>
          <a:noFill/>
        </p:spPr>
        <p:txBody>
          <a:bodyPr wrap="none" rtlCol="0">
            <a:spAutoFit/>
          </a:bodyPr>
          <a:lstStyle/>
          <a:p>
            <a:pPr>
              <a:lnSpc>
                <a:spcPct val="90000"/>
              </a:lnSpc>
            </a:pPr>
            <a:r>
              <a:rPr lang="es-ES" sz="2400" dirty="0" smtClean="0"/>
              <a:t>¿Dónde está el laboratorio de Física?</a:t>
            </a:r>
            <a:endParaRPr lang="es-ES" sz="2400" dirty="0"/>
          </a:p>
        </p:txBody>
      </p:sp>
      <p:sp>
        <p:nvSpPr>
          <p:cNvPr id="21" name="CuadroTexto 20"/>
          <p:cNvSpPr txBox="1"/>
          <p:nvPr/>
        </p:nvSpPr>
        <p:spPr>
          <a:xfrm>
            <a:off x="4155365" y="5029524"/>
            <a:ext cx="4954818" cy="424732"/>
          </a:xfrm>
          <a:prstGeom prst="rect">
            <a:avLst/>
          </a:prstGeom>
          <a:noFill/>
        </p:spPr>
        <p:txBody>
          <a:bodyPr wrap="none" rtlCol="0">
            <a:spAutoFit/>
          </a:bodyPr>
          <a:lstStyle/>
          <a:p>
            <a:pPr>
              <a:lnSpc>
                <a:spcPct val="90000"/>
              </a:lnSpc>
            </a:pPr>
            <a:r>
              <a:rPr lang="es-ES" sz="2400" dirty="0" smtClean="0"/>
              <a:t>¿ Cuál es el despacho de Carlos Pérez?</a:t>
            </a:r>
          </a:p>
        </p:txBody>
      </p:sp>
      <p:sp>
        <p:nvSpPr>
          <p:cNvPr id="22" name="CuadroTexto 21"/>
          <p:cNvSpPr txBox="1"/>
          <p:nvPr/>
        </p:nvSpPr>
        <p:spPr>
          <a:xfrm>
            <a:off x="3465625" y="5661248"/>
            <a:ext cx="6334298" cy="424732"/>
          </a:xfrm>
          <a:prstGeom prst="rect">
            <a:avLst/>
          </a:prstGeom>
          <a:noFill/>
        </p:spPr>
        <p:txBody>
          <a:bodyPr wrap="none" rtlCol="0">
            <a:spAutoFit/>
          </a:bodyPr>
          <a:lstStyle/>
          <a:p>
            <a:pPr>
              <a:lnSpc>
                <a:spcPct val="90000"/>
              </a:lnSpc>
            </a:pPr>
            <a:r>
              <a:rPr lang="es-ES" sz="2400" dirty="0" smtClean="0"/>
              <a:t>¿Cuál es el correo del profesor de Programación?</a:t>
            </a:r>
            <a:endParaRPr lang="es-ES" sz="2400" dirty="0"/>
          </a:p>
        </p:txBody>
      </p:sp>
    </p:spTree>
    <p:extLst>
      <p:ext uri="{BB962C8B-B14F-4D97-AF65-F5344CB8AC3E}">
        <p14:creationId xmlns:p14="http://schemas.microsoft.com/office/powerpoint/2010/main" val="224292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90000"/>
              </a:lnSpc>
              <a:spcBef>
                <a:spcPts val="0"/>
              </a:spcBef>
              <a:buNone/>
            </a:pPr>
            <a:r>
              <a:rPr lang="es-ES_tradnl" sz="3200" b="0" i="0" dirty="0" smtClean="0">
                <a:solidFill>
                  <a:schemeClr val="tx1"/>
                </a:solidFill>
                <a:latin typeface="Consolas"/>
                <a:ea typeface="+mj-ea"/>
                <a:cs typeface="+mj-cs"/>
              </a:rPr>
              <a:t>Motivación y Objetivos</a:t>
            </a:r>
            <a:endParaRPr lang="es-ES_tradnl" sz="3200" b="0" i="0" dirty="0">
              <a:solidFill>
                <a:schemeClr val="tx1"/>
              </a:solidFill>
              <a:latin typeface="Consolas"/>
              <a:ea typeface="+mj-ea"/>
              <a:cs typeface="+mj-cs"/>
            </a:endParaRPr>
          </a:p>
        </p:txBody>
      </p:sp>
      <p:sp>
        <p:nvSpPr>
          <p:cNvPr id="3" name="Marcador de contenido 2"/>
          <p:cNvSpPr>
            <a:spLocks noGrp="1"/>
          </p:cNvSpPr>
          <p:nvPr>
            <p:ph idx="1"/>
          </p:nvPr>
        </p:nvSpPr>
        <p:spPr>
          <a:xfrm>
            <a:off x="1522414" y="1905000"/>
            <a:ext cx="9144000" cy="4548336"/>
          </a:xfrm>
        </p:spPr>
        <p:txBody>
          <a:bodyPr>
            <a:normAutofit/>
          </a:bodyPr>
          <a:lstStyle/>
          <a:p>
            <a:r>
              <a:rPr lang="es-ES" dirty="0" smtClean="0"/>
              <a:t>Objetivos principales:</a:t>
            </a:r>
          </a:p>
          <a:p>
            <a:pPr lvl="1"/>
            <a:r>
              <a:rPr lang="es-ES" dirty="0"/>
              <a:t>M</a:t>
            </a:r>
            <a:r>
              <a:rPr lang="es-ES" dirty="0" smtClean="0"/>
              <a:t>ostrar </a:t>
            </a:r>
            <a:r>
              <a:rPr lang="es-ES" dirty="0"/>
              <a:t>la máxima información posible sobre el </a:t>
            </a:r>
            <a:r>
              <a:rPr lang="es-ES" dirty="0" smtClean="0"/>
              <a:t>personal o espacio de un edificio.</a:t>
            </a:r>
          </a:p>
          <a:p>
            <a:pPr lvl="1"/>
            <a:r>
              <a:rPr lang="es-ES" dirty="0" smtClean="0"/>
              <a:t>Que </a:t>
            </a:r>
            <a:r>
              <a:rPr lang="es-ES" dirty="0"/>
              <a:t>sea </a:t>
            </a:r>
            <a:r>
              <a:rPr lang="es-ES" dirty="0" smtClean="0"/>
              <a:t>capaz </a:t>
            </a:r>
            <a:r>
              <a:rPr lang="es-ES" dirty="0"/>
              <a:t>de ubicarlo mediante un mapa dentro del mismo</a:t>
            </a:r>
            <a:r>
              <a:rPr lang="es-ES" dirty="0" smtClean="0"/>
              <a:t>.</a:t>
            </a:r>
          </a:p>
          <a:p>
            <a:pPr marL="274320" lvl="1" indent="0">
              <a:buNone/>
            </a:pPr>
            <a:endParaRPr lang="es-ES" dirty="0" smtClean="0"/>
          </a:p>
          <a:p>
            <a:r>
              <a:rPr lang="es-ES" dirty="0" smtClean="0"/>
              <a:t>Objetivos secundarios:</a:t>
            </a:r>
          </a:p>
          <a:p>
            <a:pPr lvl="1"/>
            <a:r>
              <a:rPr lang="es-ES" dirty="0" smtClean="0"/>
              <a:t>Mostrar situación GPS del usuario final.</a:t>
            </a:r>
          </a:p>
          <a:p>
            <a:pPr lvl="1"/>
            <a:r>
              <a:rPr lang="es-ES" dirty="0" smtClean="0"/>
              <a:t>Mostrar panoramas de 360 grados del espacio si fuera posible.</a:t>
            </a:r>
            <a:endParaRPr lang="es-ES" dirty="0"/>
          </a:p>
        </p:txBody>
      </p:sp>
      <p:grpSp>
        <p:nvGrpSpPr>
          <p:cNvPr id="4" name="Grupo 3"/>
          <p:cNvGrpSpPr/>
          <p:nvPr/>
        </p:nvGrpSpPr>
        <p:grpSpPr>
          <a:xfrm>
            <a:off x="9406780" y="164698"/>
            <a:ext cx="2246377" cy="1015709"/>
            <a:chOff x="9406780" y="164698"/>
            <a:chExt cx="2246377" cy="1015709"/>
          </a:xfrm>
        </p:grpSpPr>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90000"/>
              </a:lnSpc>
              <a:spcBef>
                <a:spcPts val="0"/>
              </a:spcBef>
              <a:buNone/>
            </a:pPr>
            <a:r>
              <a:rPr lang="en-US" sz="3200" b="0" i="0" dirty="0" err="1" smtClean="0">
                <a:solidFill>
                  <a:schemeClr val="tx1"/>
                </a:solidFill>
                <a:latin typeface="Consolas"/>
                <a:ea typeface="+mj-ea"/>
                <a:cs typeface="+mj-cs"/>
              </a:rPr>
              <a:t>Sensores</a:t>
            </a:r>
            <a:r>
              <a:rPr lang="en-US" sz="3200" b="0" i="0" dirty="0" smtClean="0">
                <a:solidFill>
                  <a:schemeClr val="tx1"/>
                </a:solidFill>
                <a:latin typeface="Consolas"/>
                <a:ea typeface="+mj-ea"/>
                <a:cs typeface="+mj-cs"/>
              </a:rPr>
              <a:t> </a:t>
            </a:r>
            <a:r>
              <a:rPr lang="en-US" sz="3200" b="0" i="0" dirty="0" err="1" smtClean="0">
                <a:solidFill>
                  <a:schemeClr val="tx1"/>
                </a:solidFill>
                <a:latin typeface="Consolas"/>
                <a:ea typeface="+mj-ea"/>
                <a:cs typeface="+mj-cs"/>
              </a:rPr>
              <a:t>Inerciales</a:t>
            </a:r>
            <a:endParaRPr lang="en-US" sz="3200" b="0" i="0" dirty="0">
              <a:solidFill>
                <a:schemeClr val="tx1"/>
              </a:solidFill>
              <a:latin typeface="Consolas"/>
              <a:ea typeface="+mj-ea"/>
              <a:cs typeface="+mj-cs"/>
            </a:endParaRPr>
          </a:p>
        </p:txBody>
      </p:sp>
      <p:sp>
        <p:nvSpPr>
          <p:cNvPr id="5" name="Content Placeholder 4"/>
          <p:cNvSpPr>
            <a:spLocks noGrp="1"/>
          </p:cNvSpPr>
          <p:nvPr>
            <p:ph sz="half" idx="1"/>
          </p:nvPr>
        </p:nvSpPr>
        <p:spPr/>
        <p:txBody>
          <a:bodyPr/>
          <a:lstStyle/>
          <a:p>
            <a:pPr marL="274320" indent="-274320" algn="l" defTabSz="914400">
              <a:lnSpc>
                <a:spcPct val="90000"/>
              </a:lnSpc>
              <a:spcBef>
                <a:spcPts val="1800"/>
              </a:spcBef>
              <a:buClr>
                <a:schemeClr val="tx1"/>
              </a:buClr>
              <a:buSzPct val="80000"/>
              <a:buFont typeface="Wingdings"/>
              <a:buChar char="§"/>
            </a:pPr>
            <a:r>
              <a:rPr lang="en-US" sz="2400" b="0" i="0" dirty="0" smtClean="0">
                <a:solidFill>
                  <a:schemeClr val="tx1"/>
                </a:solidFill>
                <a:latin typeface="Corbel"/>
                <a:ea typeface="+mn-ea"/>
                <a:cs typeface="+mn-cs"/>
              </a:rPr>
              <a:t>VENTAJAS</a:t>
            </a:r>
          </a:p>
          <a:p>
            <a:pPr lvl="1">
              <a:buClr>
                <a:schemeClr val="tx1"/>
              </a:buClr>
              <a:buFont typeface="Wingdings"/>
              <a:buChar char="§"/>
            </a:pPr>
            <a:r>
              <a:rPr lang="en-US" b="0" i="0" dirty="0" err="1" smtClean="0">
                <a:solidFill>
                  <a:schemeClr val="tx1"/>
                </a:solidFill>
                <a:latin typeface="Corbel"/>
                <a:ea typeface="+mn-ea"/>
                <a:cs typeface="+mn-cs"/>
              </a:rPr>
              <a:t>Presente</a:t>
            </a:r>
            <a:r>
              <a:rPr lang="en-US" b="0" i="0" dirty="0" smtClean="0">
                <a:solidFill>
                  <a:schemeClr val="tx1"/>
                </a:solidFill>
                <a:latin typeface="Corbel"/>
                <a:ea typeface="+mn-ea"/>
                <a:cs typeface="+mn-cs"/>
              </a:rPr>
              <a:t> en la </a:t>
            </a:r>
            <a:r>
              <a:rPr lang="en-US" b="0" i="0" dirty="0" err="1" smtClean="0">
                <a:solidFill>
                  <a:schemeClr val="tx1"/>
                </a:solidFill>
                <a:latin typeface="Corbel"/>
                <a:ea typeface="+mn-ea"/>
                <a:cs typeface="+mn-cs"/>
              </a:rPr>
              <a:t>mayoría</a:t>
            </a:r>
            <a:r>
              <a:rPr lang="en-US" b="0" i="0" dirty="0" smtClean="0">
                <a:solidFill>
                  <a:schemeClr val="tx1"/>
                </a:solidFill>
                <a:latin typeface="Corbel"/>
                <a:ea typeface="+mn-ea"/>
                <a:cs typeface="+mn-cs"/>
              </a:rPr>
              <a:t> de </a:t>
            </a:r>
            <a:r>
              <a:rPr lang="en-US" b="0" i="0" dirty="0" err="1" smtClean="0">
                <a:solidFill>
                  <a:schemeClr val="tx1"/>
                </a:solidFill>
                <a:latin typeface="Corbel"/>
                <a:ea typeface="+mn-ea"/>
                <a:cs typeface="+mn-cs"/>
              </a:rPr>
              <a:t>dispositivos</a:t>
            </a:r>
            <a:r>
              <a:rPr lang="en-US" b="0" i="0" dirty="0" smtClean="0">
                <a:solidFill>
                  <a:schemeClr val="tx1"/>
                </a:solidFill>
                <a:latin typeface="Corbel"/>
                <a:ea typeface="+mn-ea"/>
                <a:cs typeface="+mn-cs"/>
              </a:rPr>
              <a:t> </a:t>
            </a:r>
            <a:r>
              <a:rPr lang="en-US" b="0" i="0" dirty="0" err="1" smtClean="0">
                <a:solidFill>
                  <a:schemeClr val="tx1"/>
                </a:solidFill>
                <a:latin typeface="Corbel"/>
                <a:ea typeface="+mn-ea"/>
                <a:cs typeface="+mn-cs"/>
              </a:rPr>
              <a:t>móviles</a:t>
            </a:r>
            <a:endParaRPr lang="en-US" dirty="0">
              <a:latin typeface="Corbel"/>
            </a:endParaRPr>
          </a:p>
          <a:p>
            <a:pPr lvl="1">
              <a:buClr>
                <a:schemeClr val="tx1"/>
              </a:buClr>
              <a:buFont typeface="Wingdings"/>
              <a:buChar char="§"/>
            </a:pPr>
            <a:r>
              <a:rPr lang="en-US" sz="2000" b="0" i="0" dirty="0" smtClean="0">
                <a:solidFill>
                  <a:schemeClr val="tx1"/>
                </a:solidFill>
                <a:latin typeface="Corbel"/>
                <a:ea typeface="+mn-ea"/>
                <a:cs typeface="+mn-cs"/>
              </a:rPr>
              <a:t>Su </a:t>
            </a:r>
            <a:r>
              <a:rPr lang="en-US" sz="2000" b="0" i="0" dirty="0" err="1" smtClean="0">
                <a:solidFill>
                  <a:schemeClr val="tx1"/>
                </a:solidFill>
                <a:latin typeface="Corbel"/>
                <a:ea typeface="+mn-ea"/>
                <a:cs typeface="+mn-cs"/>
              </a:rPr>
              <a:t>implementación</a:t>
            </a:r>
            <a:r>
              <a:rPr lang="en-US" sz="2000" b="0" i="0" dirty="0" smtClean="0">
                <a:solidFill>
                  <a:schemeClr val="tx1"/>
                </a:solidFill>
                <a:latin typeface="Corbel"/>
                <a:ea typeface="+mn-ea"/>
                <a:cs typeface="+mn-cs"/>
              </a:rPr>
              <a:t> </a:t>
            </a:r>
            <a:r>
              <a:rPr lang="en-US" sz="2000" b="0" i="0" dirty="0" err="1" smtClean="0">
                <a:solidFill>
                  <a:schemeClr val="tx1"/>
                </a:solidFill>
                <a:latin typeface="Corbel"/>
                <a:ea typeface="+mn-ea"/>
                <a:cs typeface="+mn-cs"/>
              </a:rPr>
              <a:t>es</a:t>
            </a:r>
            <a:r>
              <a:rPr lang="en-US" sz="2000" b="0" i="0" dirty="0" smtClean="0">
                <a:solidFill>
                  <a:schemeClr val="tx1"/>
                </a:solidFill>
                <a:latin typeface="Corbel"/>
                <a:ea typeface="+mn-ea"/>
                <a:cs typeface="+mn-cs"/>
              </a:rPr>
              <a:t> </a:t>
            </a:r>
            <a:r>
              <a:rPr lang="en-US" sz="2000" b="0" i="0" dirty="0" err="1" smtClean="0">
                <a:solidFill>
                  <a:schemeClr val="tx1"/>
                </a:solidFill>
                <a:latin typeface="Corbel"/>
                <a:ea typeface="+mn-ea"/>
                <a:cs typeface="+mn-cs"/>
              </a:rPr>
              <a:t>sencilla</a:t>
            </a:r>
            <a:r>
              <a:rPr lang="en-US" sz="2000" b="0" i="0" dirty="0" smtClean="0">
                <a:solidFill>
                  <a:schemeClr val="tx1"/>
                </a:solidFill>
                <a:latin typeface="Corbel"/>
                <a:ea typeface="+mn-ea"/>
                <a:cs typeface="+mn-cs"/>
              </a:rPr>
              <a:t>.</a:t>
            </a:r>
          </a:p>
          <a:p>
            <a:pPr lvl="1">
              <a:buClr>
                <a:schemeClr val="tx1"/>
              </a:buClr>
              <a:buFont typeface="Wingdings"/>
              <a:buChar char="§"/>
            </a:pPr>
            <a:r>
              <a:rPr lang="en-US" dirty="0" err="1" smtClean="0">
                <a:latin typeface="Corbel"/>
              </a:rPr>
              <a:t>Podemos</a:t>
            </a:r>
            <a:r>
              <a:rPr lang="en-US" dirty="0" smtClean="0">
                <a:latin typeface="Corbel"/>
              </a:rPr>
              <a:t> </a:t>
            </a:r>
            <a:r>
              <a:rPr lang="en-US" dirty="0" err="1" smtClean="0">
                <a:latin typeface="Corbel"/>
              </a:rPr>
              <a:t>estimar</a:t>
            </a:r>
            <a:r>
              <a:rPr lang="en-US" dirty="0" smtClean="0">
                <a:latin typeface="Corbel"/>
              </a:rPr>
              <a:t> la </a:t>
            </a:r>
            <a:r>
              <a:rPr lang="en-US" dirty="0" err="1" smtClean="0">
                <a:latin typeface="Corbel"/>
              </a:rPr>
              <a:t>posición</a:t>
            </a:r>
            <a:r>
              <a:rPr lang="en-US" dirty="0" smtClean="0">
                <a:latin typeface="Corbel"/>
              </a:rPr>
              <a:t> en un </a:t>
            </a:r>
            <a:r>
              <a:rPr lang="en-US" dirty="0" err="1" smtClean="0">
                <a:latin typeface="Corbel"/>
              </a:rPr>
              <a:t>futuro</a:t>
            </a:r>
            <a:r>
              <a:rPr lang="en-US" dirty="0" smtClean="0">
                <a:latin typeface="Corbel"/>
              </a:rPr>
              <a:t>.</a:t>
            </a:r>
            <a:endParaRPr lang="en-US" sz="2000" b="0" i="0" dirty="0">
              <a:solidFill>
                <a:schemeClr val="tx1"/>
              </a:solidFill>
              <a:latin typeface="Corbel"/>
              <a:ea typeface="+mn-ea"/>
              <a:cs typeface="+mn-cs"/>
            </a:endParaRPr>
          </a:p>
          <a:p>
            <a:pPr marL="274320" indent="-274320" algn="l" defTabSz="914400">
              <a:lnSpc>
                <a:spcPct val="90000"/>
              </a:lnSpc>
              <a:spcBef>
                <a:spcPts val="1800"/>
              </a:spcBef>
              <a:buClr>
                <a:schemeClr val="tx1"/>
              </a:buClr>
              <a:buSzPct val="80000"/>
              <a:buFont typeface="Wingdings"/>
              <a:buChar char="§"/>
            </a:pPr>
            <a:r>
              <a:rPr lang="en-US" dirty="0" smtClean="0">
                <a:latin typeface="Corbel"/>
              </a:rPr>
              <a:t>DESVENTAJAS</a:t>
            </a:r>
          </a:p>
          <a:p>
            <a:pPr lvl="1">
              <a:spcBef>
                <a:spcPts val="1800"/>
              </a:spcBef>
              <a:buClr>
                <a:schemeClr val="tx1"/>
              </a:buClr>
              <a:buSzPct val="80000"/>
              <a:buFont typeface="Wingdings"/>
              <a:buChar char="§"/>
            </a:pPr>
            <a:r>
              <a:rPr lang="en-US" dirty="0" smtClean="0">
                <a:latin typeface="Corbel"/>
              </a:rPr>
              <a:t>Se </a:t>
            </a:r>
            <a:r>
              <a:rPr lang="en-US" dirty="0" err="1" smtClean="0">
                <a:latin typeface="Corbel"/>
              </a:rPr>
              <a:t>debe</a:t>
            </a:r>
            <a:r>
              <a:rPr lang="en-US" dirty="0" smtClean="0">
                <a:latin typeface="Corbel"/>
              </a:rPr>
              <a:t> </a:t>
            </a:r>
            <a:r>
              <a:rPr lang="en-US" dirty="0" err="1" smtClean="0">
                <a:latin typeface="Corbel"/>
              </a:rPr>
              <a:t>conocer</a:t>
            </a:r>
            <a:r>
              <a:rPr lang="en-US" dirty="0" smtClean="0">
                <a:latin typeface="Corbel"/>
              </a:rPr>
              <a:t> </a:t>
            </a:r>
            <a:r>
              <a:rPr lang="en-US" dirty="0" err="1" smtClean="0">
                <a:latin typeface="Corbel"/>
              </a:rPr>
              <a:t>posición</a:t>
            </a:r>
            <a:r>
              <a:rPr lang="en-US" dirty="0" smtClean="0">
                <a:latin typeface="Corbel"/>
              </a:rPr>
              <a:t> y </a:t>
            </a:r>
            <a:r>
              <a:rPr lang="en-US" dirty="0" err="1" smtClean="0">
                <a:latin typeface="Corbel"/>
              </a:rPr>
              <a:t>orientación</a:t>
            </a:r>
            <a:r>
              <a:rPr lang="en-US" dirty="0" smtClean="0">
                <a:latin typeface="Corbel"/>
              </a:rPr>
              <a:t> </a:t>
            </a:r>
            <a:r>
              <a:rPr lang="en-US" dirty="0" err="1" smtClean="0">
                <a:latin typeface="Corbel"/>
              </a:rPr>
              <a:t>inicial</a:t>
            </a:r>
            <a:r>
              <a:rPr lang="en-US" dirty="0" smtClean="0">
                <a:latin typeface="Corbel"/>
              </a:rPr>
              <a:t>.</a:t>
            </a:r>
          </a:p>
          <a:p>
            <a:pPr lvl="1">
              <a:spcBef>
                <a:spcPts val="1800"/>
              </a:spcBef>
              <a:buClr>
                <a:schemeClr val="tx1"/>
              </a:buClr>
              <a:buSzPct val="80000"/>
              <a:buFont typeface="Wingdings"/>
              <a:buChar char="§"/>
            </a:pPr>
            <a:r>
              <a:rPr lang="en-US" dirty="0" err="1" smtClean="0">
                <a:latin typeface="Corbel"/>
              </a:rPr>
              <a:t>Contiene</a:t>
            </a:r>
            <a:r>
              <a:rPr lang="en-US" dirty="0" smtClean="0">
                <a:latin typeface="Corbel"/>
              </a:rPr>
              <a:t> </a:t>
            </a:r>
            <a:r>
              <a:rPr lang="en-US" dirty="0" err="1" smtClean="0">
                <a:latin typeface="Corbel"/>
              </a:rPr>
              <a:t>errores</a:t>
            </a:r>
            <a:r>
              <a:rPr lang="en-US" dirty="0" smtClean="0">
                <a:latin typeface="Corbel"/>
              </a:rPr>
              <a:t> </a:t>
            </a:r>
            <a:r>
              <a:rPr lang="en-US" dirty="0" err="1" smtClean="0">
                <a:latin typeface="Corbel"/>
              </a:rPr>
              <a:t>acumulativos</a:t>
            </a:r>
            <a:r>
              <a:rPr lang="en-US" dirty="0" smtClean="0">
                <a:latin typeface="Corbel"/>
              </a:rPr>
              <a:t>.</a:t>
            </a:r>
          </a:p>
          <a:p>
            <a:pPr marL="274320" indent="-274320" algn="l" defTabSz="914400">
              <a:lnSpc>
                <a:spcPct val="90000"/>
              </a:lnSpc>
              <a:spcBef>
                <a:spcPts val="1800"/>
              </a:spcBef>
              <a:buClr>
                <a:schemeClr val="tx1"/>
              </a:buClr>
              <a:buSzPct val="80000"/>
              <a:buFont typeface="Wingdings"/>
              <a:buChar char="§"/>
            </a:pPr>
            <a:endParaRPr lang="en-US" sz="2400" b="0" i="0" dirty="0">
              <a:solidFill>
                <a:schemeClr val="tx1"/>
              </a:solidFill>
              <a:latin typeface="Corbel"/>
              <a:ea typeface="+mn-ea"/>
              <a:cs typeface="+mn-cs"/>
            </a:endParaRPr>
          </a:p>
        </p:txBody>
      </p:sp>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46813" y="2466936"/>
            <a:ext cx="4419600" cy="3143327"/>
          </a:xfrm>
        </p:spPr>
      </p:pic>
      <p:grpSp>
        <p:nvGrpSpPr>
          <p:cNvPr id="7" name="Grupo 6"/>
          <p:cNvGrpSpPr/>
          <p:nvPr/>
        </p:nvGrpSpPr>
        <p:grpSpPr>
          <a:xfrm>
            <a:off x="9406780" y="164698"/>
            <a:ext cx="2246377" cy="1015709"/>
            <a:chOff x="9406780" y="164698"/>
            <a:chExt cx="2246377" cy="1015709"/>
          </a:xfrm>
        </p:grpSpPr>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90000"/>
              </a:lnSpc>
              <a:spcBef>
                <a:spcPts val="0"/>
              </a:spcBef>
              <a:buNone/>
            </a:pPr>
            <a:r>
              <a:rPr lang="es-ES_tradnl" sz="3200" b="0" i="0" dirty="0" smtClean="0">
                <a:solidFill>
                  <a:schemeClr val="tx1"/>
                </a:solidFill>
                <a:latin typeface="Consolas"/>
                <a:ea typeface="+mj-ea"/>
                <a:cs typeface="+mj-cs"/>
              </a:rPr>
              <a:t>Campo Magnético</a:t>
            </a:r>
            <a:endParaRPr lang="es-ES_tradnl" sz="3200" b="0" i="0" dirty="0">
              <a:solidFill>
                <a:schemeClr val="tx1"/>
              </a:solidFill>
              <a:latin typeface="Consolas"/>
              <a:ea typeface="+mj-ea"/>
              <a:cs typeface="+mj-cs"/>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709042264"/>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5"/>
          <p:cNvSpPr>
            <a:spLocks noGrp="1"/>
          </p:cNvSpPr>
          <p:nvPr>
            <p:ph sz="half" idx="2"/>
          </p:nvPr>
        </p:nvSpPr>
        <p:spPr/>
        <p:txBody>
          <a:bodyPr/>
          <a:lstStyle/>
          <a:p>
            <a:pPr>
              <a:buClr>
                <a:schemeClr val="tx1"/>
              </a:buClr>
              <a:buFont typeface="Wingdings"/>
              <a:buChar char="§"/>
            </a:pPr>
            <a:r>
              <a:rPr lang="en-US" dirty="0"/>
              <a:t>VENTAJAS</a:t>
            </a:r>
          </a:p>
          <a:p>
            <a:pPr lvl="1">
              <a:buClr>
                <a:schemeClr val="tx1"/>
              </a:buClr>
              <a:buFont typeface="Wingdings"/>
              <a:buChar char="§"/>
            </a:pPr>
            <a:r>
              <a:rPr lang="en-US" dirty="0" err="1" smtClean="0"/>
              <a:t>Tiende</a:t>
            </a:r>
            <a:r>
              <a:rPr lang="en-US" dirty="0" smtClean="0"/>
              <a:t> a </a:t>
            </a:r>
            <a:r>
              <a:rPr lang="en-US" dirty="0" err="1" smtClean="0"/>
              <a:t>ser</a:t>
            </a:r>
            <a:r>
              <a:rPr lang="en-US" dirty="0" smtClean="0"/>
              <a:t> </a:t>
            </a:r>
            <a:r>
              <a:rPr lang="en-US" dirty="0" err="1" smtClean="0"/>
              <a:t>estable</a:t>
            </a:r>
            <a:r>
              <a:rPr lang="en-US" dirty="0" smtClean="0"/>
              <a:t> y </a:t>
            </a:r>
            <a:r>
              <a:rPr lang="en-US" dirty="0" err="1" smtClean="0"/>
              <a:t>constante</a:t>
            </a:r>
            <a:endParaRPr lang="en-US" dirty="0"/>
          </a:p>
          <a:p>
            <a:pPr lvl="1">
              <a:buClr>
                <a:schemeClr val="tx1"/>
              </a:buClr>
              <a:buFont typeface="Wingdings"/>
              <a:buChar char="§"/>
            </a:pPr>
            <a:r>
              <a:rPr lang="en-US" dirty="0"/>
              <a:t>Su </a:t>
            </a:r>
            <a:r>
              <a:rPr lang="en-US" dirty="0" err="1"/>
              <a:t>implementación</a:t>
            </a:r>
            <a:r>
              <a:rPr lang="en-US" dirty="0"/>
              <a:t> </a:t>
            </a:r>
            <a:r>
              <a:rPr lang="en-US" dirty="0" err="1"/>
              <a:t>es</a:t>
            </a:r>
            <a:r>
              <a:rPr lang="en-US" dirty="0"/>
              <a:t> </a:t>
            </a:r>
            <a:r>
              <a:rPr lang="en-US" dirty="0" err="1"/>
              <a:t>sencilla</a:t>
            </a:r>
            <a:r>
              <a:rPr lang="en-US" dirty="0"/>
              <a:t>.</a:t>
            </a:r>
          </a:p>
          <a:p>
            <a:pPr lvl="1">
              <a:buClr>
                <a:schemeClr val="tx1"/>
              </a:buClr>
              <a:buFont typeface="Wingdings"/>
              <a:buChar char="§"/>
            </a:pPr>
            <a:r>
              <a:rPr lang="en-US" dirty="0" err="1"/>
              <a:t>Podemos</a:t>
            </a:r>
            <a:r>
              <a:rPr lang="en-US" dirty="0"/>
              <a:t> </a:t>
            </a:r>
            <a:r>
              <a:rPr lang="en-US" dirty="0" err="1"/>
              <a:t>estimar</a:t>
            </a:r>
            <a:r>
              <a:rPr lang="en-US" dirty="0"/>
              <a:t> la </a:t>
            </a:r>
            <a:r>
              <a:rPr lang="en-US" dirty="0" err="1"/>
              <a:t>posición</a:t>
            </a:r>
            <a:r>
              <a:rPr lang="en-US" dirty="0"/>
              <a:t> en un </a:t>
            </a:r>
            <a:r>
              <a:rPr lang="en-US" dirty="0" err="1"/>
              <a:t>futuro</a:t>
            </a:r>
            <a:r>
              <a:rPr lang="en-US" dirty="0"/>
              <a:t>.</a:t>
            </a:r>
          </a:p>
          <a:p>
            <a:pPr>
              <a:buClr>
                <a:schemeClr val="tx1"/>
              </a:buClr>
              <a:buFont typeface="Wingdings"/>
              <a:buChar char="§"/>
            </a:pPr>
            <a:r>
              <a:rPr lang="en-US" dirty="0"/>
              <a:t>DESVENTAJAS</a:t>
            </a:r>
          </a:p>
          <a:p>
            <a:pPr lvl="1">
              <a:spcBef>
                <a:spcPts val="1800"/>
              </a:spcBef>
              <a:buClr>
                <a:schemeClr val="tx1"/>
              </a:buClr>
              <a:buSzPct val="80000"/>
              <a:buFont typeface="Wingdings"/>
              <a:buChar char="§"/>
            </a:pPr>
            <a:r>
              <a:rPr lang="en-US" dirty="0" err="1" smtClean="0"/>
              <a:t>Es</a:t>
            </a:r>
            <a:r>
              <a:rPr lang="en-US" dirty="0" smtClean="0"/>
              <a:t> sensible a </a:t>
            </a:r>
            <a:r>
              <a:rPr lang="en-US" dirty="0" err="1" smtClean="0"/>
              <a:t>perturbaciones</a:t>
            </a:r>
            <a:r>
              <a:rPr lang="en-US" dirty="0" smtClean="0"/>
              <a:t> </a:t>
            </a:r>
            <a:r>
              <a:rPr lang="en-US" dirty="0" err="1" smtClean="0"/>
              <a:t>externas</a:t>
            </a:r>
            <a:r>
              <a:rPr lang="en-US" dirty="0" smtClean="0"/>
              <a:t>.</a:t>
            </a:r>
            <a:endParaRPr lang="en-US" dirty="0"/>
          </a:p>
        </p:txBody>
      </p:sp>
      <p:sp>
        <p:nvSpPr>
          <p:cNvPr id="5" name="Content Placeholder 4"/>
          <p:cNvSpPr txBox="1">
            <a:spLocks/>
          </p:cNvSpPr>
          <p:nvPr/>
        </p:nvSpPr>
        <p:spPr>
          <a:xfrm>
            <a:off x="1522413" y="1905000"/>
            <a:ext cx="4419599"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80000"/>
              <a:buFont typeface="Wingdings" pitchFamily="2" charset="2"/>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80000"/>
              <a:buFont typeface="Wingdings" pitchFamily="2" charset="2"/>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80000"/>
              <a:buFont typeface="Wingdings" pitchFamily="2" charset="2"/>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80000"/>
              <a:buFont typeface="Wingdings" pitchFamily="2" charset="2"/>
              <a:buChar char="§"/>
              <a:defRPr sz="1600" kern="1200" baseline="0">
                <a:solidFill>
                  <a:schemeClr val="tx1"/>
                </a:solidFill>
                <a:latin typeface="+mn-lt"/>
                <a:ea typeface="+mn-ea"/>
                <a:cs typeface="+mn-cs"/>
              </a:defRPr>
            </a:lvl9pPr>
          </a:lstStyle>
          <a:p>
            <a:pPr>
              <a:buClr>
                <a:schemeClr val="tx1"/>
              </a:buClr>
              <a:buFont typeface="Wingdings"/>
              <a:buChar char="§"/>
            </a:pPr>
            <a:endParaRPr lang="en-US" dirty="0">
              <a:latin typeface="Corbel"/>
            </a:endParaRPr>
          </a:p>
        </p:txBody>
      </p:sp>
      <p:pic>
        <p:nvPicPr>
          <p:cNvPr id="3" name="Imagen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5837" y="2132856"/>
            <a:ext cx="2952750" cy="2771775"/>
          </a:xfrm>
          <a:prstGeom prst="rect">
            <a:avLst/>
          </a:prstGeom>
        </p:spPr>
      </p:pic>
      <p:grpSp>
        <p:nvGrpSpPr>
          <p:cNvPr id="7" name="Grupo 6"/>
          <p:cNvGrpSpPr/>
          <p:nvPr/>
        </p:nvGrpSpPr>
        <p:grpSpPr>
          <a:xfrm>
            <a:off x="9406780" y="164698"/>
            <a:ext cx="2246377" cy="1015709"/>
            <a:chOff x="9406780" y="164698"/>
            <a:chExt cx="2246377" cy="1015709"/>
          </a:xfrm>
        </p:grpSpPr>
        <p:pic>
          <p:nvPicPr>
            <p:cNvPr id="8" name="Imagen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9" name="Imagen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LED</a:t>
            </a:r>
            <a:endParaRPr lang="en-US" dirty="0"/>
          </a:p>
        </p:txBody>
      </p:sp>
      <p:sp>
        <p:nvSpPr>
          <p:cNvPr id="3" name="Marcador de contenido 2"/>
          <p:cNvSpPr>
            <a:spLocks noGrp="1"/>
          </p:cNvSpPr>
          <p:nvPr>
            <p:ph sz="half" idx="1"/>
          </p:nvPr>
        </p:nvSpPr>
        <p:spPr/>
        <p:txBody>
          <a:bodyPr>
            <a:normAutofit lnSpcReduction="10000"/>
          </a:bodyPr>
          <a:lstStyle/>
          <a:p>
            <a:r>
              <a:rPr lang="es-ES" dirty="0" smtClean="0"/>
              <a:t>VENTAJAS</a:t>
            </a:r>
          </a:p>
          <a:p>
            <a:r>
              <a:rPr lang="es-ES" dirty="0" smtClean="0"/>
              <a:t>Sin interferencias RF</a:t>
            </a:r>
          </a:p>
          <a:p>
            <a:r>
              <a:rPr lang="es-ES" dirty="0" smtClean="0"/>
              <a:t>Tasas de datos elevadas.</a:t>
            </a:r>
          </a:p>
          <a:p>
            <a:endParaRPr lang="es-ES" dirty="0" smtClean="0"/>
          </a:p>
          <a:p>
            <a:r>
              <a:rPr lang="es-ES" dirty="0" smtClean="0"/>
              <a:t>DESVENTAJAS</a:t>
            </a:r>
          </a:p>
          <a:p>
            <a:r>
              <a:rPr lang="es-ES" dirty="0" smtClean="0"/>
              <a:t>Problemas de oclusión</a:t>
            </a:r>
          </a:p>
          <a:p>
            <a:r>
              <a:rPr lang="es-ES" dirty="0" smtClean="0"/>
              <a:t>Inversión elevada.</a:t>
            </a:r>
            <a:endParaRPr lang="es-ES" dirty="0"/>
          </a:p>
          <a:p>
            <a:r>
              <a:rPr lang="es-ES" dirty="0" smtClean="0">
                <a:hlinkClick r:id="rId3"/>
              </a:rPr>
              <a:t>https</a:t>
            </a:r>
            <a:r>
              <a:rPr lang="es-ES" dirty="0">
                <a:hlinkClick r:id="rId3"/>
              </a:rPr>
              <a:t>://</a:t>
            </a:r>
            <a:r>
              <a:rPr lang="es-ES" dirty="0" smtClean="0">
                <a:hlinkClick r:id="rId3"/>
              </a:rPr>
              <a:t>youtu.be/YFZm0B8Jhvo</a:t>
            </a:r>
            <a:endParaRPr lang="es-ES" dirty="0" smtClean="0"/>
          </a:p>
        </p:txBody>
      </p:sp>
      <p:pic>
        <p:nvPicPr>
          <p:cNvPr id="5" name="Marcador de contenido 4"/>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6246813" y="2230116"/>
            <a:ext cx="4419600" cy="3616967"/>
          </a:xfrm>
        </p:spPr>
      </p:pic>
      <p:grpSp>
        <p:nvGrpSpPr>
          <p:cNvPr id="6" name="Grupo 5"/>
          <p:cNvGrpSpPr/>
          <p:nvPr/>
        </p:nvGrpSpPr>
        <p:grpSpPr>
          <a:xfrm>
            <a:off x="9406780" y="164698"/>
            <a:ext cx="2246377" cy="1015709"/>
            <a:chOff x="9406780" y="164698"/>
            <a:chExt cx="2246377" cy="1015709"/>
          </a:xfrm>
        </p:grpSpPr>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8"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99332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89000"/>
              </a:schemeClr>
            </a:gs>
            <a:gs pos="36000">
              <a:schemeClr val="accent3">
                <a:lumMod val="87000"/>
              </a:schemeClr>
            </a:gs>
            <a:gs pos="87000">
              <a:schemeClr val="accent3">
                <a:lumMod val="75000"/>
              </a:schemeClr>
            </a:gs>
            <a:gs pos="97000">
              <a:schemeClr val="accent3">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Wifi</a:t>
            </a:r>
            <a:endParaRPr lang="en-US" dirty="0"/>
          </a:p>
        </p:txBody>
      </p:sp>
      <p:pic>
        <p:nvPicPr>
          <p:cNvPr id="6" name="Marcador de contenido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22413" y="2083221"/>
            <a:ext cx="4419600" cy="2790205"/>
          </a:xfrm>
        </p:spPr>
      </p:pic>
      <p:sp>
        <p:nvSpPr>
          <p:cNvPr id="7" name="Content Placeholder 5"/>
          <p:cNvSpPr txBox="1">
            <a:spLocks/>
          </p:cNvSpPr>
          <p:nvPr/>
        </p:nvSpPr>
        <p:spPr>
          <a:xfrm>
            <a:off x="6246815" y="1905000"/>
            <a:ext cx="4419598" cy="4267200"/>
          </a:xfrm>
          <a:prstGeom prst="rect">
            <a:avLst/>
          </a:prstGeom>
        </p:spPr>
        <p:txBody>
          <a:bodyPr/>
          <a:lstStyle>
            <a:lvl1pPr marL="274320" indent="-274320" algn="l" defTabSz="914400" rtl="0" eaLnBrk="1" latinLnBrk="0" hangingPunct="1">
              <a:lnSpc>
                <a:spcPct val="90000"/>
              </a:lnSpc>
              <a:spcBef>
                <a:spcPts val="1800"/>
              </a:spcBef>
              <a:buSzPct val="80000"/>
              <a:buFont typeface="Wingdings" pitchFamily="2" charset="2"/>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80000"/>
              <a:buFont typeface="Wingdings" pitchFamily="2" charset="2"/>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9pPr>
          </a:lstStyle>
          <a:p>
            <a:pPr>
              <a:buClr>
                <a:schemeClr val="tx1"/>
              </a:buClr>
              <a:buFont typeface="Wingdings"/>
              <a:buChar char="§"/>
            </a:pPr>
            <a:r>
              <a:rPr lang="en-US" dirty="0" smtClean="0"/>
              <a:t>VENTAJAS</a:t>
            </a:r>
          </a:p>
          <a:p>
            <a:pPr lvl="1">
              <a:buClr>
                <a:schemeClr val="tx1"/>
              </a:buClr>
              <a:buFont typeface="Wingdings"/>
              <a:buChar char="§"/>
            </a:pPr>
            <a:r>
              <a:rPr lang="en-US" dirty="0" smtClean="0"/>
              <a:t>Mayor </a:t>
            </a:r>
            <a:r>
              <a:rPr lang="en-US" dirty="0" err="1" smtClean="0"/>
              <a:t>cobertura</a:t>
            </a:r>
            <a:r>
              <a:rPr lang="en-US" dirty="0" smtClean="0"/>
              <a:t> de P.A.</a:t>
            </a:r>
          </a:p>
          <a:p>
            <a:pPr lvl="1">
              <a:buClr>
                <a:schemeClr val="tx1"/>
              </a:buClr>
              <a:buFont typeface="Wingdings"/>
              <a:buChar char="§"/>
            </a:pPr>
            <a:r>
              <a:rPr lang="en-US" dirty="0" err="1" smtClean="0"/>
              <a:t>Barato</a:t>
            </a:r>
            <a:r>
              <a:rPr lang="en-US" dirty="0" smtClean="0"/>
              <a:t>.</a:t>
            </a:r>
          </a:p>
          <a:p>
            <a:pPr>
              <a:buClr>
                <a:schemeClr val="tx1"/>
              </a:buClr>
              <a:buFont typeface="Wingdings"/>
              <a:buChar char="§"/>
            </a:pPr>
            <a:r>
              <a:rPr lang="en-US" dirty="0" smtClean="0"/>
              <a:t>DESVENTAJAS</a:t>
            </a:r>
          </a:p>
          <a:p>
            <a:pPr lvl="1">
              <a:spcBef>
                <a:spcPts val="1800"/>
              </a:spcBef>
              <a:buClr>
                <a:schemeClr val="tx1"/>
              </a:buClr>
              <a:buSzPct val="80000"/>
              <a:buFont typeface="Wingdings"/>
              <a:buChar char="§"/>
            </a:pPr>
            <a:r>
              <a:rPr lang="en-US" dirty="0" err="1" smtClean="0"/>
              <a:t>Confección</a:t>
            </a:r>
            <a:r>
              <a:rPr lang="en-US" dirty="0" smtClean="0"/>
              <a:t> de BD con </a:t>
            </a:r>
            <a:r>
              <a:rPr lang="en-US" dirty="0" err="1" smtClean="0"/>
              <a:t>muestreo</a:t>
            </a:r>
            <a:r>
              <a:rPr lang="en-US" dirty="0" smtClean="0"/>
              <a:t> de </a:t>
            </a:r>
            <a:r>
              <a:rPr lang="en-US" dirty="0" err="1" smtClean="0"/>
              <a:t>todas</a:t>
            </a:r>
            <a:r>
              <a:rPr lang="en-US" dirty="0" smtClean="0"/>
              <a:t> </a:t>
            </a:r>
            <a:r>
              <a:rPr lang="en-US" dirty="0" err="1" smtClean="0"/>
              <a:t>las</a:t>
            </a:r>
            <a:r>
              <a:rPr lang="en-US" dirty="0" smtClean="0"/>
              <a:t> </a:t>
            </a:r>
            <a:r>
              <a:rPr lang="en-US" dirty="0" err="1" smtClean="0"/>
              <a:t>zonas</a:t>
            </a:r>
            <a:r>
              <a:rPr lang="en-US" dirty="0" smtClean="0"/>
              <a:t>.</a:t>
            </a:r>
          </a:p>
          <a:p>
            <a:pPr lvl="1">
              <a:spcBef>
                <a:spcPts val="1800"/>
              </a:spcBef>
              <a:buClr>
                <a:schemeClr val="tx1"/>
              </a:buClr>
              <a:buSzPct val="80000"/>
              <a:buFont typeface="Wingdings"/>
              <a:buChar char="§"/>
            </a:pPr>
            <a:r>
              <a:rPr lang="en-US" dirty="0" smtClean="0"/>
              <a:t>No </a:t>
            </a:r>
            <a:r>
              <a:rPr lang="en-US" dirty="0" err="1" smtClean="0"/>
              <a:t>todos</a:t>
            </a:r>
            <a:r>
              <a:rPr lang="en-US" dirty="0" smtClean="0"/>
              <a:t> los </a:t>
            </a:r>
            <a:r>
              <a:rPr lang="en-US" dirty="0" err="1" smtClean="0"/>
              <a:t>dispositivos</a:t>
            </a:r>
            <a:r>
              <a:rPr lang="en-US" dirty="0" smtClean="0"/>
              <a:t> </a:t>
            </a:r>
            <a:r>
              <a:rPr lang="en-US" dirty="0" err="1" smtClean="0"/>
              <a:t>miden</a:t>
            </a:r>
            <a:r>
              <a:rPr lang="en-US" dirty="0" smtClean="0"/>
              <a:t> </a:t>
            </a:r>
            <a:r>
              <a:rPr lang="en-US" dirty="0" err="1" smtClean="0"/>
              <a:t>igual</a:t>
            </a:r>
            <a:r>
              <a:rPr lang="en-US" dirty="0" smtClean="0"/>
              <a:t>.</a:t>
            </a:r>
          </a:p>
          <a:p>
            <a:pPr lvl="1">
              <a:spcBef>
                <a:spcPts val="1800"/>
              </a:spcBef>
              <a:buClr>
                <a:schemeClr val="tx1"/>
              </a:buClr>
              <a:buSzPct val="80000"/>
              <a:buFont typeface="Wingdings"/>
              <a:buChar char="§"/>
            </a:pPr>
            <a:r>
              <a:rPr lang="en-US" dirty="0" smtClean="0"/>
              <a:t>Sensible a </a:t>
            </a:r>
            <a:r>
              <a:rPr lang="en-US" dirty="0" err="1" smtClean="0"/>
              <a:t>variaciones</a:t>
            </a:r>
            <a:r>
              <a:rPr lang="en-US" dirty="0" smtClean="0"/>
              <a:t> </a:t>
            </a:r>
            <a:r>
              <a:rPr lang="en-US" dirty="0" err="1" smtClean="0"/>
              <a:t>técnicas</a:t>
            </a:r>
            <a:r>
              <a:rPr lang="en-US" dirty="0" smtClean="0"/>
              <a:t> o de </a:t>
            </a:r>
            <a:r>
              <a:rPr lang="en-US" dirty="0" err="1" smtClean="0"/>
              <a:t>distribución</a:t>
            </a:r>
            <a:r>
              <a:rPr lang="en-US" dirty="0" smtClean="0"/>
              <a:t> </a:t>
            </a:r>
            <a:r>
              <a:rPr lang="en-US" dirty="0" err="1" smtClean="0"/>
              <a:t>espacial</a:t>
            </a:r>
            <a:r>
              <a:rPr lang="en-US" dirty="0" smtClean="0"/>
              <a:t>.</a:t>
            </a:r>
          </a:p>
        </p:txBody>
      </p:sp>
      <p:sp>
        <p:nvSpPr>
          <p:cNvPr id="8" name="Rectángulo 7"/>
          <p:cNvSpPr/>
          <p:nvPr/>
        </p:nvSpPr>
        <p:spPr>
          <a:xfrm>
            <a:off x="1269876" y="5085164"/>
            <a:ext cx="5079083" cy="369332"/>
          </a:xfrm>
          <a:prstGeom prst="rect">
            <a:avLst/>
          </a:prstGeom>
        </p:spPr>
        <p:txBody>
          <a:bodyPr wrap="none">
            <a:spAutoFit/>
          </a:bodyPr>
          <a:lstStyle/>
          <a:p>
            <a:r>
              <a:rPr lang="es-ES" dirty="0">
                <a:hlinkClick r:id="rId4"/>
              </a:rPr>
              <a:t>https://www.youtube.com/watch?v=nF-hRMXHY8k</a:t>
            </a:r>
            <a:endParaRPr lang="es-ES" dirty="0"/>
          </a:p>
        </p:txBody>
      </p:sp>
      <p:grpSp>
        <p:nvGrpSpPr>
          <p:cNvPr id="9" name="Grupo 8"/>
          <p:cNvGrpSpPr/>
          <p:nvPr/>
        </p:nvGrpSpPr>
        <p:grpSpPr>
          <a:xfrm>
            <a:off x="9406780" y="164698"/>
            <a:ext cx="2246377" cy="1015709"/>
            <a:chOff x="9406780" y="164698"/>
            <a:chExt cx="2246377" cy="1015709"/>
          </a:xfrm>
        </p:grpSpPr>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6412" y="188640"/>
              <a:ext cx="986745" cy="991767"/>
            </a:xfrm>
            <a:prstGeom prst="rect">
              <a:avLst/>
            </a:prstGeom>
            <a:effectLst>
              <a:outerShdw blurRad="50800" dist="50800" dir="5400000" algn="ctr" rotWithShape="0">
                <a:schemeClr val="bg2"/>
              </a:outerShdw>
            </a:effectLst>
          </p:spPr>
        </p:pic>
        <p:pic>
          <p:nvPicPr>
            <p:cNvPr id="11"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06780" y="164698"/>
              <a:ext cx="1008112" cy="1008112"/>
            </a:xfrm>
            <a:prstGeom prst="rect">
              <a:avLst/>
            </a:prstGeom>
            <a:effectLst>
              <a:outerShdw blurRad="50800" dist="50800" dir="5400000" algn="ctr" rotWithShape="0">
                <a:schemeClr val="bg1"/>
              </a:outerShdw>
            </a:effectLst>
          </p:spPr>
        </p:pic>
      </p:gr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_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246D6E9-92F1-45A7-AC14-F118ED0693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pizarra (pantalla panorámica)</Template>
  <TotalTime>0</TotalTime>
  <Words>2412</Words>
  <Application>Microsoft Office PowerPoint</Application>
  <PresentationFormat>Personalizado</PresentationFormat>
  <Paragraphs>211</Paragraphs>
  <Slides>15</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Consolas</vt:lpstr>
      <vt:lpstr>Corbel</vt:lpstr>
      <vt:lpstr>Wingdings</vt:lpstr>
      <vt:lpstr>Chalkboard_16x9</vt:lpstr>
      <vt:lpstr>Buscador web de espacios y edificios en l’Escola Tècnica Superior d’Enginyeria</vt:lpstr>
      <vt:lpstr>Índice</vt:lpstr>
      <vt:lpstr>Motivación y Objetivos</vt:lpstr>
      <vt:lpstr>Motivación y Objetivos</vt:lpstr>
      <vt:lpstr>Motivación y Objetivos</vt:lpstr>
      <vt:lpstr>Sensores Inerciales</vt:lpstr>
      <vt:lpstr>Campo Magnético</vt:lpstr>
      <vt:lpstr>LED</vt:lpstr>
      <vt:lpstr>Wifi</vt:lpstr>
      <vt:lpstr>Ultra Wide Band</vt:lpstr>
      <vt:lpstr>¿Cual Elegir?</vt:lpstr>
      <vt:lpstr>Cuestiones Legales</vt:lpstr>
      <vt:lpstr>Conclusiones</vt:lpstr>
      <vt:lpstr>Bibliografía</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2016-05-15T11:05:16Z</dcterms:created>
  <dcterms:modified xsi:type="dcterms:W3CDTF">2016-09-09T13:56:11Z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