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9" r:id="rId5"/>
    <p:sldId id="260" r:id="rId6"/>
    <p:sldId id="264" r:id="rId7"/>
    <p:sldId id="268" r:id="rId8"/>
    <p:sldId id="267" r:id="rId9"/>
    <p:sldId id="269" r:id="rId10"/>
    <p:sldId id="270" r:id="rId11"/>
    <p:sldId id="271" r:id="rId12"/>
    <p:sldId id="273" r:id="rId13"/>
    <p:sldId id="279" r:id="rId14"/>
    <p:sldId id="277" r:id="rId15"/>
    <p:sldId id="274" r:id="rId16"/>
    <p:sldId id="302" r:id="rId17"/>
    <p:sldId id="304" r:id="rId18"/>
    <p:sldId id="303" r:id="rId19"/>
    <p:sldId id="275" r:id="rId20"/>
    <p:sldId id="297" r:id="rId21"/>
    <p:sldId id="289" r:id="rId22"/>
    <p:sldId id="280" r:id="rId23"/>
    <p:sldId id="282" r:id="rId24"/>
    <p:sldId id="281" r:id="rId25"/>
    <p:sldId id="283" r:id="rId26"/>
    <p:sldId id="284" r:id="rId27"/>
    <p:sldId id="285" r:id="rId28"/>
    <p:sldId id="287" r:id="rId29"/>
    <p:sldId id="295" r:id="rId30"/>
    <p:sldId id="294" r:id="rId31"/>
    <p:sldId id="288" r:id="rId32"/>
    <p:sldId id="292" r:id="rId33"/>
    <p:sldId id="296" r:id="rId34"/>
    <p:sldId id="298" r:id="rId35"/>
    <p:sldId id="30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41A"/>
    <a:srgbClr val="2F528F"/>
    <a:srgbClr val="BE2D4F"/>
    <a:srgbClr val="676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 autoAdjust="0"/>
    <p:restoredTop sz="94660"/>
  </p:normalViewPr>
  <p:slideViewPr>
    <p:cSldViewPr snapToGrid="0">
      <p:cViewPr>
        <p:scale>
          <a:sx n="90" d="100"/>
          <a:sy n="90" d="100"/>
        </p:scale>
        <p:origin x="184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8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1pPr>
            <a:lvl2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2pPr>
            <a:lvl3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3pPr>
            <a:lvl4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4pPr>
            <a:lvl5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1pPr>
          </a:lstStyle>
          <a:p>
            <a:fld id="{071D9C75-6A4C-431A-ADFB-38E2D7C3A234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1pPr>
          </a:lstStyle>
          <a:p>
            <a:fld id="{4B73CBC0-2357-431E-BDC3-57811962F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/>
          <p:cNvCxnSpPr/>
          <p:nvPr userDrawn="1"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7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2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9C75-6A4C-431A-ADFB-38E2D7C3A23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CBC0-2357-431E-BDC3-57811962F4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 userDrawn="1"/>
        </p:nvSpPr>
        <p:spPr>
          <a:xfrm>
            <a:off x="5911563" y="633131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5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05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산대특</a:t>
            </a:r>
            <a:r>
              <a:rPr lang="ko-KR" altLang="en-US" sz="105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 빅데이터 분석 기반 </a:t>
            </a:r>
            <a:r>
              <a:rPr lang="ko-KR" altLang="en-US" sz="105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AI알고리즘</a:t>
            </a:r>
            <a:r>
              <a:rPr lang="ko-KR" altLang="en-US" sz="105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개발 과정 이지선</a:t>
            </a:r>
          </a:p>
        </p:txBody>
      </p:sp>
    </p:spTree>
    <p:extLst>
      <p:ext uri="{BB962C8B-B14F-4D97-AF65-F5344CB8AC3E}">
        <p14:creationId xmlns:p14="http://schemas.microsoft.com/office/powerpoint/2010/main" val="27357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dx.kr/data/view/288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456558" cy="687635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8366" y="0"/>
            <a:ext cx="3456558" cy="6858000"/>
            <a:chOff x="0" y="-18354"/>
            <a:chExt cx="3456558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-18354"/>
              <a:ext cx="3456558" cy="6858000"/>
            </a:xfrm>
            <a:prstGeom prst="rect">
              <a:avLst/>
            </a:prstGeom>
            <a:solidFill>
              <a:srgbClr val="10141A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-18354"/>
              <a:ext cx="3456558" cy="6858000"/>
            </a:xfrm>
            <a:prstGeom prst="rect">
              <a:avLst/>
            </a:prstGeom>
            <a:solidFill>
              <a:srgbClr val="10141A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97231" y="484487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2000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산대특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 빅데이터 분석 기반 </a:t>
            </a:r>
            <a:endParaRPr lang="en-US" altLang="ko-KR" sz="20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algn="r"/>
            <a:r>
              <a:rPr lang="ko-KR" altLang="en-US" sz="20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AI 알고리즘 개발 과정 </a:t>
            </a:r>
          </a:p>
          <a:p>
            <a:pPr algn="r"/>
            <a:r>
              <a:rPr lang="ko-KR" altLang="en-US" sz="20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이지선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526" y="2514601"/>
            <a:ext cx="2743200" cy="122830"/>
          </a:xfrm>
          <a:prstGeom prst="rect">
            <a:avLst/>
          </a:prstGeom>
          <a:solidFill>
            <a:srgbClr val="BE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3526" y="1615726"/>
            <a:ext cx="40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 w="285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Semi-project</a:t>
            </a:r>
            <a:endParaRPr lang="ko-KR" altLang="en-US" sz="5400" dirty="0">
              <a:ln w="28575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3526" y="2697411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탐색적 데이터 분석 활용</a:t>
            </a:r>
          </a:p>
        </p:txBody>
      </p:sp>
    </p:spTree>
    <p:extLst>
      <p:ext uri="{BB962C8B-B14F-4D97-AF65-F5344CB8AC3E}">
        <p14:creationId xmlns:p14="http://schemas.microsoft.com/office/powerpoint/2010/main" val="21811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5285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수치형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변수의 데이터 요약 통계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6" y="1428864"/>
            <a:ext cx="7323947" cy="38328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93664" y="1428864"/>
            <a:ext cx="40726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조사 인원은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명이다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조사 인원의 배달식 선호 등급은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1~20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등급이고 평균은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조사 인원의 건강 관심도 등급은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1~20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등급이고 평균은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-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조사 인원은 건강에 대한 관심보다 배달식에 대한 관심도가 더 높다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조사 인원의 소비 건수 합계는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10~360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건이고 평균 소비는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49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배달식 선호 등급에 대한 표준 편차는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 관심도 등급의 표준 편차는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   -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배달식 선호 등급에 대한 표준편차가 미세하게 크다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※ </a:t>
            </a:r>
            <a:r>
              <a:rPr lang="ko-KR" altLang="en-US" sz="1600" dirty="0" err="1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배달식선호</a:t>
            </a:r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 err="1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건강관심</a:t>
            </a:r>
            <a:r>
              <a:rPr lang="ko-KR" altLang="en-US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성향 </a:t>
            </a:r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</a:p>
          <a:p>
            <a:r>
              <a:rPr lang="ko-KR" altLang="en-US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삼성카드가 회원의 소비데이터로 모델링하여 추정한 고객의 특성</a:t>
            </a:r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지수를 </a:t>
            </a:r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</a:t>
            </a:r>
            <a:r>
              <a:rPr lang="ko-KR" altLang="en-US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등급화</a:t>
            </a:r>
            <a:endParaRPr lang="en-US" altLang="ko-KR" sz="1600" dirty="0">
              <a:ln>
                <a:solidFill>
                  <a:srgbClr val="2F528F"/>
                </a:solidFill>
              </a:ln>
              <a:solidFill>
                <a:srgbClr val="002060"/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(1</a:t>
            </a:r>
            <a:r>
              <a:rPr lang="ko-KR" altLang="en-US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 제일 관심도가 높음</a:t>
            </a:r>
            <a:r>
              <a:rPr lang="en-US" altLang="ko-KR" sz="1600" dirty="0">
                <a:ln>
                  <a:solidFill>
                    <a:srgbClr val="2F528F"/>
                  </a:solidFill>
                </a:ln>
                <a:solidFill>
                  <a:srgbClr val="002060"/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97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5432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명목형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변수의 데이터 요약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통계 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단위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7" y="1428864"/>
            <a:ext cx="5046756" cy="41906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86074" y="691117"/>
            <a:ext cx="609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거주지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_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광역시도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서울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경기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14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8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7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부산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울산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세종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------------------------------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거주지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_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시군구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7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서초구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북구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송파구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강서구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동작구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노원구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마포구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강남구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부천시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동구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양천구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이천시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수성구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부평구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연수구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중구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성동구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중랑구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강동구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강북구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관악구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광명시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도봉구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시흥시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종로구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은평구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유성구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울주군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용산구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오산시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양주시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수영구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동래구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광주시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광진구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성북구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구로구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군포시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금정구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김포시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남동구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달서구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대덕구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------------------------------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연령대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30 40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26 50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20 20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18 60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대이상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------------------------------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성별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남성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50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50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------------------------------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외식업종분류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디저트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한식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29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간편음식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19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고기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주점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중식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피자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치킨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일식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회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양식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아시안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------------------------------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평일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휴일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평일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62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휴일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38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------------------------------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14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388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분석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8" y="1428864"/>
            <a:ext cx="2613483" cy="42417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079" y="1428864"/>
            <a:ext cx="4086225" cy="42276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r="18029" b="15972"/>
          <a:stretch/>
        </p:blipFill>
        <p:spPr>
          <a:xfrm>
            <a:off x="3257409" y="1428864"/>
            <a:ext cx="3825780" cy="422765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57756" y="5747380"/>
            <a:ext cx="11119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재배치는 피벗 테이블을 사용함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columns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성별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values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소비건수합계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aggfunc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을 평균으로 고정하고 변수 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index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바꿔가며 상관관계를 찾음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변수에 따라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결측치가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발생하면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fillna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사용해 소비 건수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으로 설정하였음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2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388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분석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35345"/>
          <a:stretch/>
        </p:blipFill>
        <p:spPr>
          <a:xfrm>
            <a:off x="357757" y="1428864"/>
            <a:ext cx="4944341" cy="42349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b="36045"/>
          <a:stretch/>
        </p:blipFill>
        <p:spPr>
          <a:xfrm>
            <a:off x="5571194" y="1428863"/>
            <a:ext cx="6295159" cy="423866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57756" y="5747380"/>
            <a:ext cx="11119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재배치는 피벗 테이블을 사용함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columns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성별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values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소비건수합계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aggfunc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을 평균으로 고정하고 변수 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index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바꿔가며 상관관계를 찾음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변수에 따라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결측치가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발생하면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fillna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사용해 소비 건수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으로 설정하였음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34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388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분석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r="7941" b="16532"/>
          <a:stretch/>
        </p:blipFill>
        <p:spPr>
          <a:xfrm>
            <a:off x="393001" y="1442512"/>
            <a:ext cx="4847739" cy="41863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5503" b="41203"/>
          <a:stretch/>
        </p:blipFill>
        <p:spPr>
          <a:xfrm>
            <a:off x="5298247" y="1442512"/>
            <a:ext cx="6561658" cy="41667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그래프 시각화를 위해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melt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 사용하여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테이블의 컬럼 이름을 변수화 하였음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0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388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분석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7" y="1428864"/>
            <a:ext cx="5680264" cy="41954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946E6FB-1C43-D224-23EB-A51C411F4FEA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그래프 시각화를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위해 테이블에 기술통계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합계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컬럼을 추가하였음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1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2672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시각화 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6" y="1640950"/>
            <a:ext cx="7115175" cy="3876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1" y="4234627"/>
            <a:ext cx="4125612" cy="127247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r="4873"/>
          <a:stretch/>
        </p:blipFill>
        <p:spPr>
          <a:xfrm>
            <a:off x="7564081" y="3260542"/>
            <a:ext cx="4131733" cy="762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46E6FB-1C43-D224-23EB-A51C411F4FEA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그래프 시각화를 위해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lineplot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Barplot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pie, box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polt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mosaic, histogram,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regplot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subplot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등을 사용하였음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34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2672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시각화 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17025"/>
          <a:stretch/>
        </p:blipFill>
        <p:spPr>
          <a:xfrm>
            <a:off x="257367" y="1485750"/>
            <a:ext cx="5271564" cy="3200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8" y="1482185"/>
            <a:ext cx="5981700" cy="1028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48" y="2626871"/>
            <a:ext cx="5981700" cy="20884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46E6FB-1C43-D224-23EB-A51C411F4FEA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그래프 시각화를 위해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lineplot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Barplot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pie, box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polt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mosaic, histogram,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regplot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subplot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등을 사용하였음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40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2672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시각화 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6" y="1635840"/>
            <a:ext cx="6856427" cy="301391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2988"/>
            <a:ext cx="6773826" cy="20563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46E6FB-1C43-D224-23EB-A51C411F4FEA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그래프 시각화를 위해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lineplot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Barplot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pie, box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polt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mosaic, histogram,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regplot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subplot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등을 사용하였음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02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7529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분석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–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지도 시각화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9825"/>
          <a:stretch/>
        </p:blipFill>
        <p:spPr>
          <a:xfrm>
            <a:off x="8995649" y="1428862"/>
            <a:ext cx="2715668" cy="4195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5682"/>
          <a:stretch/>
        </p:blipFill>
        <p:spPr>
          <a:xfrm>
            <a:off x="5805416" y="1428862"/>
            <a:ext cx="2791640" cy="41954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1375" b="32577"/>
          <a:stretch/>
        </p:blipFill>
        <p:spPr>
          <a:xfrm>
            <a:off x="357757" y="1428863"/>
            <a:ext cx="5033109" cy="41803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지도시각화를 위해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rename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으로 구 이름을 영어로 변경하였음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3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목차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5052237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 분석 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    * 분석의 배경 및 목적    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    * 분석 범위             </a:t>
            </a:r>
            <a:r>
              <a:rPr lang="en-US" altLang="ko-KR" sz="16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</a:t>
            </a:r>
            <a:r>
              <a:rPr lang="ko-KR" altLang="en-US" sz="1600" dirty="0"/>
              <a:t> 데이터 구축 및 분석 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    * 분석 프로세스          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    </a:t>
            </a:r>
            <a:r>
              <a:rPr lang="ko-KR" altLang="en-US" sz="1600" dirty="0"/>
              <a:t>* 데이터 수집 방법       </a:t>
            </a:r>
            <a:r>
              <a:rPr lang="en-US" altLang="ko-KR" sz="16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    * 분석 방법            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3.</a:t>
            </a:r>
            <a:r>
              <a:rPr lang="ko-KR" altLang="en-US" sz="1600" dirty="0"/>
              <a:t> 분석결과                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4.</a:t>
            </a:r>
            <a:r>
              <a:rPr lang="ko-KR" altLang="en-US" sz="1600" dirty="0"/>
              <a:t> 결론                    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935149" y="1284697"/>
            <a:ext cx="656700" cy="52093"/>
          </a:xfrm>
          <a:prstGeom prst="rect">
            <a:avLst/>
          </a:prstGeom>
          <a:solidFill>
            <a:srgbClr val="BE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35" l="2258" r="100000">
                        <a14:foregroundMark x1="51613" y1="11239" x2="51613" y2="11239"/>
                        <a14:foregroundMark x1="50000" y1="18444" x2="50000" y2="1844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0782" y="4986670"/>
            <a:ext cx="942825" cy="10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7529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5.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조건별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데이터 분석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–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지도 시각화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/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녀별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 서울 구별 소비 건수를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6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단계의 색상으로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 지도 시각화 작업함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부크크 명조 Light" panose="02040204050505020304" pitchFamily="18" charset="-128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부크크 명조 Light" panose="02040204050505020304" pitchFamily="18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6" y="1518312"/>
            <a:ext cx="4391025" cy="4250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15" y="1520827"/>
            <a:ext cx="6332207" cy="42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16690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원본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92B6C7-646F-9420-9D4F-01089E07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4" y="1639026"/>
            <a:ext cx="8192643" cy="3896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357756" y="5747380"/>
            <a:ext cx="11119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r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ead_excel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로 불러온 원본 데이터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10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6484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지역별 남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녀 소비 건수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C9CE4-E790-D58E-D1F8-2E923B4C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1" y="1635252"/>
            <a:ext cx="6597791" cy="43429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6632225" y="1955058"/>
            <a:ext cx="46701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지역별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인당 평균 소비 건수가 가장 높은 지역은 남성과 여성 모두 인천이 가장 높다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인천은 남성은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55.7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76.7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위는 남성은 대구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44.6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서울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76.5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건으로 조사되었다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95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6484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지역별 남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녀 소비 건수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E70652-B8A0-B3F5-F6DA-38A3BCFD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5" y="1635839"/>
            <a:ext cx="10064005" cy="38528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228311" y="5400007"/>
            <a:ext cx="10436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지역에서 조금 더 자세히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서울 구별로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소비건수를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조사한 결과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인당 평균 소비 건수가 가장 높은 지역은 남성은 강서구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82.5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여성은 관악구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198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건이다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2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위는 남성은 관악구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81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여성은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중랑구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197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건으로 조사되었다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54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4368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별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녀 소비 건수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1" y="1717644"/>
            <a:ext cx="6293973" cy="40452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6632226" y="1955058"/>
            <a:ext cx="4415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별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인당 평균 소비 건수는 남성은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9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 대비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월의 소비가 감소했고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9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 대비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 소비가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증가한 것으로 조사되었다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79" y="3383029"/>
            <a:ext cx="4404031" cy="2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73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1967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 업종 별 남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녀 소비 건수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7145E3-561B-4396-2A1E-012DBC14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20" y="1226534"/>
            <a:ext cx="5347005" cy="41841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FDEA3B-08CB-04F7-8149-9F04F5EB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5" y="1409746"/>
            <a:ext cx="5058481" cy="38867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228311" y="5400007"/>
            <a:ext cx="10436145" cy="79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 업종 별 소비 건수를 조사한 결과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인당 평균 소비 건수가 디저트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(22.4%),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한식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(19.8%),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간편음식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(19.2%)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순이였다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디저트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74.1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남성은 한식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51.8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건이다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여성의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위는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간편음식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50.7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남성은 고기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48.5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건으로 조사되었다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43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006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표와 시각화 자료 위주 및 간략한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B4747-7C6F-9223-4718-1AE06753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76" y="1481215"/>
            <a:ext cx="5957142" cy="45017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6632226" y="1955058"/>
            <a:ext cx="4415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연령대에 따른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인당 평균 소비 건수는 남성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(54.5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과 여성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(85.6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모두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대의 소비가 가장 많았다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두번째로 소비가 많은 연령층도 남성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(49.1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과 여성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(84.3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모두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대의 소비가 가장 많았다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2772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006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표와 시각화 자료 위주 및 간략한 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0" y="1658667"/>
            <a:ext cx="7651132" cy="43301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7914693" y="1658667"/>
            <a:ext cx="3983140" cy="190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 선호 등급에 따라 소비 건수를 확인해보면 남성은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18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 순으로 소비가 많았고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20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 순으로 소비가 많았다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8970" y="5831520"/>
            <a:ext cx="11488863" cy="386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※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 선호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성향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삼성카드사가 회원의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소비데이터로 모델링하여 추정한 고객의 특성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지수를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(1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 제일 관심도가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높음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53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006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표와 시각화 자료 위주 및 간략한 설명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F7C44C-806B-7EAE-CAB6-C1C19FD2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"/>
          <a:stretch/>
        </p:blipFill>
        <p:spPr>
          <a:xfrm>
            <a:off x="160376" y="1626781"/>
            <a:ext cx="7754318" cy="442218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8970" y="5831520"/>
            <a:ext cx="114888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※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 관심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성향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삼성카드사가 회원의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소비데이터로 모델링하여 추정한 고객의 특성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지수를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등급화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(1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등급이 제일 관심도가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높음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7914693" y="1658667"/>
            <a:ext cx="3983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 관심도 등급에 따라 소비 건수를 확인해보면 남성은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18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10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 순으로 소비가 많았고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13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18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15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등급 순으로 소비가 많았다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1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006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표와 시각화 자료 위주 및 간략한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109781-4DDD-62FD-4D5A-4C3B8C50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5" y="1632329"/>
            <a:ext cx="7424892" cy="43458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7914693" y="1658667"/>
            <a:ext cx="3983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 관심도 등급과 배달식 선호 등급의 상관관계를 확인해보면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건강에 관심이 없는 사람일수록 배달식을 선호하며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반대로 건강에 관심이 많은 사람은 배달식에 관심이 없는 것으로 확인되었다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1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01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개요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9770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분석의 배경 및 목적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주제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배경 및 목적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6070" y="1696497"/>
            <a:ext cx="11002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주제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성별에 따른 외식 소비 관계 분석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배경 및 목적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외식업에서 마케팅 타겟을 정할 때 어떤 사람에게 해야 효과적일까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?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모든 사람들에게 똑같은 마케팅 전략을 사용하면 같은 결과가 나올까 하는 의문으로 시작하여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조금 더 구체적으로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‘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’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을 기준으로 남성과 여성에게 동일한 마케팅 전략을 사용해도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되는걸까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?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→ 성별에 따라 외식을 많이 하는 사람이 가진 공통된 특성은 무엇인가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2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006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표와 시각화 자료 위주 및 간략한 설명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90E137-86FD-E0C9-88AC-2A353241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95" y="1481215"/>
            <a:ext cx="6102162" cy="33715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228311" y="5400007"/>
            <a:ext cx="11658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 건수를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단계로 나누었을 때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 관심도에 따라서는 남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0~39.6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 소비하는 비중이 높고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39.6~79.2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 소비하는 비중이 높다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 선호에 따라서는 남성은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0~22.8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22.8~45.5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 소비하는 비중이 높다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" y="1482248"/>
            <a:ext cx="5974611" cy="34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60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4006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표와 시각화 자료 위주 및 간략한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48CBF-44B2-7230-1D3D-D928DA20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1" y="1558672"/>
            <a:ext cx="7144747" cy="44869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7914693" y="1658667"/>
            <a:ext cx="3983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녀 각각 평일과 휴일 언제 더 많이 주문하는지 살펴보면 평일의 경우 여성이 더 많이 외식을 하며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휴일의 경우 남성이 평일보다 더 많이 외식을 하는 걸로 조사 되었다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000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16690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지도 시각화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7914693" y="1658667"/>
            <a:ext cx="3983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원본 데이터에서 집계된 데이터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(100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중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서울이 가장 압도적으로 집계 되었기 때문에 서울의 지역구별 지도 시각화를 진행함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서울 지역구별 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녀 소비 건수는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23p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에서 확인할 수 있음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05" y="1481215"/>
            <a:ext cx="6980718" cy="4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16690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결과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지도 시각화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120F3-6B83-BE72-CFE3-CD92F0BE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63" y="1683689"/>
            <a:ext cx="4800069" cy="4084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2AD6BF-5C06-1B90-FC35-4729CAB9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38" y="1694320"/>
            <a:ext cx="4906355" cy="40841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1848425" y="1339170"/>
            <a:ext cx="251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서울 구별 남성 소비 건수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D60D3F-FB79-ED23-9CD0-31DA1C760107}"/>
              </a:ext>
            </a:extLst>
          </p:cNvPr>
          <p:cNvSpPr/>
          <p:nvPr/>
        </p:nvSpPr>
        <p:spPr>
          <a:xfrm>
            <a:off x="7683743" y="1336744"/>
            <a:ext cx="251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서울 구별 여성 소비 건수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374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03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3871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추가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표지 </a:t>
            </a:r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워드 </a:t>
            </a:r>
            <a:r>
              <a:rPr lang="ko-KR" altLang="en-US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클라우드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06" t="2829" r="-406" b="8402"/>
          <a:stretch/>
        </p:blipFill>
        <p:spPr>
          <a:xfrm>
            <a:off x="228311" y="1421440"/>
            <a:ext cx="4801096" cy="4897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63" y="1421440"/>
            <a:ext cx="5065531" cy="489784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6716" y="6298019"/>
            <a:ext cx="732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출처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: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배달의민족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배민 외식업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광장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[2023 외식업 트렌드]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8309" y="2616554"/>
            <a:ext cx="1850573" cy="36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4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04 </a:t>
            </a:r>
            <a:r>
              <a:rPr lang="ko-KR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결론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311" y="567563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결론</a:t>
            </a:r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287" y="1641504"/>
            <a:ext cx="110941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남성과 여성 외식 소비의 공통점으로는  인천과 서울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거주인의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외식 비율이 높았다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성향은 배달식을 선호하고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건강에 대한 관심도가 낮을 수록 외식을 하는 비율이 높았다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차이점으로는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남성은 휴일에 외식 업종은 한식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고기류를 선호했고 여성은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평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일에 디저트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간편 음식 소비가 많음을 확인할 수 있었다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이는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남성은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끼 식사를 외식으로 해결하는 경우가 많고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여성은 식사를 집에서 만들어 먹고 후식은 외식을 하는 경우가 많다고 해석 할 수 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해당 분석은 매출 관여도가 높은 배달 어플리케이션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또는 자사 어플리케이션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자사 홈페이지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등에는 평일에는 여성 위주의 디저트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간편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음식류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(b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마트 등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를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휴일에는 남성 위주의 한식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고기류를 광고 배너에 올리거나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해당 카테고리 쿠폰을 발급하는 마케팅에 적용해볼 수 있다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4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01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개요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18133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범위  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6070" y="1696497"/>
            <a:ext cx="11002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1)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모집단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 경험이 있는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 이상 성인 남녀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2)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표본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삼성카드를 사용하여 외식을 한 경험이 있는 성인 남녀 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명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대한민국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대 이상 성인 남녀의 외식 기호를 알아보려고 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전국의 모든 성인 남녀의 외식 기호를 설문하는 것은 너무 많은 시간과 비용이 필요하므로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회 이상 카드사에 외식 기록이 있는 남녀 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50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명의 자료를 통해 외식 기호를 추정한다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3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02-1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구축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8087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수집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수집 방법 및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9" y="1564646"/>
            <a:ext cx="7041892" cy="447495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574702" y="1600244"/>
            <a:ext cx="42884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분석에 필요한 데이터는 KDX 한국데이터거래소에서 삼성카드 사에서 제공한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xlsx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자료를 다운 받아 사용함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  <a:hlinkClick r:id="rId3"/>
              </a:rPr>
              <a:t>https://kdx.kr/data/view/28801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531" y="3423005"/>
            <a:ext cx="3182048" cy="25999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573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907450" y="1414175"/>
            <a:ext cx="2101755" cy="12962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요약 통계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17700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프로세스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4351" y="1442653"/>
            <a:ext cx="2101755" cy="12962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분석 대상 정의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39143" y="1442653"/>
            <a:ext cx="2101755" cy="12962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수집 및 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파악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0861" y="3345838"/>
            <a:ext cx="2101755" cy="12962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조건 별 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재배치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전처리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정제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85653" y="3345838"/>
            <a:ext cx="2101755" cy="12962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시각화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조건 별 데이터 </a:t>
            </a:r>
            <a:endParaRPr lang="en-US" altLang="ko-KR" dirty="0">
              <a:latin typeface="부크크 고딕 Bold" panose="020B0503020802050202" pitchFamily="34" charset="-128"/>
              <a:ea typeface="부크크 고딕 Bold" panose="020B0503020802050202" pitchFamily="34" charset="-128"/>
            </a:endParaRPr>
          </a:p>
          <a:p>
            <a:pPr algn="ctr"/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데이터 분포 확인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90446" y="3345838"/>
            <a:ext cx="2101755" cy="12962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인사이트</a:t>
            </a:r>
            <a:r>
              <a:rPr lang="ko-KR" altLang="en-US" dirty="0">
                <a:latin typeface="부크크 고딕 Bold" panose="020B0503020802050202" pitchFamily="34" charset="-128"/>
                <a:ea typeface="부크크 고딕 Bold" panose="020B0503020802050202" pitchFamily="34" charset="-128"/>
              </a:rPr>
              <a:t> 도출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6384464" y="2775779"/>
            <a:ext cx="2149758" cy="447063"/>
            <a:chOff x="6357171" y="2762143"/>
            <a:chExt cx="2149758" cy="720000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6360349" y="2762143"/>
              <a:ext cx="0" cy="720000"/>
            </a:xfrm>
            <a:prstGeom prst="straightConnector1">
              <a:avLst/>
            </a:prstGeom>
            <a:ln w="19050">
              <a:solidFill>
                <a:srgbClr val="2F528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357171" y="2762144"/>
              <a:ext cx="2149758" cy="0"/>
            </a:xfrm>
            <a:prstGeom prst="line">
              <a:avLst/>
            </a:prstGeom>
            <a:ln w="19050">
              <a:solidFill>
                <a:srgbClr val="2F528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8506929" y="2762143"/>
              <a:ext cx="0" cy="720000"/>
            </a:xfrm>
            <a:prstGeom prst="line">
              <a:avLst/>
            </a:prstGeom>
            <a:ln w="19050">
              <a:solidFill>
                <a:srgbClr val="2F528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오른쪽 화살표 38"/>
          <p:cNvSpPr/>
          <p:nvPr/>
        </p:nvSpPr>
        <p:spPr>
          <a:xfrm>
            <a:off x="2185076" y="1920983"/>
            <a:ext cx="522514" cy="339635"/>
          </a:xfrm>
          <a:prstGeom prst="rightArrow">
            <a:avLst/>
          </a:prstGeom>
          <a:solidFill>
            <a:srgbClr val="2F528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486965" y="1920983"/>
            <a:ext cx="522514" cy="339635"/>
          </a:xfrm>
          <a:prstGeom prst="rightArrow">
            <a:avLst/>
          </a:prstGeom>
          <a:solidFill>
            <a:srgbClr val="2F528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25780" y="3824168"/>
            <a:ext cx="522514" cy="339635"/>
          </a:xfrm>
          <a:prstGeom prst="rightArrow">
            <a:avLst/>
          </a:prstGeom>
          <a:solidFill>
            <a:srgbClr val="2F528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9427670" y="3824168"/>
            <a:ext cx="522514" cy="339635"/>
          </a:xfrm>
          <a:prstGeom prst="rightArrow">
            <a:avLst/>
          </a:prstGeom>
          <a:solidFill>
            <a:srgbClr val="2F528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29959" y="2858331"/>
            <a:ext cx="2515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KDX 한국데이터거래소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삼성카드 제공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2020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09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– 10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0861" y="4760090"/>
            <a:ext cx="2084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월별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거주지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광역시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 선호 등급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 관심도 등급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연령대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외식업 종류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평일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휴일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68220" y="4726963"/>
            <a:ext cx="2481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최대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최소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평균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,4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분위수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bar, box, pie, line, mosaic,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산점도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그래프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histogram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지도 시각화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0141" y="377040"/>
            <a:ext cx="4899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수치형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변수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소비년월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배달식선호등급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건강관심도등급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소비건수합계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명목형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변수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거주지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_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광역시도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거주지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_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시군구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연령대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외식업종분류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평일 휴일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</a:t>
            </a:r>
          </a:p>
        </p:txBody>
      </p:sp>
      <p:sp>
        <p:nvSpPr>
          <p:cNvPr id="48" name="오른쪽 화살표 47"/>
          <p:cNvSpPr/>
          <p:nvPr/>
        </p:nvSpPr>
        <p:spPr>
          <a:xfrm>
            <a:off x="4739476" y="3809747"/>
            <a:ext cx="522514" cy="339635"/>
          </a:xfrm>
          <a:prstGeom prst="rightArrow">
            <a:avLst/>
          </a:prstGeom>
          <a:solidFill>
            <a:srgbClr val="2F528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3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3230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패키지 및 기본 설정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2064" y="1398904"/>
            <a:ext cx="5273749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/>
              <a:t>데이터 분석에 필요한 패키지 로드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Matpoltlib</a:t>
            </a:r>
            <a:r>
              <a:rPr lang="en-US" altLang="ko-KR" dirty="0"/>
              <a:t> : </a:t>
            </a:r>
            <a:r>
              <a:rPr lang="ko-KR" altLang="en-US" dirty="0"/>
              <a:t>자료를</a:t>
            </a:r>
            <a:r>
              <a:rPr lang="en-US" altLang="ko-KR" dirty="0"/>
              <a:t> </a:t>
            </a:r>
            <a:r>
              <a:rPr lang="ko-KR" altLang="en-US" dirty="0"/>
              <a:t>그래프로 시각화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sklearn.impute</a:t>
            </a:r>
            <a:r>
              <a:rPr lang="en-US" altLang="ko-KR" dirty="0"/>
              <a:t> : </a:t>
            </a:r>
            <a:r>
              <a:rPr lang="ko-KR" altLang="en-US" dirty="0" err="1"/>
              <a:t>결측치</a:t>
            </a:r>
            <a:r>
              <a:rPr lang="ko-KR" altLang="en-US" dirty="0"/>
              <a:t> 정제 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pandas : </a:t>
            </a:r>
            <a:r>
              <a:rPr lang="en-US" altLang="ko-KR" dirty="0" err="1"/>
              <a:t>xlsx</a:t>
            </a:r>
            <a:r>
              <a:rPr lang="en-US" altLang="ko-KR" dirty="0"/>
              <a:t> data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데이터 활용 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statsmodels.graphics.mosaicplot</a:t>
            </a: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모자이크 그래프 시각화 시 사용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seaborn</a:t>
            </a:r>
            <a:r>
              <a:rPr lang="en-US" altLang="ko-KR" dirty="0"/>
              <a:t> : </a:t>
            </a:r>
            <a:r>
              <a:rPr lang="en-US" altLang="ko-KR" dirty="0" err="1"/>
              <a:t>matplotlib</a:t>
            </a:r>
            <a:r>
              <a:rPr lang="ko-KR" altLang="en-US" dirty="0"/>
              <a:t>을 기반으로 하는 </a:t>
            </a:r>
            <a:r>
              <a:rPr lang="en-US" altLang="ko-KR" dirty="0"/>
              <a:t>python </a:t>
            </a:r>
            <a:r>
              <a:rPr lang="ko-KR" altLang="en-US" dirty="0"/>
              <a:t>데이터 시각화 라이브러리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처리 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0679"/>
          <a:stretch/>
        </p:blipFill>
        <p:spPr>
          <a:xfrm>
            <a:off x="304246" y="1377638"/>
            <a:ext cx="591580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6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27286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1.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타입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종류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)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2535"/>
          <a:stretch/>
        </p:blipFill>
        <p:spPr>
          <a:xfrm>
            <a:off x="357757" y="1429054"/>
            <a:ext cx="3297058" cy="4195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8351"/>
          <a:stretch/>
        </p:blipFill>
        <p:spPr>
          <a:xfrm>
            <a:off x="4272907" y="1428864"/>
            <a:ext cx="7370427" cy="419545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7756" y="5747380"/>
            <a:ext cx="102641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개의 변수를 가진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건으로 되어 있으며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소비년월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배달식선호등급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건강관심도등급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소비건수합계는 정수 그 외에는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object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타입으로 되어 있었고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category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타입으로 변경함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44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60375" y="6298019"/>
            <a:ext cx="11871251" cy="212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8311" y="361505"/>
            <a:ext cx="11803315" cy="350876"/>
            <a:chOff x="228311" y="361505"/>
            <a:chExt cx="11803315" cy="35087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28311" y="361505"/>
              <a:ext cx="9358278" cy="3107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9586589" y="361505"/>
              <a:ext cx="535605" cy="34024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122194" y="691117"/>
              <a:ext cx="1909432" cy="2126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206924" y="26319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02-2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8311" y="567563"/>
            <a:ext cx="3945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분석 방법  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 </a:t>
            </a:r>
            <a:endParaRPr lang="en-US" altLang="ko-K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2. 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 전처리 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–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결측치</a:t>
            </a: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이상치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6" y="1439997"/>
            <a:ext cx="5763783" cy="421117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57757" y="1428864"/>
            <a:ext cx="58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10" y="1439997"/>
            <a:ext cx="4145436" cy="42409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7756" y="5747380"/>
            <a:ext cx="10942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데이터에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결측치는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없었고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boxplot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을 활용하여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이상치를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확인했으나 분석가의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주관에 따라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충분히 가능한 일이라고 판단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별도 수정하지 않기로 결정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부크크 명조 Light" panose="02040204050505020304" pitchFamily="18" charset="-128"/>
                <a:ea typeface="부크크 명조 Light" panose="02040204050505020304" pitchFamily="18" charset="-128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부크크 명조 Light" panose="02040204050505020304" pitchFamily="18" charset="-128"/>
              <a:ea typeface="부크크 명조 Light" panose="0204020405050502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25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1570</Words>
  <Application>Microsoft Office PowerPoint</Application>
  <PresentationFormat>와이드스크린</PresentationFormat>
  <Paragraphs>232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부크크 고딕 Bold</vt:lpstr>
      <vt:lpstr>부크크 명조 Light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작업할 수 있나요?</dc:title>
  <dc:creator>User</dc:creator>
  <cp:lastModifiedBy>User</cp:lastModifiedBy>
  <cp:revision>66</cp:revision>
  <dcterms:created xsi:type="dcterms:W3CDTF">2023-07-14T03:09:42Z</dcterms:created>
  <dcterms:modified xsi:type="dcterms:W3CDTF">2023-07-17T07:53:16Z</dcterms:modified>
</cp:coreProperties>
</file>