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8" r:id="rId2"/>
    <p:sldId id="364" r:id="rId3"/>
    <p:sldId id="365" r:id="rId4"/>
    <p:sldId id="366" r:id="rId5"/>
    <p:sldId id="368" r:id="rId6"/>
    <p:sldId id="36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42" r:id="rId15"/>
    <p:sldId id="376" r:id="rId16"/>
    <p:sldId id="377" r:id="rId17"/>
    <p:sldId id="378" r:id="rId18"/>
    <p:sldId id="283" r:id="rId19"/>
    <p:sldId id="285" r:id="rId20"/>
    <p:sldId id="343" r:id="rId21"/>
    <p:sldId id="353" r:id="rId22"/>
    <p:sldId id="354" r:id="rId23"/>
    <p:sldId id="355" r:id="rId24"/>
    <p:sldId id="289" r:id="rId25"/>
    <p:sldId id="344" r:id="rId26"/>
    <p:sldId id="345" r:id="rId27"/>
    <p:sldId id="346" r:id="rId28"/>
    <p:sldId id="290" r:id="rId29"/>
    <p:sldId id="347" r:id="rId30"/>
    <p:sldId id="348" r:id="rId31"/>
    <p:sldId id="349" r:id="rId32"/>
    <p:sldId id="350" r:id="rId33"/>
    <p:sldId id="351" r:id="rId34"/>
    <p:sldId id="352" r:id="rId35"/>
    <p:sldId id="379" r:id="rId36"/>
    <p:sldId id="356" r:id="rId37"/>
    <p:sldId id="291" r:id="rId38"/>
    <p:sldId id="357" r:id="rId39"/>
    <p:sldId id="358" r:id="rId40"/>
    <p:sldId id="359" r:id="rId41"/>
    <p:sldId id="361" r:id="rId42"/>
    <p:sldId id="292" r:id="rId43"/>
    <p:sldId id="362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36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4C"/>
    <a:srgbClr val="B64340"/>
    <a:srgbClr val="F79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C36A-693F-4921-9AE5-D3FBC7E56A21}" type="datetimeFigureOut">
              <a:rPr lang="en-IN" smtClean="0"/>
              <a:pPr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CFB-9518-45EF-9372-72BDE5C6C7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5315-B8D6-4F6F-B670-A08586F88A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85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30EA-5BD9-4B42-94E3-B574BE5FFD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8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27E-ED62-49B6-9A5D-FE9C3B90E1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43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7AFC7-2D20-45DE-B2C4-14ACD86E09EC}" type="datetime1">
              <a:rPr lang="en-US" smtClean="0">
                <a:solidFill>
                  <a:srgbClr val="FFFFFF"/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16753-F04A-463F-9FF4-D97AE024416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93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8113"/>
            <a:ext cx="9144000" cy="369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Department of ECE, MVGR College of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41005960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968-BF9E-465F-90E7-9604498F61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2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F9C9-F762-4460-9C4E-48D8AA524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0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6923-EF21-4922-9008-5610AD162C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34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F884-1CBD-430D-ADA3-B0A2D6AEA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7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D12-F8D0-460C-9C26-DAB13C75BE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3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E883-2C1D-4A2E-B1B6-4B14305BA2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63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487-B37F-46D8-894F-A892E1F1EB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BA86-2F7C-4C70-8215-891F5089FE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3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5E37-21DE-4761-89D6-989065226E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4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Introduction to JS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11760" y="4286256"/>
            <a:ext cx="6400800" cy="2335504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M.Jeevan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Babu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Assistant Professor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Department of CSE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VVIT,Guntur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4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d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0174"/>
            <a:ext cx="8229600" cy="4143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 named container for a value.</a:t>
            </a:r>
          </a:p>
          <a:p>
            <a:r>
              <a:rPr lang="en-US" dirty="0" smtClean="0"/>
              <a:t>The name that refers to a variable is called an identifier.</a:t>
            </a:r>
          </a:p>
          <a:p>
            <a:r>
              <a:rPr lang="en-US" dirty="0" smtClean="0"/>
              <a:t>Variable names start with </a:t>
            </a:r>
            <a:r>
              <a:rPr lang="en-US" dirty="0" err="1" smtClean="0"/>
              <a:t>aletter</a:t>
            </a:r>
            <a:r>
              <a:rPr lang="en-US" dirty="0" smtClean="0"/>
              <a:t>, underscore</a:t>
            </a:r>
          </a:p>
          <a:p>
            <a:pPr>
              <a:buNone/>
            </a:pPr>
            <a:r>
              <a:rPr lang="en-US" dirty="0" smtClean="0"/>
              <a:t>	(_), or dollar sign ($).</a:t>
            </a:r>
          </a:p>
          <a:p>
            <a:r>
              <a:rPr lang="en-US" dirty="0" smtClean="0"/>
              <a:t>Subsequent characters can also be digits(0-9)</a:t>
            </a:r>
          </a:p>
          <a:p>
            <a:r>
              <a:rPr lang="en-US" dirty="0" smtClean="0"/>
              <a:t>In practice, we use </a:t>
            </a:r>
            <a:r>
              <a:rPr lang="en-US" dirty="0" err="1" smtClean="0"/>
              <a:t>camelCase</a:t>
            </a:r>
            <a:r>
              <a:rPr lang="en-US" dirty="0" smtClean="0"/>
              <a:t> for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Number_hits</a:t>
            </a:r>
            <a:endParaRPr lang="en-US" dirty="0" smtClean="0"/>
          </a:p>
          <a:p>
            <a:r>
              <a:rPr lang="en-US" dirty="0" smtClean="0"/>
              <a:t>Temp99</a:t>
            </a:r>
          </a:p>
          <a:p>
            <a:r>
              <a:rPr lang="en-US" dirty="0" smtClean="0"/>
              <a:t>$credit</a:t>
            </a:r>
          </a:p>
          <a:p>
            <a:r>
              <a:rPr lang="en-US" dirty="0" smtClean="0"/>
              <a:t>and _name</a:t>
            </a:r>
          </a:p>
          <a:p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Declaration, Initialization and Assignment</a:t>
            </a:r>
            <a:endParaRPr lang="en-US" dirty="0"/>
          </a:p>
        </p:txBody>
      </p:sp>
      <p:pic>
        <p:nvPicPr>
          <p:cNvPr id="5" name="Content Placeholder 4" descr="Untitled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24" y="1571612"/>
            <a:ext cx="6572647" cy="44291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43985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 Ways to Declare a JavaScript Variable: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Using 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Using let</a:t>
            </a:r>
          </a:p>
          <a:p>
            <a:r>
              <a:rPr lang="en-US" dirty="0" smtClean="0"/>
              <a:t>Using const</a:t>
            </a:r>
          </a:p>
          <a:p>
            <a:r>
              <a:rPr lang="en-US" dirty="0" smtClean="0"/>
              <a:t>Using nothing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Declares a variable, optionally initializes it </a:t>
            </a:r>
            <a:r>
              <a:rPr lang="en-US" dirty="0" err="1" smtClean="0"/>
              <a:t>withvalue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default every variable gets undefined </a:t>
            </a:r>
            <a:r>
              <a:rPr lang="en-US" dirty="0" err="1" smtClean="0"/>
              <a:t>asvalue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 e t</a:t>
            </a:r>
          </a:p>
          <a:p>
            <a:pPr lvl="1"/>
            <a:r>
              <a:rPr lang="en-US" dirty="0" smtClean="0"/>
              <a:t>Declares a block-scoped, local variable, optionally initializing it to 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Declares a block-scoped, read-only </a:t>
            </a:r>
            <a:r>
              <a:rPr lang="en-US" dirty="0" err="1" smtClean="0"/>
              <a:t>namedconstant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Wingdings" pitchFamily="2" charset="2"/>
              <a:buChar char="§"/>
            </a:pPr>
            <a:endParaRPr lang="en-US" dirty="0" smtClean="0"/>
          </a:p>
          <a:p>
            <a:pPr marL="971550" lvl="1" indent="-514350">
              <a:buFont typeface="Wingdings" pitchFamily="2" charset="2"/>
              <a:buChar char="§"/>
            </a:pPr>
            <a:r>
              <a:rPr lang="en-US" dirty="0" smtClean="0"/>
              <a:t>The </a:t>
            </a:r>
            <a:r>
              <a:rPr lang="en-US" dirty="0" err="1" smtClean="0"/>
              <a:t>var</a:t>
            </a:r>
            <a:r>
              <a:rPr lang="en-US" dirty="0" smtClean="0"/>
              <a:t> keyword is used in all JavaScript code from 1995 to 2015.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US" dirty="0" smtClean="0"/>
              <a:t>If you want your code to run in older browser, you must use var.</a:t>
            </a:r>
          </a:p>
          <a:p>
            <a:pPr marL="971550" lvl="1" indent="-514350" algn="just">
              <a:buFont typeface="Wingdings" pitchFamily="2" charset="2"/>
              <a:buChar char="§"/>
            </a:pPr>
            <a:r>
              <a:rPr lang="en-US" dirty="0" smtClean="0"/>
              <a:t>The </a:t>
            </a:r>
            <a:r>
              <a:rPr lang="en-US" b="1" dirty="0" err="1" smtClean="0"/>
              <a:t>var</a:t>
            </a:r>
            <a:r>
              <a:rPr lang="en-US" b="1" dirty="0" smtClean="0"/>
              <a:t> statement</a:t>
            </a:r>
            <a:r>
              <a:rPr lang="en-US" dirty="0" smtClean="0"/>
              <a:t> declares a function-scoped or globally-scoped variable, optionally initializing it to a value.</a:t>
            </a:r>
          </a:p>
          <a:p>
            <a:pPr marL="971550" lvl="1" indent="-514350" algn="just">
              <a:buFont typeface="Wingdings" pitchFamily="2" charset="2"/>
              <a:buChar char="§"/>
            </a:pPr>
            <a:r>
              <a:rPr lang="en-US" dirty="0" smtClean="0"/>
              <a:t>Variables declared with </a:t>
            </a:r>
            <a:r>
              <a:rPr lang="en-US" dirty="0" err="1" smtClean="0"/>
              <a:t>var</a:t>
            </a:r>
            <a:r>
              <a:rPr lang="en-US" dirty="0" smtClean="0"/>
              <a:t> are available in the scope of the enclosing function.</a:t>
            </a:r>
          </a:p>
          <a:p>
            <a:pPr marL="971550" lvl="1" indent="-514350" algn="just">
              <a:buFont typeface="Wingdings" pitchFamily="2" charset="2"/>
              <a:buChar char="§"/>
            </a:pPr>
            <a:r>
              <a:rPr lang="en-US" dirty="0" smtClean="0"/>
              <a:t>If there is no enclosing function, they are available globally.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08266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Using </a:t>
            </a:r>
            <a:r>
              <a:rPr lang="en-IN" dirty="0" err="1" smtClean="0"/>
              <a:t>var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08266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err="1" smtClean="0"/>
              <a:t>Var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50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2214554"/>
            <a:ext cx="74009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JavaScript is a programming language that enables you to create dynamically updating content, validate the </a:t>
            </a:r>
            <a:r>
              <a:rPr lang="en-US" dirty="0" err="1" smtClean="0"/>
              <a:t>user,control</a:t>
            </a:r>
            <a:r>
              <a:rPr lang="en-US" dirty="0" smtClean="0"/>
              <a:t> multimedia, animate images, and pretty much everything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Globally scope with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1;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function fun()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console.log(x);  // expected output: 1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console.log(x);// Expected output 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285728"/>
            <a:ext cx="7211144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Global scoping using </a:t>
            </a:r>
            <a:r>
              <a:rPr lang="en-US" sz="4000" dirty="0" err="1" smtClean="0"/>
              <a:t>var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scoped using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you use </a:t>
            </a:r>
            <a:r>
              <a:rPr lang="en-US" dirty="0" err="1" smtClean="0"/>
              <a:t>var</a:t>
            </a:r>
            <a:r>
              <a:rPr lang="en-US" dirty="0" smtClean="0"/>
              <a:t> inside a block, the variable will not be a block scoped. It will either be function scoped or globally scoped depending upon where the block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285728"/>
            <a:ext cx="7211144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function scoped using </a:t>
            </a:r>
            <a:r>
              <a:rPr lang="en-US" sz="4000" dirty="0" err="1" smtClean="0"/>
              <a:t>var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2; </a:t>
            </a:r>
          </a:p>
          <a:p>
            <a:pPr algn="just">
              <a:buNone/>
            </a:pPr>
            <a:r>
              <a:rPr lang="en-US" dirty="0" smtClean="0"/>
              <a:t>if (x === 2) </a:t>
            </a:r>
          </a:p>
          <a:p>
            <a:pPr lvl="1" algn="just">
              <a:buNone/>
            </a:pPr>
            <a:r>
              <a:rPr lang="en-US" dirty="0" smtClean="0"/>
              <a:t>{ </a:t>
            </a:r>
            <a:r>
              <a:rPr lang="en-US" dirty="0" err="1" smtClean="0"/>
              <a:t>var</a:t>
            </a:r>
            <a:r>
              <a:rPr lang="en-US" dirty="0" smtClean="0"/>
              <a:t> x = 3;</a:t>
            </a:r>
          </a:p>
          <a:p>
            <a:pPr lvl="1" algn="just">
              <a:buNone/>
            </a:pPr>
            <a:r>
              <a:rPr lang="en-US" dirty="0" smtClean="0"/>
              <a:t> console.log(x); // expected output: 3 </a:t>
            </a:r>
          </a:p>
          <a:p>
            <a:pPr lvl="1" algn="just">
              <a:buNone/>
            </a:pPr>
            <a:r>
              <a:rPr lang="en-US" dirty="0" smtClean="0"/>
              <a:t>}</a:t>
            </a:r>
          </a:p>
          <a:p>
            <a:pPr lvl="1" algn="just">
              <a:buNone/>
            </a:pPr>
            <a:r>
              <a:rPr lang="en-US" dirty="0" smtClean="0"/>
              <a:t> console.log(x); //expected output: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global scoped using </a:t>
            </a:r>
            <a:r>
              <a:rPr lang="en-US" sz="4000" dirty="0" err="1" smtClean="0"/>
              <a:t>var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fun()</a:t>
            </a:r>
          </a:p>
          <a:p>
            <a:pPr algn="just">
              <a:buNone/>
            </a:pPr>
            <a:r>
              <a:rPr lang="en-US" dirty="0" smtClean="0"/>
              <a:t>function fun()</a:t>
            </a:r>
          </a:p>
          <a:p>
            <a:pPr algn="just">
              <a:buNone/>
            </a:pPr>
            <a:r>
              <a:rPr lang="en-US" dirty="0" smtClean="0"/>
              <a:t>{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=10 //expected output:10	</a:t>
            </a:r>
          </a:p>
          <a:p>
            <a:pPr algn="just">
              <a:buNone/>
            </a:pPr>
            <a:r>
              <a:rPr lang="en-US" dirty="0" smtClean="0"/>
              <a:t>	console.log(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}</a:t>
            </a:r>
          </a:p>
          <a:p>
            <a:pPr algn="just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val</a:t>
            </a:r>
            <a:r>
              <a:rPr lang="en-US" dirty="0" smtClean="0"/>
              <a:t>)//</a:t>
            </a:r>
            <a:r>
              <a:rPr lang="en-US" dirty="0" smtClean="0">
                <a:solidFill>
                  <a:srgbClr val="FF0000"/>
                </a:solidFill>
              </a:rPr>
              <a:t>Uncaught </a:t>
            </a:r>
            <a:r>
              <a:rPr lang="en-US" dirty="0" err="1" smtClean="0">
                <a:solidFill>
                  <a:srgbClr val="FF0000"/>
                </a:solidFill>
              </a:rPr>
              <a:t>ReferenceError</a:t>
            </a:r>
            <a:r>
              <a:rPr lang="en-US" dirty="0" smtClean="0">
                <a:solidFill>
                  <a:srgbClr val="FF0000"/>
                </a:solidFill>
              </a:rPr>
              <a:t>: x is 			not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285728"/>
            <a:ext cx="7211144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/>
              <a:t>function scoped using </a:t>
            </a:r>
            <a:r>
              <a:rPr lang="en-US" sz="4000" dirty="0" err="1" smtClean="0"/>
              <a:t>var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011222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let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60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let</a:t>
            </a:r>
            <a:r>
              <a:rPr lang="en-US" dirty="0" smtClean="0"/>
              <a:t> statement declares a block-scoped local variable, optionally initializing it to a value.</a:t>
            </a:r>
          </a:p>
          <a:p>
            <a:pPr algn="just"/>
            <a:r>
              <a:rPr lang="en-US" dirty="0" smtClean="0"/>
              <a:t>Its scope is not only limited to the enclosing function, but also to its enclosing block statement. </a:t>
            </a:r>
          </a:p>
          <a:p>
            <a:pPr algn="just"/>
            <a:r>
              <a:rPr lang="en-US" dirty="0" smtClean="0"/>
              <a:t>A block statement is everything inside { and }, (e.g., an if condition or loop). </a:t>
            </a:r>
          </a:p>
          <a:p>
            <a:pPr algn="just"/>
            <a:r>
              <a:rPr lang="en-US" dirty="0" smtClean="0"/>
              <a:t>The benefit of let is that it reduces the possibility of errors, as variables are only available within a smaller scope.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let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6038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let  x ; / / Declaration value is undefined</a:t>
            </a:r>
          </a:p>
          <a:p>
            <a:pPr algn="just">
              <a:buNone/>
            </a:pPr>
            <a:r>
              <a:rPr lang="en-US" dirty="0" smtClean="0"/>
              <a:t>	 x = 'Hello </a:t>
            </a:r>
            <a:r>
              <a:rPr lang="en-US" dirty="0" err="1" smtClean="0"/>
              <a:t>Wo</a:t>
            </a:r>
            <a:r>
              <a:rPr lang="en-US" dirty="0" smtClean="0"/>
              <a:t> </a:t>
            </a:r>
            <a:r>
              <a:rPr lang="en-US" dirty="0" err="1" smtClean="0"/>
              <a:t>rld</a:t>
            </a:r>
            <a:r>
              <a:rPr lang="en-US" dirty="0" smtClean="0"/>
              <a:t>’; / / Assignment</a:t>
            </a:r>
          </a:p>
          <a:p>
            <a:pPr algn="just">
              <a:buNone/>
            </a:pPr>
            <a:r>
              <a:rPr lang="en-US" dirty="0" smtClean="0"/>
              <a:t> 	let y = 'Hello </a:t>
            </a:r>
            <a:r>
              <a:rPr lang="en-US" dirty="0" err="1" smtClean="0"/>
              <a:t>Wo</a:t>
            </a:r>
            <a:r>
              <a:rPr lang="en-US" dirty="0" smtClean="0"/>
              <a:t> </a:t>
            </a:r>
            <a:r>
              <a:rPr lang="en-US" dirty="0" err="1" smtClean="0"/>
              <a:t>rld</a:t>
            </a:r>
            <a:r>
              <a:rPr lang="en-US" dirty="0" smtClean="0"/>
              <a:t>’; // A l 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n one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Let: block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6038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00" y="1500174"/>
            <a:ext cx="77153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 val3 = 1;</a:t>
            </a:r>
          </a:p>
          <a:p>
            <a:r>
              <a:rPr lang="en-US" sz="4000" dirty="0" smtClean="0"/>
              <a:t>if (val3 === 1)</a:t>
            </a:r>
          </a:p>
          <a:p>
            <a:r>
              <a:rPr lang="en-US" sz="4000" dirty="0" smtClean="0"/>
              <a:t> { </a:t>
            </a:r>
          </a:p>
          <a:p>
            <a:r>
              <a:rPr lang="en-US" sz="4000" dirty="0" smtClean="0"/>
              <a:t> let val3= 2;</a:t>
            </a:r>
          </a:p>
          <a:p>
            <a:r>
              <a:rPr lang="en-US" sz="4000" dirty="0" smtClean="0"/>
              <a:t>  console.log(val3);  // expected output: 2</a:t>
            </a:r>
          </a:p>
          <a:p>
            <a:r>
              <a:rPr lang="en-US" sz="4000" dirty="0" smtClean="0"/>
              <a:t>}</a:t>
            </a:r>
          </a:p>
          <a:p>
            <a:r>
              <a:rPr lang="en-US" sz="4000" dirty="0" smtClean="0"/>
              <a:t>console.log(val3);// expected output: 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Let: block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6038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1428736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let</a:t>
            </a:r>
            <a:r>
              <a:rPr lang="en-US" sz="4000" dirty="0" smtClean="0"/>
              <a:t> allows you to declare variables that are limited to the scope of a </a:t>
            </a:r>
            <a:r>
              <a:rPr lang="en-US" sz="4000" dirty="0" smtClean="0">
                <a:solidFill>
                  <a:srgbClr val="FF0000"/>
                </a:solidFill>
              </a:rPr>
              <a:t>block</a:t>
            </a:r>
            <a:r>
              <a:rPr lang="en-US" sz="4000" dirty="0" smtClean="0"/>
              <a:t> statement, or expression on which it is used, unlike the </a:t>
            </a:r>
            <a:r>
              <a:rPr lang="en-US" sz="4000" dirty="0" err="1" smtClean="0">
                <a:solidFill>
                  <a:srgbClr val="FF0000"/>
                </a:solidFill>
              </a:rPr>
              <a:t>var</a:t>
            </a:r>
            <a:r>
              <a:rPr lang="en-US" sz="4000" dirty="0" smtClean="0"/>
              <a:t> keyword, which declares a variable globally, or locally to an entire function regardless of block scope.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211144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 smtClean="0"/>
              <a:t>Scoping rules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2631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Variables declared by </a:t>
            </a:r>
            <a:r>
              <a:rPr lang="en-US" b="1" dirty="0" smtClean="0"/>
              <a:t>let</a:t>
            </a:r>
            <a:r>
              <a:rPr lang="en-US" dirty="0" smtClean="0"/>
              <a:t> have their scope in the block for which they are declared, as well as in any contained sub-blocks. In this way, </a:t>
            </a:r>
            <a:r>
              <a:rPr lang="en-US" b="1" dirty="0" smtClean="0"/>
              <a:t>let</a:t>
            </a:r>
            <a:r>
              <a:rPr lang="en-US" dirty="0" smtClean="0"/>
              <a:t> works very much like </a:t>
            </a:r>
            <a:r>
              <a:rPr lang="en-US" b="1" dirty="0" smtClean="0"/>
              <a:t>var</a:t>
            </a:r>
            <a:r>
              <a:rPr lang="en-US" dirty="0" smtClean="0"/>
              <a:t>. The main difference is that the scope of a </a:t>
            </a:r>
            <a:r>
              <a:rPr lang="en-US" b="1" dirty="0" err="1" smtClean="0"/>
              <a:t>var</a:t>
            </a:r>
            <a:r>
              <a:rPr lang="en-US" dirty="0" smtClean="0"/>
              <a:t> variable is the entire enclosing function: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562074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Scoping rules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varTest</a:t>
            </a:r>
            <a:r>
              <a:rPr lang="en-US" dirty="0" smtClean="0"/>
              <a:t>() {</a:t>
            </a:r>
          </a:p>
          <a:p>
            <a:pPr algn="just">
              <a:buNone/>
            </a:pPr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x = 1; </a:t>
            </a:r>
          </a:p>
          <a:p>
            <a:pPr algn="just">
              <a:buNone/>
            </a:pPr>
            <a:r>
              <a:rPr lang="en-US" dirty="0" smtClean="0"/>
              <a:t>	{</a:t>
            </a:r>
          </a:p>
          <a:p>
            <a:pPr algn="just">
              <a:buNone/>
            </a:pPr>
            <a:r>
              <a:rPr lang="en-US" dirty="0" smtClean="0"/>
              <a:t>		 </a:t>
            </a:r>
            <a:r>
              <a:rPr lang="en-US" dirty="0" err="1" smtClean="0"/>
              <a:t>var</a:t>
            </a:r>
            <a:r>
              <a:rPr lang="en-US" dirty="0" smtClean="0"/>
              <a:t> x = 2; // same variable!</a:t>
            </a:r>
          </a:p>
          <a:p>
            <a:pPr algn="just">
              <a:buNone/>
            </a:pPr>
            <a:r>
              <a:rPr lang="en-US" dirty="0" smtClean="0"/>
              <a:t>	 	console.log(x); // 2</a:t>
            </a:r>
          </a:p>
          <a:p>
            <a:pPr algn="just">
              <a:buNone/>
            </a:pPr>
            <a:r>
              <a:rPr lang="en-US" dirty="0" smtClean="0"/>
              <a:t>	 }</a:t>
            </a:r>
          </a:p>
          <a:p>
            <a:pPr algn="just">
              <a:buNone/>
            </a:pPr>
            <a:r>
              <a:rPr lang="en-US" dirty="0" smtClean="0"/>
              <a:t>	 console.log(x); // 2 </a:t>
            </a:r>
          </a:p>
          <a:p>
            <a:pPr algn="just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with inline script</a:t>
            </a:r>
          </a:p>
          <a:p>
            <a:pPr algn="just">
              <a:buNone/>
            </a:pPr>
            <a:r>
              <a:rPr lang="en-US" dirty="0" smtClean="0"/>
              <a:t>		-JavaScript programs can be inserted in any</a:t>
            </a:r>
          </a:p>
          <a:p>
            <a:pPr algn="just">
              <a:buNone/>
            </a:pPr>
            <a:r>
              <a:rPr lang="en-US" dirty="0" smtClean="0"/>
              <a:t>	part of an HTML document with the help of</a:t>
            </a:r>
          </a:p>
          <a:p>
            <a:pPr algn="just">
              <a:buNone/>
            </a:pPr>
            <a:r>
              <a:rPr lang="en-US" dirty="0" smtClean="0"/>
              <a:t>	the &lt;script&gt; element.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importing external scripts</a:t>
            </a:r>
          </a:p>
          <a:p>
            <a:pPr algn="just">
              <a:buNone/>
            </a:pPr>
            <a:r>
              <a:rPr lang="en-US" dirty="0" smtClean="0"/>
              <a:t>		separates HTML and JS: easier to maintain</a:t>
            </a:r>
          </a:p>
          <a:p>
            <a:pPr algn="just">
              <a:buNone/>
            </a:pPr>
            <a:r>
              <a:rPr lang="en-US" dirty="0" smtClean="0"/>
              <a:t>		cached JavaScript files can speed up </a:t>
            </a:r>
            <a:r>
              <a:rPr lang="en-US" dirty="0" err="1" smtClean="0"/>
              <a:t>pageloads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725470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Scoping rules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letTest</a:t>
            </a:r>
            <a:r>
              <a:rPr lang="en-US" dirty="0" smtClean="0"/>
              <a:t>() {</a:t>
            </a:r>
          </a:p>
          <a:p>
            <a:pPr algn="just">
              <a:buNone/>
            </a:pPr>
            <a:r>
              <a:rPr lang="en-US" dirty="0" smtClean="0"/>
              <a:t>	 let x = 1; </a:t>
            </a:r>
          </a:p>
          <a:p>
            <a:pPr algn="just">
              <a:buNone/>
            </a:pPr>
            <a:r>
              <a:rPr lang="en-US" dirty="0" smtClean="0"/>
              <a:t>	{</a:t>
            </a:r>
          </a:p>
          <a:p>
            <a:pPr algn="just">
              <a:buNone/>
            </a:pPr>
            <a:r>
              <a:rPr lang="en-US" dirty="0" smtClean="0"/>
              <a:t>		 let x = 2; // different  variable!</a:t>
            </a:r>
          </a:p>
          <a:p>
            <a:pPr algn="just">
              <a:buNone/>
            </a:pPr>
            <a:r>
              <a:rPr lang="en-US" dirty="0" smtClean="0"/>
              <a:t>	 	console.log(x); // 2</a:t>
            </a:r>
          </a:p>
          <a:p>
            <a:pPr algn="just">
              <a:buNone/>
            </a:pPr>
            <a:r>
              <a:rPr lang="en-US" dirty="0" smtClean="0"/>
              <a:t>	 }</a:t>
            </a:r>
          </a:p>
          <a:p>
            <a:pPr algn="just">
              <a:buNone/>
            </a:pPr>
            <a:r>
              <a:rPr lang="en-US" dirty="0" smtClean="0"/>
              <a:t>	 console.log(x); // 1</a:t>
            </a:r>
          </a:p>
          <a:p>
            <a:pPr algn="just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 smtClean="0"/>
              <a:t>global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At the top level of programs and functions, </a:t>
            </a:r>
            <a:r>
              <a:rPr lang="en-US" b="1" dirty="0" smtClean="0"/>
              <a:t>let</a:t>
            </a:r>
            <a:r>
              <a:rPr lang="en-US" dirty="0" smtClean="0"/>
              <a:t>, unlike </a:t>
            </a:r>
            <a:r>
              <a:rPr lang="en-US" b="1" dirty="0" err="1" smtClean="0"/>
              <a:t>var</a:t>
            </a:r>
            <a:r>
              <a:rPr lang="en-US" dirty="0" smtClean="0"/>
              <a:t>, does not create a property on the global object. 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x = 'global';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    	let y = 'global';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   		console.log(</a:t>
            </a:r>
            <a:r>
              <a:rPr lang="en-US" dirty="0" err="1" smtClean="0">
                <a:solidFill>
                  <a:srgbClr val="002060"/>
                </a:solidFill>
              </a:rPr>
              <a:t>this.x</a:t>
            </a:r>
            <a:r>
              <a:rPr lang="en-US" dirty="0" smtClean="0">
                <a:solidFill>
                  <a:srgbClr val="002060"/>
                </a:solidFill>
              </a:rPr>
              <a:t>);//"global" 	console.log(</a:t>
            </a:r>
            <a:r>
              <a:rPr lang="en-US" dirty="0" err="1" smtClean="0">
                <a:solidFill>
                  <a:srgbClr val="002060"/>
                </a:solidFill>
              </a:rPr>
              <a:t>this.y</a:t>
            </a:r>
            <a:r>
              <a:rPr lang="en-US" dirty="0" smtClean="0">
                <a:solidFill>
                  <a:srgbClr val="002060"/>
                </a:solidFill>
              </a:rPr>
              <a:t>); //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1" dirty="0" smtClean="0"/>
              <a:t>const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Variables declared using const are immutable.</a:t>
            </a:r>
          </a:p>
          <a:p>
            <a:pPr algn="just"/>
            <a:r>
              <a:rPr lang="en-US" dirty="0" smtClean="0"/>
              <a:t>A const is limited to the scope of the enclosing block, like let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/>
              <a:t>Constants should be used whenever a value must not change during run time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/>
              <a:t>It must be initialized immediately: 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	const x = 'Hello World’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562074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>Accidental global creation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of the above named declarations can be written in the global context(i.e. outside of any function) </a:t>
            </a:r>
          </a:p>
          <a:p>
            <a:pPr algn="just"/>
            <a:r>
              <a:rPr lang="en-US" dirty="0" smtClean="0"/>
              <a:t>Even within a function, omitting </a:t>
            </a:r>
            <a:r>
              <a:rPr lang="en-US" dirty="0" err="1" smtClean="0"/>
              <a:t>var,let</a:t>
            </a:r>
            <a:r>
              <a:rPr lang="en-US" dirty="0" smtClean="0"/>
              <a:t> or const makes the variable automatically global.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796908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/>
              <a:t>Accidental global creation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41376"/>
            <a:ext cx="8229600" cy="5616624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sayHello</a:t>
            </a:r>
            <a:r>
              <a:rPr lang="en-US" dirty="0" smtClean="0"/>
              <a:t>() { </a:t>
            </a:r>
          </a:p>
          <a:p>
            <a:pPr algn="just">
              <a:buNone/>
            </a:pPr>
            <a:r>
              <a:rPr lang="en-US" dirty="0" smtClean="0"/>
              <a:t>	hello = "Hello World"; </a:t>
            </a:r>
          </a:p>
          <a:p>
            <a:pPr algn="just">
              <a:buNone/>
            </a:pPr>
            <a:r>
              <a:rPr lang="en-US" dirty="0" smtClean="0"/>
              <a:t>	console.log(hello)</a:t>
            </a:r>
          </a:p>
          <a:p>
            <a:pPr algn="just">
              <a:buNone/>
            </a:pPr>
            <a:r>
              <a:rPr lang="en-US" dirty="0" smtClean="0"/>
              <a:t> }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sayHello</a:t>
            </a:r>
            <a:r>
              <a:rPr lang="en-US" dirty="0" smtClean="0"/>
              <a:t>();</a:t>
            </a:r>
          </a:p>
          <a:p>
            <a:pPr algn="just">
              <a:buNone/>
            </a:pPr>
            <a:r>
              <a:rPr lang="en-US" dirty="0" smtClean="0"/>
              <a:t> console.log(hello) ; //</a:t>
            </a:r>
            <a:r>
              <a:rPr lang="en-US" dirty="0" smtClean="0">
                <a:solidFill>
                  <a:srgbClr val="FF0000"/>
                </a:solidFill>
              </a:rPr>
              <a:t>expected is Hello             						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To avoid accidentally declaring global variables you can use </a:t>
            </a:r>
            <a:r>
              <a:rPr lang="en-US" dirty="0" smtClean="0">
                <a:solidFill>
                  <a:srgbClr val="FF0000"/>
                </a:solidFill>
              </a:rPr>
              <a:t>strict mode</a:t>
            </a:r>
          </a:p>
          <a:p>
            <a:r>
              <a:rPr lang="en-US" dirty="0" smtClean="0"/>
              <a:t>Strict mode is declared by adding "use strict"; to the beginning of a script or a function.</a:t>
            </a:r>
          </a:p>
          <a:p>
            <a:r>
              <a:rPr lang="en-US" dirty="0" smtClean="0"/>
              <a:t>Declared at the beginning of a script, it has global scope (all code in the script will execute in strict mode):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 fun(){</a:t>
            </a:r>
          </a:p>
          <a:p>
            <a:pPr lvl="1">
              <a:buNone/>
            </a:pPr>
            <a:r>
              <a:rPr lang="en-US" dirty="0" smtClean="0"/>
              <a:t>	if(true){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a=10;</a:t>
            </a:r>
          </a:p>
          <a:p>
            <a:pPr lvl="1">
              <a:buNone/>
            </a:pPr>
            <a:r>
              <a:rPr lang="en-US" dirty="0" smtClean="0"/>
              <a:t>			let b=20;</a:t>
            </a:r>
          </a:p>
          <a:p>
            <a:pPr lvl="1">
              <a:buNone/>
            </a:pPr>
            <a:r>
              <a:rPr lang="en-US" dirty="0" smtClean="0"/>
              <a:t>			const c=30</a:t>
            </a:r>
          </a:p>
          <a:p>
            <a:pPr lvl="1">
              <a:buNone/>
            </a:pPr>
            <a:r>
              <a:rPr lang="en-US" dirty="0" smtClean="0"/>
              <a:t>			console.log(a); //10</a:t>
            </a:r>
          </a:p>
          <a:p>
            <a:pPr lvl="1">
              <a:buNone/>
            </a:pPr>
            <a:r>
              <a:rPr lang="en-US" dirty="0" smtClean="0"/>
              <a:t>			console.log(b);//20</a:t>
            </a:r>
          </a:p>
          <a:p>
            <a:pPr lvl="1">
              <a:buNone/>
            </a:pPr>
            <a:r>
              <a:rPr lang="en-US" dirty="0" smtClean="0"/>
              <a:t>			console.log(c )//30</a:t>
            </a:r>
          </a:p>
          <a:p>
            <a:pPr lvl="1">
              <a:buNone/>
            </a:pPr>
            <a:r>
              <a:rPr lang="en-US" dirty="0" smtClean="0"/>
              <a:t>		}</a:t>
            </a:r>
          </a:p>
          <a:p>
            <a:pPr lvl="1">
              <a:buNone/>
            </a:pPr>
            <a:r>
              <a:rPr lang="en-US" dirty="0" smtClean="0"/>
              <a:t>		console.log(a);//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console.log(b);//</a:t>
            </a:r>
            <a:r>
              <a:rPr lang="en-US" dirty="0" smtClean="0">
                <a:solidFill>
                  <a:srgbClr val="FF0000"/>
                </a:solidFill>
              </a:rPr>
              <a:t>Uncaught </a:t>
            </a:r>
            <a:r>
              <a:rPr lang="en-US" dirty="0" err="1" smtClean="0">
                <a:solidFill>
                  <a:srgbClr val="FF0000"/>
                </a:solidFill>
              </a:rPr>
              <a:t>ReferenceError</a:t>
            </a:r>
            <a:r>
              <a:rPr lang="en-US" dirty="0" smtClean="0">
                <a:solidFill>
                  <a:srgbClr val="FF0000"/>
                </a:solidFill>
              </a:rPr>
              <a:t>: b is not defined</a:t>
            </a:r>
          </a:p>
          <a:p>
            <a:pPr lvl="1">
              <a:buNone/>
            </a:pPr>
            <a:r>
              <a:rPr lang="en-US" dirty="0" smtClean="0"/>
              <a:t>		console.log(c)//</a:t>
            </a:r>
            <a:r>
              <a:rPr lang="en-US" dirty="0" smtClean="0">
                <a:solidFill>
                  <a:srgbClr val="FF0000"/>
                </a:solidFill>
              </a:rPr>
              <a:t>Uncaught </a:t>
            </a:r>
            <a:r>
              <a:rPr lang="en-US" dirty="0" err="1" smtClean="0">
                <a:solidFill>
                  <a:srgbClr val="FF0000"/>
                </a:solidFill>
              </a:rPr>
              <a:t>ReferenceError</a:t>
            </a:r>
            <a:r>
              <a:rPr lang="en-US" dirty="0" smtClean="0">
                <a:solidFill>
                  <a:srgbClr val="FF0000"/>
                </a:solidFill>
              </a:rPr>
              <a:t>: c is not defined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hoisting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JavaScript </a:t>
            </a:r>
            <a:r>
              <a:rPr lang="en-US" b="1" dirty="0" smtClean="0"/>
              <a:t>Hoisting</a:t>
            </a:r>
            <a:r>
              <a:rPr lang="en-US" dirty="0" smtClean="0"/>
              <a:t> refers to the process whereby the interpreter appears to move the </a:t>
            </a:r>
            <a:r>
              <a:rPr lang="en-US" i="1" dirty="0" smtClean="0"/>
              <a:t>declaration</a:t>
            </a:r>
            <a:r>
              <a:rPr lang="en-US" dirty="0" smtClean="0"/>
              <a:t> of functions, variables or classes to the top of their scope, prior to execution of the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Hoisting works with variables too, so you can use a variable in code before it is declared and/or initialized.</a:t>
            </a:r>
          </a:p>
          <a:p>
            <a:pPr algn="just"/>
            <a:r>
              <a:rPr lang="en-US" dirty="0" smtClean="0"/>
              <a:t>However JavaScript only hoists declarations, not initializations! </a:t>
            </a:r>
          </a:p>
          <a:p>
            <a:pPr algn="just"/>
            <a:r>
              <a:rPr lang="en-US" dirty="0" smtClean="0"/>
              <a:t>Until that point in the execution is reached the variable has its </a:t>
            </a:r>
            <a:r>
              <a:rPr lang="en-US" i="1" dirty="0" smtClean="0"/>
              <a:t>default</a:t>
            </a:r>
            <a:r>
              <a:rPr lang="en-US" dirty="0" smtClean="0"/>
              <a:t> initialization (undefined for a variable declared using </a:t>
            </a:r>
            <a:r>
              <a:rPr lang="en-US" dirty="0" err="1" smtClean="0"/>
              <a:t>var</a:t>
            </a:r>
            <a:r>
              <a:rPr lang="en-US" dirty="0" smtClean="0"/>
              <a:t>, otherwise uninitialized).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211144" cy="8683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hoisting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 Hoisting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1" y="1643050"/>
            <a:ext cx="770664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71472" y="3571876"/>
            <a:ext cx="75009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cs typeface="Arial" pitchFamily="34" charset="0"/>
              </a:rPr>
              <a:t>Here we declare then initialize the value of a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cs typeface="Arial" pitchFamily="34" charset="0"/>
              </a:rPr>
              <a:t>var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cs typeface="Arial" pitchFamily="34" charset="0"/>
              </a:rPr>
              <a:t> after using it. The default initialization of the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cs typeface="Arial" pitchFamily="34" charset="0"/>
              </a:rPr>
              <a:t>var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cs typeface="Arial" pitchFamily="34" charset="0"/>
              </a:rPr>
              <a:t> is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cs typeface="Arial" pitchFamily="34" charset="0"/>
              </a:rPr>
              <a:t>undefined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Inter"/>
                <a:cs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7211144" cy="8683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hoisting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554234"/>
            <a:ext cx="6929486" cy="43915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and const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Variable declarations with let and const though won’t get initialized with </a:t>
            </a:r>
            <a:r>
              <a:rPr lang="en-US" dirty="0" err="1" smtClean="0"/>
              <a:t>undefined,thus</a:t>
            </a:r>
            <a:r>
              <a:rPr lang="en-US" dirty="0" smtClean="0"/>
              <a:t> the Temporal </a:t>
            </a:r>
            <a:r>
              <a:rPr lang="en-US" dirty="0" err="1" smtClean="0"/>
              <a:t>DeadZone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 An exception will be thrown if a variable declared with let or const is read before it is initialized.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211144" cy="1082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 smtClean="0"/>
              <a:t>l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and const hoisting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Temporal dead zone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 let or const variable is said to be in a "temporal dead zone" (TDZ) from the start of the block until code execution reaches the line where the variable is declared.</a:t>
            </a:r>
          </a:p>
          <a:p>
            <a:pPr algn="just"/>
            <a:r>
              <a:rPr lang="en-US" dirty="0" smtClean="0"/>
              <a:t>While inside the TDZ, the variable has not been initialized with a value, and any attempt to access it will result in a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u="sng" dirty="0" err="1" smtClean="0">
                <a:solidFill>
                  <a:srgbClr val="FF0000"/>
                </a:solidFill>
              </a:rPr>
              <a:t>ReferenceError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211144" cy="8683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/>
              <a:t>temporal dead zone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868346"/>
          </a:xfr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/>
              <a:t>temporal dead 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variable is initialized with a value when execution reaches the line of code where it was declared.</a:t>
            </a:r>
          </a:p>
          <a:p>
            <a:pPr algn="just"/>
            <a:r>
              <a:rPr lang="en-US" dirty="0" smtClean="0"/>
              <a:t>If no initial value was specified with the variable declaration, it will be initialized with a value of undefined.</a:t>
            </a:r>
          </a:p>
          <a:p>
            <a:pPr algn="just"/>
            <a:r>
              <a:rPr lang="en-US" dirty="0" smtClean="0"/>
              <a:t>This differs from </a:t>
            </a:r>
            <a:r>
              <a:rPr lang="en-US" dirty="0" err="1" smtClean="0"/>
              <a:t>var</a:t>
            </a:r>
            <a:r>
              <a:rPr lang="en-US" dirty="0" smtClean="0"/>
              <a:t> variables, which will return a value of undefined if they are accessed before they are declared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function  fun(){</a:t>
            </a:r>
          </a:p>
          <a:p>
            <a:pPr>
              <a:buNone/>
            </a:pPr>
            <a:r>
              <a:rPr lang="en-US" dirty="0" smtClean="0"/>
              <a:t>	console.log(a)//</a:t>
            </a:r>
            <a:r>
              <a:rPr lang="en-US" dirty="0" smtClean="0">
                <a:solidFill>
                  <a:srgbClr val="FF0000"/>
                </a:solidFill>
              </a:rPr>
              <a:t>expected: undefined</a:t>
            </a:r>
          </a:p>
          <a:p>
            <a:pPr>
              <a:buNone/>
            </a:pPr>
            <a:r>
              <a:rPr lang="en-US" dirty="0" smtClean="0"/>
              <a:t>	console.log(b)//</a:t>
            </a:r>
            <a:r>
              <a:rPr lang="en-US" dirty="0" smtClean="0">
                <a:solidFill>
                  <a:srgbClr val="FF0000"/>
                </a:solidFill>
              </a:rPr>
              <a:t>Uncaught </a:t>
            </a:r>
            <a:r>
              <a:rPr lang="en-US" dirty="0" err="1" smtClean="0">
                <a:solidFill>
                  <a:srgbClr val="FF0000"/>
                </a:solidFill>
              </a:rPr>
              <a:t>ReferenceError</a:t>
            </a:r>
            <a:r>
              <a:rPr lang="en-US" dirty="0" smtClean="0">
                <a:solidFill>
                  <a:srgbClr val="FF0000"/>
                </a:solidFill>
              </a:rPr>
              <a:t>: Cannot 			access ‘b' before initialization</a:t>
            </a:r>
          </a:p>
          <a:p>
            <a:pPr>
              <a:buNone/>
            </a:pPr>
            <a:r>
              <a:rPr lang="en-US" dirty="0" smtClean="0"/>
              <a:t>	console.log(c)//</a:t>
            </a:r>
            <a:r>
              <a:rPr lang="en-US" dirty="0" smtClean="0">
                <a:solidFill>
                  <a:srgbClr val="FF0000"/>
                </a:solidFill>
              </a:rPr>
              <a:t>Uncaught </a:t>
            </a:r>
            <a:r>
              <a:rPr lang="en-US" dirty="0" err="1" smtClean="0">
                <a:solidFill>
                  <a:srgbClr val="FF0000"/>
                </a:solidFill>
              </a:rPr>
              <a:t>ReferenceError</a:t>
            </a:r>
            <a:r>
              <a:rPr lang="en-US" dirty="0" smtClean="0">
                <a:solidFill>
                  <a:srgbClr val="FF0000"/>
                </a:solidFill>
              </a:rPr>
              <a:t>: Cannot 				access 'c' before initialization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a=10;</a:t>
            </a:r>
          </a:p>
          <a:p>
            <a:pPr>
              <a:buNone/>
            </a:pPr>
            <a:r>
              <a:rPr lang="en-US" dirty="0" smtClean="0"/>
              <a:t>	let b=20</a:t>
            </a:r>
          </a:p>
          <a:p>
            <a:pPr>
              <a:buNone/>
            </a:pPr>
            <a:r>
              <a:rPr lang="en-US" dirty="0" smtClean="0"/>
              <a:t>	const c=30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4290"/>
            <a:ext cx="7139136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example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</a:t>
            </a:r>
            <a:r>
              <a:rPr lang="en-US" dirty="0" err="1" smtClean="0"/>
              <a:t>DeadZone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Content Placeholder 4" descr="Untitled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785926"/>
            <a:ext cx="7191375" cy="42862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d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9738"/>
            <a:ext cx="8229600" cy="4006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String</a:t>
            </a:r>
            <a:br>
              <a:rPr lang="en-US" dirty="0" smtClean="0"/>
            </a:br>
            <a:r>
              <a:rPr lang="en-US" dirty="0" smtClean="0"/>
              <a:t>2. Number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Bigint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Boolean</a:t>
            </a:r>
            <a:br>
              <a:rPr lang="en-US" dirty="0" smtClean="0"/>
            </a:br>
            <a:r>
              <a:rPr lang="en-US" dirty="0" smtClean="0"/>
              <a:t>5. Undefined</a:t>
            </a:r>
            <a:br>
              <a:rPr lang="en-US" dirty="0" smtClean="0"/>
            </a:br>
            <a:r>
              <a:rPr lang="en-US" dirty="0" smtClean="0"/>
              <a:t>6. Null</a:t>
            </a:r>
            <a:br>
              <a:rPr lang="en-US" dirty="0" smtClean="0"/>
            </a:br>
            <a:r>
              <a:rPr lang="en-US" dirty="0" smtClean="0"/>
              <a:t>7. Symbol</a:t>
            </a:r>
            <a:br>
              <a:rPr lang="en-US" dirty="0" smtClean="0"/>
            </a:br>
            <a:r>
              <a:rPr lang="en-US" dirty="0" smtClean="0"/>
              <a:t>8.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/ Numbers:</a:t>
            </a:r>
            <a:br>
              <a:rPr lang="en-US" dirty="0" smtClean="0"/>
            </a:br>
            <a:r>
              <a:rPr lang="en-US" dirty="0" smtClean="0"/>
              <a:t>let length = 16;</a:t>
            </a:r>
            <a:br>
              <a:rPr lang="en-US" dirty="0" smtClean="0"/>
            </a:br>
            <a:r>
              <a:rPr lang="en-US" dirty="0" smtClean="0"/>
              <a:t>let weight = 7.5;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Strings:</a:t>
            </a:r>
            <a:br>
              <a:rPr lang="en-US" dirty="0" smtClean="0"/>
            </a:br>
            <a:r>
              <a:rPr lang="en-US" dirty="0" smtClean="0"/>
              <a:t>let color = "Yellow";</a:t>
            </a:r>
            <a:br>
              <a:rPr lang="en-US" dirty="0" smtClean="0"/>
            </a:br>
            <a:r>
              <a:rPr lang="en-US" dirty="0" smtClean="0"/>
              <a:t>let </a:t>
            </a:r>
            <a:r>
              <a:rPr lang="en-US" dirty="0" err="1" smtClean="0"/>
              <a:t>lastName</a:t>
            </a:r>
            <a:r>
              <a:rPr lang="en-US" dirty="0" smtClean="0"/>
              <a:t> = "Johnson";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Booleans</a:t>
            </a:r>
            <a:br>
              <a:rPr lang="en-US" dirty="0" smtClean="0"/>
            </a:br>
            <a:r>
              <a:rPr lang="en-US" dirty="0" smtClean="0"/>
              <a:t>let x = true;</a:t>
            </a:r>
            <a:br>
              <a:rPr lang="en-US" dirty="0" smtClean="0"/>
            </a:br>
            <a:r>
              <a:rPr lang="en-US" dirty="0" smtClean="0"/>
              <a:t>let y = false;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Object:</a:t>
            </a:r>
            <a:br>
              <a:rPr lang="en-US" dirty="0" smtClean="0"/>
            </a:br>
            <a:r>
              <a:rPr lang="en-US" dirty="0" smtClean="0"/>
              <a:t>const person =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:"Doe"};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Array object:</a:t>
            </a:r>
            <a:br>
              <a:rPr lang="en-US" dirty="0" smtClean="0"/>
            </a:br>
            <a:r>
              <a:rPr lang="en-US" dirty="0" smtClean="0"/>
              <a:t>const cars = ["Saab", "Volvo", "BMW"];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Date object:</a:t>
            </a:r>
            <a:br>
              <a:rPr lang="en-US" dirty="0" smtClean="0"/>
            </a:br>
            <a:r>
              <a:rPr lang="en-US" dirty="0" smtClean="0"/>
              <a:t>const date = new Date("2022-03-25");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6" name="Content Placeholder 5" descr="Untitled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010" y="1643051"/>
            <a:ext cx="4846319" cy="43203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d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6278"/>
            <a:ext cx="8229600" cy="36538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without any attributes</a:t>
            </a:r>
            <a:endParaRPr lang="en-US" dirty="0"/>
          </a:p>
        </p:txBody>
      </p:sp>
      <p:pic>
        <p:nvPicPr>
          <p:cNvPr id="5" name="Content Placeholder 4" descr="Untitled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8229600" cy="4572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 e t n = 536;</a:t>
            </a:r>
          </a:p>
          <a:p>
            <a:pPr>
              <a:buNone/>
            </a:pPr>
            <a:r>
              <a:rPr lang="pt-BR" dirty="0" smtClean="0"/>
              <a:t>n = 3.1415;</a:t>
            </a:r>
          </a:p>
          <a:p>
            <a:pPr>
              <a:buNone/>
            </a:pPr>
            <a:r>
              <a:rPr lang="pt-BR" dirty="0" smtClean="0"/>
              <a:t>n = 0.1 + 0.1 + 0 . 1 ; / / != 0.3</a:t>
            </a:r>
          </a:p>
          <a:p>
            <a:pPr>
              <a:buNone/>
            </a:pPr>
            <a:r>
              <a:rPr lang="pt-BR" dirty="0" smtClean="0"/>
              <a:t>c o n s o l e. l og ( 1 / 0 , - 1 / 0 , 0 / 0 )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type is represented as a 64-bit floating-point number (52 bit mantissa + 11 bit exponent + a </a:t>
            </a:r>
            <a:r>
              <a:rPr lang="en-US" dirty="0" err="1" smtClean="0"/>
              <a:t>signbit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Infinity represents the mathematical Infinity∞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Division of zero </a:t>
            </a:r>
            <a:r>
              <a:rPr lang="en-US" dirty="0" err="1" smtClean="0"/>
              <a:t>byzero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Dividing an infinity by </a:t>
            </a:r>
            <a:r>
              <a:rPr lang="en-US" dirty="0" err="1" smtClean="0"/>
              <a:t>aninfinity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Multiplication of an infinity by a zero</a:t>
            </a:r>
          </a:p>
          <a:p>
            <a:pPr>
              <a:buNone/>
            </a:pPr>
            <a:r>
              <a:rPr lang="en-US" dirty="0" smtClean="0"/>
              <a:t>• Any operation in which </a:t>
            </a:r>
            <a:r>
              <a:rPr lang="en-US" dirty="0" err="1" smtClean="0"/>
              <a:t>NaN</a:t>
            </a:r>
            <a:r>
              <a:rPr lang="en-US" dirty="0" smtClean="0"/>
              <a:t> is an operand</a:t>
            </a:r>
          </a:p>
          <a:p>
            <a:pPr>
              <a:buNone/>
            </a:pPr>
            <a:r>
              <a:rPr lang="en-US" dirty="0" smtClean="0"/>
              <a:t>• Converting a non-numeric string</a:t>
            </a:r>
          </a:p>
          <a:p>
            <a:pPr>
              <a:buNone/>
            </a:pPr>
            <a:r>
              <a:rPr lang="en-US" dirty="0" smtClean="0"/>
              <a:t>	or undefined into </a:t>
            </a:r>
            <a:r>
              <a:rPr lang="en-US" dirty="0" err="1" smtClean="0"/>
              <a:t>anumber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NaN</a:t>
            </a:r>
            <a:r>
              <a:rPr lang="en-US" dirty="0" smtClean="0"/>
              <a:t>&lt; 1 ; / / f </a:t>
            </a:r>
            <a:r>
              <a:rPr lang="en-US" dirty="0" err="1" smtClean="0"/>
              <a:t>als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 1 ; / / f </a:t>
            </a:r>
            <a:r>
              <a:rPr lang="en-US" dirty="0" err="1" smtClean="0"/>
              <a:t>als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==</a:t>
            </a:r>
          </a:p>
          <a:p>
            <a:pPr>
              <a:buNone/>
            </a:pPr>
            <a:r>
              <a:rPr lang="en-US" dirty="0" err="1" smtClean="0"/>
              <a:t>NaN</a:t>
            </a:r>
            <a:r>
              <a:rPr lang="en-US" dirty="0" smtClean="0"/>
              <a:t>; / / f </a:t>
            </a:r>
            <a:r>
              <a:rPr lang="en-US" dirty="0" err="1" smtClean="0"/>
              <a:t>als</a:t>
            </a:r>
            <a:r>
              <a:rPr lang="en-US" dirty="0" smtClean="0"/>
              <a:t> e</a:t>
            </a:r>
          </a:p>
          <a:p>
            <a:pPr>
              <a:buNone/>
            </a:pPr>
            <a:r>
              <a:rPr lang="en-US" dirty="0" smtClean="0"/>
              <a:t>/ / But we can s t </a:t>
            </a:r>
            <a:r>
              <a:rPr lang="en-US" dirty="0" err="1" smtClean="0"/>
              <a:t>i</a:t>
            </a:r>
            <a:r>
              <a:rPr lang="en-US" dirty="0" smtClean="0"/>
              <a:t> l </a:t>
            </a:r>
            <a:r>
              <a:rPr lang="en-US" dirty="0" err="1" smtClean="0"/>
              <a:t>l</a:t>
            </a:r>
            <a:r>
              <a:rPr lang="en-US" dirty="0" smtClean="0"/>
              <a:t> check f o r </a:t>
            </a:r>
            <a:r>
              <a:rPr lang="en-US" dirty="0" err="1" smtClean="0"/>
              <a:t>NaN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isNaN</a:t>
            </a:r>
            <a:r>
              <a:rPr lang="en-US" dirty="0" smtClean="0"/>
              <a:t>(</a:t>
            </a:r>
            <a:r>
              <a:rPr lang="en-US" dirty="0" err="1" smtClean="0"/>
              <a:t>NaN</a:t>
            </a:r>
            <a:r>
              <a:rPr lang="en-US" dirty="0" smtClean="0"/>
              <a:t>); / / true</a:t>
            </a:r>
          </a:p>
          <a:p>
            <a:pPr>
              <a:buNone/>
            </a:pPr>
            <a:r>
              <a:rPr lang="en-US" dirty="0" err="1" smtClean="0"/>
              <a:t>isNaN</a:t>
            </a:r>
            <a:r>
              <a:rPr lang="en-US" dirty="0" smtClean="0"/>
              <a:t>(true); / / f al s e</a:t>
            </a:r>
          </a:p>
          <a:p>
            <a:pPr>
              <a:buNone/>
            </a:pPr>
            <a:r>
              <a:rPr lang="en-US" dirty="0" err="1" smtClean="0"/>
              <a:t>isNaN</a:t>
            </a:r>
            <a:r>
              <a:rPr lang="en-US" dirty="0" smtClean="0"/>
              <a:t>(false); / / f al 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Number</a:t>
            </a:r>
            <a:endParaRPr lang="en-US" dirty="0"/>
          </a:p>
        </p:txBody>
      </p:sp>
      <p:pic>
        <p:nvPicPr>
          <p:cNvPr id="5" name="Content Placeholder 4" descr="Untitled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6113"/>
            <a:ext cx="8229600" cy="32141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r>
              <a:rPr lang="en-US" dirty="0" smtClean="0"/>
              <a:t>, undefined,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5337"/>
            <a:ext cx="7929618" cy="47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to strings</a:t>
            </a:r>
          </a:p>
          <a:p>
            <a:r>
              <a:rPr lang="en-US" dirty="0" smtClean="0"/>
              <a:t>Converting to numbers</a:t>
            </a:r>
          </a:p>
          <a:p>
            <a:r>
              <a:rPr lang="en-US" dirty="0" smtClean="0"/>
              <a:t>Converting to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Boolean Conversion</a:t>
            </a:r>
            <a:endParaRPr lang="en-US" dirty="0"/>
          </a:p>
        </p:txBody>
      </p:sp>
      <p:pic>
        <p:nvPicPr>
          <p:cNvPr id="5" name="Content Placeholder 4" descr="Untitled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9483"/>
            <a:ext cx="8229600" cy="36873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number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conversion happens in mathematical functions and expressions automatically, or by calling</a:t>
            </a:r>
          </a:p>
          <a:p>
            <a:endParaRPr lang="en-US" dirty="0" smtClean="0"/>
          </a:p>
          <a:p>
            <a:r>
              <a:rPr lang="en-US" dirty="0" smtClean="0"/>
              <a:t>Number(argument)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Number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 descr="Untitled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22"/>
            <a:ext cx="8229600" cy="50720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defer/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="1.js" </a:t>
            </a:r>
            <a:r>
              <a:rPr lang="en-US" dirty="0" err="1" smtClean="0"/>
              <a:t>async</a:t>
            </a:r>
            <a:r>
              <a:rPr lang="en-US" dirty="0" smtClean="0"/>
              <a:t>&gt;&lt;/script&gt;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="2.js" defer&gt;&lt;/script&gt;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d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500042"/>
            <a:ext cx="7429552" cy="5572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000108"/>
            <a:ext cx="6286544" cy="49585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pPr>
              <a:buNone/>
            </a:pPr>
            <a:r>
              <a:rPr lang="en-US" dirty="0" smtClean="0"/>
              <a:t>• Assignment operators</a:t>
            </a:r>
          </a:p>
          <a:p>
            <a:pPr>
              <a:buNone/>
            </a:pPr>
            <a:r>
              <a:rPr lang="en-US" dirty="0" smtClean="0"/>
              <a:t>• Logical operators</a:t>
            </a:r>
          </a:p>
          <a:p>
            <a:pPr>
              <a:buNone/>
            </a:pPr>
            <a:r>
              <a:rPr lang="en-US" dirty="0" smtClean="0"/>
              <a:t>• Comparison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Bitwise Logical</a:t>
            </a:r>
          </a:p>
          <a:p>
            <a:r>
              <a:rPr lang="en-US" dirty="0" smtClean="0"/>
              <a:t>Bitwise Shift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5" name="Content Placeholder 4" descr="Untitled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643866" cy="4125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pic>
        <p:nvPicPr>
          <p:cNvPr id="5" name="Content Placeholder 4" descr="Untitled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1571612"/>
            <a:ext cx="7115175" cy="4143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5" name="Content Placeholder 4" descr="Untitled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41" y="1714488"/>
            <a:ext cx="7470697" cy="39774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5" name="Content Placeholder 4" descr="Untitled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12" y="1857364"/>
            <a:ext cx="4981575" cy="30630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 descr="Untitled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5992"/>
            <a:ext cx="8229600" cy="25404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pic>
        <p:nvPicPr>
          <p:cNvPr id="5" name="Content Placeholder 4" descr="Untitled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1928802"/>
            <a:ext cx="6200775" cy="3286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8800" dirty="0" smtClean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 </a:t>
            </a:r>
            <a:r>
              <a:rPr lang="en-US" dirty="0" err="1" smtClean="0"/>
              <a:t>async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5" name="Content Placeholder 4" descr="Untitled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7984"/>
            <a:ext cx="8229600" cy="30703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 defer&gt;</a:t>
            </a:r>
            <a:endParaRPr lang="en-US" dirty="0"/>
          </a:p>
        </p:txBody>
      </p:sp>
      <p:pic>
        <p:nvPicPr>
          <p:cNvPr id="5" name="Content Placeholder 4" descr="untitled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8802"/>
            <a:ext cx="8229600" cy="39290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distinguishes expressions and statements.</a:t>
            </a:r>
          </a:p>
          <a:p>
            <a:pPr algn="just"/>
            <a:r>
              <a:rPr lang="en-US" dirty="0" smtClean="0"/>
              <a:t>An expression produces a value and can be written wherever a value is </a:t>
            </a:r>
            <a:r>
              <a:rPr lang="en-US" dirty="0" err="1" smtClean="0"/>
              <a:t>expected,for</a:t>
            </a:r>
            <a:r>
              <a:rPr lang="en-US" dirty="0" smtClean="0"/>
              <a:t> example as an argument in a function call.</a:t>
            </a:r>
          </a:p>
          <a:p>
            <a:pPr algn="just"/>
            <a:r>
              <a:rPr lang="en-US" dirty="0" smtClean="0"/>
              <a:t>A statement performs an action. Loops and if statements are examples of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930</Words>
  <Application>Microsoft Office PowerPoint</Application>
  <PresentationFormat>On-screen Show (4:3)</PresentationFormat>
  <Paragraphs>361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1_Office Theme</vt:lpstr>
      <vt:lpstr>Introduction to JS</vt:lpstr>
      <vt:lpstr>Introduction</vt:lpstr>
      <vt:lpstr>How to start?</vt:lpstr>
      <vt:lpstr>Slide 4</vt:lpstr>
      <vt:lpstr>&lt;script&gt; without any attributes</vt:lpstr>
      <vt:lpstr>defer/async</vt:lpstr>
      <vt:lpstr>&lt;script async&gt;</vt:lpstr>
      <vt:lpstr>&lt;script defer&gt;</vt:lpstr>
      <vt:lpstr>Expressions and statements</vt:lpstr>
      <vt:lpstr>Slide 10</vt:lpstr>
      <vt:lpstr>Variable</vt:lpstr>
      <vt:lpstr>Valid Examples</vt:lpstr>
      <vt:lpstr>Declaration, Initialization and Assignment</vt:lpstr>
      <vt:lpstr> 4 Ways to Declare a JavaScript Variable: </vt:lpstr>
      <vt:lpstr>Declaration Types</vt:lpstr>
      <vt:lpstr>Slide 16</vt:lpstr>
      <vt:lpstr>Slide 17</vt:lpstr>
      <vt:lpstr>Using var</vt:lpstr>
      <vt:lpstr>Var </vt:lpstr>
      <vt:lpstr>Globally scope with var</vt:lpstr>
      <vt:lpstr>function scoped using var</vt:lpstr>
      <vt:lpstr>global scoped using var</vt:lpstr>
      <vt:lpstr>Slide 23</vt:lpstr>
      <vt:lpstr>let </vt:lpstr>
      <vt:lpstr>let </vt:lpstr>
      <vt:lpstr>Let: block scope </vt:lpstr>
      <vt:lpstr>Let: block scope </vt:lpstr>
      <vt:lpstr>Scoping rules</vt:lpstr>
      <vt:lpstr>Scoping rules</vt:lpstr>
      <vt:lpstr>Scoping rules</vt:lpstr>
      <vt:lpstr>global object</vt:lpstr>
      <vt:lpstr>const</vt:lpstr>
      <vt:lpstr>Accidental global creation</vt:lpstr>
      <vt:lpstr>Accidental global creation</vt:lpstr>
      <vt:lpstr>strict mode</vt:lpstr>
      <vt:lpstr>Slide 36</vt:lpstr>
      <vt:lpstr>hoisting</vt:lpstr>
      <vt:lpstr>Variable Hoisting</vt:lpstr>
      <vt:lpstr>Var  Hoisting</vt:lpstr>
      <vt:lpstr>let and const hoisting</vt:lpstr>
      <vt:lpstr>Temporal dead zone </vt:lpstr>
      <vt:lpstr>temporal dead zone</vt:lpstr>
      <vt:lpstr>example</vt:lpstr>
      <vt:lpstr>Temporal DeadZone!</vt:lpstr>
      <vt:lpstr>Slide 45</vt:lpstr>
      <vt:lpstr>Data Types</vt:lpstr>
      <vt:lpstr>Examples</vt:lpstr>
      <vt:lpstr>typeof operator</vt:lpstr>
      <vt:lpstr>Slide 49</vt:lpstr>
      <vt:lpstr>Number</vt:lpstr>
      <vt:lpstr>Slide 51</vt:lpstr>
      <vt:lpstr>NaN</vt:lpstr>
      <vt:lpstr>Slide 53</vt:lpstr>
      <vt:lpstr>To Number</vt:lpstr>
      <vt:lpstr>boolean, undefined, null</vt:lpstr>
      <vt:lpstr>Data type conversion</vt:lpstr>
      <vt:lpstr>To Boolean Conversion</vt:lpstr>
      <vt:lpstr>To number conversion</vt:lpstr>
      <vt:lpstr>To Number Conversion</vt:lpstr>
      <vt:lpstr>Slide 60</vt:lpstr>
      <vt:lpstr>Slide 61</vt:lpstr>
      <vt:lpstr>Operators</vt:lpstr>
      <vt:lpstr>Arithmetic operators</vt:lpstr>
      <vt:lpstr>Assignment operators</vt:lpstr>
      <vt:lpstr>Comparison operators</vt:lpstr>
      <vt:lpstr>Logical operators</vt:lpstr>
      <vt:lpstr>Examples</vt:lpstr>
      <vt:lpstr>Type conversion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117</cp:revision>
  <dcterms:created xsi:type="dcterms:W3CDTF">2020-06-18T13:39:53Z</dcterms:created>
  <dcterms:modified xsi:type="dcterms:W3CDTF">2023-06-14T08:02:46Z</dcterms:modified>
</cp:coreProperties>
</file>