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B4C42-7B7A-4590-8B95-68625DDB6FE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D4F0-6058-4C16-8AF0-20502387A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64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D4F0-6058-4C16-8AF0-20502387A5F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9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6BB7-DB24-423C-9D55-A2A6E459539E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1E3-7652-4003-A234-40784FE418B1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98B4-4BFD-45A9-A4FC-40452B13CBDA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81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4610-821C-4278-9C9D-7B597B371346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D228-07A2-473D-873D-5B8A3C622CD3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6B36-9348-4532-AC54-E2132A8312D5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9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F7E-AD47-430D-AB54-FC20EB14AE1B}" type="datetime1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0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A2A3-CA01-46C4-B3E7-87BA8D0CC051}" type="datetime1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17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2F35-31D0-4542-B572-D12206942942}" type="datetime1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FB3F-B876-41BB-A863-14F62E005D6A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2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592C-4E3E-42D9-B25C-9480CF64DC07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2B73-82E2-4713-AAF4-C9E8E23FA9BB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F443-8357-4680-BE91-AD753B4FF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66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Avito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909517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Создал: Студент группы ИС (ТП-31)</a:t>
            </a:r>
          </a:p>
          <a:p>
            <a:pPr algn="r"/>
            <a:r>
              <a:rPr lang="ru-RU" dirty="0" err="1" smtClean="0"/>
              <a:t>Григорьевских</a:t>
            </a:r>
            <a:r>
              <a:rPr lang="ru-RU" dirty="0" smtClean="0"/>
              <a:t> Даниил Александрович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80263" y="6368066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Абакан 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5118" y="-322209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55118" y="1003354"/>
            <a:ext cx="7962133" cy="5014764"/>
          </a:xfrm>
          <a:prstGeom prst="rect">
            <a:avLst/>
          </a:prstGeom>
          <a:ln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43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2220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0171" y="677226"/>
            <a:ext cx="8851211" cy="5853354"/>
          </a:xfrm>
          <a:prstGeom prst="rect">
            <a:avLst/>
          </a:prstGeom>
          <a:ln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47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431" y="-34062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состояний, активности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835" y="838683"/>
            <a:ext cx="4045897" cy="5306640"/>
          </a:xfrm>
          <a:prstGeom prst="rect">
            <a:avLst/>
          </a:prstGeom>
        </p:spPr>
      </p:pic>
      <p:pic>
        <p:nvPicPr>
          <p:cNvPr id="5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3348" y="713049"/>
            <a:ext cx="5312166" cy="5986711"/>
          </a:xfrm>
          <a:prstGeom prst="rect">
            <a:avLst/>
          </a:prstGeom>
          <a:ln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1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431" y="-34062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pic>
        <p:nvPicPr>
          <p:cNvPr id="6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99225" y="833612"/>
            <a:ext cx="7768930" cy="5638018"/>
          </a:xfrm>
          <a:prstGeom prst="rect">
            <a:avLst/>
          </a:prstGeom>
          <a:ln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5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431" y="-34062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05311" y="560437"/>
            <a:ext cx="3291840" cy="6228080"/>
          </a:xfrm>
          <a:prstGeom prst="rect">
            <a:avLst/>
          </a:prstGeom>
          <a:ln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29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241" y="-37130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Тест кейсы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9" y="889040"/>
            <a:ext cx="6090376" cy="34179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555" y="3056183"/>
            <a:ext cx="7296445" cy="317892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62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968" y="-30379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Чек листы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80" y="702655"/>
            <a:ext cx="4948066" cy="5919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859" y="702655"/>
            <a:ext cx="4527342" cy="492489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3196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3715"/>
            <a:ext cx="10515600" cy="5293248"/>
          </a:xfrm>
        </p:spPr>
        <p:txBody>
          <a:bodyPr>
            <a:normAutofit fontScale="92500" lnSpcReduction="10000"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рамках проекта была проведена комплексная работа по анализу, проектированию и тестированию функционала платформы </a:t>
            </a:r>
            <a:r>
              <a:rPr lang="ru-RU" dirty="0" err="1"/>
              <a:t>Avito</a:t>
            </a:r>
            <a:r>
              <a:rPr lang="ru-RU" dirty="0"/>
              <a:t>. Разработано детальное техническое задание, включающее требования к безопасности, пользовательскому интерфейсу, масштабируемости и интеграции с внешними системами. </a:t>
            </a:r>
            <a:endParaRPr lang="ru-RU" dirty="0" smtClean="0"/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/>
              <a:t>Сформированы </a:t>
            </a:r>
            <a:r>
              <a:rPr lang="ru-RU" dirty="0"/>
              <a:t>ключевые сущности для базы данных, ER-диаграмма, диаграмма вариантов использований, диаграмма последовательности, диаграмма классов, диаграмма состояний и чек-листы для тестирования, что обеспечило четкое понимание архитектур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7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4242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97799"/>
            <a:ext cx="10993768" cy="5609138"/>
          </a:xfrm>
        </p:spPr>
        <p:txBody>
          <a:bodyPr>
            <a:normAutofit fontScale="55000" lnSpcReduction="20000"/>
          </a:bodyPr>
          <a:lstStyle/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3300" dirty="0"/>
              <a:t>Рынок онлайн-объявлений в России характеризуется высокой конкуренцией, где </a:t>
            </a:r>
            <a:r>
              <a:rPr lang="ru-RU" sz="3300" dirty="0" err="1"/>
              <a:t>Avito</a:t>
            </a:r>
            <a:r>
              <a:rPr lang="ru-RU" sz="3300" dirty="0"/>
              <a:t> доминирует благодаря масштабу аудитории и разнообразию услуг. Основные конкуренты — Юла (интегрирована с </a:t>
            </a:r>
            <a:r>
              <a:rPr lang="ru-RU" sz="3300" dirty="0" err="1"/>
              <a:t>соцсетями</a:t>
            </a:r>
            <a:r>
              <a:rPr lang="ru-RU" sz="3300" dirty="0"/>
              <a:t>) и международные платформы, такие как OLX, которые адаптированы под локальные рынки. </a:t>
            </a:r>
            <a:endParaRPr lang="ru-RU" sz="3300" dirty="0" smtClean="0"/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3300" dirty="0" smtClean="0"/>
              <a:t>Целевая </a:t>
            </a:r>
            <a:r>
              <a:rPr lang="ru-RU" sz="3300" dirty="0"/>
              <a:t>аудитория </a:t>
            </a:r>
            <a:r>
              <a:rPr lang="ru-RU" sz="3300" dirty="0" err="1"/>
              <a:t>Avito</a:t>
            </a:r>
            <a:r>
              <a:rPr lang="ru-RU" sz="3300" dirty="0"/>
              <a:t> включает физических лиц, малый и средний бизнес, а также профессиональных продавцов. Платформа решает несколько ключевых проблем: упрощение поиска товаров через фильтры и персонализированные рекомендации, обеспечение безопасности сделок за счет </a:t>
            </a:r>
            <a:r>
              <a:rPr lang="ru-RU" sz="3300" dirty="0" err="1"/>
              <a:t>модерации</a:t>
            </a:r>
            <a:r>
              <a:rPr lang="ru-RU" sz="3300" dirty="0"/>
              <a:t> и встроенного чата, а также монетизация через платное продвижение объявлений. </a:t>
            </a:r>
            <a:endParaRPr lang="ru-RU" sz="3300" dirty="0" smtClean="0"/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3300" dirty="0" smtClean="0"/>
              <a:t>Технологически </a:t>
            </a:r>
            <a:r>
              <a:rPr lang="ru-RU" sz="3300" dirty="0" err="1"/>
              <a:t>Avito</a:t>
            </a:r>
            <a:r>
              <a:rPr lang="ru-RU" sz="3300" dirty="0"/>
              <a:t> опирается на адаптивный дизайн для мобильных устройств, интеграцию с платежными системами и алгоритмы машинного обучения для борьбы с мошенничеством. Однако испытания остаются: рост числа мошеннических объявлений, необходимость постоянного улучшения UX/UI в условиях высокой нагрузки, и адаптация к изменяющимся требованиям законодательства. Успех платформы строится на балансе между свободой пользовательских действий и строгим контролем контента, что позволяет сохранять доверие аудитории.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7744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68267"/>
            <a:ext cx="10515600" cy="5618450"/>
          </a:xfrm>
        </p:spPr>
        <p:txBody>
          <a:bodyPr>
            <a:normAutofit fontScale="70000" lnSpcReduction="20000"/>
          </a:bodyPr>
          <a:lstStyle/>
          <a:p>
            <a:pPr marL="0" indent="4572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/>
              <a:t>1. Юла (</a:t>
            </a:r>
            <a:r>
              <a:rPr lang="ru-RU" b="1" dirty="0" err="1"/>
              <a:t>Youla</a:t>
            </a:r>
            <a:r>
              <a:rPr lang="ru-RU" b="1" dirty="0"/>
              <a:t>)</a:t>
            </a:r>
            <a:endParaRPr lang="ru-RU" dirty="0"/>
          </a:p>
          <a:p>
            <a:pPr marL="0" indent="4572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/>
              <a:t>Описание</a:t>
            </a:r>
            <a:r>
              <a:rPr lang="ru-RU" dirty="0"/>
              <a:t>: Крупный конкурент </a:t>
            </a:r>
            <a:r>
              <a:rPr lang="ru-RU" dirty="0" err="1"/>
              <a:t>Avito</a:t>
            </a:r>
            <a:r>
              <a:rPr lang="ru-RU" dirty="0"/>
              <a:t> с интеграцией в социальные сети (например, </a:t>
            </a:r>
            <a:r>
              <a:rPr lang="ru-RU" dirty="0" err="1"/>
              <a:t>ВКонтакте</a:t>
            </a:r>
            <a:r>
              <a:rPr lang="ru-RU" dirty="0"/>
              <a:t>), что увеличивает охват объявлений. Платформа ориентирована на мобильную аудиторию и предлагает безопасные сделки.</a:t>
            </a:r>
          </a:p>
          <a:p>
            <a:pPr marL="0" indent="4572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/>
              <a:t>Плюсы</a:t>
            </a:r>
            <a:r>
              <a:rPr lang="ru-RU" dirty="0"/>
              <a:t>:</a:t>
            </a:r>
          </a:p>
          <a:p>
            <a:pPr marL="720000" indent="-2520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Бесплатное размещение в большинстве </a:t>
            </a:r>
            <a:r>
              <a:rPr lang="ru-RU" dirty="0" err="1"/>
              <a:t>категори</a:t>
            </a:r>
            <a:r>
              <a:rPr lang="ru-RU" dirty="0"/>
              <a:t>.</a:t>
            </a:r>
          </a:p>
          <a:p>
            <a:pPr marL="720000" indent="-2520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Автоматическое дублирование объявлений во </a:t>
            </a:r>
            <a:r>
              <a:rPr lang="ru-RU" dirty="0" err="1"/>
              <a:t>ВКонтакте</a:t>
            </a:r>
            <a:r>
              <a:rPr lang="ru-RU" dirty="0"/>
              <a:t>.</a:t>
            </a:r>
          </a:p>
          <a:p>
            <a:pPr marL="720000" indent="-2520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Строгая </a:t>
            </a:r>
            <a:r>
              <a:rPr lang="ru-RU" dirty="0" err="1"/>
              <a:t>модерация</a:t>
            </a:r>
            <a:r>
              <a:rPr lang="ru-RU" dirty="0"/>
              <a:t> для защиты от мошенников.</a:t>
            </a:r>
          </a:p>
          <a:p>
            <a:pPr marL="0" indent="4572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/>
              <a:t>Минусы</a:t>
            </a:r>
            <a:r>
              <a:rPr lang="ru-RU" dirty="0"/>
              <a:t>:</a:t>
            </a:r>
          </a:p>
          <a:p>
            <a:pPr marL="925200" indent="-4572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Сложная система поиска из-за перегруженности категорий.</a:t>
            </a:r>
          </a:p>
          <a:p>
            <a:pPr marL="925200" indent="-4572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Требует высокого качества фотографий для публикации.</a:t>
            </a:r>
          </a:p>
          <a:p>
            <a:pPr marL="925200" indent="-4572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Навязчивые требования верификации через паспортные данные.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3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7744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68267"/>
            <a:ext cx="10515600" cy="5618450"/>
          </a:xfrm>
        </p:spPr>
        <p:txBody>
          <a:bodyPr>
            <a:normAutofit fontScale="70000" lnSpcReduction="20000"/>
          </a:bodyPr>
          <a:lstStyle/>
          <a:p>
            <a:pPr mar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/>
              <a:t>2. EDC.SALE</a:t>
            </a:r>
            <a:endParaRPr lang="ru-RU" dirty="0"/>
          </a:p>
          <a:p>
            <a:pPr mar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/>
              <a:t>Описание</a:t>
            </a:r>
            <a:r>
              <a:rPr lang="ru-RU" dirty="0"/>
              <a:t>: Молодая, динамично развивающаяся площадка с акцентом на безопасность и бесплатное использование. Подходит для регионов, где </a:t>
            </a:r>
            <a:r>
              <a:rPr lang="ru-RU" dirty="0" err="1"/>
              <a:t>Avito</a:t>
            </a:r>
            <a:r>
              <a:rPr lang="ru-RU" dirty="0"/>
              <a:t> теряет популярность.</a:t>
            </a:r>
          </a:p>
          <a:p>
            <a:pPr mar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/>
              <a:t>Плюсы</a:t>
            </a:r>
            <a:r>
              <a:rPr lang="ru-RU" dirty="0"/>
              <a:t>:</a:t>
            </a:r>
          </a:p>
          <a:p>
            <a:pPr marL="720000" indent="-2520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Полностью бесплатное размещение, включая категории «Недвижимость» и «Авто».</a:t>
            </a:r>
          </a:p>
          <a:p>
            <a:pPr marL="720000" indent="-2520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Быстрая загрузка сайта и отсутствие навязчивой рекламы.</a:t>
            </a:r>
          </a:p>
          <a:p>
            <a:pPr marL="720000" indent="-2520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Активная борьба с мошенниками и перекупщиками.</a:t>
            </a:r>
          </a:p>
          <a:p>
            <a:pPr mar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/>
              <a:t>Минусы</a:t>
            </a:r>
            <a:r>
              <a:rPr lang="ru-RU" dirty="0"/>
              <a:t>:</a:t>
            </a:r>
          </a:p>
          <a:p>
            <a:pPr marL="720000" indent="-2520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Ограничение до 12 фото на объявление.</a:t>
            </a:r>
          </a:p>
          <a:p>
            <a:pPr marL="720000" indent="-2520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Нет телефонной поддержки для пользователей.</a:t>
            </a:r>
          </a:p>
          <a:p>
            <a:pPr marL="720000" indent="-252000" algn="just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Малый охват аудитории по сравнению с гигантами.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0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7744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68267"/>
            <a:ext cx="10515600" cy="5618450"/>
          </a:xfrm>
        </p:spPr>
        <p:txBody>
          <a:bodyPr>
            <a:normAutofit fontScale="70000" lnSpcReduction="20000"/>
          </a:bodyPr>
          <a:lstStyle/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b="1" dirty="0"/>
              <a:t>3. OLX</a:t>
            </a:r>
            <a:endParaRPr lang="ru-RU" dirty="0"/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b="1" dirty="0"/>
              <a:t>Описание</a:t>
            </a:r>
            <a:r>
              <a:rPr lang="ru-RU" dirty="0"/>
              <a:t>: Международная платформа с региональной адаптацией для России. Подходит для продажи товаров и услуг, включая аренду недвижимости.</a:t>
            </a: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b="1" dirty="0"/>
              <a:t>Плюсы</a:t>
            </a:r>
            <a:r>
              <a:rPr lang="ru-RU" dirty="0"/>
              <a:t>:</a:t>
            </a:r>
          </a:p>
          <a:p>
            <a:pPr marL="925200" indent="-457200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Широкий охват аудитории в СНГ и за рубежом.</a:t>
            </a:r>
          </a:p>
          <a:p>
            <a:pPr marL="925200" indent="-457200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Низкие цены на платное продвижение (от 50 </a:t>
            </a:r>
            <a:r>
              <a:rPr lang="ru-RU" dirty="0" err="1"/>
              <a:t>грн</a:t>
            </a:r>
            <a:r>
              <a:rPr lang="ru-RU" dirty="0"/>
              <a:t> за поднятие объявления).</a:t>
            </a:r>
          </a:p>
          <a:p>
            <a:pPr marL="925200" indent="-457200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Удобная интеграция с платежными системами.</a:t>
            </a: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b="1" dirty="0"/>
              <a:t>Минусы</a:t>
            </a:r>
            <a:r>
              <a:rPr lang="ru-RU" dirty="0"/>
              <a:t>:</a:t>
            </a:r>
          </a:p>
          <a:p>
            <a:pPr marL="925200" indent="-457200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Комиссия в гривнах неудобна для российских пользователей.</a:t>
            </a:r>
          </a:p>
          <a:p>
            <a:pPr marL="925200" indent="-457200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Высокая конкуренция из-за популярности платформы.</a:t>
            </a:r>
          </a:p>
          <a:p>
            <a:pPr marL="925200" indent="-457200">
              <a:lnSpc>
                <a:spcPct val="170000"/>
              </a:lnSpc>
              <a:spcBef>
                <a:spcPts val="0"/>
              </a:spcBef>
            </a:pPr>
            <a:r>
              <a:rPr lang="ru-RU" dirty="0"/>
              <a:t>Отсутствие встроенной системы безопасных сделок в некоторых регионах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46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2220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Таблица прецедентов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515588"/>
              </p:ext>
            </p:extLst>
          </p:nvPr>
        </p:nvGraphicFramePr>
        <p:xfrm>
          <a:off x="1258066" y="669600"/>
          <a:ext cx="10095734" cy="630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4500"/>
                <a:gridCol w="3365617"/>
                <a:gridCol w="3365617"/>
              </a:tblGrid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Актер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Тип связи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Вариант использования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Пользователь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Направленная ассоциация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Вход в аккаунт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Пользователь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Направленная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ассоциация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Регистрация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Модератор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Направленная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ассоциация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Модерация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Платежная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система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Направленная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ассоциация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Подтверждение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платежа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Расширение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Вход в аккаунт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Пользователь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Расширение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Отправить сообщение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Расширение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Разместить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объявление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Расширение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Удалить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объявление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Расширение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Оплатить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услугу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Расширение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Жалоба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Расширение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Предложить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цену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Расширение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Выбрать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категорию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Включение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Указать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цену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Включение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Добавить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фото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  <a:tr h="385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Пользователь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Расширение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Подтверждение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платежа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955" marR="56955" marT="56955" marB="56955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2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-34675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4916" y="868340"/>
            <a:ext cx="9656955" cy="5802483"/>
          </a:xfrm>
          <a:prstGeom prst="rect">
            <a:avLst/>
          </a:prstGeom>
          <a:ln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5118" y="-322209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20106" y="886753"/>
            <a:ext cx="8055120" cy="4967862"/>
          </a:xfrm>
          <a:prstGeom prst="rect">
            <a:avLst/>
          </a:prstGeom>
          <a:ln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0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5118" y="-322209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5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55118" y="1003354"/>
            <a:ext cx="8115528" cy="4858414"/>
          </a:xfrm>
          <a:prstGeom prst="rect">
            <a:avLst/>
          </a:prstGeom>
          <a:ln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443-8357-4680-BE91-AD753B4FFB9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318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598</Words>
  <Application>Microsoft Office PowerPoint</Application>
  <PresentationFormat>Широкоэкранный</PresentationFormat>
  <Paragraphs>120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Avito</vt:lpstr>
      <vt:lpstr>Предметная область</vt:lpstr>
      <vt:lpstr>Аналоги</vt:lpstr>
      <vt:lpstr>Аналоги</vt:lpstr>
      <vt:lpstr>Аналоги</vt:lpstr>
      <vt:lpstr>Таблица прецедентов</vt:lpstr>
      <vt:lpstr>Диаграмма вариантов использования</vt:lpstr>
      <vt:lpstr>Диаграмма последовательности</vt:lpstr>
      <vt:lpstr>Диаграмма последовательности</vt:lpstr>
      <vt:lpstr>Диаграмма последовательности</vt:lpstr>
      <vt:lpstr>Диаграмма классов</vt:lpstr>
      <vt:lpstr>Диаграмма состояний, активности</vt:lpstr>
      <vt:lpstr>Диаграмма потоков данных</vt:lpstr>
      <vt:lpstr>Макет</vt:lpstr>
      <vt:lpstr>Тест кейсы</vt:lpstr>
      <vt:lpstr>Чек листы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Avito</dc:title>
  <dc:creator>Daniil</dc:creator>
  <cp:lastModifiedBy>Daniil</cp:lastModifiedBy>
  <cp:revision>7</cp:revision>
  <dcterms:created xsi:type="dcterms:W3CDTF">2025-05-15T21:48:48Z</dcterms:created>
  <dcterms:modified xsi:type="dcterms:W3CDTF">2025-05-15T23:07:26Z</dcterms:modified>
</cp:coreProperties>
</file>