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8" r:id="rId25"/>
    <p:sldId id="279" r:id="rId26"/>
  </p:sldIdLst>
  <p:sldSz cx="18288000" cy="10287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7" d="100"/>
          <a:sy n="27" d="100"/>
        </p:scale>
        <p:origin x="78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B46DE99-87AC-4DA2-A190-BA2A9F7D2A1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2/20/2022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6EE613B-A678-43F2-B9F2-997A591A172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mailto:arthur@makerbox.la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/>
          <p:cNvPicPr/>
          <p:nvPr/>
        </p:nvPicPr>
        <p:blipFill>
          <a:blip r:embed="rId2"/>
          <a:stretch/>
        </p:blipFill>
        <p:spPr>
          <a:xfrm rot="5184600">
            <a:off x="-2455560" y="-5557680"/>
            <a:ext cx="10578600" cy="11421000"/>
          </a:xfrm>
          <a:prstGeom prst="rect">
            <a:avLst/>
          </a:prstGeom>
          <a:ln>
            <a:noFill/>
          </a:ln>
        </p:spPr>
      </p:pic>
      <p:pic>
        <p:nvPicPr>
          <p:cNvPr id="42" name="Picture 3"/>
          <p:cNvPicPr/>
          <p:nvPr/>
        </p:nvPicPr>
        <p:blipFill>
          <a:blip r:embed="rId3"/>
          <a:stretch/>
        </p:blipFill>
        <p:spPr>
          <a:xfrm rot="5669400">
            <a:off x="11754360" y="-1239840"/>
            <a:ext cx="17375040" cy="18435240"/>
          </a:xfrm>
          <a:prstGeom prst="rect">
            <a:avLst/>
          </a:prstGeom>
          <a:ln>
            <a:noFill/>
          </a:ln>
        </p:spPr>
      </p:pic>
      <p:pic>
        <p:nvPicPr>
          <p:cNvPr id="43" name="Picture 6"/>
          <p:cNvPicPr/>
          <p:nvPr/>
        </p:nvPicPr>
        <p:blipFill>
          <a:blip r:embed="rId4"/>
          <a:stretch/>
        </p:blipFill>
        <p:spPr>
          <a:xfrm rot="9006600">
            <a:off x="-2182680" y="4713840"/>
            <a:ext cx="8447760" cy="7349400"/>
          </a:xfrm>
          <a:prstGeom prst="rect">
            <a:avLst/>
          </a:prstGeom>
          <a:ln>
            <a:noFill/>
          </a:ln>
        </p:spPr>
      </p:pic>
      <p:grpSp>
        <p:nvGrpSpPr>
          <p:cNvPr id="44" name="Group 1"/>
          <p:cNvGrpSpPr/>
          <p:nvPr/>
        </p:nvGrpSpPr>
        <p:grpSpPr>
          <a:xfrm>
            <a:off x="889200" y="8026560"/>
            <a:ext cx="3303720" cy="1252800"/>
            <a:chOff x="889200" y="8026560"/>
            <a:chExt cx="3303720" cy="1252800"/>
          </a:xfrm>
        </p:grpSpPr>
        <p:sp>
          <p:nvSpPr>
            <p:cNvPr id="45" name="CustomShape 2"/>
            <p:cNvSpPr/>
            <p:nvPr/>
          </p:nvSpPr>
          <p:spPr>
            <a:xfrm>
              <a:off x="1254960" y="8026560"/>
              <a:ext cx="2937960" cy="36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algn="r">
                <a:lnSpc>
                  <a:spcPts val="2880"/>
                </a:lnSpc>
              </a:pPr>
              <a:r>
                <a:rPr lang="en-US" sz="2400" b="0" strike="noStrike" spc="-1">
                  <a:solidFill>
                    <a:srgbClr val="FDFCF8"/>
                  </a:solidFill>
                  <a:latin typeface="PantonW01-Regular"/>
                </a:rPr>
                <a:t>Arthur Gilly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46" name="CustomShape 3"/>
            <p:cNvSpPr/>
            <p:nvPr/>
          </p:nvSpPr>
          <p:spPr>
            <a:xfrm>
              <a:off x="889200" y="8609400"/>
              <a:ext cx="3303720" cy="66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algn="r">
                <a:lnSpc>
                  <a:spcPts val="2639"/>
                </a:lnSpc>
              </a:pPr>
              <a:r>
                <a:rPr lang="en-US" sz="2200" b="0" strike="noStrike" spc="-1">
                  <a:solidFill>
                    <a:srgbClr val="FDFCF8"/>
                  </a:solidFill>
                  <a:latin typeface="PantonW01-ExtraLight"/>
                  <a:hlinkClick r:id="rId5"/>
                </a:rPr>
                <a:t>arthur@makerbox.la</a:t>
              </a:r>
              <a:endParaRPr lang="en-US" sz="2200" b="0" strike="noStrike" spc="-1">
                <a:latin typeface="Arial"/>
              </a:endParaRPr>
            </a:p>
            <a:p>
              <a:pPr algn="r">
                <a:lnSpc>
                  <a:spcPts val="2639"/>
                </a:lnSpc>
              </a:pPr>
              <a:r>
                <a:rPr lang="en-US" sz="2200" b="0" strike="noStrike" spc="-1">
                  <a:solidFill>
                    <a:srgbClr val="FDFCF8"/>
                  </a:solidFill>
                  <a:latin typeface="PantonW01-ExtraLight"/>
                </a:rPr>
                <a:t>52413104</a:t>
              </a:r>
              <a:endParaRPr lang="en-US" sz="2200" b="0" strike="noStrike" spc="-1">
                <a:latin typeface="Arial"/>
              </a:endParaRPr>
            </a:p>
          </p:txBody>
        </p:sp>
      </p:grpSp>
      <p:sp>
        <p:nvSpPr>
          <p:cNvPr id="47" name="CustomShape 4"/>
          <p:cNvSpPr/>
          <p:nvPr/>
        </p:nvSpPr>
        <p:spPr>
          <a:xfrm>
            <a:off x="13252680" y="7977240"/>
            <a:ext cx="4145400" cy="85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359"/>
              </a:lnSpc>
            </a:pPr>
            <a:r>
              <a:rPr lang="en-US" sz="2400" b="0" strike="noStrike" spc="-1">
                <a:solidFill>
                  <a:srgbClr val="FDFCF8"/>
                </a:solidFill>
                <a:latin typeface="PantonW01-Regular"/>
              </a:rPr>
              <a:t>February 20, 2022 at 1:00 PM</a:t>
            </a:r>
            <a:endParaRPr lang="en-US" sz="2400" b="0" strike="noStrike" spc="-1">
              <a:latin typeface="Arial"/>
            </a:endParaRPr>
          </a:p>
          <a:p>
            <a:pPr>
              <a:lnSpc>
                <a:spcPts val="3359"/>
              </a:lnSpc>
            </a:pPr>
            <a:r>
              <a:rPr lang="en-US" sz="2400" b="0" strike="noStrike" spc="-1">
                <a:solidFill>
                  <a:srgbClr val="FDFCF8"/>
                </a:solidFill>
                <a:latin typeface="PantonW01-Regular"/>
              </a:rPr>
              <a:t>Makerbox Lao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48" name="Picture 26"/>
          <p:cNvPicPr/>
          <p:nvPr/>
        </p:nvPicPr>
        <p:blipFill>
          <a:blip r:embed="rId6"/>
          <a:stretch/>
        </p:blipFill>
        <p:spPr>
          <a:xfrm>
            <a:off x="1264680" y="362160"/>
            <a:ext cx="3383280" cy="1209600"/>
          </a:xfrm>
          <a:prstGeom prst="rect">
            <a:avLst/>
          </a:prstGeom>
          <a:ln>
            <a:noFill/>
          </a:ln>
        </p:spPr>
      </p:pic>
      <p:sp>
        <p:nvSpPr>
          <p:cNvPr id="49" name="TextShape 5"/>
          <p:cNvSpPr txBox="1"/>
          <p:nvPr/>
        </p:nvSpPr>
        <p:spPr>
          <a:xfrm>
            <a:off x="2291400" y="2560320"/>
            <a:ext cx="13705200" cy="525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1000" b="0" strike="noStrike" spc="-1">
                <a:solidFill>
                  <a:srgbClr val="000000"/>
                </a:solidFill>
                <a:latin typeface="PantonW01-Bold"/>
              </a:rPr>
              <a:t>Introduction to programming in Python​</a:t>
            </a:r>
            <a:endParaRPr lang="en-US" sz="1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2"/>
          <p:cNvPicPr/>
          <p:nvPr/>
        </p:nvPicPr>
        <p:blipFill>
          <a:blip r:embed="rId2"/>
          <a:stretch/>
        </p:blipFill>
        <p:spPr>
          <a:xfrm rot="5222400">
            <a:off x="-4645080" y="3658320"/>
            <a:ext cx="9556920" cy="10226160"/>
          </a:xfrm>
          <a:prstGeom prst="rect">
            <a:avLst/>
          </a:prstGeom>
          <a:ln>
            <a:noFill/>
          </a:ln>
        </p:spPr>
      </p:pic>
      <p:sp>
        <p:nvSpPr>
          <p:cNvPr id="156" name="CustomShape 1"/>
          <p:cNvSpPr/>
          <p:nvPr/>
        </p:nvSpPr>
        <p:spPr>
          <a:xfrm>
            <a:off x="640080" y="731520"/>
            <a:ext cx="7143120" cy="74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5879"/>
              </a:lnSpc>
            </a:pPr>
            <a:r>
              <a:rPr lang="en-US" sz="4200" b="0" strike="noStrike" spc="-1">
                <a:solidFill>
                  <a:srgbClr val="000000"/>
                </a:solidFill>
                <a:latin typeface="PantonW01-Bold"/>
              </a:rPr>
              <a:t>Mathematical operators​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157" name="Picture 8"/>
          <p:cNvPicPr/>
          <p:nvPr/>
        </p:nvPicPr>
        <p:blipFill>
          <a:blip r:embed="rId3"/>
          <a:stretch/>
        </p:blipFill>
        <p:spPr>
          <a:xfrm rot="18058800">
            <a:off x="14289480" y="-5160960"/>
            <a:ext cx="5772600" cy="10986120"/>
          </a:xfrm>
          <a:prstGeom prst="rect">
            <a:avLst/>
          </a:prstGeom>
          <a:ln>
            <a:noFill/>
          </a:ln>
        </p:spPr>
      </p:pic>
      <p:sp>
        <p:nvSpPr>
          <p:cNvPr id="158" name="CustomShape 2"/>
          <p:cNvSpPr/>
          <p:nvPr/>
        </p:nvSpPr>
        <p:spPr>
          <a:xfrm>
            <a:off x="2350080" y="2468880"/>
            <a:ext cx="1140480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You can use Python like a simple calculator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2350080" y="3291840"/>
            <a:ext cx="1022544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It understands the following operators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2865600" y="3885840"/>
            <a:ext cx="11288160" cy="39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scadia Code"/>
              </a:rPr>
              <a:t>+</a:t>
            </a:r>
            <a:endParaRPr lang="en-US" sz="2400" b="0" strike="noStrike" spc="-1" dirty="0">
              <a:latin typeface="Cascadia Code"/>
            </a:endParaRPr>
          </a:p>
          <a:p>
            <a:pPr>
              <a:lnSpc>
                <a:spcPts val="3898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scadia Code"/>
              </a:rPr>
              <a:t>-</a:t>
            </a:r>
            <a:endParaRPr lang="en-US" sz="2400" b="0" strike="noStrike" spc="-1" dirty="0">
              <a:latin typeface="Cascadia Code"/>
            </a:endParaRPr>
          </a:p>
          <a:p>
            <a:pPr>
              <a:lnSpc>
                <a:spcPts val="3898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scadia Code"/>
              </a:rPr>
              <a:t>/</a:t>
            </a:r>
            <a:endParaRPr lang="en-US" sz="2400" b="0" strike="noStrike" spc="-1" dirty="0">
              <a:latin typeface="Cascadia Code"/>
            </a:endParaRPr>
          </a:p>
          <a:p>
            <a:pPr>
              <a:lnSpc>
                <a:spcPts val="3898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scadia Code"/>
              </a:rPr>
              <a:t>//</a:t>
            </a:r>
            <a:endParaRPr lang="en-US" sz="2400" b="0" strike="noStrike" spc="-1" dirty="0">
              <a:latin typeface="Cascadia Code"/>
            </a:endParaRPr>
          </a:p>
          <a:p>
            <a:pPr>
              <a:lnSpc>
                <a:spcPts val="3898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scadia Code"/>
              </a:rPr>
              <a:t>*</a:t>
            </a:r>
            <a:endParaRPr lang="en-US" sz="2400" b="0" strike="noStrike" spc="-1" dirty="0">
              <a:latin typeface="Cascadia Code"/>
            </a:endParaRPr>
          </a:p>
          <a:p>
            <a:pPr>
              <a:lnSpc>
                <a:spcPts val="3898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scadia Code"/>
              </a:rPr>
              <a:t>% </a:t>
            </a:r>
            <a:r>
              <a:rPr lang="en-US" sz="2400" b="0" strike="noStrike" spc="-1" dirty="0">
                <a:solidFill>
                  <a:srgbClr val="000000"/>
                </a:solidFill>
                <a:latin typeface="PantonW01-Regular"/>
              </a:rPr>
              <a:t>(modulo operator)</a:t>
            </a:r>
            <a:endParaRPr lang="en-US" sz="2400" b="0" strike="noStrike" spc="-1" dirty="0">
              <a:latin typeface="Cascadia Code"/>
            </a:endParaRPr>
          </a:p>
          <a:p>
            <a:pPr>
              <a:lnSpc>
                <a:spcPts val="3898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PantonW01-Regular"/>
              </a:rPr>
              <a:t>	</a:t>
            </a:r>
            <a:r>
              <a:rPr lang="en-US" sz="2400" b="0" strike="noStrike" spc="-1" dirty="0">
                <a:solidFill>
                  <a:srgbClr val="000000"/>
                </a:solidFill>
                <a:latin typeface="Cascadia Code"/>
              </a:rPr>
              <a:t>7 % 3 = 1</a:t>
            </a:r>
            <a:r>
              <a:rPr lang="en-US" sz="2400" b="0" strike="noStrike" spc="-1" dirty="0">
                <a:solidFill>
                  <a:srgbClr val="000000"/>
                </a:solidFill>
                <a:latin typeface="Cascadia Code"/>
                <a:ea typeface="Microsoft YaHei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PantonW01-Regular"/>
              </a:rPr>
              <a:t>because</a:t>
            </a:r>
            <a:r>
              <a:rPr lang="en-US" sz="2400" b="0" strike="noStrike" spc="-1" dirty="0">
                <a:solidFill>
                  <a:srgbClr val="000000"/>
                </a:solidFill>
                <a:latin typeface="Cascadia Code"/>
              </a:rPr>
              <a:t> 7 = 2 * 3 + </a:t>
            </a:r>
            <a:r>
              <a:rPr lang="en-US" sz="2400" b="1" strike="noStrike" spc="-1" dirty="0">
                <a:solidFill>
                  <a:srgbClr val="000000"/>
                </a:solidFill>
                <a:latin typeface="Cascadia Code"/>
              </a:rPr>
              <a:t>1</a:t>
            </a:r>
            <a:endParaRPr lang="en-US" sz="2400" b="0" strike="noStrike" spc="-1" dirty="0">
              <a:latin typeface="Cascadia Code"/>
            </a:endParaRPr>
          </a:p>
          <a:p>
            <a:pPr>
              <a:lnSpc>
                <a:spcPts val="3898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scadia Code"/>
              </a:rPr>
              <a:t>  </a:t>
            </a:r>
            <a:endParaRPr lang="en-US" sz="2400" b="0" strike="noStrike" spc="-1" dirty="0">
              <a:latin typeface="Cascadia Code"/>
            </a:endParaRPr>
          </a:p>
        </p:txBody>
      </p:sp>
      <p:pic>
        <p:nvPicPr>
          <p:cNvPr id="161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1850400" y="2601720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162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1850400" y="3458520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163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2449440" y="4153680"/>
            <a:ext cx="149760" cy="158400"/>
          </a:xfrm>
          <a:prstGeom prst="rect">
            <a:avLst/>
          </a:prstGeom>
          <a:ln>
            <a:noFill/>
          </a:ln>
        </p:spPr>
      </p:pic>
      <p:sp>
        <p:nvSpPr>
          <p:cNvPr id="164" name="CustomShape 5"/>
          <p:cNvSpPr/>
          <p:nvPr/>
        </p:nvSpPr>
        <p:spPr>
          <a:xfrm>
            <a:off x="2342160" y="7551360"/>
            <a:ext cx="1022544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And more, which we will not cover today :)​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165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1834560" y="7680960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166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2449440" y="4641840"/>
            <a:ext cx="149760" cy="158400"/>
          </a:xfrm>
          <a:prstGeom prst="rect">
            <a:avLst/>
          </a:prstGeom>
          <a:ln>
            <a:noFill/>
          </a:ln>
        </p:spPr>
      </p:pic>
      <p:pic>
        <p:nvPicPr>
          <p:cNvPr id="167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2449440" y="5123520"/>
            <a:ext cx="149760" cy="158400"/>
          </a:xfrm>
          <a:prstGeom prst="rect">
            <a:avLst/>
          </a:prstGeom>
          <a:ln>
            <a:noFill/>
          </a:ln>
        </p:spPr>
      </p:pic>
      <p:pic>
        <p:nvPicPr>
          <p:cNvPr id="168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2449440" y="5580720"/>
            <a:ext cx="149760" cy="158400"/>
          </a:xfrm>
          <a:prstGeom prst="rect">
            <a:avLst/>
          </a:prstGeom>
          <a:ln>
            <a:noFill/>
          </a:ln>
        </p:spPr>
      </p:pic>
      <p:pic>
        <p:nvPicPr>
          <p:cNvPr id="169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2449440" y="6129360"/>
            <a:ext cx="149760" cy="158400"/>
          </a:xfrm>
          <a:prstGeom prst="rect">
            <a:avLst/>
          </a:prstGeom>
          <a:ln>
            <a:noFill/>
          </a:ln>
        </p:spPr>
      </p:pic>
      <p:pic>
        <p:nvPicPr>
          <p:cNvPr id="170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2449440" y="6653520"/>
            <a:ext cx="149760" cy="158400"/>
          </a:xfrm>
          <a:prstGeom prst="rect">
            <a:avLst/>
          </a:prstGeom>
          <a:ln>
            <a:noFill/>
          </a:ln>
        </p:spPr>
      </p:pic>
      <p:graphicFrame>
        <p:nvGraphicFramePr>
          <p:cNvPr id="171" name="Table 6"/>
          <p:cNvGraphicFramePr/>
          <p:nvPr/>
        </p:nvGraphicFramePr>
        <p:xfrm>
          <a:off x="9334080" y="4133160"/>
          <a:ext cx="8313840" cy="2239920"/>
        </p:xfrm>
        <a:graphic>
          <a:graphicData uri="http://schemas.openxmlformats.org/drawingml/2006/table">
            <a:tbl>
              <a:tblPr/>
              <a:tblGrid>
                <a:gridCol w="2289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160">
                <a:tc>
                  <a:txBody>
                    <a:bodyPr/>
                    <a:lstStyle/>
                    <a:p>
                      <a:r>
                        <a:rPr lang="en-US" sz="2200" b="1" strike="noStrike" spc="-1">
                          <a:latin typeface="PantonW01-Bold"/>
                        </a:rPr>
                        <a:t>Operand 1 type​</a:t>
                      </a:r>
                      <a:endParaRPr lang="en-US" sz="2200" b="0" strike="noStrike" spc="-1">
                        <a:latin typeface="PantonW01-Bold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strike="noStrike" spc="-1">
                          <a:latin typeface="PantonW01-Bold"/>
                        </a:rPr>
                        <a:t>Operator</a:t>
                      </a:r>
                      <a:endParaRPr lang="en-US" sz="2200" b="0" strike="noStrike" spc="-1">
                        <a:latin typeface="PantonW01-Bold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strike="noStrike" spc="-1">
                          <a:latin typeface="PantonW01-Bold"/>
                        </a:rPr>
                        <a:t>Operand 2 type​</a:t>
                      </a:r>
                      <a:endParaRPr lang="en-US" sz="2200" b="0" strike="noStrike" spc="-1">
                        <a:latin typeface="PantonW01-Bold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strike="noStrike" spc="-1">
                          <a:latin typeface="PantonW01-Bold"/>
                        </a:rPr>
                        <a:t>Result type​</a:t>
                      </a:r>
                      <a:endParaRPr lang="en-US" sz="2200" b="0" strike="noStrike" spc="-1">
                        <a:latin typeface="PantonW01-Bold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Cascadia Code"/>
                        </a:rPr>
                        <a:t>int​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Cascadia Code"/>
                        </a:rPr>
                        <a:t>+, -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Cascadia Code"/>
                        </a:rPr>
                        <a:t>int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9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Cascadia Code"/>
                        </a:rPr>
                        <a:t>float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Cascadia Code"/>
                        </a:rPr>
                        <a:t>+, -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Cascadia Code"/>
                        </a:rPr>
                        <a:t>int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Cascadia Code"/>
                        </a:rPr>
                        <a:t>int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Cascadia Code"/>
                        </a:rPr>
                        <a:t>/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Cascadia Code"/>
                        </a:rPr>
                        <a:t>int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2"/>
          <p:cNvPicPr/>
          <p:nvPr/>
        </p:nvPicPr>
        <p:blipFill>
          <a:blip r:embed="rId2"/>
          <a:stretch/>
        </p:blipFill>
        <p:spPr>
          <a:xfrm rot="3313800">
            <a:off x="12785400" y="-1076760"/>
            <a:ext cx="15150960" cy="10037160"/>
          </a:xfrm>
          <a:prstGeom prst="rect">
            <a:avLst/>
          </a:prstGeom>
          <a:ln>
            <a:noFill/>
          </a:ln>
        </p:spPr>
      </p:pic>
      <p:sp>
        <p:nvSpPr>
          <p:cNvPr id="173" name="CustomShape 1"/>
          <p:cNvSpPr/>
          <p:nvPr/>
        </p:nvSpPr>
        <p:spPr>
          <a:xfrm>
            <a:off x="613080" y="1005840"/>
            <a:ext cx="8348040" cy="99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7801"/>
              </a:lnSpc>
            </a:pPr>
            <a:r>
              <a:rPr lang="en-US" sz="6500" b="0" strike="noStrike" spc="-1">
                <a:solidFill>
                  <a:srgbClr val="404040"/>
                </a:solidFill>
                <a:latin typeface="PantonW01-Bold"/>
              </a:rPr>
              <a:t>String operators</a:t>
            </a:r>
            <a:endParaRPr lang="en-US" sz="6500" b="0" strike="noStrike" spc="-1">
              <a:latin typeface="Arial"/>
            </a:endParaRPr>
          </a:p>
        </p:txBody>
      </p:sp>
      <p:pic>
        <p:nvPicPr>
          <p:cNvPr id="174" name="Picture 4"/>
          <p:cNvPicPr/>
          <p:nvPr/>
        </p:nvPicPr>
        <p:blipFill>
          <a:blip r:embed="rId3"/>
          <a:stretch/>
        </p:blipFill>
        <p:spPr>
          <a:xfrm rot="17959200">
            <a:off x="-4303800" y="6461640"/>
            <a:ext cx="7431480" cy="769104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3700080" y="3048840"/>
            <a:ext cx="1140480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Try the following string operators​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700080" y="3871800"/>
            <a:ext cx="1022544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Cascadia Code"/>
              </a:rPr>
              <a:t>s1 + s2​</a:t>
            </a:r>
            <a:endParaRPr lang="en-US" sz="3000" b="0" strike="noStrike" spc="-1">
              <a:latin typeface="Cascadia Code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3708000" y="4867200"/>
            <a:ext cx="1128816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Cascadia Code"/>
              </a:rPr>
              <a:t>s1 in s2</a:t>
            </a:r>
            <a:endParaRPr lang="en-US" sz="3000" b="0" strike="noStrike" spc="-1">
              <a:latin typeface="Cascadia Code"/>
            </a:endParaRPr>
          </a:p>
        </p:txBody>
      </p:sp>
      <p:pic>
        <p:nvPicPr>
          <p:cNvPr id="178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3200400" y="3181680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179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3200400" y="4038480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180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3200400" y="5016240"/>
            <a:ext cx="291600" cy="308160"/>
          </a:xfrm>
          <a:prstGeom prst="rect">
            <a:avLst/>
          </a:prstGeom>
          <a:ln>
            <a:noFill/>
          </a:ln>
        </p:spPr>
      </p:pic>
      <p:sp>
        <p:nvSpPr>
          <p:cNvPr id="181" name="CustomShape 5"/>
          <p:cNvSpPr/>
          <p:nvPr/>
        </p:nvSpPr>
        <p:spPr>
          <a:xfrm>
            <a:off x="3692160" y="5736960"/>
            <a:ext cx="1022544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Cascadia Code"/>
              </a:rPr>
              <a:t>s1[i]</a:t>
            </a: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, where </a:t>
            </a:r>
            <a:r>
              <a:rPr lang="en-US" sz="3000" b="0" strike="noStrike" spc="-1">
                <a:solidFill>
                  <a:srgbClr val="000000"/>
                </a:solidFill>
                <a:latin typeface="Cascadia Code"/>
              </a:rPr>
              <a:t>i</a:t>
            </a: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 is an integer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4165200" y="6586560"/>
            <a:ext cx="1022544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Python numbers indices starting at 0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183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3184560" y="5866560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184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3657600" y="6716160"/>
            <a:ext cx="291600" cy="308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BB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2"/>
          <p:cNvPicPr/>
          <p:nvPr/>
        </p:nvPicPr>
        <p:blipFill>
          <a:blip r:embed="rId2"/>
          <a:stretch/>
        </p:blipFill>
        <p:spPr>
          <a:xfrm rot="12561000">
            <a:off x="-3992040" y="-3430440"/>
            <a:ext cx="10162440" cy="12116160"/>
          </a:xfrm>
          <a:prstGeom prst="rect">
            <a:avLst/>
          </a:prstGeom>
          <a:ln>
            <a:noFill/>
          </a:ln>
        </p:spPr>
      </p:pic>
      <p:pic>
        <p:nvPicPr>
          <p:cNvPr id="186" name="Picture 3"/>
          <p:cNvPicPr/>
          <p:nvPr/>
        </p:nvPicPr>
        <p:blipFill>
          <a:blip r:embed="rId3"/>
          <a:stretch/>
        </p:blipFill>
        <p:spPr>
          <a:xfrm>
            <a:off x="-2756880" y="6404400"/>
            <a:ext cx="6860880" cy="7467840"/>
          </a:xfrm>
          <a:prstGeom prst="rect">
            <a:avLst/>
          </a:prstGeom>
          <a:ln>
            <a:noFill/>
          </a:ln>
        </p:spPr>
      </p:pic>
      <p:grpSp>
        <p:nvGrpSpPr>
          <p:cNvPr id="187" name="Group 1"/>
          <p:cNvGrpSpPr/>
          <p:nvPr/>
        </p:nvGrpSpPr>
        <p:grpSpPr>
          <a:xfrm>
            <a:off x="8138160" y="1737360"/>
            <a:ext cx="8321040" cy="990720"/>
            <a:chOff x="8138160" y="1737360"/>
            <a:chExt cx="8321040" cy="990720"/>
          </a:xfrm>
        </p:grpSpPr>
        <p:sp>
          <p:nvSpPr>
            <p:cNvPr id="188" name="CustomShape 2"/>
            <p:cNvSpPr/>
            <p:nvPr/>
          </p:nvSpPr>
          <p:spPr>
            <a:xfrm>
              <a:off x="8138160" y="1737360"/>
              <a:ext cx="8321040" cy="990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ts val="7798"/>
                </a:lnSpc>
              </a:pPr>
              <a:r>
                <a:rPr lang="en-US" sz="6500" b="0" strike="noStrike" spc="-1">
                  <a:solidFill>
                    <a:srgbClr val="FFFFFF"/>
                  </a:solidFill>
                  <a:latin typeface="PantonW01-Bold"/>
                </a:rPr>
                <a:t>Comparison operators​</a:t>
              </a:r>
              <a:endParaRPr lang="en-US" sz="6500" b="0" strike="noStrike" spc="-1">
                <a:latin typeface="Arial"/>
              </a:endParaRPr>
            </a:p>
          </p:txBody>
        </p:sp>
      </p:grpSp>
      <p:sp>
        <p:nvSpPr>
          <p:cNvPr id="189" name="TextShape 3"/>
          <p:cNvSpPr txBox="1"/>
          <p:nvPr/>
        </p:nvSpPr>
        <p:spPr>
          <a:xfrm>
            <a:off x="8429760" y="4383000"/>
            <a:ext cx="8917920" cy="95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0" strike="noStrike" spc="-1">
                <a:solidFill>
                  <a:srgbClr val="FFFFFF"/>
                </a:solidFill>
                <a:latin typeface="PantonW01-Regular"/>
              </a:rPr>
              <a:t>Like in the previous slide, we have operators that produce</a:t>
            </a:r>
            <a:endParaRPr lang="en-US" sz="2800" b="0" strike="noStrike" spc="-1">
              <a:latin typeface="Arial"/>
            </a:endParaRPr>
          </a:p>
          <a:p>
            <a:r>
              <a:rPr lang="en-US" sz="2800" b="0" strike="noStrike" spc="-1">
                <a:solidFill>
                  <a:srgbClr val="FFFFFF"/>
                </a:solidFill>
                <a:latin typeface="PantonW01-Regular"/>
              </a:rPr>
              <a:t>Boolean values for number types​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90" name="TextShape 4"/>
          <p:cNvSpPr txBox="1"/>
          <p:nvPr/>
        </p:nvSpPr>
        <p:spPr>
          <a:xfrm>
            <a:off x="8429760" y="5739120"/>
            <a:ext cx="6573960" cy="53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0" strike="noStrike" spc="-1">
                <a:solidFill>
                  <a:srgbClr val="FFFFFF"/>
                </a:solidFill>
                <a:latin typeface="Courier New"/>
              </a:rPr>
              <a:t>==, !=</a:t>
            </a:r>
            <a:r>
              <a:rPr lang="en-US" sz="2800" b="0" strike="noStrike" spc="-1">
                <a:solidFill>
                  <a:srgbClr val="FFFFFF"/>
                </a:solidFill>
                <a:latin typeface="PantonW01-Regular"/>
              </a:rPr>
              <a:t>     (between all types of variables)​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91" name="TextShape 5"/>
          <p:cNvSpPr txBox="1"/>
          <p:nvPr/>
        </p:nvSpPr>
        <p:spPr>
          <a:xfrm>
            <a:off x="8430120" y="7029360"/>
            <a:ext cx="5834520" cy="910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0" strike="noStrike" spc="-1">
                <a:solidFill>
                  <a:srgbClr val="FFFFFF"/>
                </a:solidFill>
                <a:latin typeface="Courier New"/>
              </a:rPr>
              <a:t>&lt;, &lt;=, &gt;, &gt;=</a:t>
            </a:r>
            <a:r>
              <a:rPr lang="en-US" sz="2800" b="0" strike="noStrike" spc="-1">
                <a:solidFill>
                  <a:srgbClr val="FFFFFF"/>
                </a:solidFill>
                <a:latin typeface="PantonW01-Regular"/>
              </a:rPr>
              <a:t>    (numbers only)​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92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8046720" y="4441680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193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8046720" y="5835600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194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8046720" y="7120800"/>
            <a:ext cx="291600" cy="308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2"/>
          <p:cNvPicPr/>
          <p:nvPr/>
        </p:nvPicPr>
        <p:blipFill>
          <a:blip r:embed="rId2"/>
          <a:stretch/>
        </p:blipFill>
        <p:spPr>
          <a:xfrm rot="17802000">
            <a:off x="12857400" y="-4619160"/>
            <a:ext cx="9856080" cy="10640880"/>
          </a:xfrm>
          <a:prstGeom prst="rect">
            <a:avLst/>
          </a:prstGeom>
          <a:ln>
            <a:noFill/>
          </a:ln>
        </p:spPr>
      </p:pic>
      <p:pic>
        <p:nvPicPr>
          <p:cNvPr id="196" name="Picture 38"/>
          <p:cNvPicPr/>
          <p:nvPr/>
        </p:nvPicPr>
        <p:blipFill>
          <a:blip r:embed="rId3"/>
          <a:stretch/>
        </p:blipFill>
        <p:spPr>
          <a:xfrm rot="10378200">
            <a:off x="-6102720" y="3646440"/>
            <a:ext cx="12436920" cy="10820160"/>
          </a:xfrm>
          <a:prstGeom prst="rect">
            <a:avLst/>
          </a:prstGeom>
          <a:ln>
            <a:noFill/>
          </a:ln>
        </p:spPr>
      </p:pic>
      <p:grpSp>
        <p:nvGrpSpPr>
          <p:cNvPr id="197" name="Group 1"/>
          <p:cNvGrpSpPr/>
          <p:nvPr/>
        </p:nvGrpSpPr>
        <p:grpSpPr>
          <a:xfrm>
            <a:off x="7132320" y="2834640"/>
            <a:ext cx="7444800" cy="1463040"/>
            <a:chOff x="7132320" y="2834640"/>
            <a:chExt cx="7444800" cy="1463040"/>
          </a:xfrm>
        </p:grpSpPr>
        <p:sp>
          <p:nvSpPr>
            <p:cNvPr id="198" name="CustomShape 2"/>
            <p:cNvSpPr/>
            <p:nvPr/>
          </p:nvSpPr>
          <p:spPr>
            <a:xfrm>
              <a:off x="7132320" y="3916440"/>
              <a:ext cx="7444800" cy="381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CustomShape 3"/>
            <p:cNvSpPr/>
            <p:nvPr/>
          </p:nvSpPr>
          <p:spPr>
            <a:xfrm>
              <a:off x="7132320" y="2834640"/>
              <a:ext cx="7444800" cy="396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ts val="3121"/>
                </a:lnSpc>
              </a:pPr>
              <a:r>
                <a:rPr lang="en-US" sz="2400" b="0" strike="noStrike" spc="-1">
                  <a:solidFill>
                    <a:srgbClr val="2B6F61"/>
                  </a:solidFill>
                  <a:latin typeface="PantonW01-SemiBold"/>
                </a:rPr>
                <a:t>These operators operate on Booleans​</a:t>
              </a:r>
              <a:endParaRPr lang="en-US" sz="2400" b="0" strike="noStrike" spc="-1">
                <a:latin typeface="Arial"/>
              </a:endParaRPr>
            </a:p>
          </p:txBody>
        </p:sp>
      </p:grpSp>
      <p:grpSp>
        <p:nvGrpSpPr>
          <p:cNvPr id="200" name="Group 4"/>
          <p:cNvGrpSpPr/>
          <p:nvPr/>
        </p:nvGrpSpPr>
        <p:grpSpPr>
          <a:xfrm>
            <a:off x="1028880" y="1035720"/>
            <a:ext cx="6910200" cy="990720"/>
            <a:chOff x="1028880" y="1035720"/>
            <a:chExt cx="6910200" cy="990720"/>
          </a:xfrm>
        </p:grpSpPr>
        <p:sp>
          <p:nvSpPr>
            <p:cNvPr id="201" name="CustomShape 5"/>
            <p:cNvSpPr/>
            <p:nvPr/>
          </p:nvSpPr>
          <p:spPr>
            <a:xfrm>
              <a:off x="1028880" y="1035720"/>
              <a:ext cx="6910200" cy="990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ts val="7798"/>
                </a:lnSpc>
              </a:pPr>
              <a:r>
                <a:rPr lang="en-US" sz="6500" b="0" strike="noStrike" spc="-1">
                  <a:solidFill>
                    <a:srgbClr val="2B6F61"/>
                  </a:solidFill>
                  <a:latin typeface="PantonW01-Bold"/>
                </a:rPr>
                <a:t>Logical operators​</a:t>
              </a:r>
              <a:endParaRPr lang="en-US" sz="6500" b="0" strike="noStrike" spc="-1">
                <a:latin typeface="Arial"/>
              </a:endParaRPr>
            </a:p>
          </p:txBody>
        </p:sp>
      </p:grpSp>
      <p:graphicFrame>
        <p:nvGraphicFramePr>
          <p:cNvPr id="202" name="Table 6"/>
          <p:cNvGraphicFramePr/>
          <p:nvPr/>
        </p:nvGraphicFramePr>
        <p:xfrm>
          <a:off x="6738480" y="3888000"/>
          <a:ext cx="5667480" cy="3038040"/>
        </p:xfrm>
        <a:graphic>
          <a:graphicData uri="http://schemas.openxmlformats.org/drawingml/2006/table">
            <a:tbl>
              <a:tblPr/>
              <a:tblGrid>
                <a:gridCol w="107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7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160">
                <a:tc rowSpan="5">
                  <a:txBody>
                    <a:bodyPr/>
                    <a:lstStyle/>
                    <a:p>
                      <a:r>
                        <a:rPr lang="en-US" sz="2200" b="1" strike="noStrike" spc="-1">
                          <a:latin typeface="PantonW01-Black"/>
                        </a:rPr>
                        <a:t>or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200" b="1" strike="noStrike" spc="-1">
                          <a:latin typeface="PantonW01-Black"/>
                        </a:rPr>
                        <a:t>O1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200" b="1" strike="noStrike" spc="-1">
                          <a:latin typeface="PantonW01-Black"/>
                        </a:rPr>
                        <a:t>O2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200" b="1" strike="noStrike" spc="-1">
                          <a:latin typeface="PantonW01-Black"/>
                        </a:rPr>
                        <a:t>Result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3" name="Table 7"/>
          <p:cNvGraphicFramePr/>
          <p:nvPr/>
        </p:nvGraphicFramePr>
        <p:xfrm>
          <a:off x="13010400" y="3904560"/>
          <a:ext cx="4228560" cy="1773000"/>
        </p:xfrm>
        <a:graphic>
          <a:graphicData uri="http://schemas.openxmlformats.org/drawingml/2006/table">
            <a:tbl>
              <a:tblPr/>
              <a:tblGrid>
                <a:gridCol w="107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9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7160">
                <a:tc rowSpan="3">
                  <a:txBody>
                    <a:bodyPr/>
                    <a:lstStyle/>
                    <a:p>
                      <a:r>
                        <a:rPr lang="en-US" sz="2200" b="1" strike="noStrike" spc="-1">
                          <a:latin typeface="PantonW01-Black"/>
                        </a:rPr>
                        <a:t>not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200" b="1" strike="noStrike" spc="-1">
                          <a:latin typeface="PantonW01-Black"/>
                        </a:rPr>
                        <a:t>O1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200" b="1" strike="noStrike" spc="-1">
                          <a:latin typeface="PantonW01-Black"/>
                        </a:rPr>
                        <a:t>Result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4" name="Table 8"/>
          <p:cNvGraphicFramePr/>
          <p:nvPr/>
        </p:nvGraphicFramePr>
        <p:xfrm>
          <a:off x="673920" y="3865320"/>
          <a:ext cx="5670360" cy="3027960"/>
        </p:xfrm>
        <a:graphic>
          <a:graphicData uri="http://schemas.openxmlformats.org/drawingml/2006/table">
            <a:tbl>
              <a:tblPr/>
              <a:tblGrid>
                <a:gridCol w="107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200">
                <a:tc rowSpan="5">
                  <a:txBody>
                    <a:bodyPr/>
                    <a:lstStyle/>
                    <a:p>
                      <a:r>
                        <a:rPr lang="en-US" sz="2200" b="1" strike="noStrike" spc="-1">
                          <a:latin typeface="PantonW01-Black"/>
                        </a:rPr>
                        <a:t>and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200" b="1" strike="noStrike" spc="-1">
                          <a:latin typeface="PantonW01-Black"/>
                        </a:rPr>
                        <a:t>O1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200" b="1" strike="noStrike" spc="-1">
                          <a:latin typeface="PantonW01-Black"/>
                        </a:rPr>
                        <a:t>O2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200" b="1" strike="noStrike" spc="-1">
                          <a:latin typeface="PantonW01-Black"/>
                        </a:rPr>
                        <a:t>Result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2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5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6693840" y="2892240"/>
            <a:ext cx="291600" cy="308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Picture 2"/>
          <p:cNvPicPr/>
          <p:nvPr/>
        </p:nvPicPr>
        <p:blipFill>
          <a:blip r:embed="rId2"/>
          <a:stretch/>
        </p:blipFill>
        <p:spPr>
          <a:xfrm rot="4623600">
            <a:off x="-1873800" y="-1954080"/>
            <a:ext cx="7550640" cy="9002520"/>
          </a:xfrm>
          <a:prstGeom prst="rect">
            <a:avLst/>
          </a:prstGeom>
          <a:ln>
            <a:noFill/>
          </a:ln>
        </p:spPr>
      </p:pic>
      <p:pic>
        <p:nvPicPr>
          <p:cNvPr id="207" name="Picture 3"/>
          <p:cNvPicPr/>
          <p:nvPr/>
        </p:nvPicPr>
        <p:blipFill>
          <a:blip r:embed="rId3"/>
          <a:stretch/>
        </p:blipFill>
        <p:spPr>
          <a:xfrm rot="6114000">
            <a:off x="12824280" y="7770600"/>
            <a:ext cx="3812760" cy="6316920"/>
          </a:xfrm>
          <a:prstGeom prst="rect">
            <a:avLst/>
          </a:prstGeom>
          <a:ln>
            <a:noFill/>
          </a:ln>
        </p:spPr>
      </p:pic>
      <p:grpSp>
        <p:nvGrpSpPr>
          <p:cNvPr id="208" name="Group 1"/>
          <p:cNvGrpSpPr/>
          <p:nvPr/>
        </p:nvGrpSpPr>
        <p:grpSpPr>
          <a:xfrm>
            <a:off x="4461840" y="3108960"/>
            <a:ext cx="7444800" cy="1463040"/>
            <a:chOff x="4461840" y="3108960"/>
            <a:chExt cx="7444800" cy="1463040"/>
          </a:xfrm>
        </p:grpSpPr>
        <p:sp>
          <p:nvSpPr>
            <p:cNvPr id="209" name="CustomShape 2"/>
            <p:cNvSpPr/>
            <p:nvPr/>
          </p:nvSpPr>
          <p:spPr>
            <a:xfrm>
              <a:off x="4461840" y="4190760"/>
              <a:ext cx="7444800" cy="381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3"/>
            <p:cNvSpPr/>
            <p:nvPr/>
          </p:nvSpPr>
          <p:spPr>
            <a:xfrm>
              <a:off x="4461840" y="3108960"/>
              <a:ext cx="7444800" cy="396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ts val="3121"/>
                </a:lnSpc>
              </a:pPr>
              <a:r>
                <a:rPr lang="en-US" sz="2400" b="0" strike="noStrike" spc="-1">
                  <a:solidFill>
                    <a:srgbClr val="2B6F61"/>
                  </a:solidFill>
                  <a:latin typeface="PantonW01-SemiBold"/>
                </a:rPr>
                <a:t>These operators operate on Booleans​</a:t>
              </a:r>
              <a:endParaRPr lang="en-US" sz="2400" b="0" strike="noStrike" spc="-1">
                <a:latin typeface="Arial"/>
              </a:endParaRPr>
            </a:p>
          </p:txBody>
        </p:sp>
      </p:grpSp>
      <p:grpSp>
        <p:nvGrpSpPr>
          <p:cNvPr id="211" name="Group 4"/>
          <p:cNvGrpSpPr/>
          <p:nvPr/>
        </p:nvGrpSpPr>
        <p:grpSpPr>
          <a:xfrm>
            <a:off x="11012040" y="914400"/>
            <a:ext cx="6910200" cy="990720"/>
            <a:chOff x="11012040" y="914400"/>
            <a:chExt cx="6910200" cy="990720"/>
          </a:xfrm>
        </p:grpSpPr>
        <p:sp>
          <p:nvSpPr>
            <p:cNvPr id="212" name="CustomShape 5"/>
            <p:cNvSpPr/>
            <p:nvPr/>
          </p:nvSpPr>
          <p:spPr>
            <a:xfrm>
              <a:off x="11012040" y="914400"/>
              <a:ext cx="6910200" cy="990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ts val="7798"/>
                </a:lnSpc>
              </a:pPr>
              <a:r>
                <a:rPr lang="en-US" sz="6500" b="0" strike="noStrike" spc="-1">
                  <a:solidFill>
                    <a:srgbClr val="2B6F61"/>
                  </a:solidFill>
                  <a:latin typeface="PantonW01-Bold"/>
                </a:rPr>
                <a:t>Logical operators​</a:t>
              </a:r>
              <a:endParaRPr lang="en-US" sz="6500" b="0" strike="noStrike" spc="-1">
                <a:latin typeface="Arial"/>
              </a:endParaRPr>
            </a:p>
          </p:txBody>
        </p:sp>
      </p:grpSp>
      <p:graphicFrame>
        <p:nvGraphicFramePr>
          <p:cNvPr id="213" name="Table 6"/>
          <p:cNvGraphicFramePr/>
          <p:nvPr/>
        </p:nvGraphicFramePr>
        <p:xfrm>
          <a:off x="6738840" y="3888720"/>
          <a:ext cx="5667480" cy="3038040"/>
        </p:xfrm>
        <a:graphic>
          <a:graphicData uri="http://schemas.openxmlformats.org/drawingml/2006/table">
            <a:tbl>
              <a:tblPr/>
              <a:tblGrid>
                <a:gridCol w="107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7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160">
                <a:tc rowSpan="5">
                  <a:txBody>
                    <a:bodyPr/>
                    <a:lstStyle/>
                    <a:p>
                      <a:r>
                        <a:rPr lang="en-US" sz="2200" b="1" strike="noStrike" spc="-1">
                          <a:latin typeface="PantonW01-Black"/>
                        </a:rPr>
                        <a:t>or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200" b="1" strike="noStrike" spc="-1">
                          <a:latin typeface="PantonW01-Black"/>
                        </a:rPr>
                        <a:t>O1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200" b="1" strike="noStrike" spc="-1">
                          <a:latin typeface="PantonW01-Black"/>
                        </a:rPr>
                        <a:t>O2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200" b="1" strike="noStrike" spc="-1">
                          <a:latin typeface="PantonW01-Black"/>
                        </a:rPr>
                        <a:t>Result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4" name="Table 7"/>
          <p:cNvGraphicFramePr/>
          <p:nvPr/>
        </p:nvGraphicFramePr>
        <p:xfrm>
          <a:off x="13010760" y="3905280"/>
          <a:ext cx="4228560" cy="1773000"/>
        </p:xfrm>
        <a:graphic>
          <a:graphicData uri="http://schemas.openxmlformats.org/drawingml/2006/table">
            <a:tbl>
              <a:tblPr/>
              <a:tblGrid>
                <a:gridCol w="107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9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7160">
                <a:tc rowSpan="3">
                  <a:txBody>
                    <a:bodyPr/>
                    <a:lstStyle/>
                    <a:p>
                      <a:r>
                        <a:rPr lang="en-US" sz="2200" b="1" strike="noStrike" spc="-1">
                          <a:latin typeface="PantonW01-Black"/>
                        </a:rPr>
                        <a:t>not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200" b="1" strike="noStrike" spc="-1">
                          <a:latin typeface="PantonW01-Black"/>
                        </a:rPr>
                        <a:t>O1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200" b="1" strike="noStrike" spc="-1">
                          <a:latin typeface="PantonW01-Black"/>
                        </a:rPr>
                        <a:t>Result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5" name="Table 8"/>
          <p:cNvGraphicFramePr/>
          <p:nvPr/>
        </p:nvGraphicFramePr>
        <p:xfrm>
          <a:off x="674280" y="3866040"/>
          <a:ext cx="5670360" cy="3027960"/>
        </p:xfrm>
        <a:graphic>
          <a:graphicData uri="http://schemas.openxmlformats.org/drawingml/2006/table">
            <a:tbl>
              <a:tblPr/>
              <a:tblGrid>
                <a:gridCol w="107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200">
                <a:tc rowSpan="5">
                  <a:txBody>
                    <a:bodyPr/>
                    <a:lstStyle/>
                    <a:p>
                      <a:r>
                        <a:rPr lang="en-US" sz="2200" b="1" strike="noStrike" spc="-1">
                          <a:latin typeface="PantonW01-Black"/>
                        </a:rPr>
                        <a:t>and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200" b="1" strike="noStrike" spc="-1">
                          <a:latin typeface="PantonW01-Black"/>
                        </a:rPr>
                        <a:t>O1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200" b="1" strike="noStrike" spc="-1">
                          <a:latin typeface="PantonW01-Black"/>
                        </a:rPr>
                        <a:t>O2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200" b="1" strike="noStrike" spc="-1">
                          <a:latin typeface="PantonW01-Black"/>
                        </a:rPr>
                        <a:t>Result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2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16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4023360" y="3166560"/>
            <a:ext cx="291600" cy="308160"/>
          </a:xfrm>
          <a:prstGeom prst="rect">
            <a:avLst/>
          </a:prstGeom>
          <a:ln>
            <a:noFill/>
          </a:ln>
        </p:spPr>
      </p:pic>
      <p:sp>
        <p:nvSpPr>
          <p:cNvPr id="217" name="CustomShape 9"/>
          <p:cNvSpPr/>
          <p:nvPr/>
        </p:nvSpPr>
        <p:spPr>
          <a:xfrm>
            <a:off x="1962720" y="7185600"/>
            <a:ext cx="1140480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They can be combined with comparison operators to create “conditions”</a:t>
            </a:r>
            <a:endParaRPr lang="en-US" sz="3000" b="0" strike="noStrike" spc="-1">
              <a:latin typeface="PantonW01-Regular"/>
            </a:endParaRPr>
          </a:p>
        </p:txBody>
      </p:sp>
      <p:sp>
        <p:nvSpPr>
          <p:cNvPr id="218" name="CustomShape 10"/>
          <p:cNvSpPr/>
          <p:nvPr/>
        </p:nvSpPr>
        <p:spPr>
          <a:xfrm>
            <a:off x="1962720" y="8229600"/>
            <a:ext cx="1022544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sex == “male” and age &gt; 20 and not age &gt; 40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219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1463040" y="7318440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220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1463040" y="8396280"/>
            <a:ext cx="291600" cy="308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969800" y="548640"/>
            <a:ext cx="8348040" cy="146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ts val="11520"/>
              </a:lnSpc>
            </a:pPr>
            <a:r>
              <a:rPr lang="en-US" sz="9600" b="0" strike="noStrike" spc="-1">
                <a:solidFill>
                  <a:srgbClr val="2B6F61"/>
                </a:solidFill>
                <a:latin typeface="PantonW01-Bold"/>
              </a:rPr>
              <a:t>Exercise​</a:t>
            </a:r>
            <a:endParaRPr lang="en-US" sz="9600" b="0" strike="noStrike" spc="-1">
              <a:latin typeface="Arial"/>
            </a:endParaRPr>
          </a:p>
        </p:txBody>
      </p:sp>
      <p:pic>
        <p:nvPicPr>
          <p:cNvPr id="222" name="Picture 8"/>
          <p:cNvPicPr/>
          <p:nvPr/>
        </p:nvPicPr>
        <p:blipFill>
          <a:blip r:embed="rId2"/>
          <a:stretch/>
        </p:blipFill>
        <p:spPr>
          <a:xfrm rot="16849800">
            <a:off x="13829040" y="-2571840"/>
            <a:ext cx="5996160" cy="7200720"/>
          </a:xfrm>
          <a:prstGeom prst="rect">
            <a:avLst/>
          </a:prstGeom>
          <a:ln>
            <a:noFill/>
          </a:ln>
        </p:spPr>
      </p:pic>
      <p:pic>
        <p:nvPicPr>
          <p:cNvPr id="223" name="Picture 9"/>
          <p:cNvPicPr/>
          <p:nvPr/>
        </p:nvPicPr>
        <p:blipFill>
          <a:blip r:embed="rId3"/>
          <a:stretch/>
        </p:blipFill>
        <p:spPr>
          <a:xfrm rot="12035400">
            <a:off x="8263800" y="8394480"/>
            <a:ext cx="7314840" cy="3603960"/>
          </a:xfrm>
          <a:prstGeom prst="rect">
            <a:avLst/>
          </a:prstGeom>
          <a:ln>
            <a:noFill/>
          </a:ln>
        </p:spPr>
      </p:pic>
      <p:pic>
        <p:nvPicPr>
          <p:cNvPr id="224" name="Picture 10"/>
          <p:cNvPicPr/>
          <p:nvPr/>
        </p:nvPicPr>
        <p:blipFill>
          <a:blip r:embed="rId4"/>
          <a:stretch/>
        </p:blipFill>
        <p:spPr>
          <a:xfrm>
            <a:off x="-1345680" y="-2222640"/>
            <a:ext cx="5171040" cy="5628240"/>
          </a:xfrm>
          <a:prstGeom prst="rect">
            <a:avLst/>
          </a:prstGeom>
          <a:ln>
            <a:noFill/>
          </a:ln>
        </p:spPr>
      </p:pic>
      <p:sp>
        <p:nvSpPr>
          <p:cNvPr id="225" name="CustomShape 2"/>
          <p:cNvSpPr/>
          <p:nvPr/>
        </p:nvSpPr>
        <p:spPr>
          <a:xfrm>
            <a:off x="2252880" y="2937600"/>
            <a:ext cx="1140480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How do you write the following conditions:​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2968560" y="3573720"/>
            <a:ext cx="1022544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A number is odd/even​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2976480" y="4217760"/>
            <a:ext cx="1128816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A string is empty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228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1753200" y="3070440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229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2468880" y="3740400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230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2468880" y="4366800"/>
            <a:ext cx="291600" cy="308160"/>
          </a:xfrm>
          <a:prstGeom prst="rect">
            <a:avLst/>
          </a:prstGeom>
          <a:ln>
            <a:noFill/>
          </a:ln>
        </p:spPr>
      </p:pic>
      <p:sp>
        <p:nvSpPr>
          <p:cNvPr id="231" name="CustomShape 5"/>
          <p:cNvSpPr/>
          <p:nvPr/>
        </p:nvSpPr>
        <p:spPr>
          <a:xfrm>
            <a:off x="2960640" y="4766400"/>
            <a:ext cx="1022544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A string contains the letter </a:t>
            </a:r>
            <a:r>
              <a:rPr lang="en-US" sz="3000" b="0" strike="noStrike" spc="-1">
                <a:solidFill>
                  <a:srgbClr val="000000"/>
                </a:solidFill>
                <a:latin typeface="Courier New"/>
              </a:rPr>
              <a:t>“A”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232" name="CustomShape 6"/>
          <p:cNvSpPr/>
          <p:nvPr/>
        </p:nvSpPr>
        <p:spPr>
          <a:xfrm>
            <a:off x="2960640" y="5315040"/>
            <a:ext cx="1022544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A number is between 0 and 1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233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2487600" y="4915440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234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2468880" y="5464080"/>
            <a:ext cx="291600" cy="308160"/>
          </a:xfrm>
          <a:prstGeom prst="rect">
            <a:avLst/>
          </a:prstGeom>
          <a:ln>
            <a:noFill/>
          </a:ln>
        </p:spPr>
      </p:pic>
      <p:sp>
        <p:nvSpPr>
          <p:cNvPr id="235" name="CustomShape 7"/>
          <p:cNvSpPr/>
          <p:nvPr/>
        </p:nvSpPr>
        <p:spPr>
          <a:xfrm>
            <a:off x="2960640" y="5863680"/>
            <a:ext cx="1022544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A number is either zero, or between 5 and 10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236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2468880" y="6012720"/>
            <a:ext cx="291600" cy="308160"/>
          </a:xfrm>
          <a:prstGeom prst="rect">
            <a:avLst/>
          </a:prstGeom>
          <a:ln>
            <a:noFill/>
          </a:ln>
        </p:spPr>
      </p:pic>
      <p:sp>
        <p:nvSpPr>
          <p:cNvPr id="237" name="CustomShape 8"/>
          <p:cNvSpPr/>
          <p:nvPr/>
        </p:nvSpPr>
        <p:spPr>
          <a:xfrm>
            <a:off x="2252880" y="6664320"/>
            <a:ext cx="1140480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When are the following conditions True?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238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1753200" y="6797160"/>
            <a:ext cx="291600" cy="308160"/>
          </a:xfrm>
          <a:prstGeom prst="rect">
            <a:avLst/>
          </a:prstGeom>
          <a:ln>
            <a:noFill/>
          </a:ln>
        </p:spPr>
      </p:pic>
      <p:sp>
        <p:nvSpPr>
          <p:cNvPr id="239" name="CustomShape 9"/>
          <p:cNvSpPr/>
          <p:nvPr/>
        </p:nvSpPr>
        <p:spPr>
          <a:xfrm>
            <a:off x="2968560" y="7304400"/>
            <a:ext cx="1022544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Courier New"/>
              </a:rPr>
              <a:t>i &lt;= 5</a:t>
            </a:r>
            <a:endParaRPr lang="en-US" sz="3000" b="0" strike="noStrike" spc="-1">
              <a:latin typeface="Courier New"/>
            </a:endParaRPr>
          </a:p>
        </p:txBody>
      </p:sp>
      <p:sp>
        <p:nvSpPr>
          <p:cNvPr id="240" name="CustomShape 10"/>
          <p:cNvSpPr/>
          <p:nvPr/>
        </p:nvSpPr>
        <p:spPr>
          <a:xfrm>
            <a:off x="2976480" y="7910280"/>
            <a:ext cx="1128816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Courier New"/>
              </a:rPr>
              <a:t>i &lt; 5 and i &gt; 5</a:t>
            </a:r>
            <a:endParaRPr lang="en-US" sz="3000" b="0" strike="noStrike" spc="-1">
              <a:latin typeface="Courier New"/>
            </a:endParaRPr>
          </a:p>
        </p:txBody>
      </p:sp>
      <p:pic>
        <p:nvPicPr>
          <p:cNvPr id="241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2468880" y="7471080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242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2468880" y="8059320"/>
            <a:ext cx="291600" cy="308160"/>
          </a:xfrm>
          <a:prstGeom prst="rect">
            <a:avLst/>
          </a:prstGeom>
          <a:ln>
            <a:noFill/>
          </a:ln>
        </p:spPr>
      </p:pic>
      <p:sp>
        <p:nvSpPr>
          <p:cNvPr id="243" name="CustomShape 11"/>
          <p:cNvSpPr/>
          <p:nvPr/>
        </p:nvSpPr>
        <p:spPr>
          <a:xfrm>
            <a:off x="2960640" y="8497080"/>
            <a:ext cx="1022544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Courier New"/>
              </a:rPr>
              <a:t>i &lt; 5 or i &gt; 5</a:t>
            </a:r>
            <a:endParaRPr lang="en-US" sz="3000" b="0" strike="noStrike" spc="-1">
              <a:latin typeface="Courier New"/>
            </a:endParaRPr>
          </a:p>
        </p:txBody>
      </p:sp>
      <p:pic>
        <p:nvPicPr>
          <p:cNvPr id="244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2487600" y="8646120"/>
            <a:ext cx="291600" cy="308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BB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137600" y="1112040"/>
            <a:ext cx="10749600" cy="99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7801"/>
              </a:lnSpc>
            </a:pPr>
            <a:r>
              <a:rPr lang="en-US" sz="6500" b="0" strike="noStrike" spc="-1">
                <a:solidFill>
                  <a:srgbClr val="FFFFFF"/>
                </a:solidFill>
                <a:latin typeface="PantonW01-Bold"/>
              </a:rPr>
              <a:t>Flow control: if…elif…else​</a:t>
            </a:r>
            <a:endParaRPr lang="en-US" sz="65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645920" y="2926080"/>
            <a:ext cx="12710160" cy="60400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TextShape 3"/>
          <p:cNvSpPr txBox="1"/>
          <p:nvPr/>
        </p:nvSpPr>
        <p:spPr>
          <a:xfrm>
            <a:off x="1994040" y="3266280"/>
            <a:ext cx="11230200" cy="587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latin typeface="Courier New"/>
              </a:rPr>
              <a:t>if CONDITION :​</a:t>
            </a:r>
          </a:p>
          <a:p>
            <a:endParaRPr lang="en-US" sz="2400" b="0" strike="noStrike" spc="-1">
              <a:latin typeface="Courier New"/>
            </a:endParaRPr>
          </a:p>
          <a:p>
            <a:r>
              <a:rPr lang="en-US" sz="2400" b="0" strike="noStrike" spc="-1">
                <a:latin typeface="Courier New"/>
              </a:rPr>
              <a:t> # what to do when CONDITION is True​</a:t>
            </a:r>
          </a:p>
          <a:p>
            <a:endParaRPr lang="en-US" sz="2400" b="0" strike="noStrike" spc="-1">
              <a:latin typeface="Courier New"/>
            </a:endParaRPr>
          </a:p>
          <a:p>
            <a:r>
              <a:rPr lang="en-US" sz="2400" b="0" strike="noStrike" spc="-1">
                <a:latin typeface="Courier New"/>
              </a:rPr>
              <a:t>elif ALTERNATIVE :​</a:t>
            </a:r>
          </a:p>
          <a:p>
            <a:endParaRPr lang="en-US" sz="2400" b="0" strike="noStrike" spc="-1">
              <a:latin typeface="Courier New"/>
            </a:endParaRPr>
          </a:p>
          <a:p>
            <a:r>
              <a:rPr lang="en-US" sz="2400" b="0" strike="noStrike" spc="-1">
                <a:latin typeface="Courier New"/>
              </a:rPr>
              <a:t> # what to do if CONDITION is False but ALTERNATIVE is True​</a:t>
            </a:r>
          </a:p>
          <a:p>
            <a:endParaRPr lang="en-US" sz="2400" b="0" strike="noStrike" spc="-1">
              <a:latin typeface="Courier New"/>
            </a:endParaRPr>
          </a:p>
          <a:p>
            <a:r>
              <a:rPr lang="en-US" sz="2400" b="0" strike="noStrike" spc="-1">
                <a:latin typeface="Courier New"/>
              </a:rPr>
              <a:t> # (optional)​</a:t>
            </a:r>
          </a:p>
          <a:p>
            <a:endParaRPr lang="en-US" sz="2400" b="0" strike="noStrike" spc="-1">
              <a:latin typeface="Courier New"/>
            </a:endParaRPr>
          </a:p>
          <a:p>
            <a:r>
              <a:rPr lang="en-US" sz="2400" b="0" strike="noStrike" spc="-1">
                <a:latin typeface="Courier New"/>
              </a:rPr>
              <a:t>else :​</a:t>
            </a:r>
          </a:p>
          <a:p>
            <a:endParaRPr lang="en-US" sz="2400" b="0" strike="noStrike" spc="-1">
              <a:latin typeface="Courier New"/>
            </a:endParaRPr>
          </a:p>
          <a:p>
            <a:r>
              <a:rPr lang="en-US" sz="2400" b="0" strike="noStrike" spc="-1">
                <a:latin typeface="Courier New"/>
              </a:rPr>
              <a:t> # what to do when all the conditions above are False​</a:t>
            </a:r>
          </a:p>
          <a:p>
            <a:endParaRPr lang="en-US" sz="2400" b="0" strike="noStrike" spc="-1">
              <a:latin typeface="Courier New"/>
            </a:endParaRPr>
          </a:p>
          <a:p>
            <a:r>
              <a:rPr lang="en-US" sz="2400" b="0" strike="noStrike" spc="-1">
                <a:latin typeface="Courier New"/>
              </a:rPr>
              <a:t> # (optional)​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BB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137600" y="1112040"/>
            <a:ext cx="10749600" cy="99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7801"/>
              </a:lnSpc>
            </a:pPr>
            <a:r>
              <a:rPr lang="en-US" sz="6500" b="0" strike="noStrike" spc="-1">
                <a:solidFill>
                  <a:srgbClr val="FFFFFF"/>
                </a:solidFill>
                <a:latin typeface="PantonW01-Bold"/>
              </a:rPr>
              <a:t>Flow control: if…elif…else​</a:t>
            </a:r>
            <a:endParaRPr lang="en-US" sz="65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1645920" y="2555280"/>
            <a:ext cx="12710160" cy="60400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TextShape 3"/>
          <p:cNvSpPr txBox="1"/>
          <p:nvPr/>
        </p:nvSpPr>
        <p:spPr>
          <a:xfrm>
            <a:off x="1937160" y="2926080"/>
            <a:ext cx="11230200" cy="587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latin typeface="Courier New"/>
              </a:rPr>
              <a:t>if age &lt; 12 :​</a:t>
            </a:r>
          </a:p>
          <a:p>
            <a:endParaRPr lang="en-US" sz="2400" b="0" strike="noStrike" spc="-1">
              <a:latin typeface="Courier New"/>
            </a:endParaRPr>
          </a:p>
          <a:p>
            <a:r>
              <a:rPr lang="en-US" sz="2400" b="0" strike="noStrike" spc="-1">
                <a:latin typeface="Courier New"/>
              </a:rPr>
              <a:t> print(“you are a child”)​</a:t>
            </a:r>
          </a:p>
          <a:p>
            <a:endParaRPr lang="en-US" sz="2400" b="0" strike="noStrike" spc="-1">
              <a:latin typeface="Courier New"/>
            </a:endParaRPr>
          </a:p>
          <a:p>
            <a:r>
              <a:rPr lang="en-US" sz="2400" b="0" strike="noStrike" spc="-1">
                <a:latin typeface="Courier New"/>
              </a:rPr>
              <a:t>elif age &lt; 18 :​</a:t>
            </a:r>
          </a:p>
          <a:p>
            <a:endParaRPr lang="en-US" sz="2400" b="0" strike="noStrike" spc="-1">
              <a:latin typeface="Courier New"/>
            </a:endParaRPr>
          </a:p>
          <a:p>
            <a:r>
              <a:rPr lang="en-US" sz="2400" b="0" strike="noStrike" spc="-1">
                <a:latin typeface="Courier New"/>
              </a:rPr>
              <a:t> print(“you are a teenager”)​</a:t>
            </a:r>
          </a:p>
          <a:p>
            <a:endParaRPr lang="en-US" sz="2400" b="0" strike="noStrike" spc="-1">
              <a:latin typeface="Courier New"/>
            </a:endParaRPr>
          </a:p>
          <a:p>
            <a:r>
              <a:rPr lang="en-US" sz="2400" b="0" strike="noStrike" spc="-1">
                <a:latin typeface="Courier New"/>
              </a:rPr>
              <a:t>elif age &lt; 60:​</a:t>
            </a:r>
          </a:p>
          <a:p>
            <a:endParaRPr lang="en-US" sz="2400" b="0" strike="noStrike" spc="-1">
              <a:latin typeface="Courier New"/>
            </a:endParaRPr>
          </a:p>
          <a:p>
            <a:r>
              <a:rPr lang="en-US" sz="2400" b="0" strike="noStrike" spc="-1">
                <a:latin typeface="Courier New"/>
              </a:rPr>
              <a:t> print(“you are an adult”)​</a:t>
            </a:r>
          </a:p>
          <a:p>
            <a:endParaRPr lang="en-US" sz="2400" b="0" strike="noStrike" spc="-1">
              <a:latin typeface="Courier New"/>
            </a:endParaRPr>
          </a:p>
          <a:p>
            <a:r>
              <a:rPr lang="en-US" sz="2400" b="0" strike="noStrike" spc="-1">
                <a:latin typeface="Courier New"/>
              </a:rPr>
              <a:t>else :​</a:t>
            </a:r>
          </a:p>
          <a:p>
            <a:endParaRPr lang="en-US" sz="2400" b="0" strike="noStrike" spc="-1">
              <a:latin typeface="Courier New"/>
            </a:endParaRPr>
          </a:p>
          <a:p>
            <a:r>
              <a:rPr lang="en-US" sz="2400" b="0" strike="noStrike" spc="-1">
                <a:latin typeface="Courier New"/>
              </a:rPr>
              <a:t> print(“you are a senior”)​</a:t>
            </a:r>
          </a:p>
        </p:txBody>
      </p:sp>
      <p:sp>
        <p:nvSpPr>
          <p:cNvPr id="251" name="TextShape 4"/>
          <p:cNvSpPr txBox="1"/>
          <p:nvPr/>
        </p:nvSpPr>
        <p:spPr>
          <a:xfrm>
            <a:off x="1645920" y="8778240"/>
            <a:ext cx="14173200" cy="469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>
                <a:solidFill>
                  <a:srgbClr val="FFFFFF"/>
                </a:solidFill>
                <a:latin typeface="Arial"/>
              </a:rPr>
              <a:t>Change the code above to print both “you are an adult” and “you are a senior” when age is equal or above 60​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BB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137600" y="1112040"/>
            <a:ext cx="10749600" cy="99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7801"/>
              </a:lnSpc>
            </a:pPr>
            <a:r>
              <a:rPr lang="en-US" sz="6500" b="0" strike="noStrike" spc="-1">
                <a:solidFill>
                  <a:srgbClr val="FFFFFF"/>
                </a:solidFill>
                <a:latin typeface="PantonW01-Bold"/>
              </a:rPr>
              <a:t>Flow control: if…elif…else​</a:t>
            </a:r>
            <a:endParaRPr lang="en-US" sz="65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1645920" y="2555280"/>
            <a:ext cx="12710160" cy="60400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TextShape 3"/>
          <p:cNvSpPr txBox="1"/>
          <p:nvPr/>
        </p:nvSpPr>
        <p:spPr>
          <a:xfrm>
            <a:off x="1937160" y="2926080"/>
            <a:ext cx="11230200" cy="587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latin typeface="Courier New"/>
              </a:rPr>
              <a:t>if age &lt; 12 :​</a:t>
            </a:r>
          </a:p>
          <a:p>
            <a:endParaRPr lang="en-US" sz="2400" b="0" strike="noStrike" spc="-1">
              <a:latin typeface="Courier New"/>
            </a:endParaRPr>
          </a:p>
          <a:p>
            <a:r>
              <a:rPr lang="en-US" sz="2400" b="0" strike="noStrike" spc="-1">
                <a:latin typeface="Courier New"/>
              </a:rPr>
              <a:t> print(“you are a child”)​</a:t>
            </a:r>
          </a:p>
          <a:p>
            <a:endParaRPr lang="en-US" sz="2400" b="0" strike="noStrike" spc="-1">
              <a:latin typeface="Courier New"/>
            </a:endParaRPr>
          </a:p>
          <a:p>
            <a:r>
              <a:rPr lang="en-US" sz="2400" b="0" strike="noStrike" spc="-1">
                <a:latin typeface="Courier New"/>
              </a:rPr>
              <a:t>elif age &lt; 18 :​</a:t>
            </a:r>
          </a:p>
          <a:p>
            <a:endParaRPr lang="en-US" sz="2400" b="0" strike="noStrike" spc="-1">
              <a:latin typeface="Courier New"/>
            </a:endParaRPr>
          </a:p>
          <a:p>
            <a:r>
              <a:rPr lang="en-US" sz="2400" b="0" strike="noStrike" spc="-1">
                <a:latin typeface="Courier New"/>
              </a:rPr>
              <a:t> print(“you are a teenager”)​</a:t>
            </a:r>
          </a:p>
          <a:p>
            <a:endParaRPr lang="en-US" sz="2400" b="0" strike="noStrike" spc="-1">
              <a:latin typeface="Courier New"/>
            </a:endParaRPr>
          </a:p>
          <a:p>
            <a:r>
              <a:rPr lang="en-US" sz="2400" b="0" strike="noStrike" spc="-1">
                <a:latin typeface="Courier New"/>
              </a:rPr>
              <a:t>else :​</a:t>
            </a:r>
          </a:p>
          <a:p>
            <a:endParaRPr lang="en-US" sz="2400" b="0" strike="noStrike" spc="-1">
              <a:latin typeface="Courier New"/>
            </a:endParaRPr>
          </a:p>
          <a:p>
            <a:r>
              <a:rPr lang="en-US" sz="2400" b="0" strike="noStrike" spc="-1">
                <a:latin typeface="Courier New"/>
              </a:rPr>
              <a:t> print(“you are an adult”)​</a:t>
            </a:r>
          </a:p>
          <a:p>
            <a:endParaRPr lang="en-US" sz="2400" b="0" strike="noStrike" spc="-1">
              <a:latin typeface="Courier New"/>
            </a:endParaRPr>
          </a:p>
          <a:p>
            <a:r>
              <a:rPr lang="en-US" sz="2400" b="0" strike="noStrike" spc="-1">
                <a:latin typeface="Courier New"/>
              </a:rPr>
              <a:t>if age &gt;= 60 :​</a:t>
            </a:r>
          </a:p>
          <a:p>
            <a:endParaRPr lang="en-US" sz="2400" b="0" strike="noStrike" spc="-1">
              <a:latin typeface="Courier New"/>
            </a:endParaRPr>
          </a:p>
          <a:p>
            <a:r>
              <a:rPr lang="en-US" sz="2400" b="0" strike="noStrike" spc="-1">
                <a:latin typeface="Courier New"/>
              </a:rPr>
              <a:t> print(“you are a senior”)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BB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137600" y="1112040"/>
            <a:ext cx="10749600" cy="99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7801"/>
              </a:lnSpc>
            </a:pPr>
            <a:r>
              <a:rPr lang="en-US" sz="6500" b="0" strike="noStrike" spc="-1">
                <a:solidFill>
                  <a:srgbClr val="FFFFFF"/>
                </a:solidFill>
                <a:latin typeface="PantonW01-Bold"/>
              </a:rPr>
              <a:t>Loops: the while loop​</a:t>
            </a:r>
            <a:endParaRPr lang="en-US" sz="65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1645920" y="2555280"/>
            <a:ext cx="12710160" cy="60400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TextShape 3"/>
          <p:cNvSpPr txBox="1"/>
          <p:nvPr/>
        </p:nvSpPr>
        <p:spPr>
          <a:xfrm>
            <a:off x="1937160" y="2926080"/>
            <a:ext cx="11230200" cy="587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latin typeface="Courier New"/>
              </a:rPr>
              <a:t>while CONDITION:​</a:t>
            </a:r>
          </a:p>
          <a:p>
            <a:endParaRPr lang="en-US" sz="2400" b="0" strike="noStrike" spc="-1">
              <a:latin typeface="Courier New"/>
            </a:endParaRPr>
          </a:p>
          <a:p>
            <a:r>
              <a:rPr lang="en-US" sz="2400" b="0" strike="noStrike" spc="-1">
                <a:latin typeface="Courier New"/>
              </a:rPr>
              <a:t> # will be repeated as long as CONDITION is True​</a:t>
            </a:r>
          </a:p>
          <a:p>
            <a:endParaRPr lang="en-US" sz="2400" b="0" strike="noStrike" spc="-1">
              <a:latin typeface="Courier New"/>
            </a:endParaRPr>
          </a:p>
          <a:p>
            <a:r>
              <a:rPr lang="en-US" sz="2400" b="0" strike="noStrike" spc="-1">
                <a:latin typeface="Courier New"/>
              </a:rPr>
              <a:t> # if CONDITION is not True the first time while is read, ​</a:t>
            </a:r>
          </a:p>
          <a:p>
            <a:endParaRPr lang="en-US" sz="2400" b="0" strike="noStrike" spc="-1">
              <a:latin typeface="Courier New"/>
            </a:endParaRPr>
          </a:p>
          <a:p>
            <a:r>
              <a:rPr lang="en-US" sz="2400" b="0" strike="noStrike" spc="-1">
                <a:latin typeface="Courier New"/>
              </a:rPr>
              <a:t> # then this will never be run​</a:t>
            </a:r>
          </a:p>
          <a:p>
            <a:endParaRPr lang="en-US" sz="2400" b="0" strike="noStrike" spc="-1">
              <a:latin typeface="Courier New"/>
            </a:endParaRPr>
          </a:p>
          <a:p>
            <a:r>
              <a:rPr lang="en-US" sz="2400" b="0" strike="noStrike" spc="-1">
                <a:latin typeface="Courier New"/>
              </a:rPr>
              <a:t> # the code inside can (and should) change CONDITION​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/>
          <p:cNvPicPr/>
          <p:nvPr/>
        </p:nvPicPr>
        <p:blipFill>
          <a:blip r:embed="rId2"/>
          <a:stretch/>
        </p:blipFill>
        <p:spPr>
          <a:xfrm rot="4106400">
            <a:off x="-4341240" y="-8930160"/>
            <a:ext cx="14744520" cy="17579160"/>
          </a:xfrm>
          <a:prstGeom prst="rect">
            <a:avLst/>
          </a:prstGeom>
          <a:ln>
            <a:noFill/>
          </a:ln>
        </p:spPr>
      </p:pic>
      <p:pic>
        <p:nvPicPr>
          <p:cNvPr id="51" name="Picture 3"/>
          <p:cNvPicPr/>
          <p:nvPr/>
        </p:nvPicPr>
        <p:blipFill>
          <a:blip r:embed="rId3"/>
          <a:stretch/>
        </p:blipFill>
        <p:spPr>
          <a:xfrm>
            <a:off x="15739920" y="-2073960"/>
            <a:ext cx="7798320" cy="8419320"/>
          </a:xfrm>
          <a:prstGeom prst="rect">
            <a:avLst/>
          </a:prstGeom>
          <a:ln>
            <a:noFill/>
          </a:ln>
        </p:spPr>
      </p:pic>
      <p:grpSp>
        <p:nvGrpSpPr>
          <p:cNvPr id="52" name="Group 1"/>
          <p:cNvGrpSpPr/>
          <p:nvPr/>
        </p:nvGrpSpPr>
        <p:grpSpPr>
          <a:xfrm>
            <a:off x="0" y="170751"/>
            <a:ext cx="7539840" cy="3679920"/>
            <a:chOff x="1028880" y="1028880"/>
            <a:chExt cx="7539840" cy="3679920"/>
          </a:xfrm>
        </p:grpSpPr>
        <p:sp>
          <p:nvSpPr>
            <p:cNvPr id="53" name="CustomShape 2"/>
            <p:cNvSpPr/>
            <p:nvPr/>
          </p:nvSpPr>
          <p:spPr>
            <a:xfrm>
              <a:off x="1028880" y="1028880"/>
              <a:ext cx="7539840" cy="2926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ts val="11520"/>
                </a:lnSpc>
              </a:pPr>
              <a:r>
                <a:rPr lang="en-US" sz="8000" b="0" strike="noStrike" spc="-1" dirty="0">
                  <a:solidFill>
                    <a:srgbClr val="FFFFFF"/>
                  </a:solidFill>
                  <a:latin typeface="PantonW01-Bold"/>
                </a:rPr>
                <a:t>What will you learn today?​</a:t>
              </a:r>
              <a:endParaRPr lang="en-US" sz="8000" b="0" strike="noStrike" spc="-1" dirty="0">
                <a:latin typeface="Arial"/>
              </a:endParaRPr>
            </a:p>
          </p:txBody>
        </p:sp>
        <p:sp>
          <p:nvSpPr>
            <p:cNvPr id="54" name="CustomShape 3"/>
            <p:cNvSpPr/>
            <p:nvPr/>
          </p:nvSpPr>
          <p:spPr>
            <a:xfrm>
              <a:off x="1028880" y="4214160"/>
              <a:ext cx="7539840" cy="494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ts val="3898"/>
                </a:lnSpc>
              </a:pPr>
              <a:r>
                <a:rPr lang="en-US" sz="2400" b="0" strike="noStrike" spc="-1">
                  <a:solidFill>
                    <a:srgbClr val="FFFFFF"/>
                  </a:solidFill>
                  <a:latin typeface="PantonW01-SemiBold"/>
                </a:rPr>
                <a:t>Our agenda today</a:t>
              </a:r>
              <a:endParaRPr lang="en-US" sz="2400" b="0" strike="noStrike" spc="-1">
                <a:latin typeface="Arial"/>
              </a:endParaRPr>
            </a:p>
          </p:txBody>
        </p:sp>
      </p:grpSp>
      <p:grpSp>
        <p:nvGrpSpPr>
          <p:cNvPr id="55" name="Group 4"/>
          <p:cNvGrpSpPr/>
          <p:nvPr/>
        </p:nvGrpSpPr>
        <p:grpSpPr>
          <a:xfrm>
            <a:off x="9458640" y="5097600"/>
            <a:ext cx="7800120" cy="3675240"/>
            <a:chOff x="9458640" y="5097600"/>
            <a:chExt cx="7800120" cy="3675240"/>
          </a:xfrm>
        </p:grpSpPr>
        <p:sp>
          <p:nvSpPr>
            <p:cNvPr id="56" name="CustomShape 5"/>
            <p:cNvSpPr/>
            <p:nvPr/>
          </p:nvSpPr>
          <p:spPr>
            <a:xfrm>
              <a:off x="9474480" y="5097600"/>
              <a:ext cx="7784280" cy="456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ts val="36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PantonW01-Regular"/>
                </a:rPr>
                <a:t>What programming is and its basic concepts​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57" name="CustomShape 6"/>
            <p:cNvSpPr/>
            <p:nvPr/>
          </p:nvSpPr>
          <p:spPr>
            <a:xfrm>
              <a:off x="9474480" y="5937840"/>
              <a:ext cx="7784280" cy="456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ts val="36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PantonW01-Regular"/>
                </a:rPr>
                <a:t>How to use variables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58" name="CustomShape 7"/>
            <p:cNvSpPr/>
            <p:nvPr/>
          </p:nvSpPr>
          <p:spPr>
            <a:xfrm>
              <a:off x="9466560" y="6741720"/>
              <a:ext cx="7784280" cy="456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ts val="36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PantonW01-Regular"/>
                </a:rPr>
                <a:t>Understand variable types (string, numbers, logical)​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59" name="CustomShape 8"/>
            <p:cNvSpPr/>
            <p:nvPr/>
          </p:nvSpPr>
          <p:spPr>
            <a:xfrm>
              <a:off x="9458640" y="7492320"/>
              <a:ext cx="7784280" cy="456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ts val="36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PantonW01-Regular"/>
                </a:rPr>
                <a:t>Use common mathematical and logic operators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60" name="CustomShape 9"/>
            <p:cNvSpPr/>
            <p:nvPr/>
          </p:nvSpPr>
          <p:spPr>
            <a:xfrm>
              <a:off x="9474480" y="8315280"/>
              <a:ext cx="7784280" cy="457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ts val="36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PantonW01-Regular"/>
                </a:rPr>
                <a:t>Use flow control to evaluate conditions​</a:t>
              </a:r>
              <a:endParaRPr lang="en-US" sz="2400" b="0" strike="noStrike" spc="-1">
                <a:latin typeface="Arial"/>
              </a:endParaRPr>
            </a:p>
          </p:txBody>
        </p:sp>
      </p:grpSp>
      <p:pic>
        <p:nvPicPr>
          <p:cNvPr id="61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8685360" y="5143680"/>
            <a:ext cx="551160" cy="582480"/>
          </a:xfrm>
          <a:prstGeom prst="rect">
            <a:avLst/>
          </a:prstGeom>
          <a:ln>
            <a:noFill/>
          </a:ln>
        </p:spPr>
      </p:pic>
      <p:pic>
        <p:nvPicPr>
          <p:cNvPr id="62" name="Picture 14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8686800" y="5904000"/>
            <a:ext cx="551160" cy="582480"/>
          </a:xfrm>
          <a:prstGeom prst="rect">
            <a:avLst/>
          </a:prstGeom>
          <a:ln>
            <a:noFill/>
          </a:ln>
        </p:spPr>
      </p:pic>
      <p:pic>
        <p:nvPicPr>
          <p:cNvPr id="63" name="Picture 15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8684280" y="6726960"/>
            <a:ext cx="551160" cy="582480"/>
          </a:xfrm>
          <a:prstGeom prst="rect">
            <a:avLst/>
          </a:prstGeom>
          <a:ln>
            <a:noFill/>
          </a:ln>
        </p:spPr>
      </p:pic>
      <p:pic>
        <p:nvPicPr>
          <p:cNvPr id="64" name="Picture 16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8685360" y="7492320"/>
            <a:ext cx="551160" cy="582480"/>
          </a:xfrm>
          <a:prstGeom prst="rect">
            <a:avLst/>
          </a:prstGeom>
          <a:ln>
            <a:noFill/>
          </a:ln>
        </p:spPr>
      </p:pic>
      <p:pic>
        <p:nvPicPr>
          <p:cNvPr id="65" name="Picture 17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8684280" y="9104400"/>
            <a:ext cx="551160" cy="582480"/>
          </a:xfrm>
          <a:prstGeom prst="rect">
            <a:avLst/>
          </a:prstGeom>
          <a:ln>
            <a:noFill/>
          </a:ln>
        </p:spPr>
      </p:pic>
      <p:pic>
        <p:nvPicPr>
          <p:cNvPr id="66" name="Picture 17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8685720" y="8315280"/>
            <a:ext cx="551160" cy="582480"/>
          </a:xfrm>
          <a:prstGeom prst="rect">
            <a:avLst/>
          </a:prstGeom>
          <a:ln>
            <a:noFill/>
          </a:ln>
        </p:spPr>
      </p:pic>
      <p:sp>
        <p:nvSpPr>
          <p:cNvPr id="67" name="TextShape 10"/>
          <p:cNvSpPr txBox="1"/>
          <p:nvPr/>
        </p:nvSpPr>
        <p:spPr>
          <a:xfrm>
            <a:off x="9418320" y="9190440"/>
            <a:ext cx="5274000" cy="462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PantonW01-Regular"/>
              </a:rPr>
              <a:t>Use loops​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BB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1137600" y="1112040"/>
            <a:ext cx="10749600" cy="99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7801"/>
              </a:lnSpc>
            </a:pPr>
            <a:r>
              <a:rPr lang="en-US" sz="6500" b="0" strike="noStrike" spc="-1">
                <a:solidFill>
                  <a:srgbClr val="FFFFFF"/>
                </a:solidFill>
                <a:latin typeface="PantonW01-Bold"/>
              </a:rPr>
              <a:t>Loops: the while loop​</a:t>
            </a:r>
            <a:endParaRPr lang="en-US" sz="65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1645920" y="2555280"/>
            <a:ext cx="12710160" cy="60400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TextShape 3"/>
          <p:cNvSpPr txBox="1"/>
          <p:nvPr/>
        </p:nvSpPr>
        <p:spPr>
          <a:xfrm>
            <a:off x="1937160" y="2926080"/>
            <a:ext cx="11230200" cy="587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latin typeface="Courier New"/>
              </a:rPr>
              <a:t>i=0​</a:t>
            </a:r>
          </a:p>
          <a:p>
            <a:endParaRPr lang="en-US" sz="2400" b="0" strike="noStrike" spc="-1">
              <a:latin typeface="Courier New"/>
            </a:endParaRPr>
          </a:p>
          <a:p>
            <a:r>
              <a:rPr lang="en-US" sz="2400" b="0" strike="noStrike" spc="-1">
                <a:latin typeface="Courier New"/>
              </a:rPr>
              <a:t>while i&lt;=10 :​</a:t>
            </a:r>
          </a:p>
          <a:p>
            <a:endParaRPr lang="en-US" sz="2400" b="0" strike="noStrike" spc="-1">
              <a:latin typeface="Courier New"/>
            </a:endParaRPr>
          </a:p>
          <a:p>
            <a:r>
              <a:rPr lang="en-US" sz="2400" b="0" strike="noStrike" spc="-1">
                <a:latin typeface="Courier New"/>
              </a:rPr>
              <a:t> print(“i is” + str(i))​</a:t>
            </a:r>
          </a:p>
          <a:p>
            <a:endParaRPr lang="en-US" sz="2400" b="0" strike="noStrike" spc="-1">
              <a:latin typeface="Courier New"/>
            </a:endParaRPr>
          </a:p>
          <a:p>
            <a:r>
              <a:rPr lang="en-US" sz="2400" b="0" strike="noStrike" spc="-1">
                <a:latin typeface="Courier New"/>
              </a:rPr>
              <a:t> i+=1​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BB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1137600" y="1112040"/>
            <a:ext cx="10749600" cy="99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7801"/>
              </a:lnSpc>
            </a:pPr>
            <a:r>
              <a:rPr lang="en-US" sz="6500" b="0" strike="noStrike" spc="-1">
                <a:solidFill>
                  <a:srgbClr val="FFFFFF"/>
                </a:solidFill>
                <a:latin typeface="PantonW01-Bold"/>
              </a:rPr>
              <a:t>Loops: the while loop​</a:t>
            </a:r>
            <a:endParaRPr lang="en-US" sz="65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1645920" y="2555280"/>
            <a:ext cx="12710160" cy="60400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TextShape 3"/>
          <p:cNvSpPr txBox="1"/>
          <p:nvPr/>
        </p:nvSpPr>
        <p:spPr>
          <a:xfrm>
            <a:off x="1937160" y="2926080"/>
            <a:ext cx="12236040" cy="587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latin typeface="Courier New"/>
              </a:rPr>
              <a:t>i=0​</a:t>
            </a:r>
          </a:p>
          <a:p>
            <a:endParaRPr lang="en-US" sz="2400" b="0" strike="noStrike" spc="-1">
              <a:latin typeface="Courier New"/>
            </a:endParaRPr>
          </a:p>
          <a:p>
            <a:r>
              <a:rPr lang="en-US" sz="2400" b="0" strike="noStrike" spc="-1">
                <a:latin typeface="Courier New"/>
              </a:rPr>
              <a:t>sum=0​</a:t>
            </a:r>
          </a:p>
          <a:p>
            <a:endParaRPr lang="en-US" sz="2400" b="0" strike="noStrike" spc="-1">
              <a:latin typeface="Courier New"/>
            </a:endParaRPr>
          </a:p>
          <a:p>
            <a:r>
              <a:rPr lang="en-US" sz="2400" b="0" strike="noStrike" spc="-1">
                <a:latin typeface="Courier New"/>
              </a:rPr>
              <a:t>while i&lt;=2 :​</a:t>
            </a:r>
          </a:p>
          <a:p>
            <a:endParaRPr lang="en-US" sz="2400" b="0" strike="noStrike" spc="-1">
              <a:latin typeface="Courier New"/>
            </a:endParaRPr>
          </a:p>
          <a:p>
            <a:r>
              <a:rPr lang="en-US" sz="2400" b="0" strike="noStrike" spc="-1">
                <a:latin typeface="Courier New"/>
              </a:rPr>
              <a:t> j=input(“Please input an integer (“+str(3-i)+” remaining) : ”)​</a:t>
            </a:r>
          </a:p>
          <a:p>
            <a:endParaRPr lang="en-US" sz="2400" b="0" strike="noStrike" spc="-1">
              <a:latin typeface="Courier New"/>
            </a:endParaRPr>
          </a:p>
          <a:p>
            <a:r>
              <a:rPr lang="en-US" sz="2400" b="0" strike="noStrike" spc="-1">
                <a:latin typeface="Courier New"/>
              </a:rPr>
              <a:t> j=int(j)​</a:t>
            </a:r>
          </a:p>
          <a:p>
            <a:endParaRPr lang="en-US" sz="2400" b="0" strike="noStrike" spc="-1">
              <a:latin typeface="Courier New"/>
            </a:endParaRPr>
          </a:p>
          <a:p>
            <a:r>
              <a:rPr lang="en-US" sz="2400" b="0" strike="noStrike" spc="-1">
                <a:latin typeface="Courier New"/>
              </a:rPr>
              <a:t> sum+=j​</a:t>
            </a:r>
          </a:p>
          <a:p>
            <a:endParaRPr lang="en-US" sz="2400" b="0" strike="noStrike" spc="-1">
              <a:latin typeface="Courier New"/>
            </a:endParaRPr>
          </a:p>
          <a:p>
            <a:r>
              <a:rPr lang="en-US" sz="2400" b="0" strike="noStrike" spc="-1">
                <a:latin typeface="Courier New"/>
              </a:rPr>
              <a:t> i+=1​</a:t>
            </a:r>
          </a:p>
          <a:p>
            <a:endParaRPr lang="en-US" sz="2400" b="0" strike="noStrike" spc="-1">
              <a:latin typeface="Courier New"/>
            </a:endParaRPr>
          </a:p>
          <a:p>
            <a:r>
              <a:rPr lang="en-US" sz="2400" b="0" strike="noStrike" spc="-1">
                <a:latin typeface="Courier New"/>
              </a:rPr>
              <a:t>Print(“thank you, the sum is “+str(sum)+”\n”)​</a:t>
            </a:r>
          </a:p>
        </p:txBody>
      </p:sp>
      <p:sp>
        <p:nvSpPr>
          <p:cNvPr id="264" name="TextShape 4"/>
          <p:cNvSpPr txBox="1"/>
          <p:nvPr/>
        </p:nvSpPr>
        <p:spPr>
          <a:xfrm>
            <a:off x="1645920" y="8778600"/>
            <a:ext cx="14173200" cy="469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>
                <a:solidFill>
                  <a:srgbClr val="FFFFFF"/>
                </a:solidFill>
                <a:latin typeface="Arial"/>
              </a:rPr>
              <a:t>Write code that takes in integers from the user until the total is above 20​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BB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1137600" y="1112040"/>
            <a:ext cx="10749600" cy="99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7801"/>
              </a:lnSpc>
            </a:pPr>
            <a:r>
              <a:rPr lang="en-US" sz="6500" b="0" strike="noStrike" spc="-1">
                <a:solidFill>
                  <a:srgbClr val="FFFFFF"/>
                </a:solidFill>
                <a:latin typeface="PantonW01-Bold"/>
              </a:rPr>
              <a:t>The for loop​</a:t>
            </a:r>
            <a:endParaRPr lang="en-US" sz="65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1645920" y="2555280"/>
            <a:ext cx="12710160" cy="60400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TextShape 3"/>
          <p:cNvSpPr txBox="1"/>
          <p:nvPr/>
        </p:nvSpPr>
        <p:spPr>
          <a:xfrm>
            <a:off x="1937160" y="2926080"/>
            <a:ext cx="12236040" cy="587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latin typeface="Courier New"/>
              </a:rPr>
              <a:t>for var in VALUES:​</a:t>
            </a:r>
          </a:p>
          <a:p>
            <a:endParaRPr lang="en-US" sz="2400" b="0" strike="noStrike" spc="-1">
              <a:latin typeface="Courier New"/>
            </a:endParaRPr>
          </a:p>
          <a:p>
            <a:r>
              <a:rPr lang="en-US" sz="2400" b="0" strike="noStrike" spc="-1">
                <a:latin typeface="Courier New"/>
              </a:rPr>
              <a:t> # this will be executed once for each item in VALUES​</a:t>
            </a:r>
          </a:p>
          <a:p>
            <a:endParaRPr lang="en-US" sz="2400" b="0" strike="noStrike" spc="-1">
              <a:latin typeface="Courier New"/>
            </a:endParaRPr>
          </a:p>
          <a:p>
            <a:r>
              <a:rPr lang="en-US" sz="2400" b="0" strike="noStrike" spc="-1">
                <a:latin typeface="Courier New"/>
              </a:rPr>
              <a:t> # at every iteration, var contains the corresponding item​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1FF9-7259-49B9-B85B-B7E94599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ECADE-4776-4D03-9A4F-51CB63F5AF4E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8AED3-807A-4729-BE20-0B00B2D8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127" y="1866442"/>
            <a:ext cx="6601746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74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BB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1137600" y="1112040"/>
            <a:ext cx="10749600" cy="99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7801"/>
              </a:lnSpc>
            </a:pPr>
            <a:r>
              <a:rPr lang="en-US" sz="6500" b="0" strike="noStrike" spc="-1">
                <a:solidFill>
                  <a:srgbClr val="FFFFFF"/>
                </a:solidFill>
                <a:latin typeface="PantonW01-Bold"/>
              </a:rPr>
              <a:t>The for loop​</a:t>
            </a:r>
            <a:endParaRPr lang="en-US" sz="65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1645920" y="2555280"/>
            <a:ext cx="12710160" cy="60400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TextShape 3"/>
          <p:cNvSpPr txBox="1"/>
          <p:nvPr/>
        </p:nvSpPr>
        <p:spPr>
          <a:xfrm>
            <a:off x="1937160" y="2926080"/>
            <a:ext cx="12236040" cy="587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latin typeface="Courier New"/>
              </a:rPr>
              <a:t>for i in range(0,10):​</a:t>
            </a:r>
          </a:p>
          <a:p>
            <a:endParaRPr lang="en-US" sz="2400" b="0" strike="noStrike" spc="-1">
              <a:latin typeface="Courier New"/>
            </a:endParaRPr>
          </a:p>
          <a:p>
            <a:r>
              <a:rPr lang="en-US" sz="2400" b="0" strike="noStrike" spc="-1">
                <a:latin typeface="Courier New"/>
              </a:rPr>
              <a:t> print(i)​</a:t>
            </a:r>
          </a:p>
          <a:p>
            <a:endParaRPr lang="en-US" sz="2400" b="0" strike="noStrike" spc="-1">
              <a:latin typeface="Courier New"/>
            </a:endParaRPr>
          </a:p>
          <a:p>
            <a:r>
              <a:rPr lang="en-US" sz="2400" b="0" strike="noStrike" spc="-1">
                <a:latin typeface="Courier New"/>
              </a:rPr>
              <a:t>​</a:t>
            </a:r>
          </a:p>
          <a:p>
            <a:endParaRPr lang="en-US" sz="2400" b="0" strike="noStrike" spc="-1">
              <a:latin typeface="Courier New"/>
            </a:endParaRPr>
          </a:p>
          <a:p>
            <a:r>
              <a:rPr lang="en-US" sz="2400" b="0" strike="noStrike" spc="-1">
                <a:latin typeface="Courier New"/>
              </a:rPr>
              <a:t>for a in [“world”, “Laos”, “Vientiane”]:​</a:t>
            </a:r>
          </a:p>
          <a:p>
            <a:endParaRPr lang="en-US" sz="2400" b="0" strike="noStrike" spc="-1">
              <a:latin typeface="Courier New"/>
            </a:endParaRPr>
          </a:p>
          <a:p>
            <a:r>
              <a:rPr lang="en-US" sz="2400" b="0" strike="noStrike" spc="-1">
                <a:latin typeface="Courier New"/>
              </a:rPr>
              <a:t> print(“hello, “+a)​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BB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Picture 2"/>
          <p:cNvPicPr/>
          <p:nvPr/>
        </p:nvPicPr>
        <p:blipFill>
          <a:blip r:embed="rId2"/>
          <a:stretch/>
        </p:blipFill>
        <p:spPr>
          <a:xfrm>
            <a:off x="15317280" y="-5143320"/>
            <a:ext cx="13394880" cy="14333040"/>
          </a:xfrm>
          <a:prstGeom prst="rect">
            <a:avLst/>
          </a:prstGeom>
          <a:ln>
            <a:noFill/>
          </a:ln>
        </p:spPr>
      </p:pic>
      <p:sp>
        <p:nvSpPr>
          <p:cNvPr id="272" name="CustomShape 1"/>
          <p:cNvSpPr/>
          <p:nvPr/>
        </p:nvSpPr>
        <p:spPr>
          <a:xfrm>
            <a:off x="1097280" y="365760"/>
            <a:ext cx="10562040" cy="167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3201"/>
              </a:lnSpc>
            </a:pPr>
            <a:r>
              <a:rPr lang="en-US" sz="8000" b="0" strike="noStrike" spc="-1">
                <a:solidFill>
                  <a:srgbClr val="FFFFFF"/>
                </a:solidFill>
                <a:latin typeface="PantonW01-Bold"/>
              </a:rPr>
              <a:t>Exercises​</a:t>
            </a:r>
            <a:endParaRPr lang="en-US" sz="80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11247120" y="8961120"/>
            <a:ext cx="671292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3898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PantonW01-SemiBold"/>
              </a:rPr>
              <a:t>Feel free to send in any questions to workshop@makerbox.la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274" name="Picture 5"/>
          <p:cNvPicPr/>
          <p:nvPr/>
        </p:nvPicPr>
        <p:blipFill>
          <a:blip r:embed="rId3"/>
          <a:stretch/>
        </p:blipFill>
        <p:spPr>
          <a:xfrm rot="2700000">
            <a:off x="-9266040" y="4588560"/>
            <a:ext cx="11796840" cy="7815240"/>
          </a:xfrm>
          <a:prstGeom prst="rect">
            <a:avLst/>
          </a:prstGeom>
          <a:ln>
            <a:noFill/>
          </a:ln>
        </p:spPr>
      </p:pic>
      <p:sp>
        <p:nvSpPr>
          <p:cNvPr id="275" name="TextShape 3"/>
          <p:cNvSpPr txBox="1"/>
          <p:nvPr/>
        </p:nvSpPr>
        <p:spPr>
          <a:xfrm>
            <a:off x="2420640" y="2844000"/>
            <a:ext cx="12205080" cy="52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0" strike="noStrike" spc="-1">
                <a:solidFill>
                  <a:srgbClr val="FFFFFF"/>
                </a:solidFill>
                <a:latin typeface="PantonW01-Regular"/>
              </a:rPr>
              <a:t>Takes an integer from the user, prints all odd numbers smaller than this number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76" name="TextShape 4"/>
          <p:cNvSpPr txBox="1"/>
          <p:nvPr/>
        </p:nvSpPr>
        <p:spPr>
          <a:xfrm>
            <a:off x="2420640" y="3480120"/>
            <a:ext cx="10262160" cy="486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Takes 10 integers from the user, counts the number of odd ones​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77" name="TextShape 5"/>
          <p:cNvSpPr txBox="1"/>
          <p:nvPr/>
        </p:nvSpPr>
        <p:spPr>
          <a:xfrm>
            <a:off x="2421000" y="4050360"/>
            <a:ext cx="8643240" cy="910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Prints all integers from 0 to 10 except 3 and 6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278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2037600" y="2902680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279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2037600" y="3576600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280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2037600" y="4141800"/>
            <a:ext cx="291600" cy="308160"/>
          </a:xfrm>
          <a:prstGeom prst="rect">
            <a:avLst/>
          </a:prstGeom>
          <a:ln>
            <a:noFill/>
          </a:ln>
        </p:spPr>
      </p:pic>
      <p:sp>
        <p:nvSpPr>
          <p:cNvPr id="281" name="TextShape 6"/>
          <p:cNvSpPr txBox="1"/>
          <p:nvPr/>
        </p:nvSpPr>
        <p:spPr>
          <a:xfrm>
            <a:off x="2421000" y="4626720"/>
            <a:ext cx="8643240" cy="910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Chooses a random integer:​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282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2037600" y="4718160"/>
            <a:ext cx="291600" cy="308160"/>
          </a:xfrm>
          <a:prstGeom prst="rect">
            <a:avLst/>
          </a:prstGeom>
          <a:ln>
            <a:noFill/>
          </a:ln>
        </p:spPr>
      </p:pic>
      <p:sp>
        <p:nvSpPr>
          <p:cNvPr id="283" name="TextShape 7"/>
          <p:cNvSpPr txBox="1"/>
          <p:nvPr/>
        </p:nvSpPr>
        <p:spPr>
          <a:xfrm>
            <a:off x="2421000" y="6967080"/>
            <a:ext cx="8643240" cy="910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Prints the following pattern using 2 for loops: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284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2037600" y="7058520"/>
            <a:ext cx="291600" cy="308160"/>
          </a:xfrm>
          <a:prstGeom prst="rect">
            <a:avLst/>
          </a:prstGeom>
          <a:ln>
            <a:noFill/>
          </a:ln>
        </p:spPr>
      </p:pic>
      <p:sp>
        <p:nvSpPr>
          <p:cNvPr id="285" name="TextShape 8"/>
          <p:cNvSpPr txBox="1"/>
          <p:nvPr/>
        </p:nvSpPr>
        <p:spPr>
          <a:xfrm>
            <a:off x="2925000" y="5383440"/>
            <a:ext cx="8643240" cy="910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ts val="144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ourier New"/>
              </a:rPr>
              <a:t>import random​</a:t>
            </a:r>
            <a:endParaRPr lang="en-US" sz="2800" b="0" strike="noStrike" spc="-1">
              <a:latin typeface="Courier New"/>
            </a:endParaRPr>
          </a:p>
          <a:p>
            <a:pPr>
              <a:lnSpc>
                <a:spcPts val="1440"/>
              </a:lnSpc>
            </a:pPr>
            <a:endParaRPr lang="en-US" sz="2800" b="0" strike="noStrike" spc="-1">
              <a:latin typeface="Courier New"/>
            </a:endParaRPr>
          </a:p>
          <a:p>
            <a:pPr>
              <a:lnSpc>
                <a:spcPts val="144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ourier New"/>
              </a:rPr>
              <a:t>Toguess= random.randint(0,10) </a:t>
            </a:r>
            <a:endParaRPr lang="en-US" sz="2800" b="0" strike="noStrike" spc="-1">
              <a:latin typeface="Courier New"/>
            </a:endParaRPr>
          </a:p>
        </p:txBody>
      </p:sp>
      <p:pic>
        <p:nvPicPr>
          <p:cNvPr id="286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2541600" y="5258880"/>
            <a:ext cx="291600" cy="308160"/>
          </a:xfrm>
          <a:prstGeom prst="rect">
            <a:avLst/>
          </a:prstGeom>
          <a:ln>
            <a:noFill/>
          </a:ln>
        </p:spPr>
      </p:pic>
      <p:sp>
        <p:nvSpPr>
          <p:cNvPr id="287" name="TextShape 9"/>
          <p:cNvSpPr txBox="1"/>
          <p:nvPr/>
        </p:nvSpPr>
        <p:spPr>
          <a:xfrm>
            <a:off x="2925000" y="6067080"/>
            <a:ext cx="8643240" cy="910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And gives the user 3 tries to guess it​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288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2541600" y="6158520"/>
            <a:ext cx="291600" cy="308160"/>
          </a:xfrm>
          <a:prstGeom prst="rect">
            <a:avLst/>
          </a:prstGeom>
          <a:ln>
            <a:noFill/>
          </a:ln>
        </p:spPr>
      </p:pic>
      <p:sp>
        <p:nvSpPr>
          <p:cNvPr id="289" name="TextShape 10"/>
          <p:cNvSpPr txBox="1"/>
          <p:nvPr/>
        </p:nvSpPr>
        <p:spPr>
          <a:xfrm>
            <a:off x="2834640" y="7680960"/>
            <a:ext cx="1737360" cy="1990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ts val="1151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ourier New"/>
              </a:rPr>
              <a:t>*​</a:t>
            </a:r>
          </a:p>
          <a:p>
            <a:pPr>
              <a:lnSpc>
                <a:spcPts val="1151"/>
              </a:lnSpc>
            </a:pPr>
            <a:endParaRPr lang="en-US" sz="2400" b="0" strike="noStrike" spc="-1">
              <a:solidFill>
                <a:srgbClr val="FFFFFF"/>
              </a:solidFill>
              <a:latin typeface="Courier New"/>
            </a:endParaRPr>
          </a:p>
          <a:p>
            <a:pPr>
              <a:lnSpc>
                <a:spcPts val="1151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ourier New"/>
              </a:rPr>
              <a:t>**​</a:t>
            </a:r>
          </a:p>
          <a:p>
            <a:pPr>
              <a:lnSpc>
                <a:spcPts val="1151"/>
              </a:lnSpc>
            </a:pPr>
            <a:endParaRPr lang="en-US" sz="2400" b="0" strike="noStrike" spc="-1">
              <a:solidFill>
                <a:srgbClr val="FFFFFF"/>
              </a:solidFill>
              <a:latin typeface="Courier New"/>
            </a:endParaRPr>
          </a:p>
          <a:p>
            <a:pPr>
              <a:lnSpc>
                <a:spcPts val="1151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ourier New"/>
              </a:rPr>
              <a:t>***​</a:t>
            </a:r>
          </a:p>
          <a:p>
            <a:pPr>
              <a:lnSpc>
                <a:spcPts val="1151"/>
              </a:lnSpc>
            </a:pPr>
            <a:endParaRPr lang="en-US" sz="2400" b="0" strike="noStrike" spc="-1">
              <a:solidFill>
                <a:srgbClr val="FFFFFF"/>
              </a:solidFill>
              <a:latin typeface="Courier New"/>
            </a:endParaRPr>
          </a:p>
          <a:p>
            <a:pPr>
              <a:lnSpc>
                <a:spcPts val="1151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ourier New"/>
              </a:rPr>
              <a:t>****​</a:t>
            </a:r>
          </a:p>
          <a:p>
            <a:pPr>
              <a:lnSpc>
                <a:spcPts val="1151"/>
              </a:lnSpc>
            </a:pPr>
            <a:endParaRPr lang="en-US" sz="2400" b="0" strike="noStrike" spc="-1">
              <a:solidFill>
                <a:srgbClr val="FFFFFF"/>
              </a:solidFill>
              <a:latin typeface="Courier New"/>
            </a:endParaRPr>
          </a:p>
          <a:p>
            <a:pPr>
              <a:lnSpc>
                <a:spcPts val="1151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ourier New"/>
              </a:rPr>
              <a:t>***​</a:t>
            </a:r>
          </a:p>
          <a:p>
            <a:pPr>
              <a:lnSpc>
                <a:spcPts val="1151"/>
              </a:lnSpc>
            </a:pPr>
            <a:endParaRPr lang="en-US" sz="2400" b="0" strike="noStrike" spc="-1">
              <a:solidFill>
                <a:srgbClr val="FFFFFF"/>
              </a:solidFill>
              <a:latin typeface="Courier New"/>
            </a:endParaRPr>
          </a:p>
          <a:p>
            <a:pPr>
              <a:lnSpc>
                <a:spcPts val="1151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ourier New"/>
              </a:rPr>
              <a:t>**​</a:t>
            </a:r>
          </a:p>
          <a:p>
            <a:pPr>
              <a:lnSpc>
                <a:spcPts val="1151"/>
              </a:lnSpc>
            </a:pPr>
            <a:endParaRPr lang="en-US" sz="2400" b="0" strike="noStrike" spc="-1">
              <a:solidFill>
                <a:srgbClr val="FFFFFF"/>
              </a:solidFill>
              <a:latin typeface="Courier New"/>
            </a:endParaRPr>
          </a:p>
          <a:p>
            <a:pPr>
              <a:lnSpc>
                <a:spcPts val="1151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ourier New"/>
              </a:rPr>
              <a:t>*​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2"/>
          <p:cNvPicPr/>
          <p:nvPr/>
        </p:nvPicPr>
        <p:blipFill>
          <a:blip r:embed="rId2"/>
          <a:stretch/>
        </p:blipFill>
        <p:spPr>
          <a:xfrm rot="3829200">
            <a:off x="-3125880" y="-3855600"/>
            <a:ext cx="9856080" cy="10640880"/>
          </a:xfrm>
          <a:prstGeom prst="rect">
            <a:avLst/>
          </a:prstGeom>
          <a:ln>
            <a:noFill/>
          </a:ln>
        </p:spPr>
      </p:pic>
      <p:sp>
        <p:nvSpPr>
          <p:cNvPr id="69" name="CustomShape 1"/>
          <p:cNvSpPr/>
          <p:nvPr/>
        </p:nvSpPr>
        <p:spPr>
          <a:xfrm>
            <a:off x="1048680" y="2995920"/>
            <a:ext cx="7539840" cy="292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ts val="11520"/>
              </a:lnSpc>
            </a:pPr>
            <a:r>
              <a:rPr lang="en-US" sz="8000" b="0" strike="noStrike" spc="-1">
                <a:solidFill>
                  <a:srgbClr val="404040"/>
                </a:solidFill>
                <a:latin typeface="PantonW01-ExtraBold"/>
              </a:rPr>
              <a:t>What is Programming?</a:t>
            </a:r>
            <a:endParaRPr lang="en-US" sz="8000" b="0" strike="noStrike" spc="-1">
              <a:latin typeface="Arial"/>
            </a:endParaRPr>
          </a:p>
        </p:txBody>
      </p:sp>
      <p:pic>
        <p:nvPicPr>
          <p:cNvPr id="70" name="Picture 12"/>
          <p:cNvPicPr/>
          <p:nvPr/>
        </p:nvPicPr>
        <p:blipFill>
          <a:blip r:embed="rId3"/>
          <a:stretch/>
        </p:blipFill>
        <p:spPr>
          <a:xfrm rot="19422000">
            <a:off x="14135400" y="6221520"/>
            <a:ext cx="6981840" cy="4569840"/>
          </a:xfrm>
          <a:prstGeom prst="rect">
            <a:avLst/>
          </a:prstGeom>
          <a:ln>
            <a:noFill/>
          </a:ln>
        </p:spPr>
      </p:pic>
      <p:grpSp>
        <p:nvGrpSpPr>
          <p:cNvPr id="71" name="Group 2"/>
          <p:cNvGrpSpPr/>
          <p:nvPr/>
        </p:nvGrpSpPr>
        <p:grpSpPr>
          <a:xfrm>
            <a:off x="9207360" y="1817280"/>
            <a:ext cx="8698680" cy="7681320"/>
            <a:chOff x="9207360" y="1817280"/>
            <a:chExt cx="8698680" cy="7681320"/>
          </a:xfrm>
        </p:grpSpPr>
        <p:sp>
          <p:nvSpPr>
            <p:cNvPr id="72" name="CustomShape 3"/>
            <p:cNvSpPr/>
            <p:nvPr/>
          </p:nvSpPr>
          <p:spPr>
            <a:xfrm>
              <a:off x="9223560" y="1817280"/>
              <a:ext cx="7784280" cy="456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ts val="36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PantonW01-Regular"/>
                </a:rPr>
                <a:t>Programming is writing computer programs​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73" name="CustomShape 4"/>
            <p:cNvSpPr/>
            <p:nvPr/>
          </p:nvSpPr>
          <p:spPr>
            <a:xfrm>
              <a:off x="9223560" y="2657520"/>
              <a:ext cx="7784280" cy="456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ts val="36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PantonW01-Regular"/>
                </a:rPr>
                <a:t>The computer only understands machine code​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74" name="CustomShape 5"/>
            <p:cNvSpPr/>
            <p:nvPr/>
          </p:nvSpPr>
          <p:spPr>
            <a:xfrm>
              <a:off x="9215640" y="3461400"/>
              <a:ext cx="7784280" cy="914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ts val="36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PantonW01-Regular"/>
                </a:rPr>
                <a:t>Impractical for humans, so </a:t>
              </a:r>
              <a:r>
                <a:rPr lang="en-US" sz="2400" b="1" strike="noStrike" spc="-1">
                  <a:solidFill>
                    <a:srgbClr val="000000"/>
                  </a:solidFill>
                  <a:latin typeface="PantonW01-Regular"/>
                </a:rPr>
                <a:t>programming languages</a:t>
              </a:r>
              <a:r>
                <a:rPr lang="en-US" sz="2400" b="0" strike="noStrike" spc="-1">
                  <a:solidFill>
                    <a:srgbClr val="000000"/>
                  </a:solidFill>
                  <a:latin typeface="PantonW01-Regular"/>
                </a:rPr>
                <a:t> were created to be more human-friendly​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75" name="CustomShape 6"/>
            <p:cNvSpPr/>
            <p:nvPr/>
          </p:nvSpPr>
          <p:spPr>
            <a:xfrm>
              <a:off x="9207720" y="4578120"/>
              <a:ext cx="7784280" cy="914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ts val="36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PantonW01-Regular"/>
                </a:rPr>
                <a:t>There are hundreds of programming languages but they all share the same building blocks​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76" name="CustomShape 7"/>
            <p:cNvSpPr/>
            <p:nvPr/>
          </p:nvSpPr>
          <p:spPr>
            <a:xfrm>
              <a:off x="9223560" y="5675400"/>
              <a:ext cx="7784280" cy="1829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ts val="36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PantonW01-Regular"/>
                </a:rPr>
                <a:t>Python is an </a:t>
              </a:r>
              <a:r>
                <a:rPr lang="en-US" sz="2400" b="1" strike="noStrike" spc="-1">
                  <a:solidFill>
                    <a:srgbClr val="000000"/>
                  </a:solidFill>
                  <a:latin typeface="PantonW01-Regular"/>
                </a:rPr>
                <a:t>interpreted</a:t>
              </a:r>
              <a:r>
                <a:rPr lang="en-US" sz="2400" b="0" strike="noStrike" spc="-1">
                  <a:solidFill>
                    <a:srgbClr val="000000"/>
                  </a:solidFill>
                  <a:latin typeface="PantonW01-Regular"/>
                </a:rPr>
                <a:t> language​</a:t>
              </a:r>
              <a:endParaRPr lang="en-US" sz="2400" b="0" strike="noStrike" spc="-1">
                <a:latin typeface="Arial"/>
              </a:endParaRPr>
            </a:p>
            <a:p>
              <a:pPr>
                <a:lnSpc>
                  <a:spcPts val="36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PantonW01-Regular"/>
                </a:rPr>
                <a:t>	</a:t>
              </a:r>
              <a:r>
                <a:rPr lang="en-US" sz="2000" b="0" strike="noStrike" spc="-1">
                  <a:solidFill>
                    <a:srgbClr val="000000"/>
                  </a:solidFill>
                  <a:latin typeface="PantonW01-Regular"/>
                </a:rPr>
                <a:t>You can edit your code like a normal document and run it in python 	without additional steps​</a:t>
              </a:r>
              <a:endParaRPr lang="en-US" sz="2000" b="0" strike="noStrike" spc="-1">
                <a:latin typeface="Arial"/>
              </a:endParaRPr>
            </a:p>
            <a:p>
              <a:pPr>
                <a:lnSpc>
                  <a:spcPts val="36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PantonW01-Regular"/>
                </a:rPr>
                <a:t>	Or even run interactively in a console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77" name="CustomShape 8"/>
            <p:cNvSpPr/>
            <p:nvPr/>
          </p:nvSpPr>
          <p:spPr>
            <a:xfrm>
              <a:off x="9207360" y="8126640"/>
              <a:ext cx="8698680" cy="1371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ts val="36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PantonW01-Regular"/>
                </a:rPr>
                <a:t>Other languages like C++ are </a:t>
              </a:r>
              <a:r>
                <a:rPr lang="en-US" sz="2400" b="1" strike="noStrike" spc="-1">
                  <a:solidFill>
                    <a:srgbClr val="000000"/>
                  </a:solidFill>
                  <a:latin typeface="PantonW01-Regular"/>
                </a:rPr>
                <a:t>compiled​</a:t>
              </a:r>
              <a:endParaRPr lang="en-US" sz="2400" b="0" strike="noStrike" spc="-1">
                <a:latin typeface="Arial"/>
              </a:endParaRPr>
            </a:p>
            <a:p>
              <a:pPr>
                <a:lnSpc>
                  <a:spcPts val="36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PantonW01-Regular"/>
                </a:rPr>
                <a:t>	</a:t>
              </a:r>
              <a:r>
                <a:rPr lang="en-US" sz="2000" b="0" strike="noStrike" spc="-1">
                  <a:solidFill>
                    <a:srgbClr val="000000"/>
                  </a:solidFill>
                  <a:latin typeface="PantonW01-Regular"/>
                </a:rPr>
                <a:t>They need to be translated into machine code by a </a:t>
              </a:r>
              <a:r>
                <a:rPr lang="en-US" sz="2000" b="1" strike="noStrike" spc="-1">
                  <a:solidFill>
                    <a:srgbClr val="000000"/>
                  </a:solidFill>
                  <a:latin typeface="PantonW01-Regular"/>
                </a:rPr>
                <a:t>compiler</a:t>
              </a:r>
              <a:r>
                <a:rPr lang="en-US" sz="2400" b="0" strike="noStrike" spc="-1">
                  <a:solidFill>
                    <a:srgbClr val="000000"/>
                  </a:solidFill>
                  <a:latin typeface="PantonW01-Regular"/>
                </a:rPr>
                <a:t>​</a:t>
              </a:r>
              <a:endParaRPr lang="en-US" sz="2400" b="0" strike="noStrike" spc="-1">
                <a:latin typeface="Arial"/>
              </a:endParaRPr>
            </a:p>
            <a:p>
              <a:pPr>
                <a:lnSpc>
                  <a:spcPts val="36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PantonW01-Regular"/>
                </a:rPr>
                <a:t>	They are faster, but a bit more tricky to use</a:t>
              </a:r>
              <a:endParaRPr lang="en-US" sz="2000" b="0" strike="noStrike" spc="-1">
                <a:latin typeface="Arial"/>
              </a:endParaRPr>
            </a:p>
          </p:txBody>
        </p:sp>
      </p:grpSp>
      <p:pic>
        <p:nvPicPr>
          <p:cNvPr id="78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8496360" y="1874880"/>
            <a:ext cx="464760" cy="491040"/>
          </a:xfrm>
          <a:prstGeom prst="rect">
            <a:avLst/>
          </a:prstGeom>
          <a:ln>
            <a:noFill/>
          </a:ln>
        </p:spPr>
      </p:pic>
      <p:pic>
        <p:nvPicPr>
          <p:cNvPr id="79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8504280" y="2697840"/>
            <a:ext cx="464760" cy="491040"/>
          </a:xfrm>
          <a:prstGeom prst="rect">
            <a:avLst/>
          </a:prstGeom>
          <a:ln>
            <a:noFill/>
          </a:ln>
        </p:spPr>
      </p:pic>
      <p:pic>
        <p:nvPicPr>
          <p:cNvPr id="80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8504640" y="3463200"/>
            <a:ext cx="464760" cy="491040"/>
          </a:xfrm>
          <a:prstGeom prst="rect">
            <a:avLst/>
          </a:prstGeom>
          <a:ln>
            <a:noFill/>
          </a:ln>
        </p:spPr>
      </p:pic>
      <p:pic>
        <p:nvPicPr>
          <p:cNvPr id="81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8505000" y="4618080"/>
            <a:ext cx="464760" cy="491040"/>
          </a:xfrm>
          <a:prstGeom prst="rect">
            <a:avLst/>
          </a:prstGeom>
          <a:ln>
            <a:noFill/>
          </a:ln>
        </p:spPr>
      </p:pic>
      <p:pic>
        <p:nvPicPr>
          <p:cNvPr id="82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8496360" y="5715360"/>
            <a:ext cx="464760" cy="491040"/>
          </a:xfrm>
          <a:prstGeom prst="rect">
            <a:avLst/>
          </a:prstGeom>
          <a:ln>
            <a:noFill/>
          </a:ln>
        </p:spPr>
      </p:pic>
      <p:pic>
        <p:nvPicPr>
          <p:cNvPr id="83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8505720" y="8184240"/>
            <a:ext cx="464760" cy="491040"/>
          </a:xfrm>
          <a:prstGeom prst="rect">
            <a:avLst/>
          </a:prstGeom>
          <a:ln>
            <a:noFill/>
          </a:ln>
        </p:spPr>
      </p:pic>
      <p:pic>
        <p:nvPicPr>
          <p:cNvPr id="84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9218160" y="6264000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85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9223560" y="7196400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86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9218160" y="8766720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87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9218160" y="9190440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88" name="Picture 87"/>
          <p:cNvPicPr/>
          <p:nvPr/>
        </p:nvPicPr>
        <p:blipFill>
          <a:blip r:embed="rId5"/>
          <a:stretch/>
        </p:blipFill>
        <p:spPr>
          <a:xfrm>
            <a:off x="1463040" y="5921640"/>
            <a:ext cx="6104520" cy="4297680"/>
          </a:xfrm>
          <a:prstGeom prst="rect">
            <a:avLst/>
          </a:prstGeom>
          <a:ln>
            <a:noFill/>
          </a:ln>
        </p:spPr>
      </p:pic>
      <p:pic>
        <p:nvPicPr>
          <p:cNvPr id="89" name="Picture 88"/>
          <p:cNvPicPr/>
          <p:nvPr/>
        </p:nvPicPr>
        <p:blipFill>
          <a:blip r:embed="rId6"/>
          <a:stretch/>
        </p:blipFill>
        <p:spPr>
          <a:xfrm>
            <a:off x="122400" y="-457200"/>
            <a:ext cx="8381520" cy="323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4"/>
          <p:cNvPicPr/>
          <p:nvPr/>
        </p:nvPicPr>
        <p:blipFill>
          <a:blip r:embed="rId2"/>
          <a:stretch/>
        </p:blipFill>
        <p:spPr>
          <a:xfrm rot="17511000">
            <a:off x="14261400" y="-2673000"/>
            <a:ext cx="5996160" cy="7200720"/>
          </a:xfrm>
          <a:prstGeom prst="rect">
            <a:avLst/>
          </a:prstGeom>
          <a:ln>
            <a:noFill/>
          </a:ln>
        </p:spPr>
      </p:pic>
      <p:pic>
        <p:nvPicPr>
          <p:cNvPr id="91" name="Picture 5"/>
          <p:cNvPicPr/>
          <p:nvPr/>
        </p:nvPicPr>
        <p:blipFill>
          <a:blip r:embed="rId3"/>
          <a:stretch/>
        </p:blipFill>
        <p:spPr>
          <a:xfrm rot="12035400">
            <a:off x="3995280" y="8514360"/>
            <a:ext cx="7314840" cy="3603960"/>
          </a:xfrm>
          <a:prstGeom prst="rect">
            <a:avLst/>
          </a:prstGeom>
          <a:ln>
            <a:noFill/>
          </a:ln>
        </p:spPr>
      </p:pic>
      <p:pic>
        <p:nvPicPr>
          <p:cNvPr id="92" name="Picture 6"/>
          <p:cNvPicPr/>
          <p:nvPr/>
        </p:nvPicPr>
        <p:blipFill>
          <a:blip r:embed="rId4"/>
          <a:stretch/>
        </p:blipFill>
        <p:spPr>
          <a:xfrm>
            <a:off x="13708080" y="6733800"/>
            <a:ext cx="3428280" cy="373140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1028880" y="1038240"/>
            <a:ext cx="6910200" cy="99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7798"/>
              </a:lnSpc>
            </a:pPr>
            <a:r>
              <a:rPr lang="en-US" sz="6500" b="0" strike="noStrike" spc="-1">
                <a:solidFill>
                  <a:srgbClr val="FFFFFF"/>
                </a:solidFill>
                <a:latin typeface="PantonW01-Bold"/>
              </a:rPr>
              <a:t>What is a variable?​</a:t>
            </a:r>
            <a:endParaRPr lang="en-US" sz="6500" b="0" strike="noStrike" spc="-1"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188720" y="3016440"/>
            <a:ext cx="6657840" cy="462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FFFFFF"/>
                </a:solidFill>
                <a:latin typeface="PantonW01-Regular"/>
              </a:rPr>
              <a:t>A variable is a bit of memory that contains a value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1188720" y="3652560"/>
            <a:ext cx="5972040" cy="83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FFFFFF"/>
                </a:solidFill>
                <a:latin typeface="PantonW01-Regular"/>
              </a:rPr>
              <a:t>It exists while the program is running, can be changed by the program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6" name="TextShape 4"/>
          <p:cNvSpPr txBox="1"/>
          <p:nvPr/>
        </p:nvSpPr>
        <p:spPr>
          <a:xfrm>
            <a:off x="1620720" y="4629600"/>
            <a:ext cx="5420160" cy="83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FFFFFF"/>
                </a:solidFill>
                <a:latin typeface="PantonW01-Regular"/>
              </a:rPr>
              <a:t>You can write code to change that value depending on events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7" name="TextShape 5"/>
          <p:cNvSpPr txBox="1"/>
          <p:nvPr/>
        </p:nvSpPr>
        <p:spPr>
          <a:xfrm>
            <a:off x="1620720" y="6773400"/>
            <a:ext cx="4696200" cy="462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FFFFFF"/>
                </a:solidFill>
                <a:latin typeface="PantonW01-Regular"/>
              </a:rPr>
              <a:t>The amount of money in my wallet​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8" name="TextShape 6"/>
          <p:cNvSpPr txBox="1"/>
          <p:nvPr/>
        </p:nvSpPr>
        <p:spPr>
          <a:xfrm>
            <a:off x="1189080" y="6126480"/>
            <a:ext cx="3903840" cy="462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FFFFFF"/>
                </a:solidFill>
                <a:latin typeface="PantonW01-Regular"/>
              </a:rPr>
              <a:t>We have variables in real life:​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9" name="TextShape 7"/>
          <p:cNvSpPr txBox="1"/>
          <p:nvPr/>
        </p:nvSpPr>
        <p:spPr>
          <a:xfrm>
            <a:off x="1621080" y="7406640"/>
            <a:ext cx="6059880" cy="83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FFFFFF"/>
                </a:solidFill>
                <a:latin typeface="PantonW01-Regular"/>
              </a:rPr>
              <a:t>My current average grade at university​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00" name="Picture 13"/>
          <p:cNvPicPr/>
          <p:nvPr/>
        </p:nvPicPr>
        <p:blipFill>
          <a:blip r:embed="rId5"/>
          <a:srcRect l="17321" t="8728" r="2549" b="13503"/>
          <a:stretch/>
        </p:blipFill>
        <p:spPr>
          <a:xfrm>
            <a:off x="805680" y="3075120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101" name="Picture 13"/>
          <p:cNvPicPr/>
          <p:nvPr/>
        </p:nvPicPr>
        <p:blipFill>
          <a:blip r:embed="rId5"/>
          <a:srcRect l="17321" t="8728" r="2549" b="13503"/>
          <a:stretch/>
        </p:blipFill>
        <p:spPr>
          <a:xfrm>
            <a:off x="805680" y="3749040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102" name="Picture 13"/>
          <p:cNvPicPr/>
          <p:nvPr/>
        </p:nvPicPr>
        <p:blipFill>
          <a:blip r:embed="rId5"/>
          <a:srcRect l="17321" t="8728" r="2549" b="13503"/>
          <a:stretch/>
        </p:blipFill>
        <p:spPr>
          <a:xfrm>
            <a:off x="805680" y="6217920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103" name="Picture 13"/>
          <p:cNvPicPr/>
          <p:nvPr/>
        </p:nvPicPr>
        <p:blipFill>
          <a:blip r:embed="rId5"/>
          <a:srcRect l="17321" t="8728" r="2549" b="13503"/>
          <a:stretch/>
        </p:blipFill>
        <p:spPr>
          <a:xfrm>
            <a:off x="1280160" y="4772160"/>
            <a:ext cx="205200" cy="216720"/>
          </a:xfrm>
          <a:prstGeom prst="rect">
            <a:avLst/>
          </a:prstGeom>
          <a:ln>
            <a:noFill/>
          </a:ln>
        </p:spPr>
      </p:pic>
      <p:pic>
        <p:nvPicPr>
          <p:cNvPr id="104" name="Picture 13"/>
          <p:cNvPicPr/>
          <p:nvPr/>
        </p:nvPicPr>
        <p:blipFill>
          <a:blip r:embed="rId5"/>
          <a:srcRect l="17321" t="8728" r="2549" b="13503"/>
          <a:stretch/>
        </p:blipFill>
        <p:spPr>
          <a:xfrm>
            <a:off x="1280160" y="6883920"/>
            <a:ext cx="205200" cy="216720"/>
          </a:xfrm>
          <a:prstGeom prst="rect">
            <a:avLst/>
          </a:prstGeom>
          <a:ln>
            <a:noFill/>
          </a:ln>
        </p:spPr>
      </p:pic>
      <p:pic>
        <p:nvPicPr>
          <p:cNvPr id="105" name="Picture 13"/>
          <p:cNvPicPr/>
          <p:nvPr/>
        </p:nvPicPr>
        <p:blipFill>
          <a:blip r:embed="rId5"/>
          <a:srcRect l="17321" t="8728" r="2549" b="13503"/>
          <a:stretch/>
        </p:blipFill>
        <p:spPr>
          <a:xfrm>
            <a:off x="1280160" y="7555680"/>
            <a:ext cx="205200" cy="21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4"/>
          <p:cNvPicPr/>
          <p:nvPr/>
        </p:nvPicPr>
        <p:blipFill>
          <a:blip r:embed="rId2"/>
          <a:stretch/>
        </p:blipFill>
        <p:spPr>
          <a:xfrm rot="21472800">
            <a:off x="3513960" y="-1226880"/>
            <a:ext cx="7314840" cy="3603960"/>
          </a:xfrm>
          <a:prstGeom prst="rect">
            <a:avLst/>
          </a:prstGeom>
          <a:ln>
            <a:noFill/>
          </a:ln>
        </p:spPr>
      </p:pic>
      <p:pic>
        <p:nvPicPr>
          <p:cNvPr id="107" name="Picture 5"/>
          <p:cNvPicPr/>
          <p:nvPr/>
        </p:nvPicPr>
        <p:blipFill>
          <a:blip r:embed="rId3"/>
          <a:stretch/>
        </p:blipFill>
        <p:spPr>
          <a:xfrm rot="15358200">
            <a:off x="11698920" y="5277240"/>
            <a:ext cx="8218800" cy="871992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1104840" y="2011320"/>
            <a:ext cx="13434120" cy="146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1520"/>
              </a:lnSpc>
            </a:pPr>
            <a:r>
              <a:rPr lang="en-US" sz="9600" b="0" strike="noStrike" spc="-1">
                <a:solidFill>
                  <a:srgbClr val="000000"/>
                </a:solidFill>
                <a:latin typeface="PantonW01-SemiBold"/>
              </a:rPr>
              <a:t>Declaration/Initialisation​</a:t>
            </a:r>
            <a:endParaRPr lang="en-US" sz="96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788000" y="4497840"/>
            <a:ext cx="1022544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In order to use a variable, you have to declare/initialize it​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4780080" y="5123520"/>
            <a:ext cx="1022544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This is done with the assignation operator </a:t>
            </a:r>
            <a:r>
              <a:rPr lang="en-US" sz="3000" b="0" strike="noStrike" spc="-1">
                <a:solidFill>
                  <a:srgbClr val="000000"/>
                </a:solidFill>
                <a:latin typeface="Cascadia Code"/>
              </a:rPr>
              <a:t>“=”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4780080" y="5778000"/>
            <a:ext cx="1022544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Cascadia Code"/>
              </a:rPr>
              <a:t>i = 8</a:t>
            </a:r>
            <a:endParaRPr lang="en-US" sz="3000" b="0" strike="noStrike" spc="-1">
              <a:latin typeface="Cascadia Code"/>
            </a:endParaRPr>
          </a:p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Cascadia Code"/>
              </a:rPr>
              <a:t>i ← 8</a:t>
            </a:r>
            <a:endParaRPr lang="en-US" sz="3000" b="0" strike="noStrike" spc="-1">
              <a:latin typeface="Cascadia Code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4788000" y="6783840"/>
            <a:ext cx="1022544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You can change the value of the variable in the same way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113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4280400" y="4646880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114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4280400" y="5286960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115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4280400" y="6932880"/>
            <a:ext cx="291600" cy="308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4"/>
          <p:cNvPicPr/>
          <p:nvPr/>
        </p:nvPicPr>
        <p:blipFill>
          <a:blip r:embed="rId2"/>
          <a:stretch/>
        </p:blipFill>
        <p:spPr>
          <a:xfrm rot="4558200">
            <a:off x="11341800" y="-4839480"/>
            <a:ext cx="8218800" cy="8719920"/>
          </a:xfrm>
          <a:prstGeom prst="rect">
            <a:avLst/>
          </a:prstGeom>
          <a:ln>
            <a:noFill/>
          </a:ln>
        </p:spPr>
      </p:pic>
      <p:pic>
        <p:nvPicPr>
          <p:cNvPr id="117" name="Picture 5"/>
          <p:cNvPicPr/>
          <p:nvPr/>
        </p:nvPicPr>
        <p:blipFill>
          <a:blip r:embed="rId3"/>
          <a:stretch/>
        </p:blipFill>
        <p:spPr>
          <a:xfrm rot="4075800">
            <a:off x="-2128320" y="6005880"/>
            <a:ext cx="6976800" cy="456984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1061640" y="929160"/>
            <a:ext cx="6485040" cy="99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7801"/>
              </a:lnSpc>
            </a:pPr>
            <a:r>
              <a:rPr lang="en-US" sz="6500" b="0" strike="noStrike" spc="-1">
                <a:solidFill>
                  <a:srgbClr val="000000"/>
                </a:solidFill>
                <a:latin typeface="PantonW01-Bold"/>
              </a:rPr>
              <a:t>Variable type​</a:t>
            </a:r>
            <a:endParaRPr lang="en-US" sz="6500" b="0" strike="noStrike" spc="-1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700080" y="2679480"/>
            <a:ext cx="1140480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The type of a variable is the class of the information it contains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3700080" y="3502440"/>
            <a:ext cx="1022544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In many languages type is very important, you cannot easily change type​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3733200" y="7274880"/>
            <a:ext cx="10225440" cy="19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Cascadia Code"/>
              </a:rPr>
              <a:t>2</a:t>
            </a:r>
            <a:endParaRPr lang="en-US" sz="3000" b="0" strike="noStrike" spc="-1">
              <a:latin typeface="Courier New"/>
            </a:endParaRPr>
          </a:p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Cascadia Code"/>
              </a:rPr>
              <a:t>“hello”</a:t>
            </a:r>
            <a:endParaRPr lang="en-US" sz="3000" b="0" strike="noStrike" spc="-1">
              <a:latin typeface="Courier New"/>
            </a:endParaRPr>
          </a:p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Cascadia Code"/>
              </a:rPr>
              <a:t>3.5</a:t>
            </a:r>
            <a:endParaRPr lang="en-US" sz="3000" b="0" strike="noStrike" spc="-1">
              <a:latin typeface="Courier New"/>
            </a:endParaRPr>
          </a:p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Cascadia Code"/>
              </a:rPr>
              <a:t>False</a:t>
            </a:r>
            <a:endParaRPr lang="en-US" sz="3000" b="0" strike="noStrike" spc="-1">
              <a:latin typeface="Courier New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3708000" y="4857840"/>
            <a:ext cx="1128816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In Python, type is “hidden”, you can switch between types easily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123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3200400" y="2812320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124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3200400" y="3669120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125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3200400" y="5006880"/>
            <a:ext cx="291600" cy="308160"/>
          </a:xfrm>
          <a:prstGeom prst="rect">
            <a:avLst/>
          </a:prstGeom>
          <a:ln>
            <a:noFill/>
          </a:ln>
        </p:spPr>
      </p:pic>
      <p:sp>
        <p:nvSpPr>
          <p:cNvPr id="126" name="CustomShape 6"/>
          <p:cNvSpPr/>
          <p:nvPr/>
        </p:nvSpPr>
        <p:spPr>
          <a:xfrm>
            <a:off x="3692160" y="5727600"/>
            <a:ext cx="1022544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Visualise the type of your variable with </a:t>
            </a:r>
            <a:r>
              <a:rPr lang="en-US" sz="3000" b="0" strike="noStrike" spc="-1">
                <a:solidFill>
                  <a:srgbClr val="000000"/>
                </a:solidFill>
                <a:latin typeface="Cascadia Code"/>
              </a:rPr>
              <a:t>type(i)​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27" name="CustomShape 7"/>
          <p:cNvSpPr/>
          <p:nvPr/>
        </p:nvSpPr>
        <p:spPr>
          <a:xfrm>
            <a:off x="3692160" y="6634800"/>
            <a:ext cx="1022544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What is the type of a variable that contains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128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3184560" y="5857200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129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3184560" y="6764400"/>
            <a:ext cx="291600" cy="308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4"/>
          <p:cNvPicPr/>
          <p:nvPr/>
        </p:nvPicPr>
        <p:blipFill>
          <a:blip r:embed="rId2"/>
          <a:stretch/>
        </p:blipFill>
        <p:spPr>
          <a:xfrm rot="2310600">
            <a:off x="14528880" y="3117600"/>
            <a:ext cx="6828480" cy="9680040"/>
          </a:xfrm>
          <a:prstGeom prst="rect">
            <a:avLst/>
          </a:prstGeom>
          <a:ln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1137600" y="1028880"/>
            <a:ext cx="8921160" cy="146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1520"/>
              </a:lnSpc>
            </a:pPr>
            <a:r>
              <a:rPr lang="en-US" sz="9600" b="0" strike="noStrike" spc="-1">
                <a:solidFill>
                  <a:srgbClr val="000000"/>
                </a:solidFill>
                <a:latin typeface="PantonW01-Bold"/>
              </a:rPr>
              <a:t>Basic types​</a:t>
            </a:r>
            <a:endParaRPr lang="en-US" sz="9600" b="0" strike="noStrike" spc="-1">
              <a:latin typeface="Arial"/>
            </a:endParaRPr>
          </a:p>
        </p:txBody>
      </p:sp>
      <p:pic>
        <p:nvPicPr>
          <p:cNvPr id="132" name="Picture 7"/>
          <p:cNvPicPr/>
          <p:nvPr/>
        </p:nvPicPr>
        <p:blipFill>
          <a:blip r:embed="rId3"/>
          <a:stretch/>
        </p:blipFill>
        <p:spPr>
          <a:xfrm>
            <a:off x="-2880720" y="5724360"/>
            <a:ext cx="6493320" cy="7067520"/>
          </a:xfrm>
          <a:prstGeom prst="rect">
            <a:avLst/>
          </a:prstGeom>
          <a:ln>
            <a:noFill/>
          </a:ln>
        </p:spPr>
      </p:pic>
      <p:graphicFrame>
        <p:nvGraphicFramePr>
          <p:cNvPr id="133" name="Table 2"/>
          <p:cNvGraphicFramePr/>
          <p:nvPr/>
        </p:nvGraphicFramePr>
        <p:xfrm>
          <a:off x="3567600" y="3606480"/>
          <a:ext cx="9737280" cy="4777911"/>
        </p:xfrm>
        <a:graphic>
          <a:graphicData uri="http://schemas.openxmlformats.org/drawingml/2006/table">
            <a:tbl>
              <a:tblPr/>
              <a:tblGrid>
                <a:gridCol w="2162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200" b="1" strike="noStrike" spc="-1">
                          <a:latin typeface="PantonW01-Black"/>
                        </a:rPr>
                        <a:t>Type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200" b="1" strike="noStrike" spc="-1">
                          <a:latin typeface="PantonW01-Black"/>
                        </a:rPr>
                        <a:t>Name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200" b="1" strike="noStrike" spc="-1">
                          <a:latin typeface="PantonW01-Black"/>
                        </a:rPr>
                        <a:t>Definition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62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Cascadia Code"/>
                        </a:rPr>
                        <a:t>int​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Integer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Integer numbers, including negatives​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62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Cascadia Code"/>
                        </a:rPr>
                        <a:t>str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Strings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Character strings, delimited by double quotes “ or single quotes’​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62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Cascadia Code"/>
                        </a:rPr>
                        <a:t>float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Floating-point numbers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There is a limit both on the precision and value of floats, but they are enough for most uses​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87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Cascadia Code"/>
                        </a:rPr>
                        <a:t>bool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Booleans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can only be either True or False​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2"/>
          <p:cNvPicPr/>
          <p:nvPr/>
        </p:nvPicPr>
        <p:blipFill>
          <a:blip r:embed="rId2"/>
          <a:stretch/>
        </p:blipFill>
        <p:spPr>
          <a:xfrm>
            <a:off x="12540600" y="-640080"/>
            <a:ext cx="14434200" cy="14938200"/>
          </a:xfrm>
          <a:prstGeom prst="rect">
            <a:avLst/>
          </a:prstGeom>
          <a:ln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1028880" y="1005480"/>
            <a:ext cx="12766680" cy="146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1520"/>
              </a:lnSpc>
            </a:pPr>
            <a:r>
              <a:rPr lang="en-US" sz="9600" b="0" strike="noStrike" spc="-1">
                <a:solidFill>
                  <a:srgbClr val="000000"/>
                </a:solidFill>
                <a:latin typeface="PantonW01-Bold"/>
              </a:rPr>
              <a:t>Type restrictions​</a:t>
            </a:r>
            <a:endParaRPr lang="en-US" sz="9600" b="0" strike="noStrike" spc="-1">
              <a:latin typeface="Arial"/>
            </a:endParaRPr>
          </a:p>
        </p:txBody>
      </p:sp>
      <p:pic>
        <p:nvPicPr>
          <p:cNvPr id="136" name="Picture 7"/>
          <p:cNvPicPr/>
          <p:nvPr/>
        </p:nvPicPr>
        <p:blipFill>
          <a:blip r:embed="rId3"/>
          <a:stretch/>
        </p:blipFill>
        <p:spPr>
          <a:xfrm>
            <a:off x="-1727280" y="7132320"/>
            <a:ext cx="5019120" cy="546300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4231440" y="3504600"/>
            <a:ext cx="1140480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Try adding two integers together with </a:t>
            </a:r>
            <a:r>
              <a:rPr lang="en-US" sz="3000" b="0" strike="noStrike" spc="-1">
                <a:solidFill>
                  <a:srgbClr val="000000"/>
                </a:solidFill>
                <a:latin typeface="Cascadia Code"/>
              </a:rPr>
              <a:t>+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4231440" y="4327560"/>
            <a:ext cx="1022544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Try adding a </a:t>
            </a:r>
            <a:r>
              <a:rPr lang="en-US" sz="3000" b="0" strike="noStrike" spc="-1">
                <a:solidFill>
                  <a:srgbClr val="000000"/>
                </a:solidFill>
                <a:latin typeface="Cascadia Code"/>
              </a:rPr>
              <a:t>string</a:t>
            </a: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 with an </a:t>
            </a:r>
            <a:r>
              <a:rPr lang="en-US" sz="3000" b="0" strike="noStrike" spc="-1">
                <a:solidFill>
                  <a:srgbClr val="000000"/>
                </a:solidFill>
                <a:latin typeface="Cascadia Code"/>
              </a:rPr>
              <a:t>integer​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4239360" y="5228280"/>
            <a:ext cx="1128816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The operations you can perform on variables depend</a:t>
            </a:r>
            <a:endParaRPr lang="en-US" sz="3000" b="0" strike="noStrike" spc="-1">
              <a:latin typeface="Arial"/>
            </a:endParaRPr>
          </a:p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on their types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140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3731760" y="3637440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141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3731760" y="4494240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142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3731760" y="5377320"/>
            <a:ext cx="291600" cy="308160"/>
          </a:xfrm>
          <a:prstGeom prst="rect">
            <a:avLst/>
          </a:prstGeom>
          <a:ln>
            <a:noFill/>
          </a:ln>
        </p:spPr>
      </p:pic>
      <p:sp>
        <p:nvSpPr>
          <p:cNvPr id="143" name="CustomShape 5"/>
          <p:cNvSpPr/>
          <p:nvPr/>
        </p:nvSpPr>
        <p:spPr>
          <a:xfrm>
            <a:off x="4223520" y="6492240"/>
            <a:ext cx="1022544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latin typeface="PantonW01-Regular"/>
              </a:rPr>
              <a:t>You can convert all integers to strings using </a:t>
            </a:r>
            <a:r>
              <a:rPr lang="en-US" sz="3000" b="0" strike="noStrike" spc="-1" dirty="0">
                <a:solidFill>
                  <a:srgbClr val="000000"/>
                </a:solidFill>
                <a:latin typeface="Cascadia Code"/>
              </a:rPr>
              <a:t>str()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ts val="3898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latin typeface="PantonW01-Regular"/>
              </a:rPr>
              <a:t>and some strings to integers using </a:t>
            </a:r>
            <a:r>
              <a:rPr lang="en-US" sz="3000" b="0" strike="noStrike" spc="-1" dirty="0">
                <a:solidFill>
                  <a:srgbClr val="000000"/>
                </a:solidFill>
                <a:latin typeface="Cascadia Code"/>
              </a:rPr>
              <a:t>int()</a:t>
            </a:r>
            <a:r>
              <a:rPr lang="en-US" sz="3000" b="0" strike="noStrike" spc="-1" dirty="0">
                <a:solidFill>
                  <a:srgbClr val="000000"/>
                </a:solidFill>
                <a:latin typeface="PantonW01-Regular"/>
              </a:rPr>
              <a:t>​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144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3715920" y="6621840"/>
            <a:ext cx="291600" cy="308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2"/>
          <p:cNvPicPr/>
          <p:nvPr/>
        </p:nvPicPr>
        <p:blipFill>
          <a:blip r:embed="rId2"/>
          <a:stretch/>
        </p:blipFill>
        <p:spPr>
          <a:xfrm>
            <a:off x="-3402720" y="-1897200"/>
            <a:ext cx="18756360" cy="14529960"/>
          </a:xfrm>
          <a:prstGeom prst="rect">
            <a:avLst/>
          </a:prstGeom>
          <a:ln>
            <a:noFill/>
          </a:ln>
        </p:spPr>
      </p:pic>
      <p:grpSp>
        <p:nvGrpSpPr>
          <p:cNvPr id="146" name="Group 1"/>
          <p:cNvGrpSpPr/>
          <p:nvPr/>
        </p:nvGrpSpPr>
        <p:grpSpPr>
          <a:xfrm>
            <a:off x="943560" y="2453400"/>
            <a:ext cx="10943640" cy="2093400"/>
            <a:chOff x="943560" y="2453400"/>
            <a:chExt cx="10943640" cy="2093400"/>
          </a:xfrm>
        </p:grpSpPr>
        <p:sp>
          <p:nvSpPr>
            <p:cNvPr id="147" name="CustomShape 2"/>
            <p:cNvSpPr/>
            <p:nvPr/>
          </p:nvSpPr>
          <p:spPr>
            <a:xfrm>
              <a:off x="943560" y="3632760"/>
              <a:ext cx="10486440" cy="914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CustomShape 3"/>
            <p:cNvSpPr/>
            <p:nvPr/>
          </p:nvSpPr>
          <p:spPr>
            <a:xfrm>
              <a:off x="1371600" y="2453400"/>
              <a:ext cx="10515600" cy="74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algn="ctr">
                <a:lnSpc>
                  <a:spcPts val="5879"/>
                </a:lnSpc>
              </a:pPr>
              <a:r>
                <a:rPr lang="en-US" sz="5400" b="0" strike="noStrike" spc="-1">
                  <a:solidFill>
                    <a:srgbClr val="000000"/>
                  </a:solidFill>
                  <a:latin typeface="PantonW01-ExtraBold"/>
                </a:rPr>
                <a:t>Other assignation operators​</a:t>
              </a:r>
            </a:p>
          </p:txBody>
        </p:sp>
      </p:grpSp>
      <p:sp>
        <p:nvSpPr>
          <p:cNvPr id="149" name="CustomShape 4"/>
          <p:cNvSpPr/>
          <p:nvPr/>
        </p:nvSpPr>
        <p:spPr>
          <a:xfrm>
            <a:off x="4116960" y="4607640"/>
            <a:ext cx="1140480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What do the following operations do?​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4116960" y="5430600"/>
            <a:ext cx="1022544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Cascadia Code"/>
              </a:rPr>
              <a:t>a += 1</a:t>
            </a:r>
            <a:endParaRPr lang="en-US" sz="3000" b="0" strike="noStrike" spc="-1">
              <a:latin typeface="Cascadia Code"/>
            </a:endParaRPr>
          </a:p>
        </p:txBody>
      </p:sp>
      <p:sp>
        <p:nvSpPr>
          <p:cNvPr id="151" name="CustomShape 6"/>
          <p:cNvSpPr/>
          <p:nvPr/>
        </p:nvSpPr>
        <p:spPr>
          <a:xfrm>
            <a:off x="4124880" y="6331320"/>
            <a:ext cx="1128816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Cascadia Code"/>
              </a:rPr>
              <a:t>b -= 3</a:t>
            </a:r>
            <a:endParaRPr lang="en-US" sz="3000" b="0" strike="noStrike" spc="-1">
              <a:latin typeface="Cascadia Code"/>
            </a:endParaRPr>
          </a:p>
        </p:txBody>
      </p:sp>
      <p:pic>
        <p:nvPicPr>
          <p:cNvPr id="152" name="Picture 13"/>
          <p:cNvPicPr/>
          <p:nvPr/>
        </p:nvPicPr>
        <p:blipFill>
          <a:blip r:embed="rId3"/>
          <a:srcRect l="17321" t="8728" r="2549" b="13503"/>
          <a:stretch/>
        </p:blipFill>
        <p:spPr>
          <a:xfrm>
            <a:off x="3617280" y="4740480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153" name="Picture 13"/>
          <p:cNvPicPr/>
          <p:nvPr/>
        </p:nvPicPr>
        <p:blipFill>
          <a:blip r:embed="rId3"/>
          <a:srcRect l="17321" t="8728" r="2549" b="13503"/>
          <a:stretch/>
        </p:blipFill>
        <p:spPr>
          <a:xfrm>
            <a:off x="3617280" y="5597280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154" name="Picture 13"/>
          <p:cNvPicPr/>
          <p:nvPr/>
        </p:nvPicPr>
        <p:blipFill>
          <a:blip r:embed="rId3"/>
          <a:srcRect l="17321" t="8728" r="2549" b="13503"/>
          <a:stretch/>
        </p:blipFill>
        <p:spPr>
          <a:xfrm>
            <a:off x="3617280" y="6480360"/>
            <a:ext cx="291600" cy="308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1425</Words>
  <Application>Microsoft Office PowerPoint</Application>
  <PresentationFormat>Custom</PresentationFormat>
  <Paragraphs>330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Arial</vt:lpstr>
      <vt:lpstr>Calibri</vt:lpstr>
      <vt:lpstr>Cascadia Code</vt:lpstr>
      <vt:lpstr>Courier New</vt:lpstr>
      <vt:lpstr>PantonW01-Black</vt:lpstr>
      <vt:lpstr>PantonW01-Bold</vt:lpstr>
      <vt:lpstr>PantonW01-ExtraBold</vt:lpstr>
      <vt:lpstr>PantonW01-ExtraLight</vt:lpstr>
      <vt:lpstr>PantonW01-Regular</vt:lpstr>
      <vt:lpstr>PantonW01-SemiBold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 2</dc:title>
  <dc:subject/>
  <dc:creator/>
  <dc:description/>
  <cp:lastModifiedBy>Arthur Gilly</cp:lastModifiedBy>
  <cp:revision>20</cp:revision>
  <dcterms:created xsi:type="dcterms:W3CDTF">2006-08-16T00:00:00Z</dcterms:created>
  <dcterms:modified xsi:type="dcterms:W3CDTF">2022-02-20T10:09:48Z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24</vt:i4>
  </property>
</Properties>
</file>