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8288000" cy="10287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4554" y="2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DD9FD-3BB3-4F5A-AEF9-EA62AC6C37C5}" type="datetimeFigureOut">
              <a:rPr lang="en-US" smtClean="0"/>
              <a:t>2022-02-21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D6186-ACC9-4E7F-93A5-104B6C5B3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8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D6186-ACC9-4E7F-93A5-104B6C5B31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4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B46DE99-87AC-4DA2-A190-BA2A9F7D2A1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2022-02-21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6EE613B-A678-43F2-B9F2-997A591A172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mailto:arthur@makerbox.la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/>
          <p:nvPr/>
        </p:nvPicPr>
        <p:blipFill>
          <a:blip r:embed="rId2"/>
          <a:stretch/>
        </p:blipFill>
        <p:spPr>
          <a:xfrm rot="5184600">
            <a:off x="-2455560" y="-5557680"/>
            <a:ext cx="10578600" cy="11421000"/>
          </a:xfrm>
          <a:prstGeom prst="rect">
            <a:avLst/>
          </a:prstGeom>
          <a:ln>
            <a:noFill/>
          </a:ln>
        </p:spPr>
      </p:pic>
      <p:pic>
        <p:nvPicPr>
          <p:cNvPr id="42" name="Picture 3"/>
          <p:cNvPicPr/>
          <p:nvPr/>
        </p:nvPicPr>
        <p:blipFill>
          <a:blip r:embed="rId3"/>
          <a:stretch/>
        </p:blipFill>
        <p:spPr>
          <a:xfrm rot="5669400">
            <a:off x="11754360" y="-1239840"/>
            <a:ext cx="17375040" cy="18435240"/>
          </a:xfrm>
          <a:prstGeom prst="rect">
            <a:avLst/>
          </a:prstGeom>
          <a:ln>
            <a:noFill/>
          </a:ln>
        </p:spPr>
      </p:pic>
      <p:pic>
        <p:nvPicPr>
          <p:cNvPr id="43" name="Picture 6"/>
          <p:cNvPicPr/>
          <p:nvPr/>
        </p:nvPicPr>
        <p:blipFill>
          <a:blip r:embed="rId4"/>
          <a:stretch/>
        </p:blipFill>
        <p:spPr>
          <a:xfrm rot="9006600">
            <a:off x="-2182680" y="4713840"/>
            <a:ext cx="8447760" cy="7349400"/>
          </a:xfrm>
          <a:prstGeom prst="rect">
            <a:avLst/>
          </a:prstGeom>
          <a:ln>
            <a:noFill/>
          </a:ln>
        </p:spPr>
      </p:pic>
      <p:grpSp>
        <p:nvGrpSpPr>
          <p:cNvPr id="44" name="Group 1"/>
          <p:cNvGrpSpPr/>
          <p:nvPr/>
        </p:nvGrpSpPr>
        <p:grpSpPr>
          <a:xfrm>
            <a:off x="889200" y="8026560"/>
            <a:ext cx="3303720" cy="1252800"/>
            <a:chOff x="889200" y="8026560"/>
            <a:chExt cx="3303720" cy="1252800"/>
          </a:xfrm>
        </p:grpSpPr>
        <p:sp>
          <p:nvSpPr>
            <p:cNvPr id="45" name="CustomShape 2"/>
            <p:cNvSpPr/>
            <p:nvPr/>
          </p:nvSpPr>
          <p:spPr>
            <a:xfrm>
              <a:off x="1254960" y="8026560"/>
              <a:ext cx="2937960" cy="36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algn="r">
                <a:lnSpc>
                  <a:spcPts val="2880"/>
                </a:lnSpc>
              </a:pPr>
              <a:r>
                <a:rPr lang="en-US" sz="2400" b="0" strike="noStrike" spc="-1">
                  <a:solidFill>
                    <a:srgbClr val="FDFCF8"/>
                  </a:solidFill>
                  <a:latin typeface="PantonW01-Regular"/>
                </a:rPr>
                <a:t>Arthur Gilly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46" name="CustomShape 3"/>
            <p:cNvSpPr/>
            <p:nvPr/>
          </p:nvSpPr>
          <p:spPr>
            <a:xfrm>
              <a:off x="889200" y="8609400"/>
              <a:ext cx="3303720" cy="66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algn="r">
                <a:lnSpc>
                  <a:spcPts val="2639"/>
                </a:lnSpc>
              </a:pPr>
              <a:r>
                <a:rPr lang="en-US" sz="2200" b="0" strike="noStrike" spc="-1">
                  <a:solidFill>
                    <a:srgbClr val="FDFCF8"/>
                  </a:solidFill>
                  <a:latin typeface="PantonW01-ExtraLight"/>
                  <a:hlinkClick r:id="rId5"/>
                </a:rPr>
                <a:t>arthur@makerbox.la</a:t>
              </a:r>
              <a:endParaRPr lang="en-US" sz="2200" b="0" strike="noStrike" spc="-1">
                <a:latin typeface="Arial"/>
              </a:endParaRPr>
            </a:p>
            <a:p>
              <a:pPr algn="r">
                <a:lnSpc>
                  <a:spcPts val="2639"/>
                </a:lnSpc>
              </a:pPr>
              <a:r>
                <a:rPr lang="en-US" sz="2200" b="0" strike="noStrike" spc="-1">
                  <a:solidFill>
                    <a:srgbClr val="FDFCF8"/>
                  </a:solidFill>
                  <a:latin typeface="PantonW01-ExtraLight"/>
                </a:rPr>
                <a:t>52413104</a:t>
              </a:r>
              <a:endParaRPr lang="en-US" sz="2200" b="0" strike="noStrike" spc="-1">
                <a:latin typeface="Arial"/>
              </a:endParaRPr>
            </a:p>
          </p:txBody>
        </p:sp>
      </p:grpSp>
      <p:sp>
        <p:nvSpPr>
          <p:cNvPr id="47" name="CustomShape 4"/>
          <p:cNvSpPr/>
          <p:nvPr/>
        </p:nvSpPr>
        <p:spPr>
          <a:xfrm>
            <a:off x="13252680" y="7977240"/>
            <a:ext cx="4145400" cy="85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359"/>
              </a:lnSpc>
            </a:pPr>
            <a:r>
              <a:rPr lang="en-US" sz="2400" b="0" strike="noStrike" spc="-1">
                <a:solidFill>
                  <a:srgbClr val="FDFCF8"/>
                </a:solidFill>
                <a:latin typeface="PantonW01-Regular"/>
              </a:rPr>
              <a:t>February 20, 2022 at 1:00 PM</a:t>
            </a:r>
            <a:endParaRPr lang="en-US" sz="2400" b="0" strike="noStrike" spc="-1">
              <a:latin typeface="Arial"/>
            </a:endParaRPr>
          </a:p>
          <a:p>
            <a:pPr>
              <a:lnSpc>
                <a:spcPts val="3359"/>
              </a:lnSpc>
            </a:pPr>
            <a:r>
              <a:rPr lang="en-US" sz="2400" b="0" strike="noStrike" spc="-1">
                <a:solidFill>
                  <a:srgbClr val="FDFCF8"/>
                </a:solidFill>
                <a:latin typeface="PantonW01-Regular"/>
              </a:rPr>
              <a:t>Makerbox Lao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48" name="Picture 26"/>
          <p:cNvPicPr/>
          <p:nvPr/>
        </p:nvPicPr>
        <p:blipFill>
          <a:blip r:embed="rId6"/>
          <a:stretch/>
        </p:blipFill>
        <p:spPr>
          <a:xfrm>
            <a:off x="1264680" y="362160"/>
            <a:ext cx="3383280" cy="1209600"/>
          </a:xfrm>
          <a:prstGeom prst="rect">
            <a:avLst/>
          </a:prstGeom>
          <a:ln>
            <a:noFill/>
          </a:ln>
        </p:spPr>
      </p:pic>
      <p:sp>
        <p:nvSpPr>
          <p:cNvPr id="49" name="TextShape 5"/>
          <p:cNvSpPr txBox="1"/>
          <p:nvPr/>
        </p:nvSpPr>
        <p:spPr>
          <a:xfrm>
            <a:off x="2291400" y="2560320"/>
            <a:ext cx="13705200" cy="525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1000" b="0" strike="noStrike" spc="-1">
                <a:solidFill>
                  <a:srgbClr val="000000"/>
                </a:solidFill>
                <a:latin typeface="PantonW01-Bold"/>
              </a:rPr>
              <a:t>Introduction to programming in Python​</a:t>
            </a:r>
            <a:endParaRPr lang="en-US" sz="1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2"/>
          <p:cNvPicPr/>
          <p:nvPr/>
        </p:nvPicPr>
        <p:blipFill>
          <a:blip r:embed="rId2"/>
          <a:stretch/>
        </p:blipFill>
        <p:spPr>
          <a:xfrm rot="5222400">
            <a:off x="-4645080" y="3658320"/>
            <a:ext cx="9556920" cy="10226160"/>
          </a:xfrm>
          <a:prstGeom prst="rect">
            <a:avLst/>
          </a:prstGeom>
          <a:ln>
            <a:noFill/>
          </a:ln>
        </p:spPr>
      </p:pic>
      <p:sp>
        <p:nvSpPr>
          <p:cNvPr id="156" name="CustomShape 1"/>
          <p:cNvSpPr/>
          <p:nvPr/>
        </p:nvSpPr>
        <p:spPr>
          <a:xfrm>
            <a:off x="640080" y="731520"/>
            <a:ext cx="7143120" cy="74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5879"/>
              </a:lnSpc>
            </a:pPr>
            <a:r>
              <a:rPr lang="en-US" sz="4200" b="0" strike="noStrike" spc="-1">
                <a:solidFill>
                  <a:srgbClr val="000000"/>
                </a:solidFill>
                <a:latin typeface="PantonW01-Bold"/>
              </a:rPr>
              <a:t>Mathematical operators​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157" name="Picture 8"/>
          <p:cNvPicPr/>
          <p:nvPr/>
        </p:nvPicPr>
        <p:blipFill>
          <a:blip r:embed="rId3"/>
          <a:stretch/>
        </p:blipFill>
        <p:spPr>
          <a:xfrm rot="18058800">
            <a:off x="14289480" y="-5160960"/>
            <a:ext cx="5772600" cy="10986120"/>
          </a:xfrm>
          <a:prstGeom prst="rect">
            <a:avLst/>
          </a:prstGeom>
          <a:ln>
            <a:noFill/>
          </a:ln>
        </p:spPr>
      </p:pic>
      <p:sp>
        <p:nvSpPr>
          <p:cNvPr id="158" name="CustomShape 2"/>
          <p:cNvSpPr/>
          <p:nvPr/>
        </p:nvSpPr>
        <p:spPr>
          <a:xfrm>
            <a:off x="2350080" y="2468880"/>
            <a:ext cx="1140480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You can use Python like a simple calculator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2350080" y="329184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It understands the following operators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2865600" y="3885840"/>
            <a:ext cx="11288160" cy="39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+</a:t>
            </a:r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>
              <a:lnSpc>
                <a:spcPts val="3898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-</a:t>
            </a:r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>
              <a:lnSpc>
                <a:spcPts val="3898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</a:t>
            </a:r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>
              <a:lnSpc>
                <a:spcPts val="3898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</a:t>
            </a:r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>
              <a:lnSpc>
                <a:spcPts val="3898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*</a:t>
            </a:r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>
              <a:lnSpc>
                <a:spcPts val="3898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% </a:t>
            </a:r>
            <a:r>
              <a:rPr lang="en-US" sz="2400" b="0" strike="noStrike" spc="-1" dirty="0">
                <a:solidFill>
                  <a:srgbClr val="000000"/>
                </a:solidFill>
                <a:latin typeface="PantonW01-Regular"/>
              </a:rPr>
              <a:t>(modulo operator)</a:t>
            </a:r>
            <a:endParaRPr lang="en-US" sz="2400" b="0" strike="noStrike" spc="-1" dirty="0">
              <a:latin typeface="Cascadia Code"/>
            </a:endParaRPr>
          </a:p>
          <a:p>
            <a:pPr>
              <a:lnSpc>
                <a:spcPts val="3898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PantonW01-Regular"/>
              </a:rPr>
              <a:t>	</a:t>
            </a:r>
            <a:r>
              <a:rPr lang="en-US" sz="24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7 % 3 = 1</a:t>
            </a:r>
            <a:r>
              <a:rPr lang="en-US" sz="2400" b="0" strike="noStrike" spc="-1" dirty="0">
                <a:solidFill>
                  <a:srgbClr val="000000"/>
                </a:solidFill>
                <a:latin typeface="Cascadia Code"/>
                <a:ea typeface="Microsoft YaHei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PantonW01-Regular"/>
              </a:rPr>
              <a:t>because</a:t>
            </a:r>
            <a:r>
              <a:rPr lang="en-US" sz="2400" b="0" strike="noStrike" spc="-1" dirty="0">
                <a:solidFill>
                  <a:srgbClr val="000000"/>
                </a:solidFill>
                <a:latin typeface="Cascadia Code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7 = 2 * 3 + </a:t>
            </a:r>
            <a:r>
              <a:rPr lang="en-US" sz="2400" b="1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1</a:t>
            </a:r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>
              <a:lnSpc>
                <a:spcPts val="3898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scadia Code"/>
              </a:rPr>
              <a:t>  </a:t>
            </a:r>
            <a:endParaRPr lang="en-US" sz="2400" b="0" strike="noStrike" spc="-1" dirty="0">
              <a:latin typeface="Cascadia Code"/>
            </a:endParaRPr>
          </a:p>
        </p:txBody>
      </p:sp>
      <p:pic>
        <p:nvPicPr>
          <p:cNvPr id="161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1850400" y="2572536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62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1850400" y="3429336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63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449440" y="4114768"/>
            <a:ext cx="149760" cy="158400"/>
          </a:xfrm>
          <a:prstGeom prst="rect">
            <a:avLst/>
          </a:prstGeom>
          <a:ln>
            <a:noFill/>
          </a:ln>
        </p:spPr>
      </p:pic>
      <p:sp>
        <p:nvSpPr>
          <p:cNvPr id="164" name="CustomShape 5"/>
          <p:cNvSpPr/>
          <p:nvPr/>
        </p:nvSpPr>
        <p:spPr>
          <a:xfrm>
            <a:off x="2342160" y="755136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PantonW01-Regular"/>
              </a:rPr>
              <a:t>And more, which we will not cover today :)​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165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1834560" y="7651776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66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449440" y="4602928"/>
            <a:ext cx="149760" cy="158400"/>
          </a:xfrm>
          <a:prstGeom prst="rect">
            <a:avLst/>
          </a:prstGeom>
          <a:ln>
            <a:noFill/>
          </a:ln>
        </p:spPr>
      </p:pic>
      <p:pic>
        <p:nvPicPr>
          <p:cNvPr id="167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449440" y="5084608"/>
            <a:ext cx="149760" cy="158400"/>
          </a:xfrm>
          <a:prstGeom prst="rect">
            <a:avLst/>
          </a:prstGeom>
          <a:ln>
            <a:noFill/>
          </a:ln>
        </p:spPr>
      </p:pic>
      <p:pic>
        <p:nvPicPr>
          <p:cNvPr id="168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449440" y="5541808"/>
            <a:ext cx="149760" cy="158400"/>
          </a:xfrm>
          <a:prstGeom prst="rect">
            <a:avLst/>
          </a:prstGeom>
          <a:ln>
            <a:noFill/>
          </a:ln>
        </p:spPr>
      </p:pic>
      <p:pic>
        <p:nvPicPr>
          <p:cNvPr id="169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449440" y="6090448"/>
            <a:ext cx="149760" cy="158400"/>
          </a:xfrm>
          <a:prstGeom prst="rect">
            <a:avLst/>
          </a:prstGeom>
          <a:ln>
            <a:noFill/>
          </a:ln>
        </p:spPr>
      </p:pic>
      <p:pic>
        <p:nvPicPr>
          <p:cNvPr id="170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449440" y="6614608"/>
            <a:ext cx="149760" cy="158400"/>
          </a:xfrm>
          <a:prstGeom prst="rect">
            <a:avLst/>
          </a:prstGeom>
          <a:ln>
            <a:noFill/>
          </a:ln>
        </p:spPr>
      </p:pic>
      <p:graphicFrame>
        <p:nvGraphicFramePr>
          <p:cNvPr id="171" name="Table 6"/>
          <p:cNvGraphicFramePr/>
          <p:nvPr>
            <p:extLst>
              <p:ext uri="{D42A27DB-BD31-4B8C-83A1-F6EECF244321}">
                <p14:modId xmlns:p14="http://schemas.microsoft.com/office/powerpoint/2010/main" val="3075554315"/>
              </p:ext>
            </p:extLst>
          </p:nvPr>
        </p:nvGraphicFramePr>
        <p:xfrm>
          <a:off x="9334080" y="4133160"/>
          <a:ext cx="8313840" cy="2239920"/>
        </p:xfrm>
        <a:graphic>
          <a:graphicData uri="http://schemas.openxmlformats.org/drawingml/2006/table">
            <a:tbl>
              <a:tblPr/>
              <a:tblGrid>
                <a:gridCol w="2289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160">
                <a:tc>
                  <a:txBody>
                    <a:bodyPr/>
                    <a:lstStyle/>
                    <a:p>
                      <a:r>
                        <a:rPr lang="en-US" sz="2200" b="1" strike="noStrike" spc="-1">
                          <a:latin typeface="PantonW01-Bold"/>
                        </a:rPr>
                        <a:t>Operand 1 type​</a:t>
                      </a:r>
                      <a:endParaRPr lang="en-US" sz="2200" b="0" strike="noStrike" spc="-1">
                        <a:latin typeface="PantonW01-Bold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strike="noStrike" spc="-1">
                          <a:latin typeface="PantonW01-Bold"/>
                        </a:rPr>
                        <a:t>Operator</a:t>
                      </a:r>
                      <a:endParaRPr lang="en-US" sz="2200" b="0" strike="noStrike" spc="-1">
                        <a:latin typeface="PantonW01-Bold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strike="noStrike" spc="-1">
                          <a:latin typeface="PantonW01-Bold"/>
                        </a:rPr>
                        <a:t>Operand 2 type​</a:t>
                      </a:r>
                      <a:endParaRPr lang="en-US" sz="2200" b="0" strike="noStrike" spc="-1">
                        <a:latin typeface="PantonW01-Bold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strike="noStrike" spc="-1">
                          <a:latin typeface="PantonW01-Bold"/>
                        </a:rPr>
                        <a:t>Result type​</a:t>
                      </a:r>
                      <a:endParaRPr lang="en-US" sz="2200" b="0" strike="noStrike" spc="-1">
                        <a:latin typeface="PantonW01-Bold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0" strike="noStrike" spc="-1" dirty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int​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0" strike="noStrike" spc="-1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+, -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0" strike="noStrike" spc="-1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int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0" strike="noStrike" spc="-1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float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0" strike="noStrike" spc="-1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+, -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0" strike="noStrike" spc="-1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int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8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0" strike="noStrike" spc="-1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int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0" strike="noStrike" spc="-1" dirty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/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0" strike="noStrike" spc="-1" dirty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int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2"/>
          <p:cNvPicPr/>
          <p:nvPr/>
        </p:nvPicPr>
        <p:blipFill>
          <a:blip r:embed="rId2"/>
          <a:stretch/>
        </p:blipFill>
        <p:spPr>
          <a:xfrm rot="3313800">
            <a:off x="12785400" y="-1076760"/>
            <a:ext cx="15150960" cy="10037160"/>
          </a:xfrm>
          <a:prstGeom prst="rect">
            <a:avLst/>
          </a:prstGeom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613080" y="1005840"/>
            <a:ext cx="8348040" cy="99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7801"/>
              </a:lnSpc>
            </a:pPr>
            <a:r>
              <a:rPr lang="en-US" sz="6500" b="0" strike="noStrike" spc="-1">
                <a:solidFill>
                  <a:srgbClr val="404040"/>
                </a:solidFill>
                <a:latin typeface="PantonW01-Bold"/>
              </a:rPr>
              <a:t>String operators</a:t>
            </a:r>
            <a:endParaRPr lang="en-US" sz="6500" b="0" strike="noStrike" spc="-1">
              <a:latin typeface="Arial"/>
            </a:endParaRPr>
          </a:p>
        </p:txBody>
      </p:sp>
      <p:pic>
        <p:nvPicPr>
          <p:cNvPr id="174" name="Picture 4"/>
          <p:cNvPicPr/>
          <p:nvPr/>
        </p:nvPicPr>
        <p:blipFill>
          <a:blip r:embed="rId3"/>
          <a:stretch/>
        </p:blipFill>
        <p:spPr>
          <a:xfrm rot="17959200">
            <a:off x="-4303800" y="6461640"/>
            <a:ext cx="7431480" cy="769104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3700080" y="3048840"/>
            <a:ext cx="1140480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Try the following string operators​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700080" y="387180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s1 + s2​</a:t>
            </a:r>
            <a:endParaRPr lang="en-US" sz="30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3708000" y="4867200"/>
            <a:ext cx="112881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s1 in s2</a:t>
            </a:r>
            <a:endParaRPr lang="en-US" sz="30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pic>
        <p:nvPicPr>
          <p:cNvPr id="178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3200400" y="3142768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79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3200400" y="3999568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80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3200400" y="4987056"/>
            <a:ext cx="291600" cy="308160"/>
          </a:xfrm>
          <a:prstGeom prst="rect">
            <a:avLst/>
          </a:prstGeom>
          <a:ln>
            <a:noFill/>
          </a:ln>
        </p:spPr>
      </p:pic>
      <p:sp>
        <p:nvSpPr>
          <p:cNvPr id="181" name="CustomShape 5"/>
          <p:cNvSpPr/>
          <p:nvPr/>
        </p:nvSpPr>
        <p:spPr>
          <a:xfrm>
            <a:off x="3692160" y="573696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s1[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30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], </a:t>
            </a:r>
            <a:r>
              <a:rPr lang="en-US" sz="3000" b="0" strike="noStrike" spc="-1" dirty="0">
                <a:solidFill>
                  <a:srgbClr val="000000"/>
                </a:solidFill>
                <a:latin typeface="PantonW01-Regular"/>
              </a:rPr>
              <a:t>where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3000" b="0" strike="noStrike" spc="-1" dirty="0">
                <a:solidFill>
                  <a:srgbClr val="000000"/>
                </a:solidFill>
                <a:latin typeface="PantonW01-Regular"/>
              </a:rPr>
              <a:t> is an integer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4165200" y="658656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PantonW01-Regular"/>
              </a:rPr>
              <a:t>Python numbers indices starting at </a:t>
            </a:r>
            <a:r>
              <a:rPr lang="en-US" sz="30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0</a:t>
            </a:r>
            <a:endParaRPr lang="en-US" sz="30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pic>
        <p:nvPicPr>
          <p:cNvPr id="183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3184560" y="5856832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84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3657600" y="6716160"/>
            <a:ext cx="291600" cy="308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BB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2"/>
          <p:cNvPicPr/>
          <p:nvPr/>
        </p:nvPicPr>
        <p:blipFill>
          <a:blip r:embed="rId2"/>
          <a:stretch/>
        </p:blipFill>
        <p:spPr>
          <a:xfrm rot="12561000">
            <a:off x="-3992040" y="-3430440"/>
            <a:ext cx="10162440" cy="12116160"/>
          </a:xfrm>
          <a:prstGeom prst="rect">
            <a:avLst/>
          </a:prstGeom>
          <a:ln>
            <a:noFill/>
          </a:ln>
        </p:spPr>
      </p:pic>
      <p:pic>
        <p:nvPicPr>
          <p:cNvPr id="186" name="Picture 3"/>
          <p:cNvPicPr/>
          <p:nvPr/>
        </p:nvPicPr>
        <p:blipFill>
          <a:blip r:embed="rId3"/>
          <a:stretch/>
        </p:blipFill>
        <p:spPr>
          <a:xfrm>
            <a:off x="-2756880" y="6404400"/>
            <a:ext cx="6860880" cy="7467840"/>
          </a:xfrm>
          <a:prstGeom prst="rect">
            <a:avLst/>
          </a:prstGeom>
          <a:ln>
            <a:noFill/>
          </a:ln>
        </p:spPr>
      </p:pic>
      <p:grpSp>
        <p:nvGrpSpPr>
          <p:cNvPr id="187" name="Group 1"/>
          <p:cNvGrpSpPr/>
          <p:nvPr/>
        </p:nvGrpSpPr>
        <p:grpSpPr>
          <a:xfrm>
            <a:off x="8138160" y="1737360"/>
            <a:ext cx="8321040" cy="990720"/>
            <a:chOff x="8138160" y="1737360"/>
            <a:chExt cx="8321040" cy="990720"/>
          </a:xfrm>
        </p:grpSpPr>
        <p:sp>
          <p:nvSpPr>
            <p:cNvPr id="188" name="CustomShape 2"/>
            <p:cNvSpPr/>
            <p:nvPr/>
          </p:nvSpPr>
          <p:spPr>
            <a:xfrm>
              <a:off x="8138160" y="1737360"/>
              <a:ext cx="8321040" cy="990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7798"/>
                </a:lnSpc>
              </a:pPr>
              <a:r>
                <a:rPr lang="en-US" sz="6500" b="0" strike="noStrike" spc="-1">
                  <a:solidFill>
                    <a:srgbClr val="FFFFFF"/>
                  </a:solidFill>
                  <a:latin typeface="PantonW01-Bold"/>
                </a:rPr>
                <a:t>Comparison operators​</a:t>
              </a:r>
              <a:endParaRPr lang="en-US" sz="6500" b="0" strike="noStrike" spc="-1">
                <a:latin typeface="Arial"/>
              </a:endParaRPr>
            </a:p>
          </p:txBody>
        </p:sp>
      </p:grpSp>
      <p:sp>
        <p:nvSpPr>
          <p:cNvPr id="189" name="TextShape 3"/>
          <p:cNvSpPr txBox="1"/>
          <p:nvPr/>
        </p:nvSpPr>
        <p:spPr>
          <a:xfrm>
            <a:off x="8429760" y="4383000"/>
            <a:ext cx="9177304" cy="95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 dirty="0">
                <a:solidFill>
                  <a:srgbClr val="FFFFFF"/>
                </a:solidFill>
                <a:latin typeface="PantonW01-Regular"/>
              </a:rPr>
              <a:t>Like in the previous slide, we have operators that produce</a:t>
            </a:r>
            <a:endParaRPr lang="en-US" sz="2800" b="0" strike="noStrike" spc="-1" dirty="0">
              <a:latin typeface="Arial"/>
            </a:endParaRPr>
          </a:p>
          <a:p>
            <a:r>
              <a:rPr lang="en-US" sz="2800" b="0" strike="noStrike" spc="-1" dirty="0">
                <a:solidFill>
                  <a:srgbClr val="FFFFFF"/>
                </a:solidFill>
                <a:latin typeface="PantonW01-Regular"/>
              </a:rPr>
              <a:t>Boolean values for number types​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90" name="TextShape 4"/>
          <p:cNvSpPr txBox="1"/>
          <p:nvPr/>
        </p:nvSpPr>
        <p:spPr>
          <a:xfrm>
            <a:off x="8429759" y="5739120"/>
            <a:ext cx="7834887" cy="53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==</a:t>
            </a:r>
            <a:r>
              <a:rPr lang="en-US" sz="2800" b="0" strike="noStrike" spc="-1" dirty="0">
                <a:solidFill>
                  <a:srgbClr val="FFFFFF"/>
                </a:solidFill>
                <a:latin typeface="Courier New"/>
              </a:rPr>
              <a:t>, </a:t>
            </a:r>
            <a:r>
              <a:rPr lang="en-US" sz="2800" b="0" strike="noStrike" spc="-1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!=</a:t>
            </a:r>
            <a:r>
              <a:rPr lang="en-US" sz="2800" b="0" strike="noStrike" spc="-1" dirty="0">
                <a:solidFill>
                  <a:srgbClr val="FFFFFF"/>
                </a:solidFill>
                <a:latin typeface="PantonW01-Regular"/>
              </a:rPr>
              <a:t>     (between all types of variables)​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91" name="TextShape 5"/>
          <p:cNvSpPr txBox="1"/>
          <p:nvPr/>
        </p:nvSpPr>
        <p:spPr>
          <a:xfrm>
            <a:off x="8430120" y="7029360"/>
            <a:ext cx="5834520" cy="910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en-US" sz="2800" b="0" strike="noStrike" spc="-1" dirty="0">
                <a:solidFill>
                  <a:srgbClr val="FFFFFF"/>
                </a:solidFill>
                <a:latin typeface="Courier New"/>
              </a:rPr>
              <a:t>, </a:t>
            </a:r>
            <a:r>
              <a:rPr lang="en-US" sz="2800" b="0" strike="noStrike" spc="-1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&lt;=</a:t>
            </a:r>
            <a:r>
              <a:rPr lang="en-US" sz="2800" b="0" strike="noStrike" spc="-1" dirty="0">
                <a:solidFill>
                  <a:srgbClr val="FFFFFF"/>
                </a:solidFill>
                <a:latin typeface="Courier New"/>
              </a:rPr>
              <a:t>, </a:t>
            </a:r>
            <a:r>
              <a:rPr lang="en-US" sz="2800" b="0" strike="noStrike" spc="-1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  <a:r>
              <a:rPr lang="en-US" sz="2800" b="0" strike="noStrike" spc="-1" dirty="0">
                <a:solidFill>
                  <a:srgbClr val="FFFFFF"/>
                </a:solidFill>
                <a:latin typeface="Courier New"/>
              </a:rPr>
              <a:t>, </a:t>
            </a:r>
            <a:r>
              <a:rPr lang="en-US" sz="2800" b="0" strike="noStrike" spc="-1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&gt;=</a:t>
            </a:r>
            <a:r>
              <a:rPr lang="en-US" sz="2800" b="0" strike="noStrike" spc="-1" dirty="0">
                <a:solidFill>
                  <a:srgbClr val="FFFFFF"/>
                </a:solidFill>
                <a:latin typeface="PantonW01-Regular"/>
              </a:rPr>
              <a:t>    (numbers only)​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192" name="Picture 13"/>
          <p:cNvPicPr/>
          <p:nvPr/>
        </p:nvPicPr>
        <p:blipFill>
          <a:blip r:embed="rId4">
            <a:biLevel thresh="25000"/>
          </a:blip>
          <a:srcRect l="17321" t="8728" r="2549" b="13503"/>
          <a:stretch/>
        </p:blipFill>
        <p:spPr>
          <a:xfrm>
            <a:off x="8046720" y="4470864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93" name="Picture 13"/>
          <p:cNvPicPr/>
          <p:nvPr/>
        </p:nvPicPr>
        <p:blipFill>
          <a:blip r:embed="rId4">
            <a:biLevel thresh="25000"/>
          </a:blip>
          <a:srcRect l="17321" t="8728" r="2549" b="13503"/>
          <a:stretch/>
        </p:blipFill>
        <p:spPr>
          <a:xfrm>
            <a:off x="8046720" y="583560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94" name="Picture 13"/>
          <p:cNvPicPr/>
          <p:nvPr/>
        </p:nvPicPr>
        <p:blipFill>
          <a:blip r:embed="rId4">
            <a:biLevel thresh="25000"/>
          </a:blip>
          <a:srcRect l="17321" t="8728" r="2549" b="13503"/>
          <a:stretch/>
        </p:blipFill>
        <p:spPr>
          <a:xfrm>
            <a:off x="8046720" y="7120800"/>
            <a:ext cx="291600" cy="308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2"/>
          <p:cNvPicPr/>
          <p:nvPr/>
        </p:nvPicPr>
        <p:blipFill>
          <a:blip r:embed="rId2"/>
          <a:stretch/>
        </p:blipFill>
        <p:spPr>
          <a:xfrm rot="17802000">
            <a:off x="12857400" y="-4619160"/>
            <a:ext cx="9856080" cy="10640880"/>
          </a:xfrm>
          <a:prstGeom prst="rect">
            <a:avLst/>
          </a:prstGeom>
          <a:ln>
            <a:noFill/>
          </a:ln>
        </p:spPr>
      </p:pic>
      <p:pic>
        <p:nvPicPr>
          <p:cNvPr id="196" name="Picture 38"/>
          <p:cNvPicPr/>
          <p:nvPr/>
        </p:nvPicPr>
        <p:blipFill>
          <a:blip r:embed="rId3"/>
          <a:stretch/>
        </p:blipFill>
        <p:spPr>
          <a:xfrm rot="10378200">
            <a:off x="-6102720" y="3646440"/>
            <a:ext cx="12436920" cy="10820160"/>
          </a:xfrm>
          <a:prstGeom prst="rect">
            <a:avLst/>
          </a:prstGeom>
          <a:ln>
            <a:noFill/>
          </a:ln>
        </p:spPr>
      </p:pic>
      <p:grpSp>
        <p:nvGrpSpPr>
          <p:cNvPr id="197" name="Group 1"/>
          <p:cNvGrpSpPr/>
          <p:nvPr/>
        </p:nvGrpSpPr>
        <p:grpSpPr>
          <a:xfrm>
            <a:off x="7132320" y="2834640"/>
            <a:ext cx="7444800" cy="1463040"/>
            <a:chOff x="7132320" y="2834640"/>
            <a:chExt cx="7444800" cy="1463040"/>
          </a:xfrm>
        </p:grpSpPr>
        <p:sp>
          <p:nvSpPr>
            <p:cNvPr id="198" name="CustomShape 2"/>
            <p:cNvSpPr/>
            <p:nvPr/>
          </p:nvSpPr>
          <p:spPr>
            <a:xfrm>
              <a:off x="7132320" y="3916440"/>
              <a:ext cx="7444800" cy="381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3"/>
            <p:cNvSpPr/>
            <p:nvPr/>
          </p:nvSpPr>
          <p:spPr>
            <a:xfrm>
              <a:off x="7132320" y="2834640"/>
              <a:ext cx="7444800" cy="396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3121"/>
                </a:lnSpc>
              </a:pPr>
              <a:r>
                <a:rPr lang="en-US" sz="2400" b="0" strike="noStrike" spc="-1">
                  <a:solidFill>
                    <a:srgbClr val="2B6F61"/>
                  </a:solidFill>
                  <a:latin typeface="PantonW01-SemiBold"/>
                </a:rPr>
                <a:t>These operators operate on Booleans​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200" name="Group 4"/>
          <p:cNvGrpSpPr/>
          <p:nvPr/>
        </p:nvGrpSpPr>
        <p:grpSpPr>
          <a:xfrm>
            <a:off x="1028880" y="1035720"/>
            <a:ext cx="6910200" cy="990720"/>
            <a:chOff x="1028880" y="1035720"/>
            <a:chExt cx="6910200" cy="990720"/>
          </a:xfrm>
        </p:grpSpPr>
        <p:sp>
          <p:nvSpPr>
            <p:cNvPr id="201" name="CustomShape 5"/>
            <p:cNvSpPr/>
            <p:nvPr/>
          </p:nvSpPr>
          <p:spPr>
            <a:xfrm>
              <a:off x="1028880" y="1035720"/>
              <a:ext cx="6910200" cy="990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7798"/>
                </a:lnSpc>
              </a:pPr>
              <a:r>
                <a:rPr lang="en-US" sz="6500" b="0" strike="noStrike" spc="-1">
                  <a:solidFill>
                    <a:srgbClr val="2B6F61"/>
                  </a:solidFill>
                  <a:latin typeface="PantonW01-Bold"/>
                </a:rPr>
                <a:t>Logical operators​</a:t>
              </a:r>
              <a:endParaRPr lang="en-US" sz="6500" b="0" strike="noStrike" spc="-1">
                <a:latin typeface="Arial"/>
              </a:endParaRPr>
            </a:p>
          </p:txBody>
        </p:sp>
      </p:grpSp>
      <p:graphicFrame>
        <p:nvGraphicFramePr>
          <p:cNvPr id="202" name="Table 6"/>
          <p:cNvGraphicFramePr/>
          <p:nvPr/>
        </p:nvGraphicFramePr>
        <p:xfrm>
          <a:off x="6738480" y="3888000"/>
          <a:ext cx="5667480" cy="3038040"/>
        </p:xfrm>
        <a:graphic>
          <a:graphicData uri="http://schemas.openxmlformats.org/drawingml/2006/table">
            <a:tbl>
              <a:tblPr/>
              <a:tblGrid>
                <a:gridCol w="107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160">
                <a:tc rowSpan="5">
                  <a:txBody>
                    <a:bodyPr/>
                    <a:lstStyle/>
                    <a:p>
                      <a:r>
                        <a:rPr lang="en-US" sz="2200" b="1" strike="noStrike" spc="-1">
                          <a:latin typeface="PantonW01-Black"/>
                        </a:rPr>
                        <a:t>or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O1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O2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Result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3" name="Table 7"/>
          <p:cNvGraphicFramePr/>
          <p:nvPr/>
        </p:nvGraphicFramePr>
        <p:xfrm>
          <a:off x="13010400" y="3904560"/>
          <a:ext cx="4228560" cy="1773000"/>
        </p:xfrm>
        <a:graphic>
          <a:graphicData uri="http://schemas.openxmlformats.org/drawingml/2006/table">
            <a:tbl>
              <a:tblPr/>
              <a:tblGrid>
                <a:gridCol w="107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160">
                <a:tc rowSpan="3">
                  <a:txBody>
                    <a:bodyPr/>
                    <a:lstStyle/>
                    <a:p>
                      <a:r>
                        <a:rPr lang="en-US" sz="2200" b="1" strike="noStrike" spc="-1">
                          <a:latin typeface="PantonW01-Black"/>
                        </a:rPr>
                        <a:t>not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O1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Result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4" name="Table 8"/>
          <p:cNvGraphicFramePr/>
          <p:nvPr/>
        </p:nvGraphicFramePr>
        <p:xfrm>
          <a:off x="673920" y="3865320"/>
          <a:ext cx="5670360" cy="3027960"/>
        </p:xfrm>
        <a:graphic>
          <a:graphicData uri="http://schemas.openxmlformats.org/drawingml/2006/table">
            <a:tbl>
              <a:tblPr/>
              <a:tblGrid>
                <a:gridCol w="107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200">
                <a:tc rowSpan="5">
                  <a:txBody>
                    <a:bodyPr/>
                    <a:lstStyle/>
                    <a:p>
                      <a:r>
                        <a:rPr lang="en-US" sz="2200" b="1" strike="noStrike" spc="-1">
                          <a:latin typeface="PantonW01-Black"/>
                        </a:rPr>
                        <a:t>and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O1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O2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Result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2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5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6693840" y="2863056"/>
            <a:ext cx="291600" cy="308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2"/>
          <p:cNvPicPr/>
          <p:nvPr/>
        </p:nvPicPr>
        <p:blipFill>
          <a:blip r:embed="rId2"/>
          <a:stretch/>
        </p:blipFill>
        <p:spPr>
          <a:xfrm rot="4623600">
            <a:off x="-1873800" y="-1954080"/>
            <a:ext cx="7550640" cy="9002520"/>
          </a:xfrm>
          <a:prstGeom prst="rect">
            <a:avLst/>
          </a:prstGeom>
          <a:ln>
            <a:noFill/>
          </a:ln>
        </p:spPr>
      </p:pic>
      <p:pic>
        <p:nvPicPr>
          <p:cNvPr id="207" name="Picture 3"/>
          <p:cNvPicPr/>
          <p:nvPr/>
        </p:nvPicPr>
        <p:blipFill>
          <a:blip r:embed="rId3"/>
          <a:stretch/>
        </p:blipFill>
        <p:spPr>
          <a:xfrm rot="6114000">
            <a:off x="12824280" y="7770600"/>
            <a:ext cx="3812760" cy="6316920"/>
          </a:xfrm>
          <a:prstGeom prst="rect">
            <a:avLst/>
          </a:prstGeom>
          <a:ln>
            <a:noFill/>
          </a:ln>
        </p:spPr>
      </p:pic>
      <p:grpSp>
        <p:nvGrpSpPr>
          <p:cNvPr id="208" name="Group 1"/>
          <p:cNvGrpSpPr/>
          <p:nvPr/>
        </p:nvGrpSpPr>
        <p:grpSpPr>
          <a:xfrm>
            <a:off x="4461840" y="3108960"/>
            <a:ext cx="7444800" cy="1463040"/>
            <a:chOff x="4461840" y="3108960"/>
            <a:chExt cx="7444800" cy="1463040"/>
          </a:xfrm>
        </p:grpSpPr>
        <p:sp>
          <p:nvSpPr>
            <p:cNvPr id="209" name="CustomShape 2"/>
            <p:cNvSpPr/>
            <p:nvPr/>
          </p:nvSpPr>
          <p:spPr>
            <a:xfrm>
              <a:off x="4461840" y="4190760"/>
              <a:ext cx="7444800" cy="381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3"/>
            <p:cNvSpPr/>
            <p:nvPr/>
          </p:nvSpPr>
          <p:spPr>
            <a:xfrm>
              <a:off x="4461840" y="3108960"/>
              <a:ext cx="7444800" cy="396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3121"/>
                </a:lnSpc>
              </a:pPr>
              <a:r>
                <a:rPr lang="en-US" sz="2400" b="0" strike="noStrike" spc="-1">
                  <a:solidFill>
                    <a:srgbClr val="2B6F61"/>
                  </a:solidFill>
                  <a:latin typeface="PantonW01-SemiBold"/>
                </a:rPr>
                <a:t>These operators operate on Booleans​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211" name="Group 4"/>
          <p:cNvGrpSpPr/>
          <p:nvPr/>
        </p:nvGrpSpPr>
        <p:grpSpPr>
          <a:xfrm>
            <a:off x="11012040" y="914400"/>
            <a:ext cx="6910200" cy="990720"/>
            <a:chOff x="11012040" y="914400"/>
            <a:chExt cx="6910200" cy="990720"/>
          </a:xfrm>
        </p:grpSpPr>
        <p:sp>
          <p:nvSpPr>
            <p:cNvPr id="212" name="CustomShape 5"/>
            <p:cNvSpPr/>
            <p:nvPr/>
          </p:nvSpPr>
          <p:spPr>
            <a:xfrm>
              <a:off x="11012040" y="914400"/>
              <a:ext cx="6910200" cy="990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7798"/>
                </a:lnSpc>
              </a:pPr>
              <a:r>
                <a:rPr lang="en-US" sz="6500" b="0" strike="noStrike" spc="-1">
                  <a:solidFill>
                    <a:srgbClr val="2B6F61"/>
                  </a:solidFill>
                  <a:latin typeface="PantonW01-Bold"/>
                </a:rPr>
                <a:t>Logical operators​</a:t>
              </a:r>
              <a:endParaRPr lang="en-US" sz="6500" b="0" strike="noStrike" spc="-1">
                <a:latin typeface="Arial"/>
              </a:endParaRPr>
            </a:p>
          </p:txBody>
        </p:sp>
      </p:grpSp>
      <p:graphicFrame>
        <p:nvGraphicFramePr>
          <p:cNvPr id="213" name="Table 6"/>
          <p:cNvGraphicFramePr/>
          <p:nvPr/>
        </p:nvGraphicFramePr>
        <p:xfrm>
          <a:off x="6738840" y="3888720"/>
          <a:ext cx="5667480" cy="3038040"/>
        </p:xfrm>
        <a:graphic>
          <a:graphicData uri="http://schemas.openxmlformats.org/drawingml/2006/table">
            <a:tbl>
              <a:tblPr/>
              <a:tblGrid>
                <a:gridCol w="107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160">
                <a:tc rowSpan="5">
                  <a:txBody>
                    <a:bodyPr/>
                    <a:lstStyle/>
                    <a:p>
                      <a:r>
                        <a:rPr lang="en-US" sz="2200" b="1" strike="noStrike" spc="-1">
                          <a:latin typeface="PantonW01-Black"/>
                        </a:rPr>
                        <a:t>or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O1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O2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Result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4" name="Table 7"/>
          <p:cNvGraphicFramePr/>
          <p:nvPr/>
        </p:nvGraphicFramePr>
        <p:xfrm>
          <a:off x="13010760" y="3905280"/>
          <a:ext cx="4228560" cy="1773000"/>
        </p:xfrm>
        <a:graphic>
          <a:graphicData uri="http://schemas.openxmlformats.org/drawingml/2006/table">
            <a:tbl>
              <a:tblPr/>
              <a:tblGrid>
                <a:gridCol w="107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160">
                <a:tc rowSpan="3">
                  <a:txBody>
                    <a:bodyPr/>
                    <a:lstStyle/>
                    <a:p>
                      <a:r>
                        <a:rPr lang="en-US" sz="2200" b="1" strike="noStrike" spc="-1">
                          <a:latin typeface="PantonW01-Black"/>
                        </a:rPr>
                        <a:t>not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O1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Result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5" name="Table 8"/>
          <p:cNvGraphicFramePr/>
          <p:nvPr/>
        </p:nvGraphicFramePr>
        <p:xfrm>
          <a:off x="674280" y="3866040"/>
          <a:ext cx="5670360" cy="3027960"/>
        </p:xfrm>
        <a:graphic>
          <a:graphicData uri="http://schemas.openxmlformats.org/drawingml/2006/table">
            <a:tbl>
              <a:tblPr/>
              <a:tblGrid>
                <a:gridCol w="107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200">
                <a:tc rowSpan="5">
                  <a:txBody>
                    <a:bodyPr/>
                    <a:lstStyle/>
                    <a:p>
                      <a:r>
                        <a:rPr lang="en-US" sz="2200" b="1" strike="noStrike" spc="-1">
                          <a:latin typeface="PantonW01-Black"/>
                        </a:rPr>
                        <a:t>and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O1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O2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Result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2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False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True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16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4023360" y="3147104"/>
            <a:ext cx="291600" cy="308160"/>
          </a:xfrm>
          <a:prstGeom prst="rect">
            <a:avLst/>
          </a:prstGeom>
          <a:ln>
            <a:noFill/>
          </a:ln>
        </p:spPr>
      </p:pic>
      <p:sp>
        <p:nvSpPr>
          <p:cNvPr id="217" name="CustomShape 9"/>
          <p:cNvSpPr/>
          <p:nvPr/>
        </p:nvSpPr>
        <p:spPr>
          <a:xfrm>
            <a:off x="1962720" y="7185600"/>
            <a:ext cx="1140480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PantonW01-Regular"/>
              </a:rPr>
              <a:t>They can be combined with comparison operators to create “conditions”</a:t>
            </a:r>
            <a:endParaRPr lang="en-US" sz="3000" b="0" strike="noStrike" spc="-1" dirty="0">
              <a:latin typeface="PantonW01-Regular"/>
            </a:endParaRPr>
          </a:p>
        </p:txBody>
      </p:sp>
      <p:sp>
        <p:nvSpPr>
          <p:cNvPr id="218" name="CustomShape 10"/>
          <p:cNvSpPr/>
          <p:nvPr/>
        </p:nvSpPr>
        <p:spPr>
          <a:xfrm>
            <a:off x="1962720" y="822960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sex == “male” and age &gt; 20 and not age &gt; 40</a:t>
            </a:r>
            <a:endParaRPr lang="en-US" sz="30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pic>
        <p:nvPicPr>
          <p:cNvPr id="219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1463040" y="7279528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220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1463040" y="8357368"/>
            <a:ext cx="291600" cy="308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969800" y="548640"/>
            <a:ext cx="8348040" cy="146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11520"/>
              </a:lnSpc>
            </a:pPr>
            <a:r>
              <a:rPr lang="en-US" sz="9600" b="0" strike="noStrike" spc="-1">
                <a:solidFill>
                  <a:srgbClr val="2B6F61"/>
                </a:solidFill>
                <a:latin typeface="PantonW01-Bold"/>
              </a:rPr>
              <a:t>Exercise​</a:t>
            </a:r>
            <a:endParaRPr lang="en-US" sz="9600" b="0" strike="noStrike" spc="-1">
              <a:latin typeface="Arial"/>
            </a:endParaRPr>
          </a:p>
        </p:txBody>
      </p:sp>
      <p:pic>
        <p:nvPicPr>
          <p:cNvPr id="222" name="Picture 8"/>
          <p:cNvPicPr/>
          <p:nvPr/>
        </p:nvPicPr>
        <p:blipFill>
          <a:blip r:embed="rId2"/>
          <a:stretch/>
        </p:blipFill>
        <p:spPr>
          <a:xfrm rot="16849800">
            <a:off x="13829040" y="-2571840"/>
            <a:ext cx="5996160" cy="7200720"/>
          </a:xfrm>
          <a:prstGeom prst="rect">
            <a:avLst/>
          </a:prstGeom>
          <a:ln>
            <a:noFill/>
          </a:ln>
        </p:spPr>
      </p:pic>
      <p:pic>
        <p:nvPicPr>
          <p:cNvPr id="223" name="Picture 9"/>
          <p:cNvPicPr/>
          <p:nvPr/>
        </p:nvPicPr>
        <p:blipFill>
          <a:blip r:embed="rId3"/>
          <a:stretch/>
        </p:blipFill>
        <p:spPr>
          <a:xfrm rot="12035400">
            <a:off x="8263800" y="8394480"/>
            <a:ext cx="7314840" cy="3603960"/>
          </a:xfrm>
          <a:prstGeom prst="rect">
            <a:avLst/>
          </a:prstGeom>
          <a:ln>
            <a:noFill/>
          </a:ln>
        </p:spPr>
      </p:pic>
      <p:pic>
        <p:nvPicPr>
          <p:cNvPr id="224" name="Picture 10"/>
          <p:cNvPicPr/>
          <p:nvPr/>
        </p:nvPicPr>
        <p:blipFill>
          <a:blip r:embed="rId4"/>
          <a:stretch/>
        </p:blipFill>
        <p:spPr>
          <a:xfrm>
            <a:off x="-1345680" y="-2222640"/>
            <a:ext cx="5171040" cy="5628240"/>
          </a:xfrm>
          <a:prstGeom prst="rect">
            <a:avLst/>
          </a:prstGeom>
          <a:ln>
            <a:noFill/>
          </a:ln>
        </p:spPr>
      </p:pic>
      <p:sp>
        <p:nvSpPr>
          <p:cNvPr id="225" name="CustomShape 2"/>
          <p:cNvSpPr/>
          <p:nvPr/>
        </p:nvSpPr>
        <p:spPr>
          <a:xfrm>
            <a:off x="2252880" y="2937600"/>
            <a:ext cx="1140480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How do you write the following conditions:​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2968560" y="357372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A number is odd/even​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2976480" y="4217760"/>
            <a:ext cx="112881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A string is empty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228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1753200" y="3041256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229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468880" y="3711216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230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468880" y="4337616"/>
            <a:ext cx="291600" cy="308160"/>
          </a:xfrm>
          <a:prstGeom prst="rect">
            <a:avLst/>
          </a:prstGeom>
          <a:ln>
            <a:noFill/>
          </a:ln>
        </p:spPr>
      </p:pic>
      <p:sp>
        <p:nvSpPr>
          <p:cNvPr id="231" name="CustomShape 5"/>
          <p:cNvSpPr/>
          <p:nvPr/>
        </p:nvSpPr>
        <p:spPr>
          <a:xfrm>
            <a:off x="2960640" y="476640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PantonW01-Regular"/>
              </a:rPr>
              <a:t>A string contains the letter </a:t>
            </a:r>
            <a:r>
              <a:rPr lang="en-US" sz="30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“A”</a:t>
            </a:r>
            <a:endParaRPr lang="en-US" sz="30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2960640" y="531504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PantonW01-Regular"/>
              </a:rPr>
              <a:t>A number is between </a:t>
            </a:r>
            <a:r>
              <a:rPr lang="en-US" sz="30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0</a:t>
            </a:r>
            <a:r>
              <a:rPr lang="en-US" sz="3000" b="0" strike="noStrike" spc="-1" dirty="0">
                <a:solidFill>
                  <a:srgbClr val="000000"/>
                </a:solidFill>
                <a:latin typeface="PantonW01-Regular"/>
              </a:rPr>
              <a:t> and </a:t>
            </a:r>
            <a:r>
              <a:rPr lang="en-US" sz="30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1</a:t>
            </a:r>
            <a:endParaRPr lang="en-US" sz="30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pic>
        <p:nvPicPr>
          <p:cNvPr id="233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487600" y="4886256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234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468880" y="5434896"/>
            <a:ext cx="291600" cy="308160"/>
          </a:xfrm>
          <a:prstGeom prst="rect">
            <a:avLst/>
          </a:prstGeom>
          <a:ln>
            <a:noFill/>
          </a:ln>
        </p:spPr>
      </p:pic>
      <p:sp>
        <p:nvSpPr>
          <p:cNvPr id="235" name="CustomShape 7"/>
          <p:cNvSpPr/>
          <p:nvPr/>
        </p:nvSpPr>
        <p:spPr>
          <a:xfrm>
            <a:off x="2960640" y="586368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A number is either zero, or between 5 and 10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236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468880" y="5983536"/>
            <a:ext cx="291600" cy="308160"/>
          </a:xfrm>
          <a:prstGeom prst="rect">
            <a:avLst/>
          </a:prstGeom>
          <a:ln>
            <a:noFill/>
          </a:ln>
        </p:spPr>
      </p:pic>
      <p:sp>
        <p:nvSpPr>
          <p:cNvPr id="237" name="CustomShape 8"/>
          <p:cNvSpPr/>
          <p:nvPr/>
        </p:nvSpPr>
        <p:spPr>
          <a:xfrm>
            <a:off x="2252880" y="6664320"/>
            <a:ext cx="1140480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When are the following conditions True?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238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1753200" y="6767976"/>
            <a:ext cx="291600" cy="308160"/>
          </a:xfrm>
          <a:prstGeom prst="rect">
            <a:avLst/>
          </a:prstGeom>
          <a:ln>
            <a:noFill/>
          </a:ln>
        </p:spPr>
      </p:pic>
      <p:sp>
        <p:nvSpPr>
          <p:cNvPr id="239" name="CustomShape 9"/>
          <p:cNvSpPr/>
          <p:nvPr/>
        </p:nvSpPr>
        <p:spPr>
          <a:xfrm>
            <a:off x="2968560" y="730440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30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&lt;= 5</a:t>
            </a:r>
            <a:endParaRPr lang="en-US" sz="30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240" name="CustomShape 10"/>
          <p:cNvSpPr/>
          <p:nvPr/>
        </p:nvSpPr>
        <p:spPr>
          <a:xfrm>
            <a:off x="2976480" y="7910280"/>
            <a:ext cx="112881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30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&lt; 5 and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30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&gt; 5</a:t>
            </a:r>
            <a:endParaRPr lang="en-US" sz="30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pic>
        <p:nvPicPr>
          <p:cNvPr id="241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468880" y="7432168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242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468880" y="8020408"/>
            <a:ext cx="291600" cy="308160"/>
          </a:xfrm>
          <a:prstGeom prst="rect">
            <a:avLst/>
          </a:prstGeom>
          <a:ln>
            <a:noFill/>
          </a:ln>
        </p:spPr>
      </p:pic>
      <p:sp>
        <p:nvSpPr>
          <p:cNvPr id="243" name="CustomShape 11"/>
          <p:cNvSpPr/>
          <p:nvPr/>
        </p:nvSpPr>
        <p:spPr>
          <a:xfrm>
            <a:off x="2960640" y="849708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30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&lt; 5 or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30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&gt; 5</a:t>
            </a:r>
            <a:endParaRPr lang="en-US" sz="30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pic>
        <p:nvPicPr>
          <p:cNvPr id="244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2487600" y="8607208"/>
            <a:ext cx="291600" cy="308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BB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>
            <a:extLst>
              <a:ext uri="{FF2B5EF4-FFF2-40B4-BE49-F238E27FC236}">
                <a16:creationId xmlns:a16="http://schemas.microsoft.com/office/drawing/2014/main" id="{78BD0F56-EE5D-4B4C-8BEC-FE95FD79BB2B}"/>
              </a:ext>
            </a:extLst>
          </p:cNvPr>
          <p:cNvSpPr/>
          <p:nvPr/>
        </p:nvSpPr>
        <p:spPr>
          <a:xfrm>
            <a:off x="1645920" y="2555280"/>
            <a:ext cx="12710160" cy="60400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1"/>
          <p:cNvSpPr/>
          <p:nvPr/>
        </p:nvSpPr>
        <p:spPr>
          <a:xfrm>
            <a:off x="1137600" y="1112040"/>
            <a:ext cx="10749600" cy="99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7801"/>
              </a:lnSpc>
            </a:pPr>
            <a:r>
              <a:rPr lang="en-US" sz="6500" b="0" strike="noStrike" spc="-1">
                <a:solidFill>
                  <a:srgbClr val="FFFFFF"/>
                </a:solidFill>
                <a:latin typeface="PantonW01-Bold"/>
              </a:rPr>
              <a:t>Flow control: if…elif…else​</a:t>
            </a:r>
            <a:endParaRPr lang="en-US" sz="65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7" name="TextShape 3"/>
          <p:cNvSpPr txBox="1"/>
          <p:nvPr/>
        </p:nvSpPr>
        <p:spPr>
          <a:xfrm>
            <a:off x="1945915" y="2775390"/>
            <a:ext cx="11230200" cy="587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if CONDITION :​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# what to do when CONDITION is True​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elif</a:t>
            </a:r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ALTERNATIVE :​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# what to do if CONDITION is False but ALTERNATIVE is True​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# (optional)​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else :​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# what to do when all the conditions above are False​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# (optional)​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BB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137600" y="1112040"/>
            <a:ext cx="10749600" cy="99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7801"/>
              </a:lnSpc>
            </a:pPr>
            <a:r>
              <a:rPr lang="en-US" sz="6500" b="0" strike="noStrike" spc="-1">
                <a:solidFill>
                  <a:srgbClr val="FFFFFF"/>
                </a:solidFill>
                <a:latin typeface="PantonW01-Bold"/>
              </a:rPr>
              <a:t>Flow control: if…elif…else​</a:t>
            </a:r>
            <a:endParaRPr lang="en-US" sz="65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645920" y="2555280"/>
            <a:ext cx="12710160" cy="60400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TextShape 3"/>
          <p:cNvSpPr txBox="1"/>
          <p:nvPr/>
        </p:nvSpPr>
        <p:spPr>
          <a:xfrm>
            <a:off x="1937160" y="2809080"/>
            <a:ext cx="11230200" cy="587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if age &lt; 12 :​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print(“you are a child”)​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elif</a:t>
            </a:r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age &lt; 18 :​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print(“you are a teenager”)​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elif</a:t>
            </a:r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age &lt; 60:​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print(“you are an adult”)​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else :​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print(“you are a senior”)​</a:t>
            </a:r>
          </a:p>
        </p:txBody>
      </p:sp>
      <p:sp>
        <p:nvSpPr>
          <p:cNvPr id="251" name="TextShape 4"/>
          <p:cNvSpPr txBox="1"/>
          <p:nvPr/>
        </p:nvSpPr>
        <p:spPr>
          <a:xfrm>
            <a:off x="1645920" y="8778240"/>
            <a:ext cx="14173200" cy="469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>
                <a:solidFill>
                  <a:srgbClr val="FFFFFF"/>
                </a:solidFill>
                <a:latin typeface="Arial"/>
              </a:rPr>
              <a:t>Change the code above to print both “you are an adult” and “you are a senior” when age is equal or above 60​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BB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137600" y="1112040"/>
            <a:ext cx="10749600" cy="99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7801"/>
              </a:lnSpc>
            </a:pPr>
            <a:r>
              <a:rPr lang="en-US" sz="6500" b="0" strike="noStrike" spc="-1">
                <a:solidFill>
                  <a:srgbClr val="FFFFFF"/>
                </a:solidFill>
                <a:latin typeface="PantonW01-Bold"/>
              </a:rPr>
              <a:t>Flow control: if…elif…else​</a:t>
            </a:r>
            <a:endParaRPr lang="en-US" sz="65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1645920" y="2555280"/>
            <a:ext cx="12710160" cy="60400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TextShape 3"/>
          <p:cNvSpPr txBox="1"/>
          <p:nvPr/>
        </p:nvSpPr>
        <p:spPr>
          <a:xfrm>
            <a:off x="1937160" y="2717640"/>
            <a:ext cx="11230200" cy="587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if age &lt; 12 :​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print(“you are a child”)​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elif</a:t>
            </a:r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age &lt; 18 :​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print(“you are a teenager”)​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else :​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print(“you are an adult”)​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if age &gt;= 60 :​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print(“you are a senior”)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BB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137600" y="1112040"/>
            <a:ext cx="10749600" cy="99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7801"/>
              </a:lnSpc>
            </a:pPr>
            <a:r>
              <a:rPr lang="en-US" sz="6500" b="0" strike="noStrike" spc="-1">
                <a:solidFill>
                  <a:srgbClr val="FFFFFF"/>
                </a:solidFill>
                <a:latin typeface="PantonW01-Bold"/>
              </a:rPr>
              <a:t>Loops: the while loop​</a:t>
            </a:r>
            <a:endParaRPr lang="en-US" sz="65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645920" y="2555280"/>
            <a:ext cx="12710160" cy="60400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TextShape 3"/>
          <p:cNvSpPr txBox="1"/>
          <p:nvPr/>
        </p:nvSpPr>
        <p:spPr>
          <a:xfrm>
            <a:off x="1937160" y="2926080"/>
            <a:ext cx="11230200" cy="587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while CONDITION:​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# will be repeated as long as CONDITION is True​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# if CONDITION is not True the first time while is read, 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# then this will never be run​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# the code inside can (and should) change CONDITION​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/>
          <p:cNvPicPr/>
          <p:nvPr/>
        </p:nvPicPr>
        <p:blipFill>
          <a:blip r:embed="rId2"/>
          <a:stretch/>
        </p:blipFill>
        <p:spPr>
          <a:xfrm rot="4106400">
            <a:off x="-3026790" y="-10103141"/>
            <a:ext cx="14744520" cy="17579160"/>
          </a:xfrm>
          <a:prstGeom prst="rect">
            <a:avLst/>
          </a:prstGeom>
          <a:ln>
            <a:noFill/>
          </a:ln>
        </p:spPr>
      </p:pic>
      <p:pic>
        <p:nvPicPr>
          <p:cNvPr id="51" name="Picture 3"/>
          <p:cNvPicPr/>
          <p:nvPr/>
        </p:nvPicPr>
        <p:blipFill>
          <a:blip r:embed="rId3"/>
          <a:stretch/>
        </p:blipFill>
        <p:spPr>
          <a:xfrm>
            <a:off x="15229196" y="-1928880"/>
            <a:ext cx="7798320" cy="8419320"/>
          </a:xfrm>
          <a:prstGeom prst="rect">
            <a:avLst/>
          </a:prstGeom>
          <a:ln>
            <a:noFill/>
          </a:ln>
        </p:spPr>
      </p:pic>
      <p:grpSp>
        <p:nvGrpSpPr>
          <p:cNvPr id="52" name="Group 1"/>
          <p:cNvGrpSpPr/>
          <p:nvPr/>
        </p:nvGrpSpPr>
        <p:grpSpPr>
          <a:xfrm>
            <a:off x="0" y="170751"/>
            <a:ext cx="7539840" cy="3679920"/>
            <a:chOff x="1028880" y="1028880"/>
            <a:chExt cx="7539840" cy="3679920"/>
          </a:xfrm>
        </p:grpSpPr>
        <p:sp>
          <p:nvSpPr>
            <p:cNvPr id="53" name="CustomShape 2"/>
            <p:cNvSpPr/>
            <p:nvPr/>
          </p:nvSpPr>
          <p:spPr>
            <a:xfrm>
              <a:off x="1028880" y="1028880"/>
              <a:ext cx="7539840" cy="2926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11520"/>
                </a:lnSpc>
              </a:pPr>
              <a:r>
                <a:rPr lang="en-US" sz="8000" b="0" strike="noStrike" spc="-1" dirty="0">
                  <a:solidFill>
                    <a:srgbClr val="FFFFFF"/>
                  </a:solidFill>
                  <a:latin typeface="PantonW01-Bold"/>
                </a:rPr>
                <a:t>What will you learn today?​</a:t>
              </a:r>
              <a:endParaRPr lang="en-US" sz="8000" b="0" strike="noStrike" spc="-1" dirty="0">
                <a:latin typeface="Arial"/>
              </a:endParaRPr>
            </a:p>
          </p:txBody>
        </p:sp>
        <p:sp>
          <p:nvSpPr>
            <p:cNvPr id="54" name="CustomShape 3"/>
            <p:cNvSpPr/>
            <p:nvPr/>
          </p:nvSpPr>
          <p:spPr>
            <a:xfrm>
              <a:off x="1028880" y="4214160"/>
              <a:ext cx="7539840" cy="494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3898"/>
                </a:lnSpc>
              </a:pPr>
              <a:r>
                <a:rPr lang="en-US" sz="2400" b="0" strike="noStrike" spc="-1">
                  <a:solidFill>
                    <a:srgbClr val="FFFFFF"/>
                  </a:solidFill>
                  <a:latin typeface="PantonW01-SemiBold"/>
                </a:rPr>
                <a:t>Our agenda today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55" name="Group 4"/>
          <p:cNvGrpSpPr/>
          <p:nvPr/>
        </p:nvGrpSpPr>
        <p:grpSpPr>
          <a:xfrm>
            <a:off x="9458640" y="5097600"/>
            <a:ext cx="7800120" cy="3675240"/>
            <a:chOff x="9458640" y="5097600"/>
            <a:chExt cx="7800120" cy="3675240"/>
          </a:xfrm>
        </p:grpSpPr>
        <p:sp>
          <p:nvSpPr>
            <p:cNvPr id="56" name="CustomShape 5"/>
            <p:cNvSpPr/>
            <p:nvPr/>
          </p:nvSpPr>
          <p:spPr>
            <a:xfrm>
              <a:off x="9474480" y="5097600"/>
              <a:ext cx="7784280" cy="456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36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PantonW01-Regular"/>
                </a:rPr>
                <a:t>What programming is and its basic concepts​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57" name="CustomShape 6"/>
            <p:cNvSpPr/>
            <p:nvPr/>
          </p:nvSpPr>
          <p:spPr>
            <a:xfrm>
              <a:off x="9474480" y="5937840"/>
              <a:ext cx="7784280" cy="456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3600"/>
                </a:lnSpc>
              </a:pPr>
              <a:r>
                <a:rPr lang="en-US" sz="2400" b="0" strike="noStrike" spc="-1" dirty="0">
                  <a:solidFill>
                    <a:srgbClr val="000000"/>
                  </a:solidFill>
                  <a:latin typeface="PantonW01-Regular"/>
                </a:rPr>
                <a:t>How to use variables</a:t>
              </a:r>
              <a:endParaRPr lang="en-US" sz="2400" b="0" strike="noStrike" spc="-1" dirty="0">
                <a:latin typeface="Arial"/>
              </a:endParaRPr>
            </a:p>
          </p:txBody>
        </p:sp>
        <p:sp>
          <p:nvSpPr>
            <p:cNvPr id="58" name="CustomShape 7"/>
            <p:cNvSpPr/>
            <p:nvPr/>
          </p:nvSpPr>
          <p:spPr>
            <a:xfrm>
              <a:off x="9466560" y="6741720"/>
              <a:ext cx="7784280" cy="456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36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PantonW01-Regular"/>
                </a:rPr>
                <a:t>Understand variable types (string, numbers, logical)​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59" name="CustomShape 8"/>
            <p:cNvSpPr/>
            <p:nvPr/>
          </p:nvSpPr>
          <p:spPr>
            <a:xfrm>
              <a:off x="9458640" y="7492320"/>
              <a:ext cx="7784280" cy="456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36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PantonW01-Regular"/>
                </a:rPr>
                <a:t>Use common mathematical and logic operators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60" name="CustomShape 9"/>
            <p:cNvSpPr/>
            <p:nvPr/>
          </p:nvSpPr>
          <p:spPr>
            <a:xfrm>
              <a:off x="9474480" y="8315280"/>
              <a:ext cx="7784280" cy="457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36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PantonW01-Regular"/>
                </a:rPr>
                <a:t>Use flow control to evaluate conditions​</a:t>
              </a:r>
              <a:endParaRPr lang="en-US" sz="2400" b="0" strike="noStrike" spc="-1">
                <a:latin typeface="Arial"/>
              </a:endParaRPr>
            </a:p>
          </p:txBody>
        </p:sp>
      </p:grpSp>
      <p:pic>
        <p:nvPicPr>
          <p:cNvPr id="61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8685360" y="5143680"/>
            <a:ext cx="551160" cy="582480"/>
          </a:xfrm>
          <a:prstGeom prst="rect">
            <a:avLst/>
          </a:prstGeom>
          <a:ln>
            <a:noFill/>
          </a:ln>
        </p:spPr>
      </p:pic>
      <p:pic>
        <p:nvPicPr>
          <p:cNvPr id="62" name="Picture 14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8686800" y="5904000"/>
            <a:ext cx="551160" cy="582480"/>
          </a:xfrm>
          <a:prstGeom prst="rect">
            <a:avLst/>
          </a:prstGeom>
          <a:ln>
            <a:noFill/>
          </a:ln>
        </p:spPr>
      </p:pic>
      <p:pic>
        <p:nvPicPr>
          <p:cNvPr id="63" name="Picture 15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8684280" y="6726960"/>
            <a:ext cx="551160" cy="582480"/>
          </a:xfrm>
          <a:prstGeom prst="rect">
            <a:avLst/>
          </a:prstGeom>
          <a:ln>
            <a:noFill/>
          </a:ln>
        </p:spPr>
      </p:pic>
      <p:pic>
        <p:nvPicPr>
          <p:cNvPr id="64" name="Picture 16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8685360" y="7492320"/>
            <a:ext cx="551160" cy="582480"/>
          </a:xfrm>
          <a:prstGeom prst="rect">
            <a:avLst/>
          </a:prstGeom>
          <a:ln>
            <a:noFill/>
          </a:ln>
        </p:spPr>
      </p:pic>
      <p:pic>
        <p:nvPicPr>
          <p:cNvPr id="65" name="Picture 17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8684280" y="9104400"/>
            <a:ext cx="551160" cy="582480"/>
          </a:xfrm>
          <a:prstGeom prst="rect">
            <a:avLst/>
          </a:prstGeom>
          <a:ln>
            <a:noFill/>
          </a:ln>
        </p:spPr>
      </p:pic>
      <p:pic>
        <p:nvPicPr>
          <p:cNvPr id="66" name="Picture 17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8685720" y="8315280"/>
            <a:ext cx="551160" cy="582480"/>
          </a:xfrm>
          <a:prstGeom prst="rect">
            <a:avLst/>
          </a:prstGeom>
          <a:ln>
            <a:noFill/>
          </a:ln>
        </p:spPr>
      </p:pic>
      <p:sp>
        <p:nvSpPr>
          <p:cNvPr id="67" name="TextShape 10"/>
          <p:cNvSpPr txBox="1"/>
          <p:nvPr/>
        </p:nvSpPr>
        <p:spPr>
          <a:xfrm>
            <a:off x="9389136" y="9170984"/>
            <a:ext cx="5274000" cy="462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 dirty="0">
                <a:solidFill>
                  <a:srgbClr val="000000"/>
                </a:solidFill>
                <a:latin typeface="PantonW01-Regular"/>
              </a:rPr>
              <a:t>Use loops​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BB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1137600" y="1112040"/>
            <a:ext cx="10749600" cy="99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7801"/>
              </a:lnSpc>
            </a:pPr>
            <a:r>
              <a:rPr lang="en-US" sz="6500" b="0" strike="noStrike" spc="-1">
                <a:solidFill>
                  <a:srgbClr val="FFFFFF"/>
                </a:solidFill>
                <a:latin typeface="PantonW01-Bold"/>
              </a:rPr>
              <a:t>Loops: the while loop​</a:t>
            </a:r>
            <a:endParaRPr lang="en-US" sz="65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1645920" y="2555280"/>
            <a:ext cx="12710160" cy="60400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TextShape 3"/>
          <p:cNvSpPr txBox="1"/>
          <p:nvPr/>
        </p:nvSpPr>
        <p:spPr>
          <a:xfrm>
            <a:off x="1937160" y="2926080"/>
            <a:ext cx="11230200" cy="587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=0​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while </a:t>
            </a:r>
            <a:r>
              <a:rPr lang="en-US" sz="2400" b="0" strike="noStrike" spc="-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&lt;=10 :​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print(“</a:t>
            </a:r>
            <a:r>
              <a:rPr lang="en-US" sz="2400" b="0" strike="noStrike" spc="-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is” + str(</a:t>
            </a:r>
            <a:r>
              <a:rPr lang="en-US" sz="2400" b="0" strike="noStrike" spc="-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))​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2400" b="0" strike="noStrike" spc="-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+=1​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BB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137600" y="1112040"/>
            <a:ext cx="10749600" cy="99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7801"/>
              </a:lnSpc>
            </a:pPr>
            <a:r>
              <a:rPr lang="en-US" sz="6500" b="0" strike="noStrike" spc="-1">
                <a:solidFill>
                  <a:srgbClr val="FFFFFF"/>
                </a:solidFill>
                <a:latin typeface="PantonW01-Bold"/>
              </a:rPr>
              <a:t>Loops: the while loop​</a:t>
            </a:r>
            <a:endParaRPr lang="en-US" sz="65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1645920" y="2555280"/>
            <a:ext cx="12710160" cy="60400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TextShape 3"/>
          <p:cNvSpPr txBox="1"/>
          <p:nvPr/>
        </p:nvSpPr>
        <p:spPr>
          <a:xfrm>
            <a:off x="1937160" y="2717640"/>
            <a:ext cx="12236040" cy="587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=0​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sum=0​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while </a:t>
            </a:r>
            <a:r>
              <a:rPr lang="en-US" sz="2400" b="0" strike="noStrike" spc="-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&lt;=2 :​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j=input(“Please input an integer (“+str(3-i)+” remaining) : ”)​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j=int(j)​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sum+=j​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2400" b="0" strike="noStrike" spc="-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+=1​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Print(“thank you, the sum is “+str(sum)+”\n”)​</a:t>
            </a:r>
          </a:p>
        </p:txBody>
      </p:sp>
      <p:sp>
        <p:nvSpPr>
          <p:cNvPr id="264" name="TextShape 4"/>
          <p:cNvSpPr txBox="1"/>
          <p:nvPr/>
        </p:nvSpPr>
        <p:spPr>
          <a:xfrm>
            <a:off x="1645920" y="8778600"/>
            <a:ext cx="14173200" cy="469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>
                <a:solidFill>
                  <a:srgbClr val="FFFFFF"/>
                </a:solidFill>
                <a:latin typeface="Arial"/>
              </a:rPr>
              <a:t>Write code that takes in integers from the user until the total is above 20​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BB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137600" y="1112040"/>
            <a:ext cx="10749600" cy="99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7801"/>
              </a:lnSpc>
            </a:pPr>
            <a:r>
              <a:rPr lang="en-US" sz="6500" b="0" strike="noStrike" spc="-1">
                <a:solidFill>
                  <a:srgbClr val="FFFFFF"/>
                </a:solidFill>
                <a:latin typeface="PantonW01-Bold"/>
              </a:rPr>
              <a:t>The for loop​</a:t>
            </a:r>
            <a:endParaRPr lang="en-US" sz="65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1645920" y="2555280"/>
            <a:ext cx="12710160" cy="60400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TextShape 3"/>
          <p:cNvSpPr txBox="1"/>
          <p:nvPr/>
        </p:nvSpPr>
        <p:spPr>
          <a:xfrm>
            <a:off x="1937160" y="2926080"/>
            <a:ext cx="12236040" cy="587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for var in VALUES:​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# this will be executed once for each item in VALUES​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# at every iteration, var contains the corresponding item​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BB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1137600" y="1112040"/>
            <a:ext cx="10749600" cy="99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7801"/>
              </a:lnSpc>
            </a:pPr>
            <a:r>
              <a:rPr lang="en-US" sz="6500" b="0" strike="noStrike" spc="-1">
                <a:solidFill>
                  <a:srgbClr val="FFFFFF"/>
                </a:solidFill>
                <a:latin typeface="PantonW01-Bold"/>
              </a:rPr>
              <a:t>The for loop​</a:t>
            </a:r>
            <a:endParaRPr lang="en-US" sz="65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1645920" y="2555280"/>
            <a:ext cx="12710160" cy="60400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TextShape 3"/>
          <p:cNvSpPr txBox="1"/>
          <p:nvPr/>
        </p:nvSpPr>
        <p:spPr>
          <a:xfrm>
            <a:off x="1937160" y="2926080"/>
            <a:ext cx="12236040" cy="587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for </a:t>
            </a:r>
            <a:r>
              <a:rPr lang="en-US" sz="2400" b="0" strike="noStrike" spc="-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in range(0,10):​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print(</a:t>
            </a:r>
            <a:r>
              <a:rPr lang="en-US" sz="2400" b="0" strike="noStrike" spc="-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)​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for a in [“world”, “Laos”, “Vientiane”]:​</a:t>
            </a:r>
          </a:p>
          <a:p>
            <a:endParaRPr lang="en-US" sz="24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400" b="0" strike="noStrike" spc="-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print(“hello, “+a)​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BB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icture 2"/>
          <p:cNvPicPr/>
          <p:nvPr/>
        </p:nvPicPr>
        <p:blipFill>
          <a:blip r:embed="rId2"/>
          <a:stretch/>
        </p:blipFill>
        <p:spPr>
          <a:xfrm>
            <a:off x="15002786" y="-5422772"/>
            <a:ext cx="13394880" cy="14333040"/>
          </a:xfrm>
          <a:prstGeom prst="rect">
            <a:avLst/>
          </a:prstGeom>
          <a:ln>
            <a:noFill/>
          </a:ln>
        </p:spPr>
      </p:pic>
      <p:sp>
        <p:nvSpPr>
          <p:cNvPr id="272" name="CustomShape 1"/>
          <p:cNvSpPr/>
          <p:nvPr/>
        </p:nvSpPr>
        <p:spPr>
          <a:xfrm>
            <a:off x="1097280" y="365760"/>
            <a:ext cx="10562040" cy="167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3201"/>
              </a:lnSpc>
            </a:pPr>
            <a:r>
              <a:rPr lang="en-US" sz="8000" b="0" strike="noStrike" spc="-1">
                <a:solidFill>
                  <a:srgbClr val="FFFFFF"/>
                </a:solidFill>
                <a:latin typeface="PantonW01-Bold"/>
              </a:rPr>
              <a:t>Exercises​</a:t>
            </a:r>
            <a:endParaRPr lang="en-US" sz="80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11247120" y="8961120"/>
            <a:ext cx="67129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3898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latin typeface="PantonW01-SemiBold"/>
              </a:rPr>
              <a:t>Feel free to send in any questions to workshops@makerbox.la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274" name="Picture 5"/>
          <p:cNvPicPr/>
          <p:nvPr/>
        </p:nvPicPr>
        <p:blipFill>
          <a:blip r:embed="rId3"/>
          <a:stretch/>
        </p:blipFill>
        <p:spPr>
          <a:xfrm rot="2700000">
            <a:off x="-9266040" y="4588560"/>
            <a:ext cx="11796840" cy="7815240"/>
          </a:xfrm>
          <a:prstGeom prst="rect">
            <a:avLst/>
          </a:prstGeom>
          <a:ln>
            <a:noFill/>
          </a:ln>
        </p:spPr>
      </p:pic>
      <p:sp>
        <p:nvSpPr>
          <p:cNvPr id="275" name="TextShape 3"/>
          <p:cNvSpPr txBox="1"/>
          <p:nvPr/>
        </p:nvSpPr>
        <p:spPr>
          <a:xfrm>
            <a:off x="2420640" y="2844000"/>
            <a:ext cx="13133888" cy="52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 dirty="0">
                <a:solidFill>
                  <a:srgbClr val="FFFFFF"/>
                </a:solidFill>
                <a:latin typeface="PantonW01-Regular"/>
              </a:rPr>
              <a:t>Takes an integer from the user, prints all odd numbers smaller than this number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76" name="TextShape 4"/>
          <p:cNvSpPr txBox="1"/>
          <p:nvPr/>
        </p:nvSpPr>
        <p:spPr>
          <a:xfrm>
            <a:off x="2420640" y="3480120"/>
            <a:ext cx="10262160" cy="48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 dirty="0">
                <a:solidFill>
                  <a:srgbClr val="FFFFFF"/>
                </a:solidFill>
                <a:latin typeface="PantonW01-Regular" panose="01000000000000000000" pitchFamily="50" charset="0"/>
              </a:rPr>
              <a:t>Takes 10 integers from the user, counts the number of odd ones​</a:t>
            </a:r>
            <a:endParaRPr lang="en-US" sz="2800" b="0" strike="noStrike" spc="-1" dirty="0">
              <a:latin typeface="PantonW01-Regular" panose="01000000000000000000" pitchFamily="50" charset="0"/>
            </a:endParaRPr>
          </a:p>
        </p:txBody>
      </p:sp>
      <p:sp>
        <p:nvSpPr>
          <p:cNvPr id="277" name="TextShape 5"/>
          <p:cNvSpPr txBox="1"/>
          <p:nvPr/>
        </p:nvSpPr>
        <p:spPr>
          <a:xfrm>
            <a:off x="2421000" y="4050360"/>
            <a:ext cx="8643240" cy="910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 dirty="0">
                <a:solidFill>
                  <a:srgbClr val="FFFFFF"/>
                </a:solidFill>
                <a:latin typeface="PantonW01-Regular" panose="01000000000000000000" pitchFamily="50" charset="0"/>
              </a:rPr>
              <a:t>Prints all integers from 0 to 10 except 3 and 6</a:t>
            </a:r>
            <a:endParaRPr lang="en-US" sz="2800" b="0" strike="noStrike" spc="-1" dirty="0">
              <a:latin typeface="PantonW01-Regular" panose="01000000000000000000" pitchFamily="50" charset="0"/>
            </a:endParaRPr>
          </a:p>
        </p:txBody>
      </p:sp>
      <p:pic>
        <p:nvPicPr>
          <p:cNvPr id="278" name="Picture 13"/>
          <p:cNvPicPr/>
          <p:nvPr/>
        </p:nvPicPr>
        <p:blipFill>
          <a:blip r:embed="rId4">
            <a:biLevel thresh="25000"/>
          </a:blip>
          <a:srcRect l="17321" t="8728" r="2549" b="13503"/>
          <a:stretch/>
        </p:blipFill>
        <p:spPr>
          <a:xfrm>
            <a:off x="2037600" y="290268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279" name="Picture 13"/>
          <p:cNvPicPr/>
          <p:nvPr/>
        </p:nvPicPr>
        <p:blipFill>
          <a:blip r:embed="rId4">
            <a:biLevel thresh="25000"/>
          </a:blip>
          <a:srcRect l="17321" t="8728" r="2549" b="13503"/>
          <a:stretch/>
        </p:blipFill>
        <p:spPr>
          <a:xfrm>
            <a:off x="2037600" y="357660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280" name="Picture 13"/>
          <p:cNvPicPr/>
          <p:nvPr/>
        </p:nvPicPr>
        <p:blipFill>
          <a:blip r:embed="rId4">
            <a:biLevel thresh="25000"/>
          </a:blip>
          <a:srcRect l="17321" t="8728" r="2549" b="13503"/>
          <a:stretch/>
        </p:blipFill>
        <p:spPr>
          <a:xfrm>
            <a:off x="2037600" y="4141800"/>
            <a:ext cx="291600" cy="308160"/>
          </a:xfrm>
          <a:prstGeom prst="rect">
            <a:avLst/>
          </a:prstGeom>
          <a:ln>
            <a:noFill/>
          </a:ln>
        </p:spPr>
      </p:pic>
      <p:sp>
        <p:nvSpPr>
          <p:cNvPr id="281" name="TextShape 6"/>
          <p:cNvSpPr txBox="1"/>
          <p:nvPr/>
        </p:nvSpPr>
        <p:spPr>
          <a:xfrm>
            <a:off x="2421000" y="4626720"/>
            <a:ext cx="8643240" cy="910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 dirty="0">
                <a:solidFill>
                  <a:srgbClr val="FFFFFF"/>
                </a:solidFill>
                <a:latin typeface="PantonW01-Regular" panose="01000000000000000000" pitchFamily="50" charset="0"/>
              </a:rPr>
              <a:t>Chooses a random integer:​</a:t>
            </a:r>
            <a:endParaRPr lang="en-US" sz="2800" b="0" strike="noStrike" spc="-1" dirty="0">
              <a:latin typeface="PantonW01-Regular" panose="01000000000000000000" pitchFamily="50" charset="0"/>
            </a:endParaRPr>
          </a:p>
        </p:txBody>
      </p:sp>
      <p:pic>
        <p:nvPicPr>
          <p:cNvPr id="282" name="Picture 13"/>
          <p:cNvPicPr/>
          <p:nvPr/>
        </p:nvPicPr>
        <p:blipFill>
          <a:blip r:embed="rId4">
            <a:biLevel thresh="25000"/>
          </a:blip>
          <a:srcRect l="17321" t="8728" r="2549" b="13503"/>
          <a:stretch/>
        </p:blipFill>
        <p:spPr>
          <a:xfrm>
            <a:off x="2037600" y="4718160"/>
            <a:ext cx="291600" cy="308160"/>
          </a:xfrm>
          <a:prstGeom prst="rect">
            <a:avLst/>
          </a:prstGeom>
          <a:ln>
            <a:noFill/>
          </a:ln>
        </p:spPr>
      </p:pic>
      <p:sp>
        <p:nvSpPr>
          <p:cNvPr id="283" name="TextShape 7"/>
          <p:cNvSpPr txBox="1"/>
          <p:nvPr/>
        </p:nvSpPr>
        <p:spPr>
          <a:xfrm>
            <a:off x="2421000" y="6967080"/>
            <a:ext cx="8643240" cy="910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 dirty="0">
                <a:solidFill>
                  <a:srgbClr val="FFFFFF"/>
                </a:solidFill>
                <a:latin typeface="PantonW01-Regular" panose="01000000000000000000" pitchFamily="50" charset="0"/>
              </a:rPr>
              <a:t>Prints the following pattern using 2 for loops:</a:t>
            </a:r>
            <a:endParaRPr lang="en-US" sz="2800" b="0" strike="noStrike" spc="-1" dirty="0">
              <a:latin typeface="PantonW01-Regular" panose="01000000000000000000" pitchFamily="50" charset="0"/>
            </a:endParaRPr>
          </a:p>
        </p:txBody>
      </p:sp>
      <p:pic>
        <p:nvPicPr>
          <p:cNvPr id="284" name="Picture 13"/>
          <p:cNvPicPr/>
          <p:nvPr/>
        </p:nvPicPr>
        <p:blipFill>
          <a:blip r:embed="rId4">
            <a:biLevel thresh="25000"/>
          </a:blip>
          <a:srcRect l="17321" t="8728" r="2549" b="13503"/>
          <a:stretch/>
        </p:blipFill>
        <p:spPr>
          <a:xfrm>
            <a:off x="2037600" y="7058520"/>
            <a:ext cx="291600" cy="308160"/>
          </a:xfrm>
          <a:prstGeom prst="rect">
            <a:avLst/>
          </a:prstGeom>
          <a:ln>
            <a:noFill/>
          </a:ln>
        </p:spPr>
      </p:pic>
      <p:sp>
        <p:nvSpPr>
          <p:cNvPr id="285" name="TextShape 8"/>
          <p:cNvSpPr txBox="1"/>
          <p:nvPr/>
        </p:nvSpPr>
        <p:spPr>
          <a:xfrm>
            <a:off x="2925000" y="5383440"/>
            <a:ext cx="8643240" cy="910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ts val="144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import random​</a:t>
            </a:r>
            <a:endParaRPr lang="en-US" sz="28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>
              <a:lnSpc>
                <a:spcPts val="1440"/>
              </a:lnSpc>
            </a:pPr>
            <a:endParaRPr lang="en-US" sz="28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>
              <a:lnSpc>
                <a:spcPts val="1440"/>
              </a:lnSpc>
            </a:pPr>
            <a:r>
              <a:rPr lang="en-US" sz="2800" b="0" strike="noStrike" spc="-1" dirty="0" err="1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Toguess</a:t>
            </a:r>
            <a:r>
              <a:rPr lang="en-US" sz="2800" b="0" strike="noStrike" spc="-1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random.randint</a:t>
            </a:r>
            <a:r>
              <a:rPr lang="en-US" sz="2800" b="0" strike="noStrike" spc="-1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(0,10) </a:t>
            </a:r>
            <a:endParaRPr lang="en-US" sz="28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pic>
        <p:nvPicPr>
          <p:cNvPr id="286" name="Picture 13"/>
          <p:cNvPicPr/>
          <p:nvPr/>
        </p:nvPicPr>
        <p:blipFill>
          <a:blip r:embed="rId4">
            <a:biLevel thresh="25000"/>
          </a:blip>
          <a:srcRect l="17321" t="8728" r="2549" b="13503"/>
          <a:stretch/>
        </p:blipFill>
        <p:spPr>
          <a:xfrm>
            <a:off x="2541600" y="5258880"/>
            <a:ext cx="291600" cy="308160"/>
          </a:xfrm>
          <a:prstGeom prst="rect">
            <a:avLst/>
          </a:prstGeom>
          <a:ln>
            <a:noFill/>
          </a:ln>
        </p:spPr>
      </p:pic>
      <p:sp>
        <p:nvSpPr>
          <p:cNvPr id="287" name="TextShape 9"/>
          <p:cNvSpPr txBox="1"/>
          <p:nvPr/>
        </p:nvSpPr>
        <p:spPr>
          <a:xfrm>
            <a:off x="2925000" y="6067080"/>
            <a:ext cx="8643240" cy="910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 dirty="0">
                <a:solidFill>
                  <a:srgbClr val="FFFFFF"/>
                </a:solidFill>
                <a:latin typeface="PantonW01-Regular" panose="01000000000000000000" pitchFamily="50" charset="0"/>
              </a:rPr>
              <a:t>And gives the user 3 tries to guess it​</a:t>
            </a:r>
            <a:endParaRPr lang="en-US" sz="2800" b="0" strike="noStrike" spc="-1" dirty="0">
              <a:latin typeface="PantonW01-Regular" panose="01000000000000000000" pitchFamily="50" charset="0"/>
            </a:endParaRPr>
          </a:p>
        </p:txBody>
      </p:sp>
      <p:pic>
        <p:nvPicPr>
          <p:cNvPr id="288" name="Picture 13"/>
          <p:cNvPicPr/>
          <p:nvPr/>
        </p:nvPicPr>
        <p:blipFill>
          <a:blip r:embed="rId4">
            <a:biLevel thresh="25000"/>
          </a:blip>
          <a:srcRect l="17321" t="8728" r="2549" b="13503"/>
          <a:stretch/>
        </p:blipFill>
        <p:spPr>
          <a:xfrm>
            <a:off x="2541600" y="6158520"/>
            <a:ext cx="291600" cy="308160"/>
          </a:xfrm>
          <a:prstGeom prst="rect">
            <a:avLst/>
          </a:prstGeom>
          <a:ln>
            <a:noFill/>
          </a:ln>
        </p:spPr>
      </p:pic>
      <p:sp>
        <p:nvSpPr>
          <p:cNvPr id="289" name="TextShape 10"/>
          <p:cNvSpPr txBox="1"/>
          <p:nvPr/>
        </p:nvSpPr>
        <p:spPr>
          <a:xfrm>
            <a:off x="2834640" y="7680960"/>
            <a:ext cx="1737360" cy="1990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ts val="1151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*​</a:t>
            </a:r>
          </a:p>
          <a:p>
            <a:pPr>
              <a:lnSpc>
                <a:spcPts val="1151"/>
              </a:lnSpc>
            </a:pPr>
            <a:endParaRPr lang="en-US" sz="2400" b="0" strike="noStrike" spc="-1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>
              <a:lnSpc>
                <a:spcPts val="1151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**​</a:t>
            </a:r>
          </a:p>
          <a:p>
            <a:pPr>
              <a:lnSpc>
                <a:spcPts val="1151"/>
              </a:lnSpc>
            </a:pPr>
            <a:endParaRPr lang="en-US" sz="2400" b="0" strike="noStrike" spc="-1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>
              <a:lnSpc>
                <a:spcPts val="1151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***​</a:t>
            </a:r>
          </a:p>
          <a:p>
            <a:pPr>
              <a:lnSpc>
                <a:spcPts val="1151"/>
              </a:lnSpc>
            </a:pPr>
            <a:endParaRPr lang="en-US" sz="2400" b="0" strike="noStrike" spc="-1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>
              <a:lnSpc>
                <a:spcPts val="1151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****​</a:t>
            </a:r>
          </a:p>
          <a:p>
            <a:pPr>
              <a:lnSpc>
                <a:spcPts val="1151"/>
              </a:lnSpc>
            </a:pPr>
            <a:endParaRPr lang="en-US" sz="2400" b="0" strike="noStrike" spc="-1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>
              <a:lnSpc>
                <a:spcPts val="1151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***​</a:t>
            </a:r>
          </a:p>
          <a:p>
            <a:pPr>
              <a:lnSpc>
                <a:spcPts val="1151"/>
              </a:lnSpc>
            </a:pPr>
            <a:endParaRPr lang="en-US" sz="2400" b="0" strike="noStrike" spc="-1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>
              <a:lnSpc>
                <a:spcPts val="1151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**​</a:t>
            </a:r>
          </a:p>
          <a:p>
            <a:pPr>
              <a:lnSpc>
                <a:spcPts val="1151"/>
              </a:lnSpc>
            </a:pPr>
            <a:endParaRPr lang="en-US" sz="2400" b="0" strike="noStrike" spc="-1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>
              <a:lnSpc>
                <a:spcPts val="1151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*​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08AED3-807A-4729-BE20-0B00B2D8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127" y="1866442"/>
            <a:ext cx="6601746" cy="655411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343AB71-38BC-4339-B6E4-9CD18900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8882"/>
            <a:ext cx="16458840" cy="1717560"/>
          </a:xfrm>
        </p:spPr>
        <p:txBody>
          <a:bodyPr/>
          <a:lstStyle/>
          <a:p>
            <a:r>
              <a:rPr lang="en-US" dirty="0">
                <a:latin typeface="PantonW01-Black" panose="01000000000000000000" pitchFamily="50" charset="0"/>
              </a:rPr>
              <a:t>Feedback Questionnaire</a:t>
            </a:r>
          </a:p>
        </p:txBody>
      </p:sp>
    </p:spTree>
    <p:extLst>
      <p:ext uri="{BB962C8B-B14F-4D97-AF65-F5344CB8AC3E}">
        <p14:creationId xmlns:p14="http://schemas.microsoft.com/office/powerpoint/2010/main" val="307477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2"/>
          <p:cNvPicPr/>
          <p:nvPr/>
        </p:nvPicPr>
        <p:blipFill>
          <a:blip r:embed="rId3"/>
          <a:stretch/>
        </p:blipFill>
        <p:spPr>
          <a:xfrm rot="3829200">
            <a:off x="-3125880" y="-3855600"/>
            <a:ext cx="9856080" cy="10640880"/>
          </a:xfrm>
          <a:prstGeom prst="rect">
            <a:avLst/>
          </a:prstGeom>
          <a:ln>
            <a:noFill/>
          </a:ln>
        </p:spPr>
      </p:pic>
      <p:sp>
        <p:nvSpPr>
          <p:cNvPr id="69" name="CustomShape 1"/>
          <p:cNvSpPr/>
          <p:nvPr/>
        </p:nvSpPr>
        <p:spPr>
          <a:xfrm>
            <a:off x="1048680" y="2995920"/>
            <a:ext cx="7539840" cy="292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11520"/>
              </a:lnSpc>
            </a:pPr>
            <a:r>
              <a:rPr lang="en-US" sz="8000" b="0" strike="noStrike" spc="-1">
                <a:solidFill>
                  <a:srgbClr val="404040"/>
                </a:solidFill>
                <a:latin typeface="PantonW01-ExtraBold"/>
              </a:rPr>
              <a:t>What is Programming?</a:t>
            </a:r>
            <a:endParaRPr lang="en-US" sz="8000" b="0" strike="noStrike" spc="-1">
              <a:latin typeface="Arial"/>
            </a:endParaRPr>
          </a:p>
        </p:txBody>
      </p:sp>
      <p:pic>
        <p:nvPicPr>
          <p:cNvPr id="70" name="Picture 12"/>
          <p:cNvPicPr/>
          <p:nvPr/>
        </p:nvPicPr>
        <p:blipFill>
          <a:blip r:embed="rId4"/>
          <a:stretch/>
        </p:blipFill>
        <p:spPr>
          <a:xfrm rot="19422000">
            <a:off x="14485597" y="6247793"/>
            <a:ext cx="6981840" cy="4569840"/>
          </a:xfrm>
          <a:prstGeom prst="rect">
            <a:avLst/>
          </a:prstGeom>
          <a:ln>
            <a:noFill/>
          </a:ln>
        </p:spPr>
      </p:pic>
      <p:grpSp>
        <p:nvGrpSpPr>
          <p:cNvPr id="71" name="Group 2"/>
          <p:cNvGrpSpPr/>
          <p:nvPr/>
        </p:nvGrpSpPr>
        <p:grpSpPr>
          <a:xfrm>
            <a:off x="9207360" y="1817280"/>
            <a:ext cx="8698680" cy="7389092"/>
            <a:chOff x="9207360" y="1817280"/>
            <a:chExt cx="8698680" cy="7389092"/>
          </a:xfrm>
        </p:grpSpPr>
        <p:sp>
          <p:nvSpPr>
            <p:cNvPr id="72" name="CustomShape 3"/>
            <p:cNvSpPr/>
            <p:nvPr/>
          </p:nvSpPr>
          <p:spPr>
            <a:xfrm>
              <a:off x="9223560" y="1817280"/>
              <a:ext cx="7784280" cy="456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36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PantonW01-Regular"/>
                </a:rPr>
                <a:t>Programming is writing computer programs​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73" name="CustomShape 4"/>
            <p:cNvSpPr/>
            <p:nvPr/>
          </p:nvSpPr>
          <p:spPr>
            <a:xfrm>
              <a:off x="9223560" y="2657520"/>
              <a:ext cx="7784280" cy="456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36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PantonW01-Regular"/>
                </a:rPr>
                <a:t>The computer only understands machine code​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74" name="CustomShape 5"/>
            <p:cNvSpPr/>
            <p:nvPr/>
          </p:nvSpPr>
          <p:spPr>
            <a:xfrm>
              <a:off x="9215640" y="3461400"/>
              <a:ext cx="7784280" cy="914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36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PantonW01-Regular"/>
                </a:rPr>
                <a:t>Impractical for humans, so </a:t>
              </a:r>
              <a:r>
                <a:rPr lang="en-US" sz="2400" b="1" strike="noStrike" spc="-1">
                  <a:solidFill>
                    <a:srgbClr val="000000"/>
                  </a:solidFill>
                  <a:latin typeface="PantonW01-Regular"/>
                </a:rPr>
                <a:t>programming languages</a:t>
              </a:r>
              <a:r>
                <a:rPr lang="en-US" sz="2400" b="0" strike="noStrike" spc="-1">
                  <a:solidFill>
                    <a:srgbClr val="000000"/>
                  </a:solidFill>
                  <a:latin typeface="PantonW01-Regular"/>
                </a:rPr>
                <a:t> were created to be more human-friendly​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75" name="CustomShape 6"/>
            <p:cNvSpPr/>
            <p:nvPr/>
          </p:nvSpPr>
          <p:spPr>
            <a:xfrm>
              <a:off x="9207720" y="4578120"/>
              <a:ext cx="7784280" cy="914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36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PantonW01-Regular"/>
                </a:rPr>
                <a:t>There are hundreds of programming languages but they all share the same building blocks​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76" name="CustomShape 7"/>
            <p:cNvSpPr/>
            <p:nvPr/>
          </p:nvSpPr>
          <p:spPr>
            <a:xfrm>
              <a:off x="9207360" y="5675400"/>
              <a:ext cx="7800480" cy="1829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3600"/>
                </a:lnSpc>
              </a:pPr>
              <a:r>
                <a:rPr lang="en-US" sz="2400" b="0" strike="noStrike" spc="-1" dirty="0">
                  <a:solidFill>
                    <a:srgbClr val="000000"/>
                  </a:solidFill>
                  <a:latin typeface="PantonW01-Regular"/>
                </a:rPr>
                <a:t>Python is an </a:t>
              </a:r>
              <a:r>
                <a:rPr lang="en-US" sz="2400" b="1" strike="noStrike" spc="-1" dirty="0">
                  <a:solidFill>
                    <a:srgbClr val="000000"/>
                  </a:solidFill>
                  <a:latin typeface="PantonW01-Regular"/>
                </a:rPr>
                <a:t>interpreted</a:t>
              </a:r>
              <a:r>
                <a:rPr lang="en-US" sz="2400" b="0" strike="noStrike" spc="-1" dirty="0">
                  <a:solidFill>
                    <a:srgbClr val="000000"/>
                  </a:solidFill>
                  <a:latin typeface="PantonW01-Regular"/>
                </a:rPr>
                <a:t> language​</a:t>
              </a:r>
              <a:endParaRPr lang="en-US" sz="2400" b="0" strike="noStrike" spc="-1" dirty="0">
                <a:latin typeface="Arial"/>
              </a:endParaRPr>
            </a:p>
            <a:p>
              <a:pPr>
                <a:lnSpc>
                  <a:spcPts val="3600"/>
                </a:lnSpc>
              </a:pPr>
              <a:r>
                <a:rPr lang="en-US" sz="2400" b="0" strike="noStrike" spc="-1" dirty="0">
                  <a:solidFill>
                    <a:srgbClr val="000000"/>
                  </a:solidFill>
                  <a:latin typeface="PantonW01-Regular"/>
                </a:rPr>
                <a:t>	</a:t>
              </a:r>
              <a:r>
                <a:rPr lang="en-US" sz="2000" b="0" strike="noStrike" spc="-1" dirty="0">
                  <a:solidFill>
                    <a:srgbClr val="000000"/>
                  </a:solidFill>
                  <a:latin typeface="PantonW01-Regular"/>
                </a:rPr>
                <a:t>You can edit your code like a normal document and run it in 	python 	without additional steps​</a:t>
              </a:r>
              <a:endParaRPr lang="en-US" sz="2000" b="0" strike="noStrike" spc="-1" dirty="0">
                <a:latin typeface="Arial"/>
              </a:endParaRPr>
            </a:p>
            <a:p>
              <a:pPr>
                <a:lnSpc>
                  <a:spcPts val="3600"/>
                </a:lnSpc>
              </a:pPr>
              <a:r>
                <a:rPr lang="en-US" sz="2000" b="0" strike="noStrike" spc="-1" dirty="0">
                  <a:solidFill>
                    <a:srgbClr val="000000"/>
                  </a:solidFill>
                  <a:latin typeface="PantonW01-Regular"/>
                </a:rPr>
                <a:t>	Or even run interactively in a console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77" name="CustomShape 8"/>
            <p:cNvSpPr/>
            <p:nvPr/>
          </p:nvSpPr>
          <p:spPr>
            <a:xfrm>
              <a:off x="9207360" y="7834412"/>
              <a:ext cx="8698680" cy="1371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ts val="3600"/>
                </a:lnSpc>
              </a:pPr>
              <a:r>
                <a:rPr lang="en-US" sz="2400" b="0" strike="noStrike" spc="-1" dirty="0">
                  <a:solidFill>
                    <a:srgbClr val="000000"/>
                  </a:solidFill>
                  <a:latin typeface="PantonW01-Regular"/>
                </a:rPr>
                <a:t>Other languages like C++ are </a:t>
              </a:r>
              <a:r>
                <a:rPr lang="en-US" sz="2400" b="1" strike="noStrike" spc="-1" dirty="0">
                  <a:solidFill>
                    <a:srgbClr val="000000"/>
                  </a:solidFill>
                  <a:latin typeface="PantonW01-Regular"/>
                </a:rPr>
                <a:t>compiled​</a:t>
              </a:r>
              <a:endParaRPr lang="en-US" sz="2400" b="0" strike="noStrike" spc="-1" dirty="0">
                <a:latin typeface="Arial"/>
              </a:endParaRPr>
            </a:p>
            <a:p>
              <a:pPr>
                <a:lnSpc>
                  <a:spcPts val="3600"/>
                </a:lnSpc>
              </a:pPr>
              <a:r>
                <a:rPr lang="en-US" sz="2400" b="0" strike="noStrike" spc="-1" dirty="0">
                  <a:solidFill>
                    <a:srgbClr val="000000"/>
                  </a:solidFill>
                  <a:latin typeface="PantonW01-Regular"/>
                </a:rPr>
                <a:t>	</a:t>
              </a:r>
              <a:r>
                <a:rPr lang="en-US" sz="2000" b="0" strike="noStrike" spc="-1" dirty="0">
                  <a:solidFill>
                    <a:srgbClr val="000000"/>
                  </a:solidFill>
                  <a:latin typeface="PantonW01-Regular"/>
                </a:rPr>
                <a:t>They need to be translated into machine code by a </a:t>
              </a:r>
              <a:r>
                <a:rPr lang="en-US" sz="2000" b="1" strike="noStrike" spc="-1" dirty="0">
                  <a:solidFill>
                    <a:srgbClr val="000000"/>
                  </a:solidFill>
                  <a:latin typeface="PantonW01-Regular"/>
                </a:rPr>
                <a:t>compiler</a:t>
              </a:r>
              <a:r>
                <a:rPr lang="en-US" sz="2400" b="0" strike="noStrike" spc="-1" dirty="0">
                  <a:solidFill>
                    <a:srgbClr val="000000"/>
                  </a:solidFill>
                  <a:latin typeface="PantonW01-Regular"/>
                </a:rPr>
                <a:t>​</a:t>
              </a:r>
              <a:endParaRPr lang="en-US" sz="2400" b="0" strike="noStrike" spc="-1" dirty="0">
                <a:latin typeface="Arial"/>
              </a:endParaRPr>
            </a:p>
            <a:p>
              <a:pPr>
                <a:lnSpc>
                  <a:spcPts val="3600"/>
                </a:lnSpc>
              </a:pPr>
              <a:r>
                <a:rPr lang="en-US" sz="2000" b="0" strike="noStrike" spc="-1" dirty="0">
                  <a:solidFill>
                    <a:srgbClr val="000000"/>
                  </a:solidFill>
                  <a:latin typeface="PantonW01-Regular"/>
                </a:rPr>
                <a:t>	They are faster, but a bit more tricky to use</a:t>
              </a:r>
              <a:endParaRPr lang="en-US" sz="2000" b="0" strike="noStrike" spc="-1" dirty="0">
                <a:latin typeface="Arial"/>
              </a:endParaRPr>
            </a:p>
          </p:txBody>
        </p:sp>
      </p:grpSp>
      <p:pic>
        <p:nvPicPr>
          <p:cNvPr id="78" name="Picture 13"/>
          <p:cNvPicPr/>
          <p:nvPr/>
        </p:nvPicPr>
        <p:blipFill>
          <a:blip r:embed="rId5"/>
          <a:srcRect l="17321" t="8728" r="2549" b="13503"/>
          <a:stretch/>
        </p:blipFill>
        <p:spPr>
          <a:xfrm>
            <a:off x="8496360" y="1826240"/>
            <a:ext cx="464760" cy="491040"/>
          </a:xfrm>
          <a:prstGeom prst="rect">
            <a:avLst/>
          </a:prstGeom>
          <a:ln>
            <a:noFill/>
          </a:ln>
        </p:spPr>
      </p:pic>
      <p:pic>
        <p:nvPicPr>
          <p:cNvPr id="79" name="Picture 13"/>
          <p:cNvPicPr/>
          <p:nvPr/>
        </p:nvPicPr>
        <p:blipFill>
          <a:blip r:embed="rId5"/>
          <a:srcRect l="17321" t="8728" r="2549" b="13503"/>
          <a:stretch/>
        </p:blipFill>
        <p:spPr>
          <a:xfrm>
            <a:off x="8504280" y="2678384"/>
            <a:ext cx="464760" cy="491040"/>
          </a:xfrm>
          <a:prstGeom prst="rect">
            <a:avLst/>
          </a:prstGeom>
          <a:ln>
            <a:noFill/>
          </a:ln>
        </p:spPr>
      </p:pic>
      <p:pic>
        <p:nvPicPr>
          <p:cNvPr id="80" name="Picture 13"/>
          <p:cNvPicPr/>
          <p:nvPr/>
        </p:nvPicPr>
        <p:blipFill>
          <a:blip r:embed="rId5"/>
          <a:srcRect l="17321" t="8728" r="2549" b="13503"/>
          <a:stretch/>
        </p:blipFill>
        <p:spPr>
          <a:xfrm>
            <a:off x="8504640" y="3463200"/>
            <a:ext cx="464760" cy="491040"/>
          </a:xfrm>
          <a:prstGeom prst="rect">
            <a:avLst/>
          </a:prstGeom>
          <a:ln>
            <a:noFill/>
          </a:ln>
        </p:spPr>
      </p:pic>
      <p:pic>
        <p:nvPicPr>
          <p:cNvPr id="81" name="Picture 13"/>
          <p:cNvPicPr/>
          <p:nvPr/>
        </p:nvPicPr>
        <p:blipFill>
          <a:blip r:embed="rId5"/>
          <a:srcRect l="17321" t="8728" r="2549" b="13503"/>
          <a:stretch/>
        </p:blipFill>
        <p:spPr>
          <a:xfrm>
            <a:off x="8505000" y="4598624"/>
            <a:ext cx="464760" cy="491040"/>
          </a:xfrm>
          <a:prstGeom prst="rect">
            <a:avLst/>
          </a:prstGeom>
          <a:ln>
            <a:noFill/>
          </a:ln>
        </p:spPr>
      </p:pic>
      <p:pic>
        <p:nvPicPr>
          <p:cNvPr id="82" name="Picture 13"/>
          <p:cNvPicPr/>
          <p:nvPr/>
        </p:nvPicPr>
        <p:blipFill>
          <a:blip r:embed="rId5"/>
          <a:srcRect l="17321" t="8728" r="2549" b="13503"/>
          <a:stretch/>
        </p:blipFill>
        <p:spPr>
          <a:xfrm>
            <a:off x="8496360" y="5695904"/>
            <a:ext cx="464760" cy="491040"/>
          </a:xfrm>
          <a:prstGeom prst="rect">
            <a:avLst/>
          </a:prstGeom>
          <a:ln>
            <a:noFill/>
          </a:ln>
        </p:spPr>
      </p:pic>
      <p:pic>
        <p:nvPicPr>
          <p:cNvPr id="83" name="Picture 13"/>
          <p:cNvPicPr/>
          <p:nvPr/>
        </p:nvPicPr>
        <p:blipFill>
          <a:blip r:embed="rId5"/>
          <a:srcRect l="17321" t="8728" r="2549" b="13503"/>
          <a:stretch/>
        </p:blipFill>
        <p:spPr>
          <a:xfrm>
            <a:off x="8505720" y="7814593"/>
            <a:ext cx="464760" cy="491040"/>
          </a:xfrm>
          <a:prstGeom prst="rect">
            <a:avLst/>
          </a:prstGeom>
          <a:ln>
            <a:noFill/>
          </a:ln>
        </p:spPr>
      </p:pic>
      <p:pic>
        <p:nvPicPr>
          <p:cNvPr id="84" name="Picture 13"/>
          <p:cNvPicPr/>
          <p:nvPr/>
        </p:nvPicPr>
        <p:blipFill>
          <a:blip r:embed="rId5"/>
          <a:srcRect l="17321" t="8728" r="2549" b="13503"/>
          <a:stretch/>
        </p:blipFill>
        <p:spPr>
          <a:xfrm>
            <a:off x="9646181" y="626400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85" name="Picture 13"/>
          <p:cNvPicPr/>
          <p:nvPr/>
        </p:nvPicPr>
        <p:blipFill>
          <a:blip r:embed="rId5"/>
          <a:srcRect l="17321" t="8728" r="2549" b="13503"/>
          <a:stretch/>
        </p:blipFill>
        <p:spPr>
          <a:xfrm>
            <a:off x="9651581" y="719640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86" name="Picture 13"/>
          <p:cNvPicPr/>
          <p:nvPr/>
        </p:nvPicPr>
        <p:blipFill>
          <a:blip r:embed="rId5"/>
          <a:srcRect l="17321" t="8728" r="2549" b="13503"/>
          <a:stretch/>
        </p:blipFill>
        <p:spPr>
          <a:xfrm>
            <a:off x="9646181" y="8397073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87" name="Picture 13"/>
          <p:cNvPicPr/>
          <p:nvPr/>
        </p:nvPicPr>
        <p:blipFill>
          <a:blip r:embed="rId5"/>
          <a:srcRect l="17321" t="8728" r="2549" b="13503"/>
          <a:stretch/>
        </p:blipFill>
        <p:spPr>
          <a:xfrm>
            <a:off x="9646181" y="8820793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88" name="Picture 87"/>
          <p:cNvPicPr/>
          <p:nvPr/>
        </p:nvPicPr>
        <p:blipFill>
          <a:blip r:embed="rId6"/>
          <a:stretch/>
        </p:blipFill>
        <p:spPr>
          <a:xfrm>
            <a:off x="1463040" y="5921640"/>
            <a:ext cx="6104520" cy="4297680"/>
          </a:xfrm>
          <a:prstGeom prst="rect">
            <a:avLst/>
          </a:prstGeom>
          <a:ln>
            <a:noFill/>
          </a:ln>
        </p:spPr>
      </p:pic>
      <p:pic>
        <p:nvPicPr>
          <p:cNvPr id="89" name="Picture 88"/>
          <p:cNvPicPr/>
          <p:nvPr/>
        </p:nvPicPr>
        <p:blipFill>
          <a:blip r:embed="rId7"/>
          <a:stretch/>
        </p:blipFill>
        <p:spPr>
          <a:xfrm>
            <a:off x="122400" y="-457200"/>
            <a:ext cx="8381520" cy="323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4"/>
          <p:cNvPicPr/>
          <p:nvPr/>
        </p:nvPicPr>
        <p:blipFill>
          <a:blip r:embed="rId2"/>
          <a:stretch/>
        </p:blipFill>
        <p:spPr>
          <a:xfrm rot="17511000">
            <a:off x="14261400" y="-2673000"/>
            <a:ext cx="5996160" cy="7200720"/>
          </a:xfrm>
          <a:prstGeom prst="rect">
            <a:avLst/>
          </a:prstGeom>
          <a:ln>
            <a:noFill/>
          </a:ln>
        </p:spPr>
      </p:pic>
      <p:pic>
        <p:nvPicPr>
          <p:cNvPr id="91" name="Picture 5"/>
          <p:cNvPicPr/>
          <p:nvPr/>
        </p:nvPicPr>
        <p:blipFill>
          <a:blip r:embed="rId3"/>
          <a:stretch/>
        </p:blipFill>
        <p:spPr>
          <a:xfrm rot="12035400">
            <a:off x="3995280" y="8514360"/>
            <a:ext cx="7314840" cy="3603960"/>
          </a:xfrm>
          <a:prstGeom prst="rect">
            <a:avLst/>
          </a:prstGeom>
          <a:ln>
            <a:noFill/>
          </a:ln>
        </p:spPr>
      </p:pic>
      <p:pic>
        <p:nvPicPr>
          <p:cNvPr id="92" name="Picture 6"/>
          <p:cNvPicPr/>
          <p:nvPr/>
        </p:nvPicPr>
        <p:blipFill>
          <a:blip r:embed="rId4"/>
          <a:stretch/>
        </p:blipFill>
        <p:spPr>
          <a:xfrm>
            <a:off x="13708080" y="6733800"/>
            <a:ext cx="3428280" cy="373140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1028880" y="1038240"/>
            <a:ext cx="6910200" cy="99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7798"/>
              </a:lnSpc>
            </a:pPr>
            <a:r>
              <a:rPr lang="en-US" sz="6500" b="0" strike="noStrike" spc="-1">
                <a:solidFill>
                  <a:srgbClr val="FFFFFF"/>
                </a:solidFill>
                <a:latin typeface="PantonW01-Bold"/>
              </a:rPr>
              <a:t>What is a variable?​</a:t>
            </a:r>
            <a:endParaRPr lang="en-US" sz="6500" b="0" strike="noStrike" spc="-1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188720" y="3016440"/>
            <a:ext cx="6657840" cy="462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FFFFFF"/>
                </a:solidFill>
                <a:latin typeface="PantonW01-Regular"/>
              </a:rPr>
              <a:t>A variable is a bit of memory that contains a value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1188720" y="3652560"/>
            <a:ext cx="7313254" cy="83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 dirty="0">
                <a:solidFill>
                  <a:srgbClr val="FFFFFF"/>
                </a:solidFill>
                <a:latin typeface="PantonW01-Regular"/>
              </a:rPr>
              <a:t>It exists while the program is running, can be changed by the program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96" name="TextShape 4"/>
          <p:cNvSpPr txBox="1"/>
          <p:nvPr/>
        </p:nvSpPr>
        <p:spPr>
          <a:xfrm>
            <a:off x="1620720" y="4629600"/>
            <a:ext cx="6959076" cy="83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 dirty="0">
                <a:solidFill>
                  <a:srgbClr val="FFFFFF"/>
                </a:solidFill>
                <a:latin typeface="PantonW01-Regular"/>
              </a:rPr>
              <a:t>You can write code to change that value depending on events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97" name="TextShape 5"/>
          <p:cNvSpPr txBox="1"/>
          <p:nvPr/>
        </p:nvSpPr>
        <p:spPr>
          <a:xfrm>
            <a:off x="1620720" y="6773400"/>
            <a:ext cx="4696200" cy="462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FFFFFF"/>
                </a:solidFill>
                <a:latin typeface="PantonW01-Regular"/>
              </a:rPr>
              <a:t>The amount of money in my wallet​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8" name="TextShape 6"/>
          <p:cNvSpPr txBox="1"/>
          <p:nvPr/>
        </p:nvSpPr>
        <p:spPr>
          <a:xfrm>
            <a:off x="1189079" y="6126480"/>
            <a:ext cx="5299269" cy="462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 dirty="0">
                <a:solidFill>
                  <a:srgbClr val="FFFFFF"/>
                </a:solidFill>
                <a:latin typeface="PantonW01-Regular"/>
              </a:rPr>
              <a:t>We have variables in real life:​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99" name="TextShape 7"/>
          <p:cNvSpPr txBox="1"/>
          <p:nvPr/>
        </p:nvSpPr>
        <p:spPr>
          <a:xfrm>
            <a:off x="1621080" y="7406640"/>
            <a:ext cx="6059880" cy="83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FFFFFF"/>
                </a:solidFill>
                <a:latin typeface="PantonW01-Regular"/>
              </a:rPr>
              <a:t>My current average grade at university​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00" name="Picture 13"/>
          <p:cNvPicPr/>
          <p:nvPr/>
        </p:nvPicPr>
        <p:blipFill>
          <a:blip r:embed="rId5"/>
          <a:srcRect l="17321" t="8728" r="2549" b="13503"/>
          <a:stretch/>
        </p:blipFill>
        <p:spPr>
          <a:xfrm>
            <a:off x="805680" y="307512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01" name="Picture 13"/>
          <p:cNvPicPr/>
          <p:nvPr/>
        </p:nvPicPr>
        <p:blipFill>
          <a:blip r:embed="rId5"/>
          <a:srcRect l="17321" t="8728" r="2549" b="13503"/>
          <a:stretch/>
        </p:blipFill>
        <p:spPr>
          <a:xfrm>
            <a:off x="805680" y="374904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02" name="Picture 13"/>
          <p:cNvPicPr/>
          <p:nvPr/>
        </p:nvPicPr>
        <p:blipFill>
          <a:blip r:embed="rId5"/>
          <a:srcRect l="17321" t="8728" r="2549" b="13503"/>
          <a:stretch/>
        </p:blipFill>
        <p:spPr>
          <a:xfrm>
            <a:off x="805680" y="6217920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03" name="Picture 13"/>
          <p:cNvPicPr/>
          <p:nvPr/>
        </p:nvPicPr>
        <p:blipFill>
          <a:blip r:embed="rId5"/>
          <a:srcRect l="17321" t="8728" r="2549" b="13503"/>
          <a:stretch/>
        </p:blipFill>
        <p:spPr>
          <a:xfrm>
            <a:off x="1280160" y="4772160"/>
            <a:ext cx="205200" cy="216720"/>
          </a:xfrm>
          <a:prstGeom prst="rect">
            <a:avLst/>
          </a:prstGeom>
          <a:ln>
            <a:noFill/>
          </a:ln>
        </p:spPr>
      </p:pic>
      <p:pic>
        <p:nvPicPr>
          <p:cNvPr id="104" name="Picture 13"/>
          <p:cNvPicPr/>
          <p:nvPr/>
        </p:nvPicPr>
        <p:blipFill>
          <a:blip r:embed="rId5"/>
          <a:srcRect l="17321" t="8728" r="2549" b="13503"/>
          <a:stretch/>
        </p:blipFill>
        <p:spPr>
          <a:xfrm>
            <a:off x="1280160" y="6883920"/>
            <a:ext cx="205200" cy="216720"/>
          </a:xfrm>
          <a:prstGeom prst="rect">
            <a:avLst/>
          </a:prstGeom>
          <a:ln>
            <a:noFill/>
          </a:ln>
        </p:spPr>
      </p:pic>
      <p:pic>
        <p:nvPicPr>
          <p:cNvPr id="105" name="Picture 13"/>
          <p:cNvPicPr/>
          <p:nvPr/>
        </p:nvPicPr>
        <p:blipFill>
          <a:blip r:embed="rId5"/>
          <a:srcRect l="17321" t="8728" r="2549" b="13503"/>
          <a:stretch/>
        </p:blipFill>
        <p:spPr>
          <a:xfrm>
            <a:off x="1280160" y="7555680"/>
            <a:ext cx="205200" cy="21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4"/>
          <p:cNvPicPr/>
          <p:nvPr/>
        </p:nvPicPr>
        <p:blipFill>
          <a:blip r:embed="rId2"/>
          <a:stretch/>
        </p:blipFill>
        <p:spPr>
          <a:xfrm rot="21472800">
            <a:off x="3513960" y="-1226880"/>
            <a:ext cx="7314840" cy="3603960"/>
          </a:xfrm>
          <a:prstGeom prst="rect">
            <a:avLst/>
          </a:prstGeom>
          <a:ln>
            <a:noFill/>
          </a:ln>
        </p:spPr>
      </p:pic>
      <p:pic>
        <p:nvPicPr>
          <p:cNvPr id="107" name="Picture 5"/>
          <p:cNvPicPr/>
          <p:nvPr/>
        </p:nvPicPr>
        <p:blipFill>
          <a:blip r:embed="rId3"/>
          <a:stretch/>
        </p:blipFill>
        <p:spPr>
          <a:xfrm rot="15358200">
            <a:off x="11698920" y="5277240"/>
            <a:ext cx="8218800" cy="871992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1104840" y="2011320"/>
            <a:ext cx="13434120" cy="146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1520"/>
              </a:lnSpc>
            </a:pPr>
            <a:r>
              <a:rPr lang="en-US" sz="9600" b="0" strike="noStrike" spc="-1">
                <a:solidFill>
                  <a:srgbClr val="000000"/>
                </a:solidFill>
                <a:latin typeface="PantonW01-SemiBold"/>
              </a:rPr>
              <a:t>Declaration/Initialisation​</a:t>
            </a:r>
            <a:endParaRPr lang="en-US" sz="96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788000" y="449784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In order to use a variable, you have to declare/initialize it​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780080" y="512352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PantonW01-Regular"/>
              </a:rPr>
              <a:t>This is done with the assignation operator </a:t>
            </a:r>
            <a:r>
              <a:rPr lang="en-US" sz="30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“=”</a:t>
            </a:r>
            <a:endParaRPr lang="en-US" sz="30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4780080" y="5778000"/>
            <a:ext cx="1022544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30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8</a:t>
            </a:r>
            <a:endParaRPr lang="en-US" sz="30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>
              <a:lnSpc>
                <a:spcPts val="3898"/>
              </a:lnSpc>
            </a:pPr>
            <a:r>
              <a:rPr lang="en-US" sz="3000" b="0" strike="noStrike" spc="-1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30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← 8</a:t>
            </a:r>
            <a:endParaRPr lang="en-US" sz="30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4788000" y="678384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You can change the value of the variable in the same way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113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4280400" y="4617696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14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4280400" y="5257776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15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4280400" y="6903696"/>
            <a:ext cx="291600" cy="308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4"/>
          <p:cNvPicPr/>
          <p:nvPr/>
        </p:nvPicPr>
        <p:blipFill>
          <a:blip r:embed="rId2"/>
          <a:stretch/>
        </p:blipFill>
        <p:spPr>
          <a:xfrm rot="4558200">
            <a:off x="11458532" y="-5071877"/>
            <a:ext cx="8218800" cy="8719920"/>
          </a:xfrm>
          <a:prstGeom prst="rect">
            <a:avLst/>
          </a:prstGeom>
          <a:ln>
            <a:noFill/>
          </a:ln>
        </p:spPr>
      </p:pic>
      <p:pic>
        <p:nvPicPr>
          <p:cNvPr id="117" name="Picture 5"/>
          <p:cNvPicPr/>
          <p:nvPr/>
        </p:nvPicPr>
        <p:blipFill>
          <a:blip r:embed="rId3"/>
          <a:stretch/>
        </p:blipFill>
        <p:spPr>
          <a:xfrm rot="4075800">
            <a:off x="-2128320" y="6005880"/>
            <a:ext cx="6976800" cy="456984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1061640" y="929160"/>
            <a:ext cx="6485040" cy="99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7801"/>
              </a:lnSpc>
            </a:pPr>
            <a:r>
              <a:rPr lang="en-US" sz="6500" b="0" strike="noStrike" spc="-1">
                <a:solidFill>
                  <a:srgbClr val="000000"/>
                </a:solidFill>
                <a:latin typeface="PantonW01-Bold"/>
              </a:rPr>
              <a:t>Variable type​</a:t>
            </a:r>
            <a:endParaRPr lang="en-US" sz="65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700080" y="2679480"/>
            <a:ext cx="1140480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The type of a variable is the class of the information it contains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700080" y="3502440"/>
            <a:ext cx="1022544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In many languages type is very important, you cannot easily change type​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3733200" y="7274880"/>
            <a:ext cx="10225440" cy="19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2</a:t>
            </a:r>
            <a:endParaRPr lang="en-US" sz="30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>
              <a:lnSpc>
                <a:spcPts val="3898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“hello”</a:t>
            </a:r>
            <a:endParaRPr lang="en-US" sz="30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>
              <a:lnSpc>
                <a:spcPts val="3898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3.5</a:t>
            </a:r>
            <a:endParaRPr lang="en-US" sz="30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>
              <a:lnSpc>
                <a:spcPts val="3898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False</a:t>
            </a:r>
            <a:endParaRPr lang="en-US" sz="30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3708000" y="4857840"/>
            <a:ext cx="112881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In Python, type is “hidden”, you can switch between types easily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123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3200400" y="2783136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24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3200400" y="3639936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25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3200400" y="4977696"/>
            <a:ext cx="291600" cy="308160"/>
          </a:xfrm>
          <a:prstGeom prst="rect">
            <a:avLst/>
          </a:prstGeom>
          <a:ln>
            <a:noFill/>
          </a:ln>
        </p:spPr>
      </p:pic>
      <p:sp>
        <p:nvSpPr>
          <p:cNvPr id="126" name="CustomShape 6"/>
          <p:cNvSpPr/>
          <p:nvPr/>
        </p:nvSpPr>
        <p:spPr>
          <a:xfrm>
            <a:off x="3692160" y="572760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 dirty="0" err="1">
                <a:solidFill>
                  <a:srgbClr val="000000"/>
                </a:solidFill>
                <a:latin typeface="PantonW01-Regular"/>
              </a:rPr>
              <a:t>Visualise</a:t>
            </a:r>
            <a:r>
              <a:rPr lang="en-US" sz="3000" b="0" strike="noStrike" spc="-1" dirty="0">
                <a:solidFill>
                  <a:srgbClr val="000000"/>
                </a:solidFill>
                <a:latin typeface="PantonW01-Regular"/>
              </a:rPr>
              <a:t> the type of your variable with </a:t>
            </a:r>
            <a:r>
              <a:rPr lang="en-US" sz="30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type(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30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  <a:r>
              <a:rPr lang="en-US" sz="3000" b="0" strike="noStrike" spc="-1" dirty="0">
                <a:solidFill>
                  <a:srgbClr val="000000"/>
                </a:solidFill>
                <a:latin typeface="Cascadia Code"/>
              </a:rPr>
              <a:t>​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3692160" y="663480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What is the type of a variable that contains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128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3184560" y="5828016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29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3184560" y="6735216"/>
            <a:ext cx="291600" cy="308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4"/>
          <p:cNvPicPr/>
          <p:nvPr/>
        </p:nvPicPr>
        <p:blipFill>
          <a:blip r:embed="rId2"/>
          <a:stretch/>
        </p:blipFill>
        <p:spPr>
          <a:xfrm rot="2310600">
            <a:off x="14528880" y="3117600"/>
            <a:ext cx="6828480" cy="968004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1137600" y="1028880"/>
            <a:ext cx="8921160" cy="146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1520"/>
              </a:lnSpc>
            </a:pPr>
            <a:r>
              <a:rPr lang="en-US" sz="9600" b="0" strike="noStrike" spc="-1">
                <a:solidFill>
                  <a:srgbClr val="000000"/>
                </a:solidFill>
                <a:latin typeface="PantonW01-Bold"/>
              </a:rPr>
              <a:t>Basic types​</a:t>
            </a:r>
            <a:endParaRPr lang="en-US" sz="9600" b="0" strike="noStrike" spc="-1">
              <a:latin typeface="Arial"/>
            </a:endParaRPr>
          </a:p>
        </p:txBody>
      </p:sp>
      <p:pic>
        <p:nvPicPr>
          <p:cNvPr id="132" name="Picture 7"/>
          <p:cNvPicPr/>
          <p:nvPr/>
        </p:nvPicPr>
        <p:blipFill>
          <a:blip r:embed="rId3"/>
          <a:stretch/>
        </p:blipFill>
        <p:spPr>
          <a:xfrm>
            <a:off x="-2880720" y="5724360"/>
            <a:ext cx="6493320" cy="7067520"/>
          </a:xfrm>
          <a:prstGeom prst="rect">
            <a:avLst/>
          </a:prstGeom>
          <a:ln>
            <a:noFill/>
          </a:ln>
        </p:spPr>
      </p:pic>
      <p:graphicFrame>
        <p:nvGraphicFramePr>
          <p:cNvPr id="133" name="Table 2"/>
          <p:cNvGraphicFramePr/>
          <p:nvPr>
            <p:extLst>
              <p:ext uri="{D42A27DB-BD31-4B8C-83A1-F6EECF244321}">
                <p14:modId xmlns:p14="http://schemas.microsoft.com/office/powerpoint/2010/main" val="1810544227"/>
              </p:ext>
            </p:extLst>
          </p:nvPr>
        </p:nvGraphicFramePr>
        <p:xfrm>
          <a:off x="3567600" y="3606480"/>
          <a:ext cx="9737280" cy="4777911"/>
        </p:xfrm>
        <a:graphic>
          <a:graphicData uri="http://schemas.openxmlformats.org/drawingml/2006/table">
            <a:tbl>
              <a:tblPr/>
              <a:tblGrid>
                <a:gridCol w="216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Type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Name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200" b="1" strike="noStrike" spc="-1">
                          <a:latin typeface="PantonW01-Black"/>
                        </a:rPr>
                        <a:t>Definition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2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1" strike="noStrike" spc="-1" dirty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int​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Integer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Integer numbers, including negatives​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62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1" strike="noStrike" spc="-1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str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Strings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Character strings, delimited by double quotes “ or single quotes’​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62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1" strike="noStrike" spc="-1" dirty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float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Floating-point numbers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There is a limit both on the precision and value of floats, but they are enough for most uses​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87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1" strike="noStrike" spc="-1" dirty="0">
                          <a:latin typeface="Liberation Mono" panose="02070409020205020404" pitchFamily="49" charset="0"/>
                          <a:cs typeface="Liberation Mono" panose="02070409020205020404" pitchFamily="49" charset="0"/>
                        </a:rPr>
                        <a:t>bool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>
                          <a:latin typeface="PantonW01-Regular"/>
                        </a:rPr>
                        <a:t>Booleans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2000" b="0" strike="noStrike" spc="-1" dirty="0">
                          <a:latin typeface="PantonW01-Regular"/>
                        </a:rPr>
                        <a:t>can only be either True or False​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/>
          <p:cNvPicPr/>
          <p:nvPr/>
        </p:nvPicPr>
        <p:blipFill>
          <a:blip r:embed="rId2"/>
          <a:stretch/>
        </p:blipFill>
        <p:spPr>
          <a:xfrm>
            <a:off x="12540600" y="-640080"/>
            <a:ext cx="14434200" cy="1493820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1028880" y="1005480"/>
            <a:ext cx="12766680" cy="146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1520"/>
              </a:lnSpc>
            </a:pPr>
            <a:r>
              <a:rPr lang="en-US" sz="9600" b="0" strike="noStrike" spc="-1">
                <a:solidFill>
                  <a:srgbClr val="000000"/>
                </a:solidFill>
                <a:latin typeface="PantonW01-Bold"/>
              </a:rPr>
              <a:t>Type restrictions​</a:t>
            </a:r>
            <a:endParaRPr lang="en-US" sz="9600" b="0" strike="noStrike" spc="-1">
              <a:latin typeface="Arial"/>
            </a:endParaRPr>
          </a:p>
        </p:txBody>
      </p:sp>
      <p:pic>
        <p:nvPicPr>
          <p:cNvPr id="136" name="Picture 7"/>
          <p:cNvPicPr/>
          <p:nvPr/>
        </p:nvPicPr>
        <p:blipFill>
          <a:blip r:embed="rId3"/>
          <a:stretch/>
        </p:blipFill>
        <p:spPr>
          <a:xfrm>
            <a:off x="-1727280" y="7132320"/>
            <a:ext cx="5019120" cy="546300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4231440" y="3504600"/>
            <a:ext cx="1140480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PantonW01-Regular"/>
              </a:rPr>
              <a:t>Try adding two integers together with </a:t>
            </a:r>
            <a:r>
              <a:rPr lang="en-US" sz="30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+</a:t>
            </a:r>
            <a:endParaRPr lang="en-US" sz="30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4231440" y="432756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PantonW01-Regular"/>
              </a:rPr>
              <a:t>Try adding a </a:t>
            </a:r>
            <a:r>
              <a:rPr lang="en-US" sz="30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</a:t>
            </a:r>
            <a:r>
              <a:rPr lang="en-US" sz="3000" b="0" strike="noStrike" spc="-1" dirty="0">
                <a:solidFill>
                  <a:srgbClr val="000000"/>
                </a:solidFill>
                <a:latin typeface="PantonW01-Regular"/>
              </a:rPr>
              <a:t> with an </a:t>
            </a:r>
            <a:r>
              <a:rPr lang="en-US" sz="30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integer</a:t>
            </a:r>
            <a:r>
              <a:rPr lang="en-US" sz="3000" b="0" strike="noStrike" spc="-1" dirty="0">
                <a:solidFill>
                  <a:srgbClr val="000000"/>
                </a:solidFill>
                <a:latin typeface="Cascadia Code"/>
              </a:rPr>
              <a:t>​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4239360" y="5228280"/>
            <a:ext cx="1128816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The operations you can perform on variables depend</a:t>
            </a:r>
            <a:endParaRPr lang="en-US" sz="3000" b="0" strike="noStrike" spc="-1">
              <a:latin typeface="Arial"/>
            </a:endParaRPr>
          </a:p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on their types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140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3731760" y="3608256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41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3731760" y="4465056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42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3731760" y="5348136"/>
            <a:ext cx="291600" cy="308160"/>
          </a:xfrm>
          <a:prstGeom prst="rect">
            <a:avLst/>
          </a:prstGeom>
          <a:ln>
            <a:noFill/>
          </a:ln>
        </p:spPr>
      </p:pic>
      <p:sp>
        <p:nvSpPr>
          <p:cNvPr id="143" name="CustomShape 5"/>
          <p:cNvSpPr/>
          <p:nvPr/>
        </p:nvSpPr>
        <p:spPr>
          <a:xfrm>
            <a:off x="4223520" y="6492240"/>
            <a:ext cx="1022544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PantonW01-Regular"/>
              </a:rPr>
              <a:t>You can convert all integers to strings using </a:t>
            </a:r>
            <a:r>
              <a:rPr lang="en-US" sz="30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str()</a:t>
            </a:r>
            <a:endParaRPr lang="en-US" sz="30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>
              <a:lnSpc>
                <a:spcPts val="3898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PantonW01-Regular"/>
              </a:rPr>
              <a:t>and some strings to integers using </a:t>
            </a:r>
            <a:r>
              <a:rPr lang="en-US" sz="30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int()</a:t>
            </a:r>
            <a:r>
              <a:rPr lang="en-US" sz="3000" b="0" strike="noStrike" spc="-1" dirty="0">
                <a:solidFill>
                  <a:srgbClr val="000000"/>
                </a:solidFill>
                <a:latin typeface="PantonW01-Regular"/>
              </a:rPr>
              <a:t>​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144" name="Picture 13"/>
          <p:cNvPicPr/>
          <p:nvPr/>
        </p:nvPicPr>
        <p:blipFill>
          <a:blip r:embed="rId4"/>
          <a:srcRect l="17321" t="8728" r="2549" b="13503"/>
          <a:stretch/>
        </p:blipFill>
        <p:spPr>
          <a:xfrm>
            <a:off x="3745104" y="6592656"/>
            <a:ext cx="291600" cy="308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2"/>
          <p:cNvPicPr/>
          <p:nvPr/>
        </p:nvPicPr>
        <p:blipFill>
          <a:blip r:embed="rId2"/>
          <a:stretch/>
        </p:blipFill>
        <p:spPr>
          <a:xfrm>
            <a:off x="-3402720" y="-1897200"/>
            <a:ext cx="18756360" cy="14529960"/>
          </a:xfrm>
          <a:prstGeom prst="rect">
            <a:avLst/>
          </a:prstGeom>
          <a:ln>
            <a:noFill/>
          </a:ln>
        </p:spPr>
      </p:pic>
      <p:grpSp>
        <p:nvGrpSpPr>
          <p:cNvPr id="146" name="Group 1"/>
          <p:cNvGrpSpPr/>
          <p:nvPr/>
        </p:nvGrpSpPr>
        <p:grpSpPr>
          <a:xfrm>
            <a:off x="943560" y="2453400"/>
            <a:ext cx="10943640" cy="2093400"/>
            <a:chOff x="943560" y="2453400"/>
            <a:chExt cx="10943640" cy="2093400"/>
          </a:xfrm>
        </p:grpSpPr>
        <p:sp>
          <p:nvSpPr>
            <p:cNvPr id="147" name="CustomShape 2"/>
            <p:cNvSpPr/>
            <p:nvPr/>
          </p:nvSpPr>
          <p:spPr>
            <a:xfrm>
              <a:off x="943560" y="3632760"/>
              <a:ext cx="10486440" cy="914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3"/>
            <p:cNvSpPr/>
            <p:nvPr/>
          </p:nvSpPr>
          <p:spPr>
            <a:xfrm>
              <a:off x="1371600" y="2453400"/>
              <a:ext cx="10515600" cy="74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algn="ctr">
                <a:lnSpc>
                  <a:spcPts val="5879"/>
                </a:lnSpc>
              </a:pPr>
              <a:r>
                <a:rPr lang="en-US" sz="5400" b="0" strike="noStrike" spc="-1">
                  <a:solidFill>
                    <a:srgbClr val="000000"/>
                  </a:solidFill>
                  <a:latin typeface="PantonW01-ExtraBold"/>
                </a:rPr>
                <a:t>Other assignation operators​</a:t>
              </a:r>
            </a:p>
          </p:txBody>
        </p:sp>
      </p:grpSp>
      <p:sp>
        <p:nvSpPr>
          <p:cNvPr id="149" name="CustomShape 4"/>
          <p:cNvSpPr/>
          <p:nvPr/>
        </p:nvSpPr>
        <p:spPr>
          <a:xfrm>
            <a:off x="4116960" y="4607640"/>
            <a:ext cx="1140480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PantonW01-Regular"/>
              </a:rPr>
              <a:t>What do the following operations do?​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4116960" y="5430600"/>
            <a:ext cx="1022544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 += 1</a:t>
            </a:r>
            <a:endParaRPr lang="en-US" sz="30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4124880" y="6331320"/>
            <a:ext cx="112881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98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 -= 3</a:t>
            </a:r>
            <a:endParaRPr lang="en-US" sz="3000" b="0" strike="noStrike" spc="-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pic>
        <p:nvPicPr>
          <p:cNvPr id="152" name="Picture 13"/>
          <p:cNvPicPr/>
          <p:nvPr/>
        </p:nvPicPr>
        <p:blipFill>
          <a:blip r:embed="rId3"/>
          <a:srcRect l="17321" t="8728" r="2549" b="13503"/>
          <a:stretch/>
        </p:blipFill>
        <p:spPr>
          <a:xfrm>
            <a:off x="3617280" y="4711296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53" name="Picture 13"/>
          <p:cNvPicPr/>
          <p:nvPr/>
        </p:nvPicPr>
        <p:blipFill>
          <a:blip r:embed="rId3"/>
          <a:srcRect l="17321" t="8728" r="2549" b="13503"/>
          <a:stretch/>
        </p:blipFill>
        <p:spPr>
          <a:xfrm>
            <a:off x="3617280" y="5568096"/>
            <a:ext cx="291600" cy="308160"/>
          </a:xfrm>
          <a:prstGeom prst="rect">
            <a:avLst/>
          </a:prstGeom>
          <a:ln>
            <a:noFill/>
          </a:ln>
        </p:spPr>
      </p:pic>
      <p:pic>
        <p:nvPicPr>
          <p:cNvPr id="154" name="Picture 13"/>
          <p:cNvPicPr/>
          <p:nvPr/>
        </p:nvPicPr>
        <p:blipFill>
          <a:blip r:embed="rId3"/>
          <a:srcRect l="17321" t="8728" r="2549" b="13503"/>
          <a:stretch/>
        </p:blipFill>
        <p:spPr>
          <a:xfrm>
            <a:off x="3617280" y="6451176"/>
            <a:ext cx="291600" cy="308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1429</Words>
  <Application>Microsoft Office PowerPoint</Application>
  <PresentationFormat>Custom</PresentationFormat>
  <Paragraphs>332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Arial</vt:lpstr>
      <vt:lpstr>Calibri</vt:lpstr>
      <vt:lpstr>Cascadia Code</vt:lpstr>
      <vt:lpstr>Courier New</vt:lpstr>
      <vt:lpstr>Liberation Mono</vt:lpstr>
      <vt:lpstr>PantonW01-Black</vt:lpstr>
      <vt:lpstr>PantonW01-Bold</vt:lpstr>
      <vt:lpstr>PantonW01-ExtraBold</vt:lpstr>
      <vt:lpstr>PantonW01-ExtraLight</vt:lpstr>
      <vt:lpstr>PantonW01-Regular</vt:lpstr>
      <vt:lpstr>PantonW01-SemiBold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Feedback Questionnaire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 2</dc:title>
  <dc:subject/>
  <dc:creator/>
  <dc:description/>
  <cp:lastModifiedBy>Geoff Jynxster</cp:lastModifiedBy>
  <cp:revision>23</cp:revision>
  <dcterms:created xsi:type="dcterms:W3CDTF">2006-08-16T00:00:00Z</dcterms:created>
  <dcterms:modified xsi:type="dcterms:W3CDTF">2022-02-21T06:33:09Z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24</vt:i4>
  </property>
</Properties>
</file>