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464" r:id="rId2"/>
    <p:sldId id="2427" r:id="rId3"/>
    <p:sldId id="2420" r:id="rId4"/>
    <p:sldId id="2323" r:id="rId5"/>
    <p:sldId id="2343" r:id="rId6"/>
    <p:sldId id="2395" r:id="rId7"/>
    <p:sldId id="2465" r:id="rId8"/>
    <p:sldId id="2429" r:id="rId9"/>
    <p:sldId id="2463" r:id="rId10"/>
    <p:sldId id="2467" r:id="rId11"/>
    <p:sldId id="2468" r:id="rId12"/>
    <p:sldId id="2469" r:id="rId13"/>
    <p:sldId id="2470" r:id="rId14"/>
  </p:sldIdLst>
  <p:sldSz cx="24377650" cy="13716000"/>
  <p:notesSz cx="6858000" cy="9144000"/>
  <p:custDataLst>
    <p:tags r:id="rId16"/>
  </p:custDataLst>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3D5"/>
    <a:srgbClr val="583F52"/>
    <a:srgbClr val="CCCCFF"/>
    <a:srgbClr val="002452"/>
    <a:srgbClr val="E3E4E6"/>
    <a:srgbClr val="000C28"/>
    <a:srgbClr val="000820"/>
    <a:srgbClr val="001334"/>
    <a:srgbClr val="F52552"/>
    <a:srgbClr val="FFC73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9" autoAdjust="0"/>
    <p:restoredTop sz="94279" autoAdjust="0"/>
  </p:normalViewPr>
  <p:slideViewPr>
    <p:cSldViewPr snapToGrid="0" snapToObjects="1">
      <p:cViewPr varScale="1">
        <p:scale>
          <a:sx n="35" d="100"/>
          <a:sy n="35" d="100"/>
        </p:scale>
        <p:origin x="824" y="64"/>
      </p:cViewPr>
      <p:guideLst>
        <p:guide orient="horz" pos="4320"/>
        <p:guide pos="7678"/>
      </p:guideLst>
    </p:cSldViewPr>
  </p:slideViewPr>
  <p:notesTextViewPr>
    <p:cViewPr>
      <p:scale>
        <a:sx n="100" d="100"/>
        <a:sy n="100" d="100"/>
      </p:scale>
      <p:origin x="0" y="0"/>
    </p:cViewPr>
  </p:notesTextViewPr>
  <p:sorterViewPr>
    <p:cViewPr>
      <p:scale>
        <a:sx n="52" d="100"/>
        <a:sy n="52"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5/27/2020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83714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062665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455775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2692454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202929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701223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4268496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86533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23827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47813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432234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3464999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3514936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7365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0" name="Picture Placeholder 13"/>
          <p:cNvSpPr>
            <a:spLocks noGrp="1"/>
          </p:cNvSpPr>
          <p:nvPr>
            <p:ph type="pic" sz="quarter" idx="20"/>
          </p:nvPr>
        </p:nvSpPr>
        <p:spPr>
          <a:xfrm>
            <a:off x="15790412"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1" name="Picture Placeholder 13"/>
          <p:cNvSpPr>
            <a:spLocks noGrp="1"/>
          </p:cNvSpPr>
          <p:nvPr>
            <p:ph type="pic" sz="quarter" idx="21"/>
          </p:nvPr>
        </p:nvSpPr>
        <p:spPr>
          <a:xfrm>
            <a:off x="20256392"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2" name="Picture Placeholder 13"/>
          <p:cNvSpPr>
            <a:spLocks noGrp="1"/>
          </p:cNvSpPr>
          <p:nvPr>
            <p:ph type="pic" sz="quarter" idx="22"/>
          </p:nvPr>
        </p:nvSpPr>
        <p:spPr>
          <a:xfrm>
            <a:off x="11319509"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7479536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0" y="6623824"/>
            <a:ext cx="12188825" cy="7092176"/>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6" name="Picture Placeholder 13"/>
          <p:cNvSpPr>
            <a:spLocks noGrp="1"/>
          </p:cNvSpPr>
          <p:nvPr>
            <p:ph type="pic" sz="quarter" idx="17"/>
          </p:nvPr>
        </p:nvSpPr>
        <p:spPr>
          <a:xfrm>
            <a:off x="12188825" y="6623824"/>
            <a:ext cx="12188825" cy="7092176"/>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70605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10372479" y="4043359"/>
            <a:ext cx="3665318" cy="3665318"/>
          </a:xfrm>
          <a:prstGeom prst="ellipse">
            <a:avLst/>
          </a:prstGeom>
          <a:effectLst/>
        </p:spPr>
        <p:txBody>
          <a:bodyPr wrap="square">
            <a:no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7971878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ortfolio 2 Images">
    <p:spTree>
      <p:nvGrpSpPr>
        <p:cNvPr id="1" name=""/>
        <p:cNvGrpSpPr/>
        <p:nvPr/>
      </p:nvGrpSpPr>
      <p:grpSpPr>
        <a:xfrm>
          <a:off x="0" y="0"/>
          <a:ext cx="0" cy="0"/>
          <a:chOff x="0" y="0"/>
          <a:chExt cx="0" cy="0"/>
        </a:xfrm>
      </p:grpSpPr>
      <p:sp>
        <p:nvSpPr>
          <p:cNvPr id="7" name="Picture Placeholder 13"/>
          <p:cNvSpPr>
            <a:spLocks noGrp="1"/>
          </p:cNvSpPr>
          <p:nvPr>
            <p:ph type="pic" sz="quarter" idx="24"/>
          </p:nvPr>
        </p:nvSpPr>
        <p:spPr>
          <a:xfrm>
            <a:off x="12497024" y="3330648"/>
            <a:ext cx="9119339" cy="6249934"/>
          </a:xfrm>
          <a:prstGeom prst="rect">
            <a:avLst/>
          </a:prstGeom>
          <a:effectLst/>
        </p:spPr>
        <p:txBody>
          <a:bodyPr>
            <a:normAutofit/>
          </a:bodyPr>
          <a:lstStyle>
            <a:lvl1pPr marL="0" indent="0">
              <a:buNone/>
              <a:defRPr sz="4200">
                <a:ln>
                  <a:noFill/>
                </a:ln>
                <a:solidFill>
                  <a:schemeClr val="bg1">
                    <a:lumMod val="85000"/>
                  </a:schemeClr>
                </a:solidFill>
              </a:defRPr>
            </a:lvl1pPr>
          </a:lstStyle>
          <a:p>
            <a:endParaRPr lang="en-US" dirty="0"/>
          </a:p>
        </p:txBody>
      </p:sp>
      <p:sp>
        <p:nvSpPr>
          <p:cNvPr id="8" name="Picture Placeholder 13"/>
          <p:cNvSpPr>
            <a:spLocks noGrp="1"/>
          </p:cNvSpPr>
          <p:nvPr>
            <p:ph type="pic" sz="quarter" idx="25"/>
          </p:nvPr>
        </p:nvSpPr>
        <p:spPr>
          <a:xfrm>
            <a:off x="2844424" y="3330648"/>
            <a:ext cx="9119339" cy="6249934"/>
          </a:xfrm>
          <a:prstGeom prst="rect">
            <a:avLst/>
          </a:prstGeo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26584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Right Picture">
    <p:spTree>
      <p:nvGrpSpPr>
        <p:cNvPr id="1" name=""/>
        <p:cNvGrpSpPr/>
        <p:nvPr/>
      </p:nvGrpSpPr>
      <p:grpSpPr>
        <a:xfrm>
          <a:off x="0" y="0"/>
          <a:ext cx="0" cy="0"/>
          <a:chOff x="0" y="0"/>
          <a:chExt cx="0" cy="0"/>
        </a:xfrm>
      </p:grpSpPr>
      <p:sp>
        <p:nvSpPr>
          <p:cNvPr id="3" name="Rectangle 2"/>
          <p:cNvSpPr/>
          <p:nvPr userDrawn="1"/>
        </p:nvSpPr>
        <p:spPr>
          <a:xfrm>
            <a:off x="11285034" y="579864"/>
            <a:ext cx="1895707" cy="691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3"/>
          <p:cNvSpPr>
            <a:spLocks noGrp="1"/>
          </p:cNvSpPr>
          <p:nvPr>
            <p:ph type="pic" sz="quarter" idx="13"/>
          </p:nvPr>
        </p:nvSpPr>
        <p:spPr>
          <a:xfrm>
            <a:off x="12178216" y="0"/>
            <a:ext cx="12199434"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67648156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72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4" name="Oval 13"/>
          <p:cNvSpPr/>
          <p:nvPr userDrawn="1"/>
        </p:nvSpPr>
        <p:spPr>
          <a:xfrm rot="5400000">
            <a:off x="22455818" y="535452"/>
            <a:ext cx="658368" cy="6583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22425294" y="596900"/>
            <a:ext cx="877410" cy="553961"/>
          </a:xfrm>
          <a:prstGeom prst="rect">
            <a:avLst/>
          </a:prstGeom>
          <a:noFill/>
        </p:spPr>
        <p:txBody>
          <a:bodyPr wrap="none" lIns="182843" tIns="91422" rIns="182843" bIns="91422" rtlCol="0">
            <a:spAutoFit/>
          </a:bodyPr>
          <a:lstStyle/>
          <a:p>
            <a:pPr algn="ctr"/>
            <a:fld id="{260E2A6B-A809-4840-BF14-8648BC0BDF87}" type="slidenum">
              <a:rPr lang="id-ID" sz="2400" b="1" i="0" smtClean="0">
                <a:solidFill>
                  <a:schemeClr val="bg1"/>
                </a:solidFill>
                <a:latin typeface="Lato" charset="0"/>
                <a:ea typeface="Lato" charset="0"/>
                <a:cs typeface="Lato" charset="0"/>
              </a:rPr>
              <a:pPr algn="ctr"/>
              <a:t>‹#›</a:t>
            </a:fld>
            <a:r>
              <a:rPr lang="id-ID" sz="2400" b="1" i="0" dirty="0">
                <a:solidFill>
                  <a:schemeClr val="tx2"/>
                </a:solidFill>
                <a:latin typeface="Lato" charset="0"/>
                <a:ea typeface="Lato" charset="0"/>
                <a:cs typeface="Lato" charset="0"/>
              </a:rPr>
              <a:t>  </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4041" r:id="rId2"/>
    <p:sldLayoutId id="2147484034" r:id="rId3"/>
    <p:sldLayoutId id="2147484043" r:id="rId4"/>
    <p:sldLayoutId id="2147484044" r:id="rId5"/>
    <p:sldLayoutId id="2147484045" r:id="rId6"/>
    <p:sldLayoutId id="2147484046" r:id="rId7"/>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a:extLst>
              <a:ext uri="{FF2B5EF4-FFF2-40B4-BE49-F238E27FC236}">
                <a16:creationId xmlns:a16="http://schemas.microsoft.com/office/drawing/2014/main" id="{848DBD50-D29C-154E-BC7C-F3512DC27413}"/>
              </a:ext>
            </a:extLst>
          </p:cNvPr>
          <p:cNvSpPr/>
          <p:nvPr/>
        </p:nvSpPr>
        <p:spPr>
          <a:xfrm flipV="1">
            <a:off x="11996648" y="5468527"/>
            <a:ext cx="1611789" cy="1389473"/>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cxnSpLocks/>
          </p:cNvCxnSpPr>
          <p:nvPr/>
        </p:nvCxnSpPr>
        <p:spPr>
          <a:xfrm>
            <a:off x="7531366" y="8766764"/>
            <a:ext cx="9398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670380" y="4937536"/>
            <a:ext cx="5036956" cy="2400657"/>
          </a:xfrm>
          <a:prstGeom prst="rect">
            <a:avLst/>
          </a:prstGeom>
          <a:noFill/>
        </p:spPr>
        <p:txBody>
          <a:bodyPr wrap="none" rtlCol="0">
            <a:spAutoFit/>
          </a:bodyPr>
          <a:lstStyle/>
          <a:p>
            <a:pPr algn="ctr"/>
            <a:r>
              <a:rPr lang="en-US" sz="15000" b="1" spc="800" dirty="0">
                <a:gradFill>
                  <a:gsLst>
                    <a:gs pos="0">
                      <a:schemeClr val="tx2"/>
                    </a:gs>
                    <a:gs pos="86000">
                      <a:srgbClr val="0070C0"/>
                    </a:gs>
                    <a:gs pos="54000">
                      <a:srgbClr val="583F52"/>
                    </a:gs>
                  </a:gsLst>
                  <a:lin ang="5400000" scaled="1"/>
                </a:gradFill>
                <a:latin typeface="Lato Black" charset="0"/>
                <a:ea typeface="Lato Black" charset="0"/>
                <a:cs typeface="Lato Black" charset="0"/>
              </a:rPr>
              <a:t>A</a:t>
            </a:r>
            <a:r>
              <a:rPr lang="en-US" altLang="zh-CN" sz="15000" b="1" spc="800" dirty="0">
                <a:gradFill>
                  <a:gsLst>
                    <a:gs pos="0">
                      <a:schemeClr val="tx2"/>
                    </a:gs>
                    <a:gs pos="86000">
                      <a:srgbClr val="0070C0"/>
                    </a:gs>
                    <a:gs pos="54000">
                      <a:srgbClr val="583F52"/>
                    </a:gs>
                  </a:gsLst>
                  <a:lin ang="5400000" scaled="1"/>
                </a:gradFill>
                <a:latin typeface="Lato Black" charset="0"/>
                <a:ea typeface="Lato Black" charset="0"/>
                <a:cs typeface="Lato Black" charset="0"/>
              </a:rPr>
              <a:t>I</a:t>
            </a:r>
            <a:r>
              <a:rPr lang="en-US" altLang="zh-CN" sz="15000" b="1" spc="800" dirty="0">
                <a:solidFill>
                  <a:schemeClr val="tx2"/>
                </a:solidFill>
                <a:latin typeface="Lato Black" charset="0"/>
                <a:ea typeface="Lato Black" charset="0"/>
                <a:cs typeface="Lato Black" charset="0"/>
              </a:rPr>
              <a:t> </a:t>
            </a:r>
            <a:r>
              <a:rPr lang="zh-CN" altLang="en-US" sz="7200" b="1" spc="800" dirty="0">
                <a:solidFill>
                  <a:schemeClr val="tx2"/>
                </a:solidFill>
                <a:latin typeface="Lato Black" charset="0"/>
                <a:ea typeface="Lato Black" charset="0"/>
                <a:cs typeface="Lato Black" charset="0"/>
              </a:rPr>
              <a:t>作曲</a:t>
            </a:r>
            <a:endParaRPr lang="en-US" sz="7200" b="1" spc="800" dirty="0">
              <a:solidFill>
                <a:schemeClr val="tx2"/>
              </a:solidFill>
              <a:latin typeface="Lato Black" charset="0"/>
              <a:ea typeface="Lato Black" charset="0"/>
              <a:cs typeface="Lato Black" charset="0"/>
            </a:endParaRPr>
          </a:p>
        </p:txBody>
      </p:sp>
      <p:cxnSp>
        <p:nvCxnSpPr>
          <p:cNvPr id="17" name="Straight Connector 16">
            <a:extLst>
              <a:ext uri="{FF2B5EF4-FFF2-40B4-BE49-F238E27FC236}">
                <a16:creationId xmlns:a16="http://schemas.microsoft.com/office/drawing/2014/main" id="{57E868CD-3022-7541-B0B9-7FF9CAF7A4E1}"/>
              </a:ext>
            </a:extLst>
          </p:cNvPr>
          <p:cNvCxnSpPr>
            <a:cxnSpLocks/>
          </p:cNvCxnSpPr>
          <p:nvPr/>
        </p:nvCxnSpPr>
        <p:spPr>
          <a:xfrm>
            <a:off x="7531366" y="4067764"/>
            <a:ext cx="9398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B1BD23F-49AB-CA49-A064-42DF2BB2669A}"/>
              </a:ext>
            </a:extLst>
          </p:cNvPr>
          <p:cNvSpPr txBox="1"/>
          <p:nvPr/>
        </p:nvSpPr>
        <p:spPr>
          <a:xfrm>
            <a:off x="9671145" y="7107361"/>
            <a:ext cx="5035353" cy="923330"/>
          </a:xfrm>
          <a:prstGeom prst="rect">
            <a:avLst/>
          </a:prstGeom>
          <a:noFill/>
        </p:spPr>
        <p:txBody>
          <a:bodyPr wrap="none" rtlCol="0" anchor="ctr" anchorCtr="0">
            <a:spAutoFit/>
          </a:bodyPr>
          <a:lstStyle/>
          <a:p>
            <a:pPr algn="ctr"/>
            <a:r>
              <a:rPr lang="zh-CN" altLang="en-US" sz="5400" b="1" spc="600" dirty="0">
                <a:solidFill>
                  <a:srgbClr val="D2D3D5"/>
                </a:solidFill>
                <a:latin typeface="Poppins SemiBold" charset="0"/>
                <a:ea typeface="Poppins SemiBold" charset="0"/>
                <a:cs typeface="Poppins SemiBold" charset="0"/>
              </a:rPr>
              <a:t>项目设计展示</a:t>
            </a:r>
            <a:r>
              <a:rPr lang="en-US" sz="5400" b="1" spc="600" dirty="0">
                <a:solidFill>
                  <a:srgbClr val="D2D3D5"/>
                </a:solidFill>
                <a:latin typeface="Poppins SemiBold" charset="0"/>
                <a:ea typeface="Poppins SemiBold" charset="0"/>
                <a:cs typeface="Poppins SemiBold" charset="0"/>
              </a:rPr>
              <a:t> </a:t>
            </a:r>
          </a:p>
        </p:txBody>
      </p:sp>
    </p:spTree>
    <p:custDataLst>
      <p:tags r:id="rId1"/>
    </p:custDataLst>
    <p:extLst>
      <p:ext uri="{BB962C8B-B14F-4D97-AF65-F5344CB8AC3E}">
        <p14:creationId xmlns:p14="http://schemas.microsoft.com/office/powerpoint/2010/main" val="39631814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BF4BB16-066B-004E-AA33-BEE4B3168A60}"/>
              </a:ext>
            </a:extLst>
          </p:cNvPr>
          <p:cNvSpPr txBox="1"/>
          <p:nvPr/>
        </p:nvSpPr>
        <p:spPr>
          <a:xfrm>
            <a:off x="1414165" y="976155"/>
            <a:ext cx="4185761" cy="1169551"/>
          </a:xfrm>
          <a:prstGeom prst="rect">
            <a:avLst/>
          </a:prstGeom>
          <a:noFill/>
        </p:spPr>
        <p:txBody>
          <a:bodyPr wrap="none" rtlCol="0">
            <a:spAutoFit/>
          </a:bodyPr>
          <a:lstStyle/>
          <a:p>
            <a:pPr algn="ctr"/>
            <a:r>
              <a:rPr lang="zh-CN" altLang="en-US" sz="7000" b="1" spc="800" dirty="0">
                <a:solidFill>
                  <a:schemeClr val="tx2"/>
                </a:solidFill>
                <a:latin typeface="Lato Black" charset="0"/>
                <a:ea typeface="Lato Black" charset="0"/>
                <a:cs typeface="Lato Black" charset="0"/>
              </a:rPr>
              <a:t>竞品分析</a:t>
            </a:r>
            <a:endParaRPr lang="en-US" altLang="zh-CN" sz="7000" b="1" spc="800" dirty="0">
              <a:solidFill>
                <a:schemeClr val="tx2"/>
              </a:solidFill>
              <a:latin typeface="Lato Black" charset="0"/>
              <a:ea typeface="Lato Black" charset="0"/>
              <a:cs typeface="Lato Black" charset="0"/>
            </a:endParaRPr>
          </a:p>
        </p:txBody>
      </p:sp>
      <p:sp>
        <p:nvSpPr>
          <p:cNvPr id="2" name="文本框 1">
            <a:extLst>
              <a:ext uri="{FF2B5EF4-FFF2-40B4-BE49-F238E27FC236}">
                <a16:creationId xmlns:a16="http://schemas.microsoft.com/office/drawing/2014/main" id="{BE57C31E-94E1-4E49-9B30-6E561B972037}"/>
              </a:ext>
            </a:extLst>
          </p:cNvPr>
          <p:cNvSpPr txBox="1"/>
          <p:nvPr/>
        </p:nvSpPr>
        <p:spPr>
          <a:xfrm>
            <a:off x="951851" y="2900086"/>
            <a:ext cx="9121140" cy="8402300"/>
          </a:xfrm>
          <a:prstGeom prst="rect">
            <a:avLst/>
          </a:prstGeom>
          <a:noFill/>
        </p:spPr>
        <p:txBody>
          <a:bodyPr wrap="square" rtlCol="0">
            <a:spAutoFit/>
          </a:bodyPr>
          <a:lstStyle/>
          <a:p>
            <a:r>
              <a:rPr lang="en-US" altLang="zh-CN" dirty="0"/>
              <a:t>      </a:t>
            </a:r>
            <a:r>
              <a:rPr lang="en-US" altLang="zh-CN" dirty="0" err="1"/>
              <a:t>Amper</a:t>
            </a:r>
            <a:r>
              <a:rPr lang="en-US" altLang="zh-CN" dirty="0"/>
              <a:t> Music</a:t>
            </a:r>
            <a:r>
              <a:rPr lang="zh-CN" altLang="en-US" dirty="0"/>
              <a:t>公司推出了首个人工智能作曲平台</a:t>
            </a:r>
            <a:r>
              <a:rPr lang="en-US" altLang="zh-CN" dirty="0" err="1"/>
              <a:t>Amper</a:t>
            </a:r>
            <a:r>
              <a:rPr lang="en-US" altLang="zh-CN" dirty="0"/>
              <a:t> Score</a:t>
            </a:r>
            <a:r>
              <a:rPr lang="zh-CN" altLang="en-US" dirty="0"/>
              <a:t>，这是供企业内容创作者使用的端到端人工智能作曲平台，同时还可以充当开发人员的 </a:t>
            </a:r>
            <a:r>
              <a:rPr lang="en-US" altLang="zh-CN" dirty="0"/>
              <a:t>API</a:t>
            </a:r>
            <a:r>
              <a:rPr lang="zh-CN" altLang="en-US" dirty="0"/>
              <a:t>（应用程序编程接口）。通过使用</a:t>
            </a:r>
            <a:r>
              <a:rPr lang="en-US" altLang="zh-CN" dirty="0" err="1"/>
              <a:t>Amper</a:t>
            </a:r>
            <a:r>
              <a:rPr lang="en-US" altLang="zh-CN" dirty="0"/>
              <a:t> Score</a:t>
            </a:r>
            <a:r>
              <a:rPr lang="zh-CN" altLang="en-US" dirty="0"/>
              <a:t>平台，内容团队可以创作和编辑音乐，以配合视频、播客和其它多种类型的内容，获得更好的表现效果。在</a:t>
            </a:r>
            <a:r>
              <a:rPr lang="en-US" altLang="zh-CN" dirty="0"/>
              <a:t>Score</a:t>
            </a:r>
            <a:r>
              <a:rPr lang="zh-CN" altLang="en-US" dirty="0"/>
              <a:t>的工作流程中，用户可以上传视频、确定项目时间轴上的关键节点，并对原始曲目以数十种不同的音乐风格进行实时渲染。用户还可以进一步利用平台创作的音乐填词创作来完成自己的专辑制作。</a:t>
            </a:r>
            <a:r>
              <a:rPr lang="en-US" altLang="zh-CN" dirty="0" err="1"/>
              <a:t>Amper</a:t>
            </a:r>
            <a:r>
              <a:rPr lang="en-US" altLang="zh-CN" dirty="0"/>
              <a:t> Music</a:t>
            </a:r>
            <a:r>
              <a:rPr lang="zh-CN" altLang="en-US" dirty="0"/>
              <a:t>公司在</a:t>
            </a:r>
            <a:r>
              <a:rPr lang="en-US" altLang="zh-CN" dirty="0"/>
              <a:t>2019</a:t>
            </a:r>
            <a:r>
              <a:rPr lang="zh-CN" altLang="en-US" dirty="0"/>
              <a:t>年</a:t>
            </a:r>
            <a:r>
              <a:rPr lang="en-US" altLang="zh-CN" dirty="0"/>
              <a:t>1</a:t>
            </a:r>
            <a:r>
              <a:rPr lang="zh-CN" altLang="en-US" dirty="0"/>
              <a:t>月宣布与腾讯音乐娱乐集团旗下的</a:t>
            </a:r>
            <a:r>
              <a:rPr lang="en-US" altLang="zh-CN" dirty="0"/>
              <a:t>QQ</a:t>
            </a:r>
            <a:r>
              <a:rPr lang="zh-CN" altLang="en-US" dirty="0"/>
              <a:t>音乐达成</a:t>
            </a:r>
            <a:r>
              <a:rPr lang="en-US" altLang="zh-CN" dirty="0"/>
              <a:t>API</a:t>
            </a:r>
            <a:r>
              <a:rPr lang="zh-CN" altLang="en-US" dirty="0"/>
              <a:t>合作，正式进入了中国市场。</a:t>
            </a:r>
          </a:p>
        </p:txBody>
      </p:sp>
      <p:graphicFrame>
        <p:nvGraphicFramePr>
          <p:cNvPr id="16" name="表格 15">
            <a:extLst>
              <a:ext uri="{FF2B5EF4-FFF2-40B4-BE49-F238E27FC236}">
                <a16:creationId xmlns:a16="http://schemas.microsoft.com/office/drawing/2014/main" id="{C93CAF96-635C-4409-89D7-A4E6A0D6D41C}"/>
              </a:ext>
            </a:extLst>
          </p:cNvPr>
          <p:cNvGraphicFramePr>
            <a:graphicFrameLocks noGrp="1"/>
          </p:cNvGraphicFramePr>
          <p:nvPr>
            <p:extLst>
              <p:ext uri="{D42A27DB-BD31-4B8C-83A1-F6EECF244321}">
                <p14:modId xmlns:p14="http://schemas.microsoft.com/office/powerpoint/2010/main" val="3321861479"/>
              </p:ext>
            </p:extLst>
          </p:nvPr>
        </p:nvGraphicFramePr>
        <p:xfrm>
          <a:off x="11556460" y="2861175"/>
          <a:ext cx="9726471" cy="9359990"/>
        </p:xfrm>
        <a:graphic>
          <a:graphicData uri="http://schemas.openxmlformats.org/drawingml/2006/table">
            <a:tbl>
              <a:tblPr>
                <a:tableStyleId>{5C22544A-7EE6-4342-B048-85BDC9FD1C3A}</a:tableStyleId>
              </a:tblPr>
              <a:tblGrid>
                <a:gridCol w="1773436">
                  <a:extLst>
                    <a:ext uri="{9D8B030D-6E8A-4147-A177-3AD203B41FA5}">
                      <a16:colId xmlns:a16="http://schemas.microsoft.com/office/drawing/2014/main" val="1243543962"/>
                    </a:ext>
                  </a:extLst>
                </a:gridCol>
                <a:gridCol w="3601719">
                  <a:extLst>
                    <a:ext uri="{9D8B030D-6E8A-4147-A177-3AD203B41FA5}">
                      <a16:colId xmlns:a16="http://schemas.microsoft.com/office/drawing/2014/main" val="3481362385"/>
                    </a:ext>
                  </a:extLst>
                </a:gridCol>
                <a:gridCol w="4351316">
                  <a:extLst>
                    <a:ext uri="{9D8B030D-6E8A-4147-A177-3AD203B41FA5}">
                      <a16:colId xmlns:a16="http://schemas.microsoft.com/office/drawing/2014/main" val="2976552846"/>
                    </a:ext>
                  </a:extLst>
                </a:gridCol>
              </a:tblGrid>
              <a:tr h="1323100">
                <a:tc>
                  <a:txBody>
                    <a:bodyPr/>
                    <a:lstStyle/>
                    <a:p>
                      <a:pPr algn="ctr" fontAlgn="ctr"/>
                      <a:r>
                        <a:rPr lang="en-US" sz="2800" u="none" strike="noStrike" dirty="0" err="1">
                          <a:effectLst/>
                        </a:rPr>
                        <a:t>产品对比</a:t>
                      </a:r>
                      <a:endParaRPr lang="zh-CN" sz="2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accent1">
                        <a:tint val="20000"/>
                      </a:schemeClr>
                    </a:solidFill>
                  </a:tcPr>
                </a:tc>
                <a:tc>
                  <a:txBody>
                    <a:bodyPr/>
                    <a:lstStyle/>
                    <a:p>
                      <a:pPr algn="ctr" fontAlgn="ctr"/>
                      <a:r>
                        <a:rPr lang="en-US" sz="2800" u="none" strike="noStrike" dirty="0" err="1">
                          <a:effectLst/>
                        </a:rPr>
                        <a:t>Amper</a:t>
                      </a:r>
                      <a:r>
                        <a:rPr lang="en-US" sz="2800" u="none" strike="noStrike" dirty="0">
                          <a:effectLst/>
                        </a:rPr>
                        <a:t> Music</a:t>
                      </a:r>
                      <a:endParaRPr lang="zh-CN" sz="28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solidFill>
                      <a:schemeClr val="accent1">
                        <a:tint val="20000"/>
                      </a:schemeClr>
                    </a:solidFill>
                  </a:tcPr>
                </a:tc>
                <a:tc>
                  <a:txBody>
                    <a:bodyPr/>
                    <a:lstStyle/>
                    <a:p>
                      <a:pPr algn="ctr" fontAlgn="ctr"/>
                      <a:r>
                        <a:rPr lang="en-US" sz="2800" u="none" strike="noStrike" dirty="0" err="1">
                          <a:effectLst/>
                        </a:rPr>
                        <a:t>计划开发软件</a:t>
                      </a:r>
                      <a:endParaRPr lang="zh-CN" sz="2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accent1">
                        <a:tint val="20000"/>
                      </a:schemeClr>
                    </a:solidFill>
                  </a:tcPr>
                </a:tc>
                <a:extLst>
                  <a:ext uri="{0D108BD9-81ED-4DB2-BD59-A6C34878D82A}">
                    <a16:rowId xmlns:a16="http://schemas.microsoft.com/office/drawing/2014/main" val="1771716759"/>
                  </a:ext>
                </a:extLst>
              </a:tr>
              <a:tr h="1262958">
                <a:tc>
                  <a:txBody>
                    <a:bodyPr/>
                    <a:lstStyle/>
                    <a:p>
                      <a:pPr algn="ctr" fontAlgn="ctr"/>
                      <a:r>
                        <a:rPr lang="en-US" sz="2800" u="none" strike="noStrike" dirty="0" err="1">
                          <a:effectLst/>
                        </a:rPr>
                        <a:t>产品定位</a:t>
                      </a:r>
                      <a:endParaRPr lang="zh-CN" sz="2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bg2">
                        <a:lumMod val="85000"/>
                      </a:schemeClr>
                    </a:solidFill>
                  </a:tcPr>
                </a:tc>
                <a:tc>
                  <a:txBody>
                    <a:bodyPr/>
                    <a:lstStyle/>
                    <a:p>
                      <a:pPr algn="ctr" fontAlgn="ctr"/>
                      <a:r>
                        <a:rPr lang="en-US" sz="2800" u="none" strike="noStrike" dirty="0" err="1">
                          <a:effectLst/>
                        </a:rPr>
                        <a:t>定制个性音乐</a:t>
                      </a:r>
                      <a:endParaRPr lang="zh-CN" sz="2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bg2">
                        <a:lumMod val="85000"/>
                      </a:schemeClr>
                    </a:solidFill>
                  </a:tcPr>
                </a:tc>
                <a:tc>
                  <a:txBody>
                    <a:bodyPr/>
                    <a:lstStyle/>
                    <a:p>
                      <a:pPr algn="ctr" fontAlgn="ctr"/>
                      <a:r>
                        <a:rPr lang="zh-CN" sz="2800" u="none" strike="noStrike">
                          <a:effectLst/>
                        </a:rPr>
                        <a:t>对短视频进行个性配乐，自动伴奏</a:t>
                      </a:r>
                      <a:endParaRPr lang="zh-CN" sz="2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bg2">
                        <a:lumMod val="85000"/>
                      </a:schemeClr>
                    </a:solidFill>
                  </a:tcPr>
                </a:tc>
                <a:extLst>
                  <a:ext uri="{0D108BD9-81ED-4DB2-BD59-A6C34878D82A}">
                    <a16:rowId xmlns:a16="http://schemas.microsoft.com/office/drawing/2014/main" val="1491690694"/>
                  </a:ext>
                </a:extLst>
              </a:tr>
              <a:tr h="1262958">
                <a:tc>
                  <a:txBody>
                    <a:bodyPr/>
                    <a:lstStyle/>
                    <a:p>
                      <a:pPr algn="ctr" fontAlgn="ctr"/>
                      <a:r>
                        <a:rPr lang="en-US" sz="2800" u="none" strike="noStrike">
                          <a:effectLst/>
                        </a:rPr>
                        <a:t>市场</a:t>
                      </a:r>
                      <a:endParaRPr lang="zh-CN" sz="2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bg2">
                        <a:lumMod val="85000"/>
                      </a:schemeClr>
                    </a:solidFill>
                  </a:tcPr>
                </a:tc>
                <a:tc>
                  <a:txBody>
                    <a:bodyPr/>
                    <a:lstStyle/>
                    <a:p>
                      <a:pPr algn="ctr" fontAlgn="ctr"/>
                      <a:r>
                        <a:rPr lang="en-US" sz="2800" u="none" strike="noStrike" dirty="0" err="1">
                          <a:effectLst/>
                        </a:rPr>
                        <a:t>视频网站和音乐平台</a:t>
                      </a:r>
                      <a:endParaRPr lang="zh-CN" sz="2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bg2">
                        <a:lumMod val="85000"/>
                      </a:schemeClr>
                    </a:solidFill>
                  </a:tcPr>
                </a:tc>
                <a:tc>
                  <a:txBody>
                    <a:bodyPr/>
                    <a:lstStyle/>
                    <a:p>
                      <a:pPr algn="ctr" fontAlgn="ctr"/>
                      <a:r>
                        <a:rPr lang="zh-CN" sz="2800" u="none" strike="noStrike" dirty="0">
                          <a:effectLst/>
                        </a:rPr>
                        <a:t>短视频平台，音乐创作</a:t>
                      </a:r>
                      <a:endParaRPr lang="zh-CN" sz="2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bg2">
                        <a:lumMod val="85000"/>
                      </a:schemeClr>
                    </a:solidFill>
                  </a:tcPr>
                </a:tc>
                <a:extLst>
                  <a:ext uri="{0D108BD9-81ED-4DB2-BD59-A6C34878D82A}">
                    <a16:rowId xmlns:a16="http://schemas.microsoft.com/office/drawing/2014/main" val="1090673530"/>
                  </a:ext>
                </a:extLst>
              </a:tr>
              <a:tr h="1262958">
                <a:tc>
                  <a:txBody>
                    <a:bodyPr/>
                    <a:lstStyle/>
                    <a:p>
                      <a:pPr algn="ctr" fontAlgn="ctr"/>
                      <a:r>
                        <a:rPr lang="en-US" sz="2800" u="none" strike="noStrike" dirty="0" err="1">
                          <a:effectLst/>
                        </a:rPr>
                        <a:t>客户群</a:t>
                      </a:r>
                      <a:endParaRPr lang="zh-CN" sz="2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bg2">
                        <a:lumMod val="85000"/>
                      </a:schemeClr>
                    </a:solidFill>
                  </a:tcPr>
                </a:tc>
                <a:tc>
                  <a:txBody>
                    <a:bodyPr/>
                    <a:lstStyle/>
                    <a:p>
                      <a:pPr algn="ctr" fontAlgn="ctr"/>
                      <a:r>
                        <a:rPr lang="zh-CN" sz="2800" u="none" strike="noStrike" dirty="0">
                          <a:effectLst/>
                        </a:rPr>
                        <a:t>音乐制作人和视频制作者</a:t>
                      </a:r>
                      <a:endParaRPr lang="zh-CN" sz="2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bg2">
                        <a:lumMod val="85000"/>
                      </a:schemeClr>
                    </a:solidFill>
                  </a:tcPr>
                </a:tc>
                <a:tc>
                  <a:txBody>
                    <a:bodyPr/>
                    <a:lstStyle/>
                    <a:p>
                      <a:pPr algn="ctr" fontAlgn="ctr"/>
                      <a:r>
                        <a:rPr lang="zh-CN" sz="2800" u="none" strike="noStrike" dirty="0">
                          <a:effectLst/>
                        </a:rPr>
                        <a:t>短视频平台的创作者与独立音乐人</a:t>
                      </a:r>
                      <a:endParaRPr lang="zh-CN" sz="2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bg2">
                        <a:lumMod val="85000"/>
                      </a:schemeClr>
                    </a:solidFill>
                  </a:tcPr>
                </a:tc>
                <a:extLst>
                  <a:ext uri="{0D108BD9-81ED-4DB2-BD59-A6C34878D82A}">
                    <a16:rowId xmlns:a16="http://schemas.microsoft.com/office/drawing/2014/main" val="3125534772"/>
                  </a:ext>
                </a:extLst>
              </a:tr>
              <a:tr h="4248016">
                <a:tc>
                  <a:txBody>
                    <a:bodyPr/>
                    <a:lstStyle/>
                    <a:p>
                      <a:pPr algn="ctr" fontAlgn="ctr"/>
                      <a:r>
                        <a:rPr lang="en-US" sz="2800" u="none" strike="noStrike">
                          <a:effectLst/>
                        </a:rPr>
                        <a:t>亮点功能</a:t>
                      </a:r>
                      <a:endParaRPr lang="zh-CN" sz="2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bg2">
                        <a:lumMod val="85000"/>
                      </a:schemeClr>
                    </a:solidFill>
                  </a:tcPr>
                </a:tc>
                <a:tc>
                  <a:txBody>
                    <a:bodyPr/>
                    <a:lstStyle/>
                    <a:p>
                      <a:pPr algn="ctr" fontAlgn="ctr"/>
                      <a:r>
                        <a:rPr lang="zh-CN" sz="2800" u="none" strike="noStrike" dirty="0">
                          <a:effectLst/>
                        </a:rPr>
                        <a:t>在专业版本中可以通过描述音乐的类型、氛围和乐器呈现出用户想要的效果，能辅助制作歌曲发表专辑</a:t>
                      </a:r>
                      <a:endParaRPr lang="zh-CN" sz="2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bg2">
                        <a:lumMod val="85000"/>
                      </a:schemeClr>
                    </a:solidFill>
                  </a:tcPr>
                </a:tc>
                <a:tc>
                  <a:txBody>
                    <a:bodyPr/>
                    <a:lstStyle/>
                    <a:p>
                      <a:pPr algn="ctr" fontAlgn="ctr"/>
                      <a:r>
                        <a:rPr lang="zh-CN" sz="2800" u="none" strike="noStrike" dirty="0">
                          <a:effectLst/>
                        </a:rPr>
                        <a:t>能根据短视频的内容制作出个性BGM；根据人声自动生成作曲伴奏</a:t>
                      </a:r>
                      <a:endParaRPr lang="zh-CN" sz="2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solidFill>
                      <a:schemeClr val="bg2">
                        <a:lumMod val="85000"/>
                      </a:schemeClr>
                    </a:solidFill>
                  </a:tcPr>
                </a:tc>
                <a:extLst>
                  <a:ext uri="{0D108BD9-81ED-4DB2-BD59-A6C34878D82A}">
                    <a16:rowId xmlns:a16="http://schemas.microsoft.com/office/drawing/2014/main" val="752831262"/>
                  </a:ext>
                </a:extLst>
              </a:tr>
            </a:tbl>
          </a:graphicData>
        </a:graphic>
      </p:graphicFrame>
    </p:spTree>
    <p:custDataLst>
      <p:tags r:id="rId1"/>
    </p:custDataLst>
    <p:extLst>
      <p:ext uri="{BB962C8B-B14F-4D97-AF65-F5344CB8AC3E}">
        <p14:creationId xmlns:p14="http://schemas.microsoft.com/office/powerpoint/2010/main" val="36299693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p:cNvSpPr txBox="1">
            <a:spLocks/>
          </p:cNvSpPr>
          <p:nvPr/>
        </p:nvSpPr>
        <p:spPr>
          <a:xfrm>
            <a:off x="1513874" y="7495643"/>
            <a:ext cx="4226535" cy="376160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zh-CN" altLang="en-US" dirty="0">
                <a:solidFill>
                  <a:schemeClr val="tx1"/>
                </a:solidFill>
                <a:latin typeface="Poppins Light" charset="0"/>
                <a:ea typeface="Poppins Light" charset="0"/>
                <a:cs typeface="Poppins Light" charset="0"/>
              </a:rPr>
              <a:t>        找科技相关的公众号、视频制作者推广，通过文章、视频介绍</a:t>
            </a:r>
            <a:r>
              <a:rPr lang="en-US" altLang="zh-CN" dirty="0">
                <a:solidFill>
                  <a:schemeClr val="tx1"/>
                </a:solidFill>
                <a:latin typeface="Poppins Light" charset="0"/>
                <a:ea typeface="Poppins Light" charset="0"/>
                <a:cs typeface="Poppins Light" charset="0"/>
              </a:rPr>
              <a:t>AI</a:t>
            </a:r>
            <a:r>
              <a:rPr lang="zh-CN" altLang="en-US" dirty="0">
                <a:solidFill>
                  <a:schemeClr val="tx1"/>
                </a:solidFill>
                <a:latin typeface="Poppins Light" charset="0"/>
                <a:ea typeface="Poppins Light" charset="0"/>
                <a:cs typeface="Poppins Light" charset="0"/>
              </a:rPr>
              <a:t>作曲的前景，在举例的时候加上我们制作的软件，吸引对</a:t>
            </a:r>
            <a:r>
              <a:rPr lang="en-US" altLang="zh-CN" dirty="0">
                <a:solidFill>
                  <a:schemeClr val="tx1"/>
                </a:solidFill>
                <a:latin typeface="Poppins Light" charset="0"/>
                <a:ea typeface="Poppins Light" charset="0"/>
                <a:cs typeface="Poppins Light" charset="0"/>
              </a:rPr>
              <a:t>AI</a:t>
            </a:r>
            <a:r>
              <a:rPr lang="zh-CN" altLang="en-US" dirty="0">
                <a:solidFill>
                  <a:schemeClr val="tx1"/>
                </a:solidFill>
                <a:latin typeface="Poppins Light" charset="0"/>
                <a:ea typeface="Poppins Light" charset="0"/>
                <a:cs typeface="Poppins Light" charset="0"/>
              </a:rPr>
              <a:t>作曲好奇的人来我们软件平台尝试自己通过</a:t>
            </a:r>
            <a:r>
              <a:rPr lang="en-US" altLang="zh-CN" dirty="0">
                <a:solidFill>
                  <a:schemeClr val="tx1"/>
                </a:solidFill>
                <a:latin typeface="Poppins Light" charset="0"/>
                <a:ea typeface="Poppins Light" charset="0"/>
                <a:cs typeface="Poppins Light" charset="0"/>
              </a:rPr>
              <a:t>AI</a:t>
            </a:r>
            <a:r>
              <a:rPr lang="zh-CN" altLang="en-US" dirty="0">
                <a:solidFill>
                  <a:schemeClr val="tx1"/>
                </a:solidFill>
                <a:latin typeface="Poppins Light" charset="0"/>
                <a:ea typeface="Poppins Light" charset="0"/>
                <a:cs typeface="Poppins Light" charset="0"/>
              </a:rPr>
              <a:t>辅助作曲，积累口碑。</a:t>
            </a:r>
          </a:p>
        </p:txBody>
      </p:sp>
      <p:sp>
        <p:nvSpPr>
          <p:cNvPr id="45" name="TextBox 44"/>
          <p:cNvSpPr txBox="1"/>
          <p:nvPr/>
        </p:nvSpPr>
        <p:spPr>
          <a:xfrm>
            <a:off x="1675208" y="2861337"/>
            <a:ext cx="2108269" cy="553998"/>
          </a:xfrm>
          <a:prstGeom prst="rect">
            <a:avLst/>
          </a:prstGeom>
          <a:noFill/>
        </p:spPr>
        <p:txBody>
          <a:bodyPr wrap="none" rtlCol="0" anchor="ctr" anchorCtr="0">
            <a:spAutoFit/>
          </a:bodyPr>
          <a:lstStyle/>
          <a:p>
            <a:r>
              <a:rPr lang="zh-CN" altLang="en-US" sz="3000" b="1" dirty="0">
                <a:solidFill>
                  <a:schemeClr val="tx2"/>
                </a:solidFill>
                <a:latin typeface="Poppins SemiBold" charset="0"/>
                <a:ea typeface="Poppins SemiBold" charset="0"/>
                <a:cs typeface="Poppins SemiBold" charset="0"/>
              </a:rPr>
              <a:t>面向创作者</a:t>
            </a:r>
            <a:endParaRPr lang="en-US" sz="3000" b="1" dirty="0">
              <a:solidFill>
                <a:schemeClr val="tx2"/>
              </a:solidFill>
              <a:latin typeface="Poppins SemiBold" charset="0"/>
              <a:ea typeface="Poppins SemiBold" charset="0"/>
              <a:cs typeface="Poppins SemiBold" charset="0"/>
            </a:endParaRPr>
          </a:p>
        </p:txBody>
      </p:sp>
      <p:sp>
        <p:nvSpPr>
          <p:cNvPr id="48" name="Subtitle 2"/>
          <p:cNvSpPr txBox="1">
            <a:spLocks/>
          </p:cNvSpPr>
          <p:nvPr/>
        </p:nvSpPr>
        <p:spPr>
          <a:xfrm>
            <a:off x="1468387" y="3484671"/>
            <a:ext cx="9470279" cy="273568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zh-CN" altLang="en-US" dirty="0">
                <a:solidFill>
                  <a:schemeClr val="tx1"/>
                </a:solidFill>
                <a:latin typeface="Poppins Light" charset="0"/>
                <a:ea typeface="Poppins Light" charset="0"/>
                <a:cs typeface="Poppins Light" charset="0"/>
              </a:rPr>
              <a:t>          联系几个抖音、快手或者</a:t>
            </a:r>
            <a:r>
              <a:rPr lang="en-US" altLang="zh-CN" dirty="0">
                <a:solidFill>
                  <a:schemeClr val="tx1"/>
                </a:solidFill>
                <a:latin typeface="Poppins Light" charset="0"/>
                <a:ea typeface="Poppins Light" charset="0"/>
                <a:cs typeface="Poppins Light" charset="0"/>
              </a:rPr>
              <a:t>b</a:t>
            </a:r>
            <a:r>
              <a:rPr lang="zh-CN" altLang="en-US" dirty="0">
                <a:solidFill>
                  <a:schemeClr val="tx1"/>
                </a:solidFill>
                <a:latin typeface="Poppins Light" charset="0"/>
                <a:ea typeface="Poppins Light" charset="0"/>
                <a:cs typeface="Poppins Light" charset="0"/>
              </a:rPr>
              <a:t>站的主要制作短视频教学视频的创作者，让他们用我们的软件给自己的视频进行个性化配乐，并且着重宣传“个性化”这一点可以打破短视频配乐哪首歌火用哪首的现状，让想成为更好的创作者的观众看到软件配乐的效果和便捷性，从而达到宣传软件的效果。</a:t>
            </a:r>
            <a:endParaRPr lang="en-US" dirty="0">
              <a:solidFill>
                <a:schemeClr val="tx1"/>
              </a:solidFill>
              <a:latin typeface="Poppins Light" charset="0"/>
              <a:ea typeface="Poppins Light" charset="0"/>
              <a:cs typeface="Poppins Light" charset="0"/>
            </a:endParaRPr>
          </a:p>
        </p:txBody>
      </p:sp>
      <p:sp>
        <p:nvSpPr>
          <p:cNvPr id="12" name="TextBox 11">
            <a:extLst>
              <a:ext uri="{FF2B5EF4-FFF2-40B4-BE49-F238E27FC236}">
                <a16:creationId xmlns:a16="http://schemas.microsoft.com/office/drawing/2014/main" id="{DBF4BB16-066B-004E-AA33-BEE4B3168A60}"/>
              </a:ext>
            </a:extLst>
          </p:cNvPr>
          <p:cNvSpPr txBox="1"/>
          <p:nvPr/>
        </p:nvSpPr>
        <p:spPr>
          <a:xfrm>
            <a:off x="1513874" y="976155"/>
            <a:ext cx="4185761" cy="1015663"/>
          </a:xfrm>
          <a:prstGeom prst="rect">
            <a:avLst/>
          </a:prstGeom>
          <a:noFill/>
        </p:spPr>
        <p:txBody>
          <a:bodyPr wrap="none" rtlCol="0">
            <a:spAutoFit/>
          </a:bodyPr>
          <a:lstStyle/>
          <a:p>
            <a:pPr>
              <a:lnSpc>
                <a:spcPts val="7200"/>
              </a:lnSpc>
            </a:pPr>
            <a:r>
              <a:rPr lang="zh-CN" altLang="en-US" sz="7000" b="1" spc="800" dirty="0">
                <a:solidFill>
                  <a:schemeClr val="tx2"/>
                </a:solidFill>
                <a:latin typeface="Lato Black" charset="0"/>
                <a:ea typeface="Lato Black" charset="0"/>
                <a:cs typeface="Lato Black" charset="0"/>
              </a:rPr>
              <a:t>市场推广</a:t>
            </a:r>
            <a:endParaRPr lang="en-US" sz="7000" b="1" spc="800" dirty="0">
              <a:solidFill>
                <a:schemeClr val="tx2"/>
              </a:solidFill>
              <a:latin typeface="Lato Black" charset="0"/>
              <a:ea typeface="Lato Black" charset="0"/>
              <a:cs typeface="Lato Black" charset="0"/>
            </a:endParaRPr>
          </a:p>
        </p:txBody>
      </p:sp>
      <p:sp>
        <p:nvSpPr>
          <p:cNvPr id="10" name="TextBox 44">
            <a:extLst>
              <a:ext uri="{FF2B5EF4-FFF2-40B4-BE49-F238E27FC236}">
                <a16:creationId xmlns:a16="http://schemas.microsoft.com/office/drawing/2014/main" id="{63789F76-7D0F-4149-A57A-2E031CF23583}"/>
              </a:ext>
            </a:extLst>
          </p:cNvPr>
          <p:cNvSpPr txBox="1"/>
          <p:nvPr/>
        </p:nvSpPr>
        <p:spPr>
          <a:xfrm>
            <a:off x="6815019" y="6912454"/>
            <a:ext cx="1723549" cy="553998"/>
          </a:xfrm>
          <a:prstGeom prst="rect">
            <a:avLst/>
          </a:prstGeom>
          <a:noFill/>
        </p:spPr>
        <p:txBody>
          <a:bodyPr wrap="none" rtlCol="0" anchor="ctr" anchorCtr="0">
            <a:spAutoFit/>
          </a:bodyPr>
          <a:lstStyle/>
          <a:p>
            <a:r>
              <a:rPr lang="zh-CN" altLang="en-US" sz="3000" b="1" dirty="0">
                <a:solidFill>
                  <a:schemeClr val="tx2"/>
                </a:solidFill>
                <a:latin typeface="Poppins SemiBold" charset="0"/>
                <a:ea typeface="Poppins SemiBold" charset="0"/>
                <a:cs typeface="Poppins SemiBold" charset="0"/>
              </a:rPr>
              <a:t>公司推广</a:t>
            </a:r>
            <a:endParaRPr lang="en-US" sz="3000" b="1" dirty="0">
              <a:solidFill>
                <a:schemeClr val="tx2"/>
              </a:solidFill>
              <a:latin typeface="Poppins SemiBold" charset="0"/>
              <a:ea typeface="Poppins SemiBold" charset="0"/>
              <a:cs typeface="Poppins SemiBold" charset="0"/>
            </a:endParaRPr>
          </a:p>
        </p:txBody>
      </p:sp>
      <p:sp>
        <p:nvSpPr>
          <p:cNvPr id="13" name="Subtitle 2">
            <a:extLst>
              <a:ext uri="{FF2B5EF4-FFF2-40B4-BE49-F238E27FC236}">
                <a16:creationId xmlns:a16="http://schemas.microsoft.com/office/drawing/2014/main" id="{A328ED5F-83E8-4EA2-9CF2-78AD150A2A08}"/>
              </a:ext>
            </a:extLst>
          </p:cNvPr>
          <p:cNvSpPr txBox="1">
            <a:spLocks/>
          </p:cNvSpPr>
          <p:nvPr/>
        </p:nvSpPr>
        <p:spPr>
          <a:xfrm>
            <a:off x="6712131" y="7420646"/>
            <a:ext cx="4226535" cy="427457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zh-CN" altLang="en-US" dirty="0">
                <a:solidFill>
                  <a:schemeClr val="tx1"/>
                </a:solidFill>
                <a:latin typeface="Poppins Light" charset="0"/>
                <a:ea typeface="Poppins Light" charset="0"/>
                <a:cs typeface="Poppins Light" charset="0"/>
              </a:rPr>
              <a:t>       尝试联系抖音、快手的公司，直接与公司合作，举办短视频个性化配乐比赛，鼓励创作者先拍视频再根据内容用软件进行配乐，通过比赛推广软件（该推广方案难度较大，可以在软件取得初步成功之后进行</a:t>
            </a:r>
          </a:p>
        </p:txBody>
      </p:sp>
      <p:sp>
        <p:nvSpPr>
          <p:cNvPr id="14" name="TextBox 44">
            <a:extLst>
              <a:ext uri="{FF2B5EF4-FFF2-40B4-BE49-F238E27FC236}">
                <a16:creationId xmlns:a16="http://schemas.microsoft.com/office/drawing/2014/main" id="{48664F7C-4948-47A7-A04A-FF3BEFC71528}"/>
              </a:ext>
            </a:extLst>
          </p:cNvPr>
          <p:cNvSpPr txBox="1"/>
          <p:nvPr/>
        </p:nvSpPr>
        <p:spPr>
          <a:xfrm>
            <a:off x="1675207" y="6923253"/>
            <a:ext cx="2108269" cy="553998"/>
          </a:xfrm>
          <a:prstGeom prst="rect">
            <a:avLst/>
          </a:prstGeom>
          <a:noFill/>
        </p:spPr>
        <p:txBody>
          <a:bodyPr wrap="none" rtlCol="0" anchor="ctr" anchorCtr="0">
            <a:spAutoFit/>
          </a:bodyPr>
          <a:lstStyle/>
          <a:p>
            <a:r>
              <a:rPr lang="zh-CN" altLang="en-US" sz="3000" b="1" dirty="0">
                <a:solidFill>
                  <a:schemeClr val="tx2"/>
                </a:solidFill>
                <a:latin typeface="Poppins SemiBold" charset="0"/>
                <a:ea typeface="Poppins SemiBold" charset="0"/>
                <a:cs typeface="Poppins SemiBold" charset="0"/>
              </a:rPr>
              <a:t>公众号推广</a:t>
            </a:r>
            <a:endParaRPr lang="en-US" sz="3000" b="1" dirty="0">
              <a:solidFill>
                <a:schemeClr val="tx2"/>
              </a:solidFill>
              <a:latin typeface="Poppins SemiBold" charset="0"/>
              <a:ea typeface="Poppins SemiBold" charset="0"/>
              <a:cs typeface="Poppins SemiBold" charset="0"/>
            </a:endParaRPr>
          </a:p>
        </p:txBody>
      </p:sp>
      <p:pic>
        <p:nvPicPr>
          <p:cNvPr id="11" name="图片占位符 10">
            <a:extLst>
              <a:ext uri="{FF2B5EF4-FFF2-40B4-BE49-F238E27FC236}">
                <a16:creationId xmlns:a16="http://schemas.microsoft.com/office/drawing/2014/main" id="{FF4A29D3-3F53-42DF-B2F1-93A456B4404B}"/>
              </a:ext>
            </a:extLst>
          </p:cNvPr>
          <p:cNvPicPr>
            <a:picLocks noGrp="1" noChangeAspect="1"/>
          </p:cNvPicPr>
          <p:nvPr>
            <p:ph type="pic" sz="quarter" idx="13"/>
          </p:nvPr>
        </p:nvPicPr>
        <p:blipFill>
          <a:blip r:embed="rId4" cstate="email">
            <a:extLst>
              <a:ext uri="{28A0092B-C50C-407E-A947-70E740481C1C}">
                <a14:useLocalDpi xmlns:a14="http://schemas.microsoft.com/office/drawing/2010/main" val="0"/>
              </a:ext>
            </a:extLst>
          </a:blip>
          <a:srcRect t="12531" b="12531"/>
          <a:stretch>
            <a:fillRect/>
          </a:stretch>
        </p:blipFill>
        <p:spPr/>
      </p:pic>
    </p:spTree>
    <p:custDataLst>
      <p:tags r:id="rId1"/>
    </p:custDataLst>
    <p:extLst>
      <p:ext uri="{BB962C8B-B14F-4D97-AF65-F5344CB8AC3E}">
        <p14:creationId xmlns:p14="http://schemas.microsoft.com/office/powerpoint/2010/main" val="1579943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BD4CC4-FC98-40DA-880F-8A8B78EA5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3499" y="5873723"/>
            <a:ext cx="10277475" cy="7639050"/>
          </a:xfrm>
          <a:prstGeom prst="rect">
            <a:avLst/>
          </a:prstGeom>
        </p:spPr>
      </p:pic>
      <p:cxnSp>
        <p:nvCxnSpPr>
          <p:cNvPr id="9" name="Straight Connector 8"/>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6163112" y="2330421"/>
            <a:ext cx="4926453" cy="705622"/>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6257837" y="2363877"/>
            <a:ext cx="4520444" cy="646331"/>
          </a:xfrm>
          <a:prstGeom prst="rect">
            <a:avLst/>
          </a:prstGeom>
          <a:noFill/>
        </p:spPr>
        <p:txBody>
          <a:bodyPr wrap="square" rtlCol="0" anchor="ctr" anchorCtr="0">
            <a:spAutoFit/>
          </a:bodyPr>
          <a:lstStyle/>
          <a:p>
            <a:pPr algn="ctr"/>
            <a:r>
              <a:rPr lang="zh-CN" altLang="en-US" dirty="0">
                <a:solidFill>
                  <a:schemeClr val="bg1"/>
                </a:solidFill>
                <a:latin typeface="小米兰亭" panose="03000502000000000000" pitchFamily="66" charset="-122"/>
                <a:ea typeface="小米兰亭" panose="03000502000000000000" pitchFamily="66" charset="-122"/>
              </a:rPr>
              <a:t>系统经济可行性分析</a:t>
            </a:r>
            <a:endParaRPr lang="en-US" sz="2800" b="1" dirty="0">
              <a:solidFill>
                <a:schemeClr val="bg1"/>
              </a:solidFill>
              <a:latin typeface="小米兰亭" panose="03000502000000000000" pitchFamily="66" charset="-122"/>
              <a:ea typeface="小米兰亭" panose="03000502000000000000" pitchFamily="66" charset="-122"/>
              <a:cs typeface="Poppins SemiBold" charset="0"/>
            </a:endParaRPr>
          </a:p>
        </p:txBody>
      </p:sp>
      <p:sp>
        <p:nvSpPr>
          <p:cNvPr id="30" name="Subtitle 2"/>
          <p:cNvSpPr txBox="1">
            <a:spLocks/>
          </p:cNvSpPr>
          <p:nvPr/>
        </p:nvSpPr>
        <p:spPr>
          <a:xfrm>
            <a:off x="13934419" y="3520062"/>
            <a:ext cx="8820074" cy="476105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altLang="zh-CN" dirty="0"/>
              <a:t>      </a:t>
            </a:r>
            <a:r>
              <a:rPr lang="zh-CN" altLang="zh-CN" dirty="0"/>
              <a:t>研发该软件的初步投资并不大，只需要团队成员的时间付出和小部分的资料数据集购入，推广方面可能需要较大的资金，但是</a:t>
            </a:r>
            <a:r>
              <a:rPr lang="en-US" altLang="zh-CN" dirty="0"/>
              <a:t>AI</a:t>
            </a:r>
            <a:r>
              <a:rPr lang="zh-CN" altLang="zh-CN" dirty="0"/>
              <a:t>作曲在短视频配乐方面发展的空间很大，投资回收周期不长，盈利能力强，值得开发推广。</a:t>
            </a:r>
            <a:endParaRPr lang="en-US" altLang="zh-CN" dirty="0"/>
          </a:p>
          <a:p>
            <a:pPr algn="l"/>
            <a:endParaRPr lang="en-US" altLang="zh-CN" dirty="0"/>
          </a:p>
          <a:p>
            <a:pPr algn="l"/>
            <a:r>
              <a:rPr lang="en-US" altLang="zh-CN" dirty="0"/>
              <a:t>      AI</a:t>
            </a:r>
            <a:r>
              <a:rPr lang="zh-CN" altLang="zh-CN" dirty="0"/>
              <a:t>创作的歌曲的版权在现行法律下并不受到法律的保护，我们的产品在用户使用过程中可能会遇到版权纠纷等问题，要提前做好相关事件的预案。但是近几年</a:t>
            </a:r>
            <a:r>
              <a:rPr lang="en-US" altLang="zh-CN" dirty="0"/>
              <a:t>AI</a:t>
            </a:r>
            <a:r>
              <a:rPr lang="zh-CN" altLang="zh-CN" dirty="0"/>
              <a:t>逐渐热门化，相关法律对于人工智能的著作权可能会进行一定的调整，我们并不需要过多担心版权问题对产品的影响。</a:t>
            </a:r>
          </a:p>
        </p:txBody>
      </p:sp>
      <p:sp>
        <p:nvSpPr>
          <p:cNvPr id="31" name="Rectangle 30"/>
          <p:cNvSpPr/>
          <p:nvPr/>
        </p:nvSpPr>
        <p:spPr>
          <a:xfrm>
            <a:off x="3826783" y="2343121"/>
            <a:ext cx="4190124" cy="692933"/>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4213686" y="2338028"/>
            <a:ext cx="3416320" cy="646331"/>
          </a:xfrm>
          <a:prstGeom prst="rect">
            <a:avLst/>
          </a:prstGeom>
          <a:noFill/>
        </p:spPr>
        <p:txBody>
          <a:bodyPr wrap="none" rtlCol="0" anchor="ctr" anchorCtr="0">
            <a:spAutoFit/>
          </a:bodyPr>
          <a:lstStyle/>
          <a:p>
            <a:pPr algn="ctr"/>
            <a:r>
              <a:rPr lang="zh-CN" altLang="en-US" dirty="0">
                <a:solidFill>
                  <a:schemeClr val="bg1"/>
                </a:solidFill>
                <a:latin typeface="小米兰亭" panose="03000502000000000000" pitchFamily="66" charset="-122"/>
                <a:ea typeface="小米兰亭" panose="03000502000000000000" pitchFamily="66" charset="-122"/>
              </a:rPr>
              <a:t>技术可行性分析</a:t>
            </a:r>
            <a:endParaRPr lang="en-US" sz="2800" b="1" dirty="0">
              <a:solidFill>
                <a:schemeClr val="bg1"/>
              </a:solidFill>
              <a:latin typeface="小米兰亭" panose="03000502000000000000" pitchFamily="66" charset="-122"/>
              <a:ea typeface="小米兰亭" panose="03000502000000000000" pitchFamily="66" charset="-122"/>
              <a:cs typeface="Poppins SemiBold" charset="0"/>
            </a:endParaRPr>
          </a:p>
        </p:txBody>
      </p:sp>
      <p:sp>
        <p:nvSpPr>
          <p:cNvPr id="33" name="Subtitle 2"/>
          <p:cNvSpPr txBox="1">
            <a:spLocks/>
          </p:cNvSpPr>
          <p:nvPr/>
        </p:nvSpPr>
        <p:spPr>
          <a:xfrm>
            <a:off x="1684376" y="3469408"/>
            <a:ext cx="8820074" cy="240431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altLang="zh-CN" dirty="0"/>
              <a:t>      </a:t>
            </a:r>
            <a:r>
              <a:rPr lang="zh-CN" altLang="en-US" dirty="0"/>
              <a:t>通过利用深度学习的</a:t>
            </a:r>
            <a:r>
              <a:rPr lang="en-US" altLang="zh-CN" dirty="0"/>
              <a:t>LSTM</a:t>
            </a:r>
            <a:r>
              <a:rPr lang="zh-CN" altLang="en-US" dirty="0"/>
              <a:t>模型和特定风格的歌曲的数据集对卷积神经网络进行训练，我们可以让软件自行生成符合要求的歌曲，现在已有很多算法、软件可以做到这一点了，我们团队要做的就是让自己的算法谱写的歌曲更加贴合用户的需求，因此从技术上来讲可行性较大。</a:t>
            </a:r>
            <a:endParaRPr lang="en-US" dirty="0">
              <a:solidFill>
                <a:schemeClr val="tx1"/>
              </a:solidFill>
              <a:latin typeface="Poppins Light" charset="0"/>
              <a:ea typeface="Poppins Light" charset="0"/>
              <a:cs typeface="Poppins Light" charset="0"/>
            </a:endParaRPr>
          </a:p>
        </p:txBody>
      </p:sp>
      <p:sp>
        <p:nvSpPr>
          <p:cNvPr id="12" name="TextBox 11">
            <a:extLst>
              <a:ext uri="{FF2B5EF4-FFF2-40B4-BE49-F238E27FC236}">
                <a16:creationId xmlns:a16="http://schemas.microsoft.com/office/drawing/2014/main" id="{0AFC64C3-7306-9F47-826B-2519504A5E35}"/>
              </a:ext>
            </a:extLst>
          </p:cNvPr>
          <p:cNvSpPr txBox="1"/>
          <p:nvPr/>
        </p:nvSpPr>
        <p:spPr>
          <a:xfrm>
            <a:off x="8595563" y="1160870"/>
            <a:ext cx="7186584" cy="1169551"/>
          </a:xfrm>
          <a:prstGeom prst="rect">
            <a:avLst/>
          </a:prstGeom>
          <a:noFill/>
        </p:spPr>
        <p:txBody>
          <a:bodyPr wrap="none" rtlCol="0">
            <a:spAutoFit/>
          </a:bodyPr>
          <a:lstStyle/>
          <a:p>
            <a:pPr algn="ctr"/>
            <a:r>
              <a:rPr lang="zh-CN" altLang="en-US" sz="7000" b="1" spc="800" dirty="0">
                <a:solidFill>
                  <a:schemeClr val="tx2"/>
                </a:solidFill>
                <a:latin typeface="Lato Black" charset="0"/>
                <a:ea typeface="Lato Black" charset="0"/>
                <a:cs typeface="Lato Black" charset="0"/>
              </a:rPr>
              <a:t>项目可行性分析</a:t>
            </a:r>
            <a:endParaRPr lang="en-US" sz="7000" b="1" spc="800" dirty="0">
              <a:solidFill>
                <a:schemeClr val="tx2"/>
              </a:solidFill>
              <a:latin typeface="Lato Black" charset="0"/>
              <a:ea typeface="Lato Black" charset="0"/>
              <a:cs typeface="Lato Black" charset="0"/>
            </a:endParaRPr>
          </a:p>
        </p:txBody>
      </p:sp>
    </p:spTree>
    <p:custDataLst>
      <p:tags r:id="rId1"/>
    </p:custDataLst>
    <p:extLst>
      <p:ext uri="{BB962C8B-B14F-4D97-AF65-F5344CB8AC3E}">
        <p14:creationId xmlns:p14="http://schemas.microsoft.com/office/powerpoint/2010/main" val="33090385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36204EC8-5E79-4CAA-BD9F-9706B5289A0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116973" y="3516564"/>
            <a:ext cx="12432686" cy="6361502"/>
          </a:xfrm>
          <a:prstGeom prst="rect">
            <a:avLst/>
          </a:prstGeom>
        </p:spPr>
      </p:pic>
      <p:sp>
        <p:nvSpPr>
          <p:cNvPr id="16" name="Subtitle 2"/>
          <p:cNvSpPr txBox="1">
            <a:spLocks/>
          </p:cNvSpPr>
          <p:nvPr/>
        </p:nvSpPr>
        <p:spPr>
          <a:xfrm>
            <a:off x="1629651" y="11064210"/>
            <a:ext cx="21407330" cy="200997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zh-CN" altLang="en-US" sz="3200" dirty="0">
                <a:solidFill>
                  <a:schemeClr val="tx1"/>
                </a:solidFill>
                <a:latin typeface="Poppins Light" charset="0"/>
                <a:ea typeface="Poppins Light" charset="0"/>
                <a:cs typeface="Poppins Light" charset="0"/>
              </a:rPr>
              <a:t>项目结束后对项目研发、部署等开发过程中的问题、经验教训总结备案，以利于项目经验的积累和开发进度的缩短。</a:t>
            </a:r>
            <a:endParaRPr lang="en-US" altLang="zh-CN" sz="3200" dirty="0">
              <a:solidFill>
                <a:schemeClr val="tx1"/>
              </a:solidFill>
              <a:latin typeface="Poppins Light" charset="0"/>
              <a:ea typeface="Poppins Light" charset="0"/>
              <a:cs typeface="Poppins Light" charset="0"/>
            </a:endParaRPr>
          </a:p>
          <a:p>
            <a:pPr>
              <a:lnSpc>
                <a:spcPts val="4040"/>
              </a:lnSpc>
            </a:pPr>
            <a:endParaRPr lang="en-US" altLang="zh-CN" sz="3200" dirty="0">
              <a:solidFill>
                <a:schemeClr val="tx1"/>
              </a:solidFill>
              <a:latin typeface="Poppins Light" charset="0"/>
              <a:ea typeface="Poppins Light" charset="0"/>
              <a:cs typeface="Poppins Light" charset="0"/>
            </a:endParaRPr>
          </a:p>
          <a:p>
            <a:pPr>
              <a:lnSpc>
                <a:spcPts val="4040"/>
              </a:lnSpc>
            </a:pPr>
            <a:r>
              <a:rPr lang="zh-CN" altLang="en-US" sz="4400" b="1" dirty="0">
                <a:solidFill>
                  <a:schemeClr val="tx1"/>
                </a:solidFill>
                <a:latin typeface="Poppins Light" charset="0"/>
                <a:ea typeface="Poppins Light" charset="0"/>
                <a:cs typeface="Poppins Light" charset="0"/>
              </a:rPr>
              <a:t>感谢观看！</a:t>
            </a:r>
            <a:endParaRPr lang="en-US" sz="4400" b="1" dirty="0">
              <a:solidFill>
                <a:schemeClr val="tx1"/>
              </a:solidFill>
              <a:latin typeface="Poppins Light" charset="0"/>
              <a:ea typeface="Poppins Light" charset="0"/>
              <a:cs typeface="Poppins Light" charset="0"/>
            </a:endParaRPr>
          </a:p>
        </p:txBody>
      </p:sp>
      <p:cxnSp>
        <p:nvCxnSpPr>
          <p:cNvPr id="10" name="Straight Connector 9"/>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29572" y="1160870"/>
            <a:ext cx="12118510" cy="1169551"/>
          </a:xfrm>
          <a:prstGeom prst="rect">
            <a:avLst/>
          </a:prstGeom>
          <a:noFill/>
        </p:spPr>
        <p:txBody>
          <a:bodyPr wrap="none" rtlCol="0">
            <a:spAutoFit/>
          </a:bodyPr>
          <a:lstStyle/>
          <a:p>
            <a:pPr algn="ctr"/>
            <a:r>
              <a:rPr lang="zh-CN" altLang="en-US" sz="7000" b="1" spc="800" dirty="0">
                <a:solidFill>
                  <a:schemeClr val="tx2"/>
                </a:solidFill>
                <a:latin typeface="Lato Black" charset="0"/>
                <a:ea typeface="Lato Black" charset="0"/>
                <a:cs typeface="Lato Black" charset="0"/>
              </a:rPr>
              <a:t>项 目 总 结 </a:t>
            </a:r>
            <a:r>
              <a:rPr lang="en-US" altLang="zh-CN" sz="7000" b="1" spc="800" dirty="0">
                <a:solidFill>
                  <a:schemeClr val="tx2"/>
                </a:solidFill>
                <a:latin typeface="Lato Black" charset="0"/>
                <a:ea typeface="Lato Black" charset="0"/>
                <a:cs typeface="Lato Black" charset="0"/>
              </a:rPr>
              <a:t>&amp; Thank You</a:t>
            </a:r>
            <a:endParaRPr lang="en-US" sz="7000" b="1" spc="800" dirty="0">
              <a:solidFill>
                <a:schemeClr val="tx2"/>
              </a:solidFill>
              <a:latin typeface="Lato Black" charset="0"/>
              <a:ea typeface="Lato Black" charset="0"/>
              <a:cs typeface="Lato Black" charset="0"/>
            </a:endParaRPr>
          </a:p>
        </p:txBody>
      </p:sp>
    </p:spTree>
    <p:custDataLst>
      <p:tags r:id="rId1"/>
    </p:custDataLst>
    <p:extLst>
      <p:ext uri="{BB962C8B-B14F-4D97-AF65-F5344CB8AC3E}">
        <p14:creationId xmlns:p14="http://schemas.microsoft.com/office/powerpoint/2010/main" val="15613470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7560600" y="4771327"/>
            <a:ext cx="3639312" cy="3639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t>可行性分析</a:t>
            </a:r>
            <a:endParaRPr lang="en-US" sz="4400" b="1" dirty="0"/>
          </a:p>
        </p:txBody>
      </p:sp>
      <p:sp>
        <p:nvSpPr>
          <p:cNvPr id="61" name="Oval 60"/>
          <p:cNvSpPr/>
          <p:nvPr/>
        </p:nvSpPr>
        <p:spPr>
          <a:xfrm>
            <a:off x="12623988" y="4771327"/>
            <a:ext cx="3639312" cy="3639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t>市场分析</a:t>
            </a:r>
            <a:endParaRPr lang="en-US" sz="4000" b="1" dirty="0"/>
          </a:p>
        </p:txBody>
      </p:sp>
      <p:sp>
        <p:nvSpPr>
          <p:cNvPr id="62" name="Oval 61"/>
          <p:cNvSpPr/>
          <p:nvPr/>
        </p:nvSpPr>
        <p:spPr>
          <a:xfrm>
            <a:off x="7949552" y="4771327"/>
            <a:ext cx="3639312" cy="3639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t>项目设计</a:t>
            </a:r>
            <a:endParaRPr lang="en-US" sz="4400" b="1" dirty="0"/>
          </a:p>
        </p:txBody>
      </p:sp>
      <p:sp>
        <p:nvSpPr>
          <p:cNvPr id="63" name="Oval 62"/>
          <p:cNvSpPr/>
          <p:nvPr/>
        </p:nvSpPr>
        <p:spPr>
          <a:xfrm>
            <a:off x="3275116" y="4771327"/>
            <a:ext cx="3639312" cy="3639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t>项目简介</a:t>
            </a:r>
            <a:endParaRPr lang="en-US" sz="4400" b="1" dirty="0"/>
          </a:p>
        </p:txBody>
      </p:sp>
      <p:sp>
        <p:nvSpPr>
          <p:cNvPr id="72" name="Subtitle 2"/>
          <p:cNvSpPr txBox="1">
            <a:spLocks/>
          </p:cNvSpPr>
          <p:nvPr/>
        </p:nvSpPr>
        <p:spPr>
          <a:xfrm>
            <a:off x="17204596" y="8767839"/>
            <a:ext cx="4358711" cy="122335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zh-CN" altLang="en-US" sz="3200" b="1" dirty="0">
                <a:solidFill>
                  <a:schemeClr val="tx1"/>
                </a:solidFill>
                <a:latin typeface="Poppins Light" charset="0"/>
                <a:ea typeface="Poppins Light" charset="0"/>
                <a:cs typeface="Poppins Light" charset="0"/>
              </a:rPr>
              <a:t>技术可行性与系统经济可行性分析</a:t>
            </a:r>
            <a:endParaRPr lang="en-US" sz="3200" b="1" dirty="0">
              <a:solidFill>
                <a:schemeClr val="tx1"/>
              </a:solidFill>
              <a:latin typeface="Poppins Light" charset="0"/>
              <a:ea typeface="Poppins Light" charset="0"/>
              <a:cs typeface="Poppins Light" charset="0"/>
            </a:endParaRPr>
          </a:p>
        </p:txBody>
      </p:sp>
      <p:sp>
        <p:nvSpPr>
          <p:cNvPr id="73" name="Subtitle 2"/>
          <p:cNvSpPr txBox="1">
            <a:spLocks/>
          </p:cNvSpPr>
          <p:nvPr/>
        </p:nvSpPr>
        <p:spPr>
          <a:xfrm>
            <a:off x="12441536" y="8745653"/>
            <a:ext cx="4358711" cy="122335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zh-CN" altLang="en-US" sz="3200" b="1" dirty="0">
                <a:solidFill>
                  <a:schemeClr val="tx1"/>
                </a:solidFill>
                <a:latin typeface="Poppins Light" charset="0"/>
                <a:ea typeface="Poppins Light" charset="0"/>
                <a:cs typeface="Poppins Light" charset="0"/>
              </a:rPr>
              <a:t>竞品分析与市场推广，劳务预算</a:t>
            </a:r>
            <a:endParaRPr lang="en-US" sz="3200" b="1" dirty="0">
              <a:solidFill>
                <a:schemeClr val="tx1"/>
              </a:solidFill>
              <a:latin typeface="Poppins Light" charset="0"/>
              <a:ea typeface="Poppins Light" charset="0"/>
              <a:cs typeface="Poppins Light" charset="0"/>
            </a:endParaRPr>
          </a:p>
        </p:txBody>
      </p:sp>
      <p:sp>
        <p:nvSpPr>
          <p:cNvPr id="74" name="Subtitle 2"/>
          <p:cNvSpPr txBox="1">
            <a:spLocks/>
          </p:cNvSpPr>
          <p:nvPr/>
        </p:nvSpPr>
        <p:spPr>
          <a:xfrm>
            <a:off x="7678476" y="8767839"/>
            <a:ext cx="4358711" cy="7103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zh-CN" altLang="en-US" sz="3200" b="1" dirty="0">
                <a:solidFill>
                  <a:schemeClr val="tx1"/>
                </a:solidFill>
                <a:latin typeface="Poppins Light" charset="0"/>
                <a:ea typeface="Poppins Light" charset="0"/>
                <a:cs typeface="Poppins Light" charset="0"/>
              </a:rPr>
              <a:t>项目内容与项目计划</a:t>
            </a:r>
            <a:endParaRPr lang="en-US" sz="3200" b="1" dirty="0">
              <a:solidFill>
                <a:schemeClr val="tx1"/>
              </a:solidFill>
              <a:latin typeface="Poppins Light" charset="0"/>
              <a:ea typeface="Poppins Light" charset="0"/>
              <a:cs typeface="Poppins Light" charset="0"/>
            </a:endParaRPr>
          </a:p>
        </p:txBody>
      </p:sp>
      <p:sp>
        <p:nvSpPr>
          <p:cNvPr id="75" name="Subtitle 2"/>
          <p:cNvSpPr txBox="1">
            <a:spLocks/>
          </p:cNvSpPr>
          <p:nvPr/>
        </p:nvSpPr>
        <p:spPr>
          <a:xfrm>
            <a:off x="2915416" y="8767839"/>
            <a:ext cx="4358711" cy="122335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zh-CN" altLang="en-US" sz="3200" b="1" dirty="0">
                <a:solidFill>
                  <a:schemeClr val="tx1"/>
                </a:solidFill>
                <a:latin typeface="Poppins Light" charset="0"/>
                <a:ea typeface="Poppins Light" charset="0"/>
                <a:cs typeface="Poppins Light" charset="0"/>
              </a:rPr>
              <a:t>项目背景与开发项目的目的</a:t>
            </a:r>
            <a:endParaRPr lang="en-US" sz="3200" b="1" dirty="0">
              <a:solidFill>
                <a:schemeClr val="tx1"/>
              </a:solidFill>
              <a:latin typeface="Poppins Light" charset="0"/>
              <a:ea typeface="Poppins Light" charset="0"/>
              <a:cs typeface="Poppins Light" charset="0"/>
            </a:endParaRPr>
          </a:p>
        </p:txBody>
      </p:sp>
      <p:sp>
        <p:nvSpPr>
          <p:cNvPr id="21" name="TextBox 20">
            <a:extLst>
              <a:ext uri="{FF2B5EF4-FFF2-40B4-BE49-F238E27FC236}">
                <a16:creationId xmlns:a16="http://schemas.microsoft.com/office/drawing/2014/main" id="{469E770E-8582-3F4A-9B51-D1B005C49561}"/>
              </a:ext>
            </a:extLst>
          </p:cNvPr>
          <p:cNvSpPr txBox="1"/>
          <p:nvPr/>
        </p:nvSpPr>
        <p:spPr>
          <a:xfrm>
            <a:off x="8654073" y="1160870"/>
            <a:ext cx="7069564"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What We Do?</a:t>
            </a:r>
          </a:p>
        </p:txBody>
      </p:sp>
    </p:spTree>
    <p:custDataLst>
      <p:tags r:id="rId1"/>
    </p:custDataLst>
    <p:extLst>
      <p:ext uri="{BB962C8B-B14F-4D97-AF65-F5344CB8AC3E}">
        <p14:creationId xmlns:p14="http://schemas.microsoft.com/office/powerpoint/2010/main" val="11564910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12288501" y="7936249"/>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442022" y="5812428"/>
            <a:ext cx="4903908" cy="1384995"/>
          </a:xfrm>
          <a:prstGeom prst="rect">
            <a:avLst/>
          </a:prstGeom>
          <a:noFill/>
        </p:spPr>
        <p:txBody>
          <a:bodyPr wrap="none" rtlCol="0">
            <a:spAutoFit/>
          </a:bodyPr>
          <a:lstStyle/>
          <a:p>
            <a:pPr algn="ctr"/>
            <a:r>
              <a:rPr lang="zh-CN" altLang="en-US" sz="8400" b="1" spc="800" dirty="0">
                <a:solidFill>
                  <a:schemeClr val="tx2"/>
                </a:solidFill>
                <a:latin typeface="Lato Black" charset="0"/>
                <a:ea typeface="Lato Black" charset="0"/>
                <a:cs typeface="Lato Black" charset="0"/>
              </a:rPr>
              <a:t>项目简介</a:t>
            </a:r>
            <a:endParaRPr lang="en-US" sz="8400" b="1" spc="800" dirty="0">
              <a:solidFill>
                <a:schemeClr val="tx2"/>
              </a:solidFill>
              <a:latin typeface="Lato Black" charset="0"/>
              <a:ea typeface="Lato Black" charset="0"/>
              <a:cs typeface="Lato Black" charset="0"/>
            </a:endParaRPr>
          </a:p>
        </p:txBody>
      </p:sp>
      <p:sp>
        <p:nvSpPr>
          <p:cNvPr id="15" name="TextBox 14"/>
          <p:cNvSpPr txBox="1"/>
          <p:nvPr/>
        </p:nvSpPr>
        <p:spPr>
          <a:xfrm>
            <a:off x="11359952" y="8428080"/>
            <a:ext cx="3121342" cy="1569660"/>
          </a:xfrm>
          <a:prstGeom prst="rect">
            <a:avLst/>
          </a:prstGeom>
          <a:noFill/>
        </p:spPr>
        <p:txBody>
          <a:bodyPr wrap="square" rtlCol="0" anchor="ctr" anchorCtr="0">
            <a:spAutoFit/>
          </a:bodyPr>
          <a:lstStyle/>
          <a:p>
            <a:pPr algn="ctr"/>
            <a:r>
              <a:rPr lang="zh-CN" altLang="en-US" sz="3200" b="1" dirty="0">
                <a:solidFill>
                  <a:schemeClr val="tx2"/>
                </a:solidFill>
                <a:latin typeface="Poppins SemiBold" charset="0"/>
                <a:ea typeface="Poppins SemiBold" charset="0"/>
                <a:cs typeface="Poppins SemiBold" charset="0"/>
              </a:rPr>
              <a:t>项 目 背 景</a:t>
            </a:r>
            <a:endParaRPr lang="en-US" altLang="zh-CN" sz="3200" b="1" dirty="0">
              <a:solidFill>
                <a:schemeClr val="tx2"/>
              </a:solidFill>
              <a:latin typeface="Poppins SemiBold" charset="0"/>
              <a:ea typeface="Poppins SemiBold" charset="0"/>
              <a:cs typeface="Poppins SemiBold" charset="0"/>
            </a:endParaRPr>
          </a:p>
          <a:p>
            <a:pPr algn="ctr"/>
            <a:r>
              <a:rPr lang="en-US" altLang="zh-CN" sz="3200" b="1" dirty="0">
                <a:solidFill>
                  <a:schemeClr val="tx2"/>
                </a:solidFill>
                <a:latin typeface="Poppins SemiBold" charset="0"/>
                <a:ea typeface="Poppins SemiBold" charset="0"/>
                <a:cs typeface="Poppins SemiBold" charset="0"/>
              </a:rPr>
              <a:t>&amp;</a:t>
            </a:r>
          </a:p>
          <a:p>
            <a:pPr algn="ctr"/>
            <a:r>
              <a:rPr lang="zh-CN" altLang="en-US" sz="3200" b="1" dirty="0">
                <a:solidFill>
                  <a:schemeClr val="tx2"/>
                </a:solidFill>
                <a:latin typeface="Poppins SemiBold" charset="0"/>
                <a:ea typeface="Poppins SemiBold" charset="0"/>
                <a:cs typeface="Poppins SemiBold" charset="0"/>
              </a:rPr>
              <a:t>项 目 目 的</a:t>
            </a:r>
            <a:endParaRPr lang="en-US" sz="3200" b="1" dirty="0">
              <a:solidFill>
                <a:schemeClr val="tx2"/>
              </a:solidFill>
              <a:latin typeface="Poppins SemiBold" charset="0"/>
              <a:ea typeface="Poppins SemiBold" charset="0"/>
              <a:cs typeface="Poppins SemiBold" charset="0"/>
            </a:endParaRPr>
          </a:p>
        </p:txBody>
      </p:sp>
      <p:sp>
        <p:nvSpPr>
          <p:cNvPr id="22" name="Hexagon 21"/>
          <p:cNvSpPr/>
          <p:nvPr/>
        </p:nvSpPr>
        <p:spPr>
          <a:xfrm rot="5400000">
            <a:off x="11985179" y="3198095"/>
            <a:ext cx="1893728" cy="163252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hape 2785"/>
          <p:cNvSpPr/>
          <p:nvPr/>
        </p:nvSpPr>
        <p:spPr>
          <a:xfrm>
            <a:off x="21310066" y="3413419"/>
            <a:ext cx="807204" cy="660442"/>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nvGrpSpPr>
          <p:cNvPr id="10" name="组合 9">
            <a:extLst>
              <a:ext uri="{FF2B5EF4-FFF2-40B4-BE49-F238E27FC236}">
                <a16:creationId xmlns:a16="http://schemas.microsoft.com/office/drawing/2014/main" id="{7E8E6225-1ECF-4AEF-8ACC-563BA18A11FB}"/>
              </a:ext>
            </a:extLst>
          </p:cNvPr>
          <p:cNvGrpSpPr/>
          <p:nvPr/>
        </p:nvGrpSpPr>
        <p:grpSpPr>
          <a:xfrm>
            <a:off x="-15549938" y="68706"/>
            <a:ext cx="18926534" cy="13716000"/>
            <a:chOff x="1043077" y="0"/>
            <a:chExt cx="18926534" cy="13716000"/>
          </a:xfrm>
        </p:grpSpPr>
        <p:grpSp>
          <p:nvGrpSpPr>
            <p:cNvPr id="6" name="组合 5">
              <a:extLst>
                <a:ext uri="{FF2B5EF4-FFF2-40B4-BE49-F238E27FC236}">
                  <a16:creationId xmlns:a16="http://schemas.microsoft.com/office/drawing/2014/main" id="{EF529700-AB39-4D95-8387-9E2AE20C10CD}"/>
                </a:ext>
              </a:extLst>
            </p:cNvPr>
            <p:cNvGrpSpPr/>
            <p:nvPr/>
          </p:nvGrpSpPr>
          <p:grpSpPr>
            <a:xfrm>
              <a:off x="1043077" y="0"/>
              <a:ext cx="18926534" cy="13716000"/>
              <a:chOff x="0" y="0"/>
              <a:chExt cx="18926534" cy="13716000"/>
            </a:xfrm>
            <a:effectLst>
              <a:outerShdw blurRad="177800" dist="88900" algn="l" rotWithShape="0">
                <a:prstClr val="black">
                  <a:alpha val="51000"/>
                </a:prstClr>
              </a:outerShdw>
            </a:effectLst>
          </p:grpSpPr>
          <p:sp>
            <p:nvSpPr>
              <p:cNvPr id="12" name="Rectangle 11"/>
              <p:cNvSpPr/>
              <p:nvPr/>
            </p:nvSpPr>
            <p:spPr>
              <a:xfrm>
                <a:off x="0" y="0"/>
                <a:ext cx="18071432"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组合 4">
                <a:extLst>
                  <a:ext uri="{FF2B5EF4-FFF2-40B4-BE49-F238E27FC236}">
                    <a16:creationId xmlns:a16="http://schemas.microsoft.com/office/drawing/2014/main" id="{771FAEE3-CEE8-49E3-8B32-8E38223C4D33}"/>
                  </a:ext>
                </a:extLst>
              </p:cNvPr>
              <p:cNvGrpSpPr/>
              <p:nvPr/>
            </p:nvGrpSpPr>
            <p:grpSpPr>
              <a:xfrm>
                <a:off x="18022787" y="3487471"/>
                <a:ext cx="903747" cy="1371600"/>
                <a:chOff x="18022787" y="3487471"/>
                <a:chExt cx="903747" cy="1371600"/>
              </a:xfrm>
            </p:grpSpPr>
            <p:sp>
              <p:nvSpPr>
                <p:cNvPr id="3" name="矩形: 圆顶角 2">
                  <a:extLst>
                    <a:ext uri="{FF2B5EF4-FFF2-40B4-BE49-F238E27FC236}">
                      <a16:creationId xmlns:a16="http://schemas.microsoft.com/office/drawing/2014/main" id="{91FF5969-B784-44CE-9834-34E117F99DAE}"/>
                    </a:ext>
                  </a:extLst>
                </p:cNvPr>
                <p:cNvSpPr/>
                <p:nvPr/>
              </p:nvSpPr>
              <p:spPr>
                <a:xfrm rot="5400000">
                  <a:off x="17798291" y="3730827"/>
                  <a:ext cx="1371600" cy="884887"/>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5E27B27-9DFC-4178-B6AD-43784261B2EA}"/>
                    </a:ext>
                  </a:extLst>
                </p:cNvPr>
                <p:cNvSpPr txBox="1"/>
                <p:nvPr/>
              </p:nvSpPr>
              <p:spPr>
                <a:xfrm>
                  <a:off x="18022787" y="3619272"/>
                  <a:ext cx="613611" cy="1107996"/>
                </a:xfrm>
                <a:prstGeom prst="rect">
                  <a:avLst/>
                </a:prstGeom>
                <a:noFill/>
              </p:spPr>
              <p:txBody>
                <a:bodyPr wrap="square" rtlCol="0">
                  <a:spAutoFit/>
                </a:bodyPr>
                <a:lstStyle/>
                <a:p>
                  <a:r>
                    <a:rPr lang="en-US" altLang="zh-CN" sz="6600" b="1" dirty="0">
                      <a:solidFill>
                        <a:schemeClr val="bg1"/>
                      </a:solidFill>
                      <a:latin typeface="Arial Black" panose="020B0A04020102020204" pitchFamily="34" charset="0"/>
                    </a:rPr>
                    <a:t>A</a:t>
                  </a:r>
                  <a:endParaRPr lang="zh-CN" altLang="en-US" sz="6600" b="1" dirty="0">
                    <a:solidFill>
                      <a:schemeClr val="bg1"/>
                    </a:solidFill>
                    <a:latin typeface="Arial Black" panose="020B0A04020102020204" pitchFamily="34" charset="0"/>
                  </a:endParaRPr>
                </a:p>
              </p:txBody>
            </p:sp>
          </p:grpSp>
        </p:grpSp>
        <p:sp>
          <p:nvSpPr>
            <p:cNvPr id="8" name="文本框 7">
              <a:extLst>
                <a:ext uri="{FF2B5EF4-FFF2-40B4-BE49-F238E27FC236}">
                  <a16:creationId xmlns:a16="http://schemas.microsoft.com/office/drawing/2014/main" id="{4ECF593B-C3C3-4D3E-968E-B24C839078D1}"/>
                </a:ext>
              </a:extLst>
            </p:cNvPr>
            <p:cNvSpPr txBox="1"/>
            <p:nvPr/>
          </p:nvSpPr>
          <p:spPr>
            <a:xfrm>
              <a:off x="10822859" y="2485290"/>
              <a:ext cx="7603587" cy="10926068"/>
            </a:xfrm>
            <a:prstGeom prst="rect">
              <a:avLst/>
            </a:prstGeom>
            <a:noFill/>
          </p:spPr>
          <p:txBody>
            <a:bodyPr wrap="square" rtlCol="0">
              <a:spAutoFit/>
            </a:bodyPr>
            <a:lstStyle/>
            <a:p>
              <a:r>
                <a:rPr lang="en-US" altLang="zh-CN" sz="4400" dirty="0">
                  <a:solidFill>
                    <a:schemeClr val="bg1"/>
                  </a:solidFill>
                </a:rPr>
                <a:t>     </a:t>
              </a:r>
              <a:r>
                <a:rPr lang="zh-CN" altLang="en-US" sz="4400" dirty="0">
                  <a:solidFill>
                    <a:schemeClr val="bg1"/>
                  </a:solidFill>
                </a:rPr>
                <a:t>在当下的互联网时代，短视频已经成为了人们生活中非常流行的一项活动。短视频制作完成后，为短视频添加背景音乐是大部分创作者非常头痛的事，因为音乐的选择是一件很主观的事，它需要创作者根据视频的内容主旨、整体节奏来选择，没有固定的公式套路和标准答案。那么，对于短视频创作者来讲，如何来选择合适的背景音乐来调动观众情绪呢？如何让自己的短视频有带入感并且不跌入俗套呢？这将是个问题，同时也具有一定的市场潜力。</a:t>
              </a:r>
            </a:p>
          </p:txBody>
        </p:sp>
        <p:sp>
          <p:nvSpPr>
            <p:cNvPr id="9" name="文本框 8">
              <a:extLst>
                <a:ext uri="{FF2B5EF4-FFF2-40B4-BE49-F238E27FC236}">
                  <a16:creationId xmlns:a16="http://schemas.microsoft.com/office/drawing/2014/main" id="{9023E3B0-4F56-484B-B357-97A3D5C01F5C}"/>
                </a:ext>
              </a:extLst>
            </p:cNvPr>
            <p:cNvSpPr txBox="1"/>
            <p:nvPr/>
          </p:nvSpPr>
          <p:spPr>
            <a:xfrm>
              <a:off x="12477557" y="1300227"/>
              <a:ext cx="4456514" cy="923330"/>
            </a:xfrm>
            <a:prstGeom prst="rect">
              <a:avLst/>
            </a:prstGeom>
            <a:noFill/>
          </p:spPr>
          <p:txBody>
            <a:bodyPr wrap="square" rtlCol="0">
              <a:spAutoFit/>
            </a:bodyPr>
            <a:lstStyle/>
            <a:p>
              <a:r>
                <a:rPr lang="zh-CN" altLang="en-US" sz="5400" b="1" dirty="0">
                  <a:solidFill>
                    <a:schemeClr val="bg1"/>
                  </a:solidFill>
                </a:rPr>
                <a:t>短视频的兴起</a:t>
              </a:r>
            </a:p>
          </p:txBody>
        </p:sp>
      </p:grpSp>
      <p:grpSp>
        <p:nvGrpSpPr>
          <p:cNvPr id="26" name="组合 25">
            <a:extLst>
              <a:ext uri="{FF2B5EF4-FFF2-40B4-BE49-F238E27FC236}">
                <a16:creationId xmlns:a16="http://schemas.microsoft.com/office/drawing/2014/main" id="{B6F811A8-12CE-4235-98C1-D821D76E100B}"/>
              </a:ext>
            </a:extLst>
          </p:cNvPr>
          <p:cNvGrpSpPr/>
          <p:nvPr/>
        </p:nvGrpSpPr>
        <p:grpSpPr>
          <a:xfrm>
            <a:off x="-16513717" y="68706"/>
            <a:ext cx="18950857" cy="13716000"/>
            <a:chOff x="-3545360" y="0"/>
            <a:chExt cx="18950857" cy="13716000"/>
          </a:xfrm>
        </p:grpSpPr>
        <p:grpSp>
          <p:nvGrpSpPr>
            <p:cNvPr id="7" name="组合 6">
              <a:extLst>
                <a:ext uri="{FF2B5EF4-FFF2-40B4-BE49-F238E27FC236}">
                  <a16:creationId xmlns:a16="http://schemas.microsoft.com/office/drawing/2014/main" id="{7A4C58DB-95A8-48BA-8F70-FE4DE391C156}"/>
                </a:ext>
              </a:extLst>
            </p:cNvPr>
            <p:cNvGrpSpPr/>
            <p:nvPr/>
          </p:nvGrpSpPr>
          <p:grpSpPr>
            <a:xfrm>
              <a:off x="-3545360" y="0"/>
              <a:ext cx="18950857" cy="13716000"/>
              <a:chOff x="-2319454" y="0"/>
              <a:chExt cx="18950857" cy="13716000"/>
            </a:xfrm>
            <a:solidFill>
              <a:schemeClr val="accent3">
                <a:lumMod val="90000"/>
                <a:alpha val="97000"/>
              </a:schemeClr>
            </a:solidFill>
            <a:effectLst>
              <a:outerShdw blurRad="177800" dist="88900" algn="l" rotWithShape="0">
                <a:prstClr val="black">
                  <a:alpha val="51000"/>
                </a:prstClr>
              </a:outerShdw>
            </a:effectLst>
          </p:grpSpPr>
          <p:sp>
            <p:nvSpPr>
              <p:cNvPr id="16" name="Rectangle 11">
                <a:extLst>
                  <a:ext uri="{FF2B5EF4-FFF2-40B4-BE49-F238E27FC236}">
                    <a16:creationId xmlns:a16="http://schemas.microsoft.com/office/drawing/2014/main" id="{2B5DD433-B9B8-4E44-B0C7-82D8F36745CB}"/>
                  </a:ext>
                </a:extLst>
              </p:cNvPr>
              <p:cNvSpPr/>
              <p:nvPr/>
            </p:nvSpPr>
            <p:spPr>
              <a:xfrm>
                <a:off x="-2319454" y="0"/>
                <a:ext cx="18071432" cy="1371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组合 16">
                <a:extLst>
                  <a:ext uri="{FF2B5EF4-FFF2-40B4-BE49-F238E27FC236}">
                    <a16:creationId xmlns:a16="http://schemas.microsoft.com/office/drawing/2014/main" id="{A3DACCB7-4A47-4FE8-92EE-FBF92CFC312D}"/>
                  </a:ext>
                </a:extLst>
              </p:cNvPr>
              <p:cNvGrpSpPr/>
              <p:nvPr/>
            </p:nvGrpSpPr>
            <p:grpSpPr>
              <a:xfrm>
                <a:off x="15727656" y="1761893"/>
                <a:ext cx="903747" cy="1402193"/>
                <a:chOff x="18022787" y="3487471"/>
                <a:chExt cx="903747" cy="1371600"/>
              </a:xfrm>
              <a:grpFill/>
            </p:grpSpPr>
            <p:sp>
              <p:nvSpPr>
                <p:cNvPr id="18" name="矩形: 圆顶角 17">
                  <a:extLst>
                    <a:ext uri="{FF2B5EF4-FFF2-40B4-BE49-F238E27FC236}">
                      <a16:creationId xmlns:a16="http://schemas.microsoft.com/office/drawing/2014/main" id="{D969464D-2D4A-465F-952B-D9867E4832DC}"/>
                    </a:ext>
                  </a:extLst>
                </p:cNvPr>
                <p:cNvSpPr/>
                <p:nvPr/>
              </p:nvSpPr>
              <p:spPr>
                <a:xfrm rot="5400000">
                  <a:off x="17798291" y="3730827"/>
                  <a:ext cx="1371600" cy="88488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8DECFDA-82D5-4B54-97B4-3FEC20307C74}"/>
                    </a:ext>
                  </a:extLst>
                </p:cNvPr>
                <p:cNvSpPr txBox="1"/>
                <p:nvPr/>
              </p:nvSpPr>
              <p:spPr>
                <a:xfrm>
                  <a:off x="18022787" y="3619272"/>
                  <a:ext cx="613611" cy="1107996"/>
                </a:xfrm>
                <a:prstGeom prst="rect">
                  <a:avLst/>
                </a:prstGeom>
                <a:grpFill/>
              </p:spPr>
              <p:txBody>
                <a:bodyPr wrap="square" rtlCol="0">
                  <a:spAutoFit/>
                </a:bodyPr>
                <a:lstStyle/>
                <a:p>
                  <a:r>
                    <a:rPr lang="en-US" altLang="zh-CN" sz="6600" b="1" dirty="0">
                      <a:solidFill>
                        <a:schemeClr val="bg1"/>
                      </a:solidFill>
                      <a:latin typeface="Arial Black" panose="020B0A04020102020204" pitchFamily="34" charset="0"/>
                    </a:rPr>
                    <a:t>B</a:t>
                  </a:r>
                  <a:endParaRPr lang="zh-CN" altLang="en-US" sz="6600" b="1" dirty="0">
                    <a:solidFill>
                      <a:schemeClr val="bg1"/>
                    </a:solidFill>
                    <a:latin typeface="Arial Black" panose="020B0A04020102020204" pitchFamily="34" charset="0"/>
                  </a:endParaRPr>
                </a:p>
              </p:txBody>
            </p:sp>
          </p:grpSp>
        </p:grpSp>
        <p:sp>
          <p:nvSpPr>
            <p:cNvPr id="24" name="文本框 23">
              <a:extLst>
                <a:ext uri="{FF2B5EF4-FFF2-40B4-BE49-F238E27FC236}">
                  <a16:creationId xmlns:a16="http://schemas.microsoft.com/office/drawing/2014/main" id="{5CD82830-A884-477C-B11A-2CC04D2BFC17}"/>
                </a:ext>
              </a:extLst>
            </p:cNvPr>
            <p:cNvSpPr txBox="1"/>
            <p:nvPr/>
          </p:nvSpPr>
          <p:spPr>
            <a:xfrm>
              <a:off x="5263141" y="304642"/>
              <a:ext cx="5559718" cy="830997"/>
            </a:xfrm>
            <a:prstGeom prst="rect">
              <a:avLst/>
            </a:prstGeom>
            <a:noFill/>
          </p:spPr>
          <p:txBody>
            <a:bodyPr wrap="square" rtlCol="0">
              <a:spAutoFit/>
            </a:bodyPr>
            <a:lstStyle/>
            <a:p>
              <a:r>
                <a:rPr lang="en-US" altLang="zh-CN" sz="4800" b="1" dirty="0">
                  <a:solidFill>
                    <a:schemeClr val="bg1"/>
                  </a:solidFill>
                </a:rPr>
                <a:t>AI</a:t>
              </a:r>
              <a:r>
                <a:rPr lang="zh-CN" altLang="en-US" sz="4800" b="1" dirty="0">
                  <a:solidFill>
                    <a:schemeClr val="bg1"/>
                  </a:solidFill>
                </a:rPr>
                <a:t>作曲需求的上涨</a:t>
              </a:r>
            </a:p>
          </p:txBody>
        </p:sp>
        <p:sp>
          <p:nvSpPr>
            <p:cNvPr id="25" name="文本框 24">
              <a:extLst>
                <a:ext uri="{FF2B5EF4-FFF2-40B4-BE49-F238E27FC236}">
                  <a16:creationId xmlns:a16="http://schemas.microsoft.com/office/drawing/2014/main" id="{544E2107-6D79-4A5F-BEDA-A6CDD08FA156}"/>
                </a:ext>
              </a:extLst>
            </p:cNvPr>
            <p:cNvSpPr txBox="1"/>
            <p:nvPr/>
          </p:nvSpPr>
          <p:spPr>
            <a:xfrm>
              <a:off x="2520176" y="1761892"/>
              <a:ext cx="10615961" cy="11787842"/>
            </a:xfrm>
            <a:prstGeom prst="rect">
              <a:avLst/>
            </a:prstGeom>
            <a:noFill/>
          </p:spPr>
          <p:txBody>
            <a:bodyPr wrap="square" rtlCol="0">
              <a:spAutoFit/>
            </a:bodyPr>
            <a:lstStyle/>
            <a:p>
              <a:r>
                <a:rPr lang="en-US" altLang="zh-CN" sz="4000" dirty="0">
                  <a:solidFill>
                    <a:schemeClr val="bg1"/>
                  </a:solidFill>
                </a:rPr>
                <a:t>       AI</a:t>
              </a:r>
              <a:r>
                <a:rPr lang="zh-CN" altLang="en-US" sz="4000" dirty="0">
                  <a:solidFill>
                    <a:schemeClr val="bg1"/>
                  </a:solidFill>
                </a:rPr>
                <a:t>音乐无疑是一个历时已久，但在这几年蓬勃发展的朝阳产业。</a:t>
              </a:r>
              <a:r>
                <a:rPr lang="en-US" altLang="zh-CN" sz="4000" dirty="0">
                  <a:solidFill>
                    <a:schemeClr val="bg1"/>
                  </a:solidFill>
                </a:rPr>
                <a:t>1974</a:t>
              </a:r>
              <a:r>
                <a:rPr lang="zh-CN" altLang="en-US" sz="4000" dirty="0">
                  <a:solidFill>
                    <a:schemeClr val="bg1"/>
                  </a:solidFill>
                </a:rPr>
                <a:t>年，</a:t>
              </a:r>
              <a:r>
                <a:rPr lang="en-US" altLang="zh-CN" sz="4000" dirty="0">
                  <a:solidFill>
                    <a:schemeClr val="bg1"/>
                  </a:solidFill>
                </a:rPr>
                <a:t>Rader</a:t>
              </a:r>
              <a:r>
                <a:rPr lang="zh-CN" altLang="en-US" sz="4000" dirty="0">
                  <a:solidFill>
                    <a:schemeClr val="bg1"/>
                  </a:solidFill>
                </a:rPr>
                <a:t>系统的出现是带有</a:t>
              </a:r>
              <a:r>
                <a:rPr lang="en-US" altLang="zh-CN" sz="4000" dirty="0">
                  <a:solidFill>
                    <a:schemeClr val="bg1"/>
                  </a:solidFill>
                </a:rPr>
                <a:t>AI</a:t>
              </a:r>
              <a:r>
                <a:rPr lang="zh-CN" altLang="en-US" sz="4000" dirty="0">
                  <a:solidFill>
                    <a:schemeClr val="bg1"/>
                  </a:solidFill>
                </a:rPr>
                <a:t>作曲系统真正的开始。与现在意义上的</a:t>
              </a:r>
              <a:r>
                <a:rPr lang="en-US" altLang="zh-CN" sz="4000" dirty="0">
                  <a:solidFill>
                    <a:schemeClr val="bg1"/>
                  </a:solidFill>
                </a:rPr>
                <a:t>AI</a:t>
              </a:r>
              <a:r>
                <a:rPr lang="zh-CN" altLang="en-US" sz="4000" dirty="0">
                  <a:solidFill>
                    <a:schemeClr val="bg1"/>
                  </a:solidFill>
                </a:rPr>
                <a:t>有所不同，其运用了</a:t>
              </a:r>
              <a:r>
                <a:rPr lang="en-US" altLang="zh-CN" sz="4000" dirty="0">
                  <a:solidFill>
                    <a:schemeClr val="bg1"/>
                  </a:solidFill>
                </a:rPr>
                <a:t>AI</a:t>
              </a:r>
              <a:r>
                <a:rPr lang="zh-CN" altLang="en-US" sz="4000" dirty="0">
                  <a:solidFill>
                    <a:schemeClr val="bg1"/>
                  </a:solidFill>
                </a:rPr>
                <a:t>中可运用规则的部分，使得机器根据旋律、和声生成的规则进行权衡，并且对音符与和声搭配的合适比重进行选择。此后随着对音乐生成系统研究的不断深入，出现了可完成自动低音和声生成的</a:t>
              </a:r>
              <a:r>
                <a:rPr lang="en-US" altLang="zh-CN" sz="4000" dirty="0" err="1">
                  <a:solidFill>
                    <a:schemeClr val="bg1"/>
                  </a:solidFill>
                </a:rPr>
                <a:t>Snobol</a:t>
              </a:r>
              <a:r>
                <a:rPr lang="zh-CN" altLang="en-US" sz="4000" dirty="0">
                  <a:solidFill>
                    <a:schemeClr val="bg1"/>
                  </a:solidFill>
                </a:rPr>
                <a:t>系统，以及可用来生成巴赫风格和声的</a:t>
              </a:r>
              <a:r>
                <a:rPr lang="en-US" altLang="zh-CN" sz="4000" dirty="0">
                  <a:solidFill>
                    <a:schemeClr val="bg1"/>
                  </a:solidFill>
                </a:rPr>
                <a:t>Choral</a:t>
              </a:r>
              <a:r>
                <a:rPr lang="zh-CN" altLang="en-US" sz="4000" dirty="0">
                  <a:solidFill>
                    <a:schemeClr val="bg1"/>
                  </a:solidFill>
                </a:rPr>
                <a:t>系统（</a:t>
              </a:r>
              <a:r>
                <a:rPr lang="en-US" altLang="zh-CN" sz="4000" dirty="0" err="1">
                  <a:solidFill>
                    <a:schemeClr val="bg1"/>
                  </a:solidFill>
                </a:rPr>
                <a:t>Ebciogln</a:t>
              </a:r>
              <a:r>
                <a:rPr lang="zh-CN" altLang="en-US" sz="4000" dirty="0">
                  <a:solidFill>
                    <a:schemeClr val="bg1"/>
                  </a:solidFill>
                </a:rPr>
                <a:t>产品，专家系统）。</a:t>
              </a:r>
              <a:r>
                <a:rPr lang="en-US" altLang="zh-CN" sz="4000" dirty="0">
                  <a:solidFill>
                    <a:schemeClr val="bg1"/>
                  </a:solidFill>
                </a:rPr>
                <a:t>1993</a:t>
              </a:r>
              <a:r>
                <a:rPr lang="zh-CN" altLang="en-US" sz="4000" dirty="0">
                  <a:solidFill>
                    <a:schemeClr val="bg1"/>
                  </a:solidFill>
                </a:rPr>
                <a:t>年，出现了运用人工神经网络学习模式进行和声生成的</a:t>
              </a:r>
              <a:r>
                <a:rPr lang="en-US" altLang="zh-CN" sz="4000" dirty="0" err="1">
                  <a:solidFill>
                    <a:schemeClr val="bg1"/>
                  </a:solidFill>
                </a:rPr>
                <a:t>Musact</a:t>
              </a:r>
              <a:r>
                <a:rPr lang="zh-CN" altLang="en-US" sz="4000" dirty="0">
                  <a:solidFill>
                    <a:schemeClr val="bg1"/>
                  </a:solidFill>
                </a:rPr>
                <a:t>系统，以及基于人工神经网络和“限制满意度技术”相结合方式，可根据旋律进行巴洛克风格和声生成的</a:t>
              </a:r>
              <a:r>
                <a:rPr lang="en-US" altLang="zh-CN" sz="4000" dirty="0" err="1">
                  <a:solidFill>
                    <a:schemeClr val="bg1"/>
                  </a:solidFill>
                </a:rPr>
                <a:t>Harmonet</a:t>
              </a:r>
              <a:r>
                <a:rPr lang="zh-CN" altLang="en-US" sz="4000" dirty="0">
                  <a:solidFill>
                    <a:schemeClr val="bg1"/>
                  </a:solidFill>
                </a:rPr>
                <a:t>系统。这些都是现代</a:t>
              </a:r>
              <a:r>
                <a:rPr lang="en-US" altLang="zh-CN" sz="4000" dirty="0">
                  <a:solidFill>
                    <a:schemeClr val="bg1"/>
                  </a:solidFill>
                </a:rPr>
                <a:t>AI</a:t>
              </a:r>
              <a:r>
                <a:rPr lang="zh-CN" altLang="en-US" sz="4000" dirty="0">
                  <a:solidFill>
                    <a:schemeClr val="bg1"/>
                  </a:solidFill>
                </a:rPr>
                <a:t>作曲系统的鼻祖，具有里程碑意义。</a:t>
              </a:r>
            </a:p>
            <a:p>
              <a:r>
                <a:rPr lang="zh-CN" altLang="en-US" sz="4000" dirty="0">
                  <a:solidFill>
                    <a:schemeClr val="bg1"/>
                  </a:solidFill>
                </a:rPr>
                <a:t>经过调研和学习，目前已有技术能初步达成短视频选曲的需求。</a:t>
              </a:r>
            </a:p>
            <a:p>
              <a:r>
                <a:rPr lang="zh-CN" altLang="en-US" sz="4000" dirty="0">
                  <a:solidFill>
                    <a:schemeClr val="bg1"/>
                  </a:solidFill>
                </a:rPr>
                <a:t> </a:t>
              </a:r>
            </a:p>
          </p:txBody>
        </p:sp>
      </p:grpSp>
    </p:spTree>
    <p:custDataLst>
      <p:tags r:id="rId1"/>
    </p:custDataLst>
    <p:extLst>
      <p:ext uri="{BB962C8B-B14F-4D97-AF65-F5344CB8AC3E}">
        <p14:creationId xmlns:p14="http://schemas.microsoft.com/office/powerpoint/2010/main" val="1890488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39437E-6 3.14815E-6 L 0.65257 -0.00544 " pathEditMode="relative" rAng="0" ptsTypes="AA">
                                      <p:cBhvr>
                                        <p:cTn id="6" dur="1000" fill="hold"/>
                                        <p:tgtEl>
                                          <p:spTgt spid="10"/>
                                        </p:tgtEl>
                                        <p:attrNameLst>
                                          <p:attrName>ppt_x</p:attrName>
                                          <p:attrName>ppt_y</p:attrName>
                                        </p:attrNameLst>
                                      </p:cBhvr>
                                      <p:rCtr x="32626" y="-278"/>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1.94842E-6 3.14815E-6 L 0.6686 -0.00544 " pathEditMode="relative" rAng="0" ptsTypes="AA">
                                      <p:cBhvr>
                                        <p:cTn id="10" dur="1000" fill="hold"/>
                                        <p:tgtEl>
                                          <p:spTgt spid="26"/>
                                        </p:tgtEl>
                                        <p:attrNameLst>
                                          <p:attrName>ppt_x</p:attrName>
                                          <p:attrName>ppt_y</p:attrName>
                                        </p:attrNameLst>
                                      </p:cBhvr>
                                      <p:rCtr x="33427"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1629651" y="9643971"/>
            <a:ext cx="21407330" cy="122335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zh-CN" altLang="en-US" sz="3200" dirty="0">
                <a:solidFill>
                  <a:schemeClr val="tx1"/>
                </a:solidFill>
                <a:latin typeface="Poppins Light" charset="0"/>
                <a:ea typeface="Poppins Light" charset="0"/>
                <a:cs typeface="Poppins Light" charset="0"/>
              </a:rPr>
              <a:t>该产品旨在解决当下生活中短视频配乐的单一、创作者选取配乐的困难等问题，为短视频提供自动配乐、伴奏和合奏服务，增强人们的短视频创作体验，给创作者提供方便和灵感，增加短视频的个性化程度。</a:t>
            </a:r>
            <a:endParaRPr lang="en-US" sz="3200" dirty="0">
              <a:solidFill>
                <a:schemeClr val="tx1"/>
              </a:solidFill>
              <a:latin typeface="Poppins Light" charset="0"/>
              <a:ea typeface="Poppins Light" charset="0"/>
              <a:cs typeface="Poppins Light" charset="0"/>
            </a:endParaRPr>
          </a:p>
        </p:txBody>
      </p:sp>
      <p:cxnSp>
        <p:nvCxnSpPr>
          <p:cNvPr id="10" name="Straight Connector 9"/>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571796" y="1160870"/>
            <a:ext cx="5234125" cy="1169551"/>
          </a:xfrm>
          <a:prstGeom prst="rect">
            <a:avLst/>
          </a:prstGeom>
          <a:noFill/>
        </p:spPr>
        <p:txBody>
          <a:bodyPr wrap="none" rtlCol="0">
            <a:spAutoFit/>
          </a:bodyPr>
          <a:lstStyle/>
          <a:p>
            <a:pPr algn="ctr"/>
            <a:r>
              <a:rPr lang="zh-CN" altLang="en-US" sz="7000" b="1" spc="800" dirty="0">
                <a:solidFill>
                  <a:schemeClr val="tx2"/>
                </a:solidFill>
                <a:latin typeface="Lato Black" charset="0"/>
                <a:ea typeface="Lato Black" charset="0"/>
                <a:cs typeface="Lato Black" charset="0"/>
              </a:rPr>
              <a:t>项 目 目 的</a:t>
            </a:r>
            <a:endParaRPr lang="en-US" sz="7000" b="1" spc="800" dirty="0">
              <a:solidFill>
                <a:schemeClr val="tx2"/>
              </a:solidFill>
              <a:latin typeface="Lato Black" charset="0"/>
              <a:ea typeface="Lato Black" charset="0"/>
              <a:cs typeface="Lato Black" charset="0"/>
            </a:endParaRPr>
          </a:p>
        </p:txBody>
      </p:sp>
      <p:pic>
        <p:nvPicPr>
          <p:cNvPr id="5" name="图片占位符 4">
            <a:extLst>
              <a:ext uri="{FF2B5EF4-FFF2-40B4-BE49-F238E27FC236}">
                <a16:creationId xmlns:a16="http://schemas.microsoft.com/office/drawing/2014/main" id="{441AAE22-7AFA-43F6-891C-419F21C9F086}"/>
              </a:ext>
            </a:extLst>
          </p:cNvPr>
          <p:cNvPicPr>
            <a:picLocks noGrp="1" noChangeAspect="1"/>
          </p:cNvPicPr>
          <p:nvPr>
            <p:ph type="pic" sz="quarter" idx="18"/>
          </p:nvPr>
        </p:nvPicPr>
        <p:blipFill>
          <a:blip r:embed="rId4" cstate="email">
            <a:extLst>
              <a:ext uri="{28A0092B-C50C-407E-A947-70E740481C1C}">
                <a14:useLocalDpi xmlns:a14="http://schemas.microsoft.com/office/drawing/2010/main" val="0"/>
              </a:ext>
            </a:extLst>
          </a:blip>
          <a:srcRect/>
          <a:stretch/>
        </p:blipFill>
        <p:spPr>
          <a:xfrm>
            <a:off x="8956154" y="3258912"/>
            <a:ext cx="6465341" cy="6150553"/>
          </a:xfrm>
        </p:spPr>
      </p:pic>
    </p:spTree>
    <p:custDataLst>
      <p:tags r:id="rId1"/>
    </p:custDataLst>
    <p:extLst>
      <p:ext uri="{BB962C8B-B14F-4D97-AF65-F5344CB8AC3E}">
        <p14:creationId xmlns:p14="http://schemas.microsoft.com/office/powerpoint/2010/main" val="1279229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6163113" y="2330421"/>
            <a:ext cx="4190124" cy="692933"/>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411999" y="2389723"/>
            <a:ext cx="2031325" cy="646331"/>
          </a:xfrm>
          <a:prstGeom prst="rect">
            <a:avLst/>
          </a:prstGeom>
          <a:noFill/>
        </p:spPr>
        <p:txBody>
          <a:bodyPr wrap="none" rtlCol="0" anchor="ctr" anchorCtr="0">
            <a:spAutoFit/>
          </a:bodyPr>
          <a:lstStyle/>
          <a:p>
            <a:pPr algn="ctr"/>
            <a:r>
              <a:rPr lang="zh-CN" altLang="zh-CN" dirty="0">
                <a:solidFill>
                  <a:schemeClr val="bg1"/>
                </a:solidFill>
                <a:latin typeface="小米兰亭" panose="03000502000000000000" pitchFamily="66" charset="-122"/>
                <a:ea typeface="小米兰亭" panose="03000502000000000000" pitchFamily="66" charset="-122"/>
              </a:rPr>
              <a:t>运行环境</a:t>
            </a:r>
            <a:endParaRPr lang="en-US" sz="2800" b="1" dirty="0">
              <a:solidFill>
                <a:schemeClr val="bg1"/>
              </a:solidFill>
              <a:latin typeface="小米兰亭" panose="03000502000000000000" pitchFamily="66" charset="-122"/>
              <a:ea typeface="小米兰亭" panose="03000502000000000000" pitchFamily="66" charset="-122"/>
              <a:cs typeface="Poppins SemiBold" charset="0"/>
            </a:endParaRPr>
          </a:p>
        </p:txBody>
      </p:sp>
      <p:sp>
        <p:nvSpPr>
          <p:cNvPr id="30" name="Subtitle 2"/>
          <p:cNvSpPr txBox="1">
            <a:spLocks/>
          </p:cNvSpPr>
          <p:nvPr/>
        </p:nvSpPr>
        <p:spPr>
          <a:xfrm>
            <a:off x="13934419" y="3520062"/>
            <a:ext cx="8820074" cy="239732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altLang="zh-CN" dirty="0"/>
              <a:t>          </a:t>
            </a:r>
            <a:r>
              <a:rPr lang="zh-CN" altLang="zh-CN" dirty="0"/>
              <a:t>以</a:t>
            </a:r>
            <a:r>
              <a:rPr lang="en-US" altLang="zh-CN" dirty="0"/>
              <a:t>Android</a:t>
            </a:r>
            <a:r>
              <a:rPr lang="zh-CN" altLang="zh-CN" dirty="0"/>
              <a:t>系统为主，同时提供</a:t>
            </a:r>
            <a:r>
              <a:rPr lang="en-US" altLang="zh-CN" dirty="0"/>
              <a:t>Web</a:t>
            </a:r>
            <a:r>
              <a:rPr lang="zh-CN" altLang="zh-CN" dirty="0"/>
              <a:t>端访问支持，暂不提供</a:t>
            </a:r>
            <a:r>
              <a:rPr lang="en-US" altLang="zh-CN" dirty="0"/>
              <a:t>Windows</a:t>
            </a:r>
            <a:r>
              <a:rPr lang="zh-CN" altLang="zh-CN" dirty="0"/>
              <a:t>与</a:t>
            </a:r>
            <a:r>
              <a:rPr lang="en-US" altLang="zh-CN" dirty="0"/>
              <a:t>Linux</a:t>
            </a:r>
            <a:r>
              <a:rPr lang="zh-CN" altLang="zh-CN" dirty="0"/>
              <a:t>等平台软件支持。产品服务核心集群部署于远程服务器，只为用户提供上传接口，保证不增加用户手机的负载，但仍在未来考虑在用户端通过</a:t>
            </a:r>
            <a:r>
              <a:rPr lang="en-US" altLang="zh-CN" dirty="0" err="1"/>
              <a:t>Tensorflow</a:t>
            </a:r>
            <a:r>
              <a:rPr lang="en-US" altLang="zh-CN" dirty="0"/>
              <a:t> Lite</a:t>
            </a:r>
            <a:r>
              <a:rPr lang="zh-CN" altLang="zh-CN" dirty="0"/>
              <a:t>部署计算微模型。</a:t>
            </a:r>
          </a:p>
        </p:txBody>
      </p:sp>
      <p:sp>
        <p:nvSpPr>
          <p:cNvPr id="31" name="Rectangle 30"/>
          <p:cNvSpPr/>
          <p:nvPr/>
        </p:nvSpPr>
        <p:spPr>
          <a:xfrm>
            <a:off x="3826783" y="2343121"/>
            <a:ext cx="4190124" cy="692933"/>
          </a:xfrm>
          <a:prstGeom prst="rect">
            <a:avLst/>
          </a:pr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4906183" y="2338028"/>
            <a:ext cx="2031325" cy="646331"/>
          </a:xfrm>
          <a:prstGeom prst="rect">
            <a:avLst/>
          </a:prstGeom>
          <a:noFill/>
        </p:spPr>
        <p:txBody>
          <a:bodyPr wrap="none" rtlCol="0" anchor="ctr" anchorCtr="0">
            <a:spAutoFit/>
          </a:bodyPr>
          <a:lstStyle/>
          <a:p>
            <a:pPr algn="ctr"/>
            <a:r>
              <a:rPr lang="zh-CN" altLang="zh-CN" dirty="0">
                <a:solidFill>
                  <a:schemeClr val="bg1"/>
                </a:solidFill>
                <a:latin typeface="小米兰亭" panose="03000502000000000000" pitchFamily="66" charset="-122"/>
                <a:ea typeface="小米兰亭" panose="03000502000000000000" pitchFamily="66" charset="-122"/>
              </a:rPr>
              <a:t>软件功能</a:t>
            </a:r>
            <a:endParaRPr lang="en-US" sz="2800" b="1" dirty="0">
              <a:solidFill>
                <a:schemeClr val="bg1"/>
              </a:solidFill>
              <a:latin typeface="小米兰亭" panose="03000502000000000000" pitchFamily="66" charset="-122"/>
              <a:ea typeface="小米兰亭" panose="03000502000000000000" pitchFamily="66" charset="-122"/>
              <a:cs typeface="Poppins SemiBold" charset="0"/>
            </a:endParaRPr>
          </a:p>
        </p:txBody>
      </p:sp>
      <p:pic>
        <p:nvPicPr>
          <p:cNvPr id="8" name="图片 7">
            <a:extLst>
              <a:ext uri="{FF2B5EF4-FFF2-40B4-BE49-F238E27FC236}">
                <a16:creationId xmlns:a16="http://schemas.microsoft.com/office/drawing/2014/main" id="{465F4DF7-4469-43A1-B88B-213A750BE49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0" y="6623824"/>
            <a:ext cx="12188825" cy="7092176"/>
          </a:xfrm>
          <a:prstGeom prst="rect">
            <a:avLst/>
          </a:prstGeom>
        </p:spPr>
      </p:pic>
      <p:sp>
        <p:nvSpPr>
          <p:cNvPr id="33" name="Subtitle 2"/>
          <p:cNvSpPr txBox="1">
            <a:spLocks/>
          </p:cNvSpPr>
          <p:nvPr/>
        </p:nvSpPr>
        <p:spPr>
          <a:xfrm>
            <a:off x="1684376" y="3469408"/>
            <a:ext cx="8820074" cy="489595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altLang="zh-CN" dirty="0"/>
              <a:t>      </a:t>
            </a:r>
            <a:r>
              <a:rPr lang="zh-CN" altLang="zh-CN" dirty="0"/>
              <a:t>可针对短视频的主题、场景、人物和用户的个性喜好对短视频进行自动可调配乐，用户可在自动配乐的基础上，对配乐进行微调。</a:t>
            </a:r>
          </a:p>
          <a:p>
            <a:pPr algn="l"/>
            <a:r>
              <a:rPr lang="en-US" altLang="zh-CN" dirty="0"/>
              <a:t>      </a:t>
            </a:r>
            <a:r>
              <a:rPr lang="zh-CN" altLang="zh-CN" dirty="0"/>
              <a:t>用户可以简短哼唱曲调，该产品会自动根据用户哼唱的曲调进行二次创作，保留原本曲调的节奏和风格，对曲调的长度和丰富度进行扩充。</a:t>
            </a:r>
          </a:p>
          <a:p>
            <a:pPr algn="l"/>
            <a:r>
              <a:rPr lang="en-US" altLang="zh-CN" dirty="0"/>
              <a:t>       </a:t>
            </a:r>
            <a:r>
              <a:rPr lang="zh-CN" altLang="zh-CN" dirty="0"/>
              <a:t>用户可以选择合奏模式，该产品会自动跟随用户的节奏，进行实时合奏创作，保证曲调节奏和风格以用户演奏为主，自动合奏为辅。</a:t>
            </a:r>
          </a:p>
          <a:p>
            <a:pPr algn="just">
              <a:lnSpc>
                <a:spcPts val="4040"/>
              </a:lnSpc>
            </a:pPr>
            <a:endParaRPr lang="en-US" dirty="0">
              <a:solidFill>
                <a:schemeClr val="tx1"/>
              </a:solidFill>
              <a:latin typeface="Poppins Light" charset="0"/>
              <a:ea typeface="Poppins Light" charset="0"/>
              <a:cs typeface="Poppins Light" charset="0"/>
            </a:endParaRPr>
          </a:p>
        </p:txBody>
      </p:sp>
      <p:sp>
        <p:nvSpPr>
          <p:cNvPr id="12" name="TextBox 11">
            <a:extLst>
              <a:ext uri="{FF2B5EF4-FFF2-40B4-BE49-F238E27FC236}">
                <a16:creationId xmlns:a16="http://schemas.microsoft.com/office/drawing/2014/main" id="{0AFC64C3-7306-9F47-826B-2519504A5E35}"/>
              </a:ext>
            </a:extLst>
          </p:cNvPr>
          <p:cNvSpPr txBox="1"/>
          <p:nvPr/>
        </p:nvSpPr>
        <p:spPr>
          <a:xfrm>
            <a:off x="9571792" y="1160870"/>
            <a:ext cx="5234125" cy="1169551"/>
          </a:xfrm>
          <a:prstGeom prst="rect">
            <a:avLst/>
          </a:prstGeom>
          <a:noFill/>
        </p:spPr>
        <p:txBody>
          <a:bodyPr wrap="none" rtlCol="0">
            <a:spAutoFit/>
          </a:bodyPr>
          <a:lstStyle/>
          <a:p>
            <a:pPr algn="ctr"/>
            <a:r>
              <a:rPr lang="zh-CN" altLang="en-US" sz="7000" b="1" spc="800" dirty="0">
                <a:solidFill>
                  <a:schemeClr val="tx2"/>
                </a:solidFill>
                <a:latin typeface="Lato Black" charset="0"/>
                <a:ea typeface="Lato Black" charset="0"/>
                <a:cs typeface="Lato Black" charset="0"/>
              </a:rPr>
              <a:t>项 目 内 容</a:t>
            </a:r>
            <a:endParaRPr lang="en-US" sz="7000" b="1" spc="800" dirty="0">
              <a:solidFill>
                <a:schemeClr val="tx2"/>
              </a:solidFill>
              <a:latin typeface="Lato Black" charset="0"/>
              <a:ea typeface="Lato Black" charset="0"/>
              <a:cs typeface="Lato Black" charset="0"/>
            </a:endParaRPr>
          </a:p>
        </p:txBody>
      </p:sp>
      <p:pic>
        <p:nvPicPr>
          <p:cNvPr id="15" name="图片占位符 14">
            <a:extLst>
              <a:ext uri="{FF2B5EF4-FFF2-40B4-BE49-F238E27FC236}">
                <a16:creationId xmlns:a16="http://schemas.microsoft.com/office/drawing/2014/main" id="{E26B0E1C-44AF-4B35-B2D1-B35B528B0D54}"/>
              </a:ext>
            </a:extLst>
          </p:cNvPr>
          <p:cNvPicPr>
            <a:picLocks noGrp="1" noChangeAspect="1"/>
          </p:cNvPicPr>
          <p:nvPr>
            <p:ph type="pic" sz="quarter" idx="17"/>
          </p:nvPr>
        </p:nvPicPr>
        <p:blipFill>
          <a:blip r:embed="rId5" cstate="email">
            <a:extLst>
              <a:ext uri="{28A0092B-C50C-407E-A947-70E740481C1C}">
                <a14:useLocalDpi xmlns:a14="http://schemas.microsoft.com/office/drawing/2010/main" val="0"/>
              </a:ext>
            </a:extLst>
          </a:blip>
          <a:srcRect t="11212" b="11212"/>
          <a:stretch>
            <a:fillRect/>
          </a:stretch>
        </p:blipFill>
        <p:spPr/>
      </p:pic>
    </p:spTree>
    <p:custDataLst>
      <p:tags r:id="rId1"/>
    </p:custDataLst>
    <p:extLst>
      <p:ext uri="{BB962C8B-B14F-4D97-AF65-F5344CB8AC3E}">
        <p14:creationId xmlns:p14="http://schemas.microsoft.com/office/powerpoint/2010/main" val="17416219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B2E0F9F-A2FE-024D-A5B8-48B2829C4315}"/>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370D94-7186-C243-8B13-730101114221}"/>
              </a:ext>
            </a:extLst>
          </p:cNvPr>
          <p:cNvSpPr txBox="1"/>
          <p:nvPr/>
        </p:nvSpPr>
        <p:spPr>
          <a:xfrm>
            <a:off x="7433396" y="1160870"/>
            <a:ext cx="9510937" cy="1200329"/>
          </a:xfrm>
          <a:prstGeom prst="rect">
            <a:avLst/>
          </a:prstGeom>
          <a:noFill/>
        </p:spPr>
        <p:txBody>
          <a:bodyPr wrap="none" rtlCol="0">
            <a:spAutoFit/>
          </a:bodyPr>
          <a:lstStyle/>
          <a:p>
            <a:pPr algn="ctr"/>
            <a:r>
              <a:rPr lang="zh-CN" altLang="en-US" sz="7200" b="1" spc="800" dirty="0">
                <a:solidFill>
                  <a:schemeClr val="tx2"/>
                </a:solidFill>
                <a:latin typeface="Lato Black" charset="0"/>
                <a:ea typeface="Lato Black" charset="0"/>
                <a:cs typeface="Lato Black" charset="0"/>
              </a:rPr>
              <a:t>运 行 设 计 与 算 法</a:t>
            </a:r>
            <a:endParaRPr lang="en-US" altLang="zh-CN" sz="7200" b="1" spc="800" dirty="0">
              <a:solidFill>
                <a:schemeClr val="tx2"/>
              </a:solidFill>
              <a:latin typeface="Lato Black" charset="0"/>
              <a:ea typeface="Lato Black" charset="0"/>
              <a:cs typeface="Lato Black" charset="0"/>
            </a:endParaRPr>
          </a:p>
        </p:txBody>
      </p:sp>
      <p:sp>
        <p:nvSpPr>
          <p:cNvPr id="2" name="文本框 1">
            <a:extLst>
              <a:ext uri="{FF2B5EF4-FFF2-40B4-BE49-F238E27FC236}">
                <a16:creationId xmlns:a16="http://schemas.microsoft.com/office/drawing/2014/main" id="{145C94D0-32A4-4016-996F-9F8D36006E98}"/>
              </a:ext>
            </a:extLst>
          </p:cNvPr>
          <p:cNvSpPr txBox="1"/>
          <p:nvPr/>
        </p:nvSpPr>
        <p:spPr>
          <a:xfrm>
            <a:off x="640080" y="3634740"/>
            <a:ext cx="10345123" cy="8094524"/>
          </a:xfrm>
          <a:prstGeom prst="rect">
            <a:avLst/>
          </a:prstGeom>
          <a:noFill/>
        </p:spPr>
        <p:txBody>
          <a:bodyPr wrap="square" rtlCol="0">
            <a:spAutoFit/>
          </a:bodyPr>
          <a:lstStyle/>
          <a:p>
            <a:r>
              <a:rPr lang="en-US" altLang="zh-CN" sz="4000" dirty="0"/>
              <a:t>      </a:t>
            </a:r>
            <a:r>
              <a:rPr lang="zh-CN" altLang="zh-CN" sz="4000" dirty="0"/>
              <a:t>根据短视频内容创作伴奏，可以考虑将图片转化为声音，根据图片的色彩变化或明暗变化来生成不同的音乐曲调。配合用户给定的文字标签，进一步定位和满足需求。</a:t>
            </a:r>
          </a:p>
          <a:p>
            <a:r>
              <a:rPr lang="en-US" altLang="zh-CN" sz="4000" dirty="0"/>
              <a:t>     </a:t>
            </a:r>
            <a:r>
              <a:rPr lang="zh-CN" altLang="zh-CN" sz="4000" dirty="0"/>
              <a:t>根据用户的演奏或哼唱来实时自动生成配乐或合奏，可以考虑通过搜集过去几个世纪的各种音乐流派的曲目，将每首音乐进行解构，分解成部件，将组件进行风格抽象，结合基础的乐理框架，快速匹配用户的演奏内容，然后对抽象后输入用户演奏先验知识的生成组件进行重组，输出为自然的、合拍的、风格一致的配乐。</a:t>
            </a:r>
          </a:p>
          <a:p>
            <a:r>
              <a:rPr lang="en-US" altLang="zh-CN" sz="4000" dirty="0"/>
              <a:t>     </a:t>
            </a:r>
            <a:endParaRPr lang="zh-CN" altLang="zh-CN" sz="4000" dirty="0"/>
          </a:p>
        </p:txBody>
      </p:sp>
      <p:pic>
        <p:nvPicPr>
          <p:cNvPr id="10" name="图片占位符 9">
            <a:extLst>
              <a:ext uri="{FF2B5EF4-FFF2-40B4-BE49-F238E27FC236}">
                <a16:creationId xmlns:a16="http://schemas.microsoft.com/office/drawing/2014/main" id="{27DF6065-1DA2-47A2-81EB-48FDEE925A4E}"/>
              </a:ext>
            </a:extLst>
          </p:cNvPr>
          <p:cNvPicPr>
            <a:picLocks noGrp="1" noChangeAspect="1"/>
          </p:cNvPicPr>
          <p:nvPr>
            <p:ph type="pic" sz="quarter" idx="22"/>
          </p:nvPr>
        </p:nvPicPr>
        <p:blipFill>
          <a:blip r:embed="rId4" cstate="email">
            <a:extLst>
              <a:ext uri="{28A0092B-C50C-407E-A947-70E740481C1C}">
                <a14:useLocalDpi xmlns:a14="http://schemas.microsoft.com/office/drawing/2010/main" val="0"/>
              </a:ext>
            </a:extLst>
          </a:blip>
          <a:srcRect l="32384" r="32384"/>
          <a:stretch>
            <a:fillRect/>
          </a:stretch>
        </p:blipFill>
        <p:spPr/>
      </p:pic>
      <p:pic>
        <p:nvPicPr>
          <p:cNvPr id="12" name="图片占位符 11">
            <a:extLst>
              <a:ext uri="{FF2B5EF4-FFF2-40B4-BE49-F238E27FC236}">
                <a16:creationId xmlns:a16="http://schemas.microsoft.com/office/drawing/2014/main" id="{46C79E3F-67A3-4645-B134-B4C82B6D0378}"/>
              </a:ext>
            </a:extLst>
          </p:cNvPr>
          <p:cNvPicPr>
            <a:picLocks noGrp="1" noChangeAspect="1"/>
          </p:cNvPicPr>
          <p:nvPr>
            <p:ph type="pic" sz="quarter" idx="20"/>
          </p:nvPr>
        </p:nvPicPr>
        <p:blipFill>
          <a:blip r:embed="rId5" cstate="email">
            <a:extLst>
              <a:ext uri="{28A0092B-C50C-407E-A947-70E740481C1C}">
                <a14:useLocalDpi xmlns:a14="http://schemas.microsoft.com/office/drawing/2010/main" val="0"/>
              </a:ext>
            </a:extLst>
          </a:blip>
          <a:srcRect l="32390" r="32390"/>
          <a:stretch>
            <a:fillRect/>
          </a:stretch>
        </p:blipFill>
        <p:spPr/>
      </p:pic>
      <p:pic>
        <p:nvPicPr>
          <p:cNvPr id="15" name="图片占位符 14">
            <a:extLst>
              <a:ext uri="{FF2B5EF4-FFF2-40B4-BE49-F238E27FC236}">
                <a16:creationId xmlns:a16="http://schemas.microsoft.com/office/drawing/2014/main" id="{73ED81D2-106B-4752-92F0-D9FC30F18F40}"/>
              </a:ext>
            </a:extLst>
          </p:cNvPr>
          <p:cNvPicPr>
            <a:picLocks noGrp="1" noChangeAspect="1"/>
          </p:cNvPicPr>
          <p:nvPr>
            <p:ph type="pic" sz="quarter" idx="21"/>
          </p:nvPr>
        </p:nvPicPr>
        <p:blipFill>
          <a:blip r:embed="rId6" cstate="email">
            <a:extLst>
              <a:ext uri="{28A0092B-C50C-407E-A947-70E740481C1C}">
                <a14:useLocalDpi xmlns:a14="http://schemas.microsoft.com/office/drawing/2010/main" val="0"/>
              </a:ext>
            </a:extLst>
          </a:blip>
          <a:srcRect l="30182" r="30182"/>
          <a:stretch>
            <a:fillRect/>
          </a:stretch>
        </p:blipFill>
        <p:spPr/>
      </p:pic>
    </p:spTree>
    <p:custDataLst>
      <p:tags r:id="rId1"/>
    </p:custDataLst>
    <p:extLst>
      <p:ext uri="{BB962C8B-B14F-4D97-AF65-F5344CB8AC3E}">
        <p14:creationId xmlns:p14="http://schemas.microsoft.com/office/powerpoint/2010/main" val="5720611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B2E0F9F-A2FE-024D-A5B8-48B2829C4315}"/>
              </a:ext>
            </a:extLst>
          </p:cNvPr>
          <p:cNvCxnSpPr/>
          <p:nvPr/>
        </p:nvCxnSpPr>
        <p:spPr>
          <a:xfrm>
            <a:off x="11608677" y="2794666"/>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370D94-7186-C243-8B13-730101114221}"/>
              </a:ext>
            </a:extLst>
          </p:cNvPr>
          <p:cNvSpPr txBox="1"/>
          <p:nvPr/>
        </p:nvSpPr>
        <p:spPr>
          <a:xfrm>
            <a:off x="7433393" y="1160870"/>
            <a:ext cx="9510937" cy="1200329"/>
          </a:xfrm>
          <a:prstGeom prst="rect">
            <a:avLst/>
          </a:prstGeom>
          <a:noFill/>
        </p:spPr>
        <p:txBody>
          <a:bodyPr wrap="none" rtlCol="0">
            <a:spAutoFit/>
          </a:bodyPr>
          <a:lstStyle/>
          <a:p>
            <a:pPr algn="ctr"/>
            <a:r>
              <a:rPr lang="zh-CN" altLang="en-US" sz="7200" b="1" spc="800" dirty="0">
                <a:solidFill>
                  <a:schemeClr val="tx2"/>
                </a:solidFill>
                <a:latin typeface="Lato Black" charset="0"/>
                <a:ea typeface="Lato Black" charset="0"/>
                <a:cs typeface="Lato Black" charset="0"/>
              </a:rPr>
              <a:t>运 行 设 计 与 算 法</a:t>
            </a:r>
            <a:endParaRPr lang="en-US" altLang="zh-CN" sz="7200" b="1" spc="800" dirty="0">
              <a:solidFill>
                <a:schemeClr val="tx2"/>
              </a:solidFill>
              <a:latin typeface="Lato Black" charset="0"/>
              <a:ea typeface="Lato Black" charset="0"/>
              <a:cs typeface="Lato Black" charset="0"/>
            </a:endParaRPr>
          </a:p>
        </p:txBody>
      </p:sp>
      <p:sp>
        <p:nvSpPr>
          <p:cNvPr id="2" name="文本框 1">
            <a:extLst>
              <a:ext uri="{FF2B5EF4-FFF2-40B4-BE49-F238E27FC236}">
                <a16:creationId xmlns:a16="http://schemas.microsoft.com/office/drawing/2014/main" id="{145C94D0-32A4-4016-996F-9F8D36006E98}"/>
              </a:ext>
            </a:extLst>
          </p:cNvPr>
          <p:cNvSpPr txBox="1"/>
          <p:nvPr/>
        </p:nvSpPr>
        <p:spPr>
          <a:xfrm>
            <a:off x="640080" y="3634740"/>
            <a:ext cx="10345123" cy="7478970"/>
          </a:xfrm>
          <a:prstGeom prst="rect">
            <a:avLst/>
          </a:prstGeom>
          <a:noFill/>
        </p:spPr>
        <p:txBody>
          <a:bodyPr wrap="square" rtlCol="0">
            <a:spAutoFit/>
          </a:bodyPr>
          <a:lstStyle/>
          <a:p>
            <a:r>
              <a:rPr lang="en-US" altLang="zh-CN" sz="4000" dirty="0"/>
              <a:t>      </a:t>
            </a:r>
            <a:r>
              <a:rPr lang="zh-CN" altLang="zh-CN" sz="4000" dirty="0"/>
              <a:t>考虑到用户群体的数量和规模，配乐需要满足多样性和多元性，即不同配乐类别的多样和同一配乐类别的多元。该产品利用随机过程，通过配置不同的可能性参数，为随机过程中的事件分配权重，也可利用混沌理论里的分形理论，用分形来创作自然的音乐曲调。另外可选取</a:t>
            </a:r>
            <a:r>
              <a:rPr lang="en-US" altLang="zh-CN" sz="4000" dirty="0"/>
              <a:t>“</a:t>
            </a:r>
            <a:r>
              <a:rPr lang="zh-CN" altLang="zh-CN" sz="4000" dirty="0"/>
              <a:t>个性噪声</a:t>
            </a:r>
            <a:r>
              <a:rPr lang="en-US" altLang="zh-CN" sz="4000" dirty="0"/>
              <a:t>”</a:t>
            </a:r>
            <a:r>
              <a:rPr lang="zh-CN" altLang="zh-CN" sz="4000" dirty="0"/>
              <a:t>为配乐的创作进行点缀。</a:t>
            </a:r>
          </a:p>
          <a:p>
            <a:r>
              <a:rPr lang="en-US" altLang="zh-CN" sz="4000" dirty="0"/>
              <a:t>       </a:t>
            </a:r>
            <a:r>
              <a:rPr lang="zh-CN" altLang="zh-CN" sz="4000" dirty="0"/>
              <a:t>在产品发行后，该产品仍会收集用户的反馈和评价，分析流行的自动配乐曲目，利用</a:t>
            </a:r>
            <a:r>
              <a:rPr lang="en-US" altLang="zh-CN" sz="4000" dirty="0"/>
              <a:t>LSTM</a:t>
            </a:r>
            <a:r>
              <a:rPr lang="zh-CN" altLang="zh-CN" sz="4000" dirty="0"/>
              <a:t>进行持续化学习，再结合遗传算法，通过突变和自然选择来对生成结果进一步优化，淘汰不自然、不合调的生成方向。</a:t>
            </a:r>
          </a:p>
        </p:txBody>
      </p:sp>
      <p:pic>
        <p:nvPicPr>
          <p:cNvPr id="6" name="图片占位符 5">
            <a:extLst>
              <a:ext uri="{FF2B5EF4-FFF2-40B4-BE49-F238E27FC236}">
                <a16:creationId xmlns:a16="http://schemas.microsoft.com/office/drawing/2014/main" id="{06950E7E-E955-44D5-8FE4-D445C5B7B5E4}"/>
              </a:ext>
            </a:extLst>
          </p:cNvPr>
          <p:cNvPicPr>
            <a:picLocks noGrp="1" noChangeAspect="1"/>
          </p:cNvPicPr>
          <p:nvPr>
            <p:ph type="pic" sz="quarter" idx="22"/>
          </p:nvPr>
        </p:nvPicPr>
        <p:blipFill>
          <a:blip r:embed="rId4" cstate="email">
            <a:extLst>
              <a:ext uri="{28A0092B-C50C-407E-A947-70E740481C1C}">
                <a14:useLocalDpi xmlns:a14="http://schemas.microsoft.com/office/drawing/2010/main" val="0"/>
              </a:ext>
            </a:extLst>
          </a:blip>
          <a:srcRect l="32361" r="32361"/>
          <a:stretch>
            <a:fillRect/>
          </a:stretch>
        </p:blipFill>
        <p:spPr/>
      </p:pic>
      <p:pic>
        <p:nvPicPr>
          <p:cNvPr id="12" name="图片占位符 11">
            <a:extLst>
              <a:ext uri="{FF2B5EF4-FFF2-40B4-BE49-F238E27FC236}">
                <a16:creationId xmlns:a16="http://schemas.microsoft.com/office/drawing/2014/main" id="{5452AB9F-A18E-4390-94C4-F961684EBA1D}"/>
              </a:ext>
            </a:extLst>
          </p:cNvPr>
          <p:cNvPicPr>
            <a:picLocks noGrp="1" noChangeAspect="1"/>
          </p:cNvPicPr>
          <p:nvPr>
            <p:ph type="pic" sz="quarter" idx="20"/>
          </p:nvPr>
        </p:nvPicPr>
        <p:blipFill>
          <a:blip r:embed="rId5" cstate="email">
            <a:extLst>
              <a:ext uri="{28A0092B-C50C-407E-A947-70E740481C1C}">
                <a14:useLocalDpi xmlns:a14="http://schemas.microsoft.com/office/drawing/2010/main" val="0"/>
              </a:ext>
            </a:extLst>
          </a:blip>
          <a:srcRect l="32422" r="32422"/>
          <a:stretch>
            <a:fillRect/>
          </a:stretch>
        </p:blipFill>
        <p:spPr/>
      </p:pic>
      <p:pic>
        <p:nvPicPr>
          <p:cNvPr id="15" name="图片占位符 14">
            <a:extLst>
              <a:ext uri="{FF2B5EF4-FFF2-40B4-BE49-F238E27FC236}">
                <a16:creationId xmlns:a16="http://schemas.microsoft.com/office/drawing/2014/main" id="{986E2138-0231-4AEC-A17E-D35F445A7ACE}"/>
              </a:ext>
            </a:extLst>
          </p:cNvPr>
          <p:cNvPicPr>
            <a:picLocks noGrp="1" noChangeAspect="1"/>
          </p:cNvPicPr>
          <p:nvPr>
            <p:ph type="pic" sz="quarter" idx="21"/>
          </p:nvPr>
        </p:nvPicPr>
        <p:blipFill>
          <a:blip r:embed="rId6" cstate="email">
            <a:extLst>
              <a:ext uri="{28A0092B-C50C-407E-A947-70E740481C1C}">
                <a14:useLocalDpi xmlns:a14="http://schemas.microsoft.com/office/drawing/2010/main" val="0"/>
              </a:ext>
            </a:extLst>
          </a:blip>
          <a:srcRect l="32384" r="32384"/>
          <a:stretch>
            <a:fillRect/>
          </a:stretch>
        </p:blipFill>
        <p:spPr/>
      </p:pic>
    </p:spTree>
    <p:custDataLst>
      <p:tags r:id="rId1"/>
    </p:custDataLst>
    <p:extLst>
      <p:ext uri="{BB962C8B-B14F-4D97-AF65-F5344CB8AC3E}">
        <p14:creationId xmlns:p14="http://schemas.microsoft.com/office/powerpoint/2010/main" val="33899641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ubtitle 2"/>
          <p:cNvSpPr txBox="1">
            <a:spLocks/>
          </p:cNvSpPr>
          <p:nvPr/>
        </p:nvSpPr>
        <p:spPr>
          <a:xfrm>
            <a:off x="1513874" y="7911386"/>
            <a:ext cx="4226535" cy="332251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zh-CN" altLang="en-US" dirty="0">
                <a:solidFill>
                  <a:schemeClr val="tx1"/>
                </a:solidFill>
                <a:latin typeface="Poppins Light" charset="0"/>
                <a:ea typeface="Poppins Light" charset="0"/>
                <a:cs typeface="Poppins Light" charset="0"/>
              </a:rPr>
              <a:t>与合作公司共同推出测试版功能或软件，进行评测，并利用营销号进行宣传。</a:t>
            </a:r>
          </a:p>
          <a:p>
            <a:pPr algn="l">
              <a:lnSpc>
                <a:spcPts val="4040"/>
              </a:lnSpc>
            </a:pPr>
            <a:r>
              <a:rPr lang="zh-CN" altLang="en-US" dirty="0">
                <a:solidFill>
                  <a:schemeClr val="tx1"/>
                </a:solidFill>
                <a:latin typeface="Poppins Light" charset="0"/>
                <a:ea typeface="Poppins Light" charset="0"/>
                <a:cs typeface="Poppins Light" charset="0"/>
              </a:rPr>
              <a:t>软件方面确定测试计划，配置管理计划，人员培训计划等。</a:t>
            </a:r>
          </a:p>
        </p:txBody>
      </p:sp>
      <p:sp>
        <p:nvSpPr>
          <p:cNvPr id="45" name="TextBox 44"/>
          <p:cNvSpPr txBox="1"/>
          <p:nvPr/>
        </p:nvSpPr>
        <p:spPr>
          <a:xfrm>
            <a:off x="1814325" y="7357388"/>
            <a:ext cx="1723549" cy="553998"/>
          </a:xfrm>
          <a:prstGeom prst="rect">
            <a:avLst/>
          </a:prstGeom>
          <a:noFill/>
        </p:spPr>
        <p:txBody>
          <a:bodyPr wrap="none" rtlCol="0" anchor="ctr" anchorCtr="0">
            <a:spAutoFit/>
          </a:bodyPr>
          <a:lstStyle/>
          <a:p>
            <a:r>
              <a:rPr lang="zh-CN" altLang="en-US" sz="3000" b="1" dirty="0">
                <a:solidFill>
                  <a:schemeClr val="tx2"/>
                </a:solidFill>
                <a:latin typeface="Poppins SemiBold" charset="0"/>
                <a:ea typeface="Poppins SemiBold" charset="0"/>
                <a:cs typeface="Poppins SemiBold" charset="0"/>
              </a:rPr>
              <a:t>初步投入</a:t>
            </a:r>
            <a:endParaRPr lang="en-US" sz="3000" b="1" dirty="0">
              <a:solidFill>
                <a:schemeClr val="tx2"/>
              </a:solidFill>
              <a:latin typeface="Poppins SemiBold" charset="0"/>
              <a:ea typeface="Poppins SemiBold" charset="0"/>
              <a:cs typeface="Poppins SemiBold" charset="0"/>
            </a:endParaRPr>
          </a:p>
        </p:txBody>
      </p:sp>
      <p:sp>
        <p:nvSpPr>
          <p:cNvPr id="46" name="Subtitle 2"/>
          <p:cNvSpPr txBox="1">
            <a:spLocks/>
          </p:cNvSpPr>
          <p:nvPr/>
        </p:nvSpPr>
        <p:spPr>
          <a:xfrm>
            <a:off x="6712132" y="4105141"/>
            <a:ext cx="4226535" cy="273568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zh-CN" altLang="en-US" dirty="0">
                <a:solidFill>
                  <a:schemeClr val="tx1"/>
                </a:solidFill>
                <a:latin typeface="Poppins Light" charset="0"/>
                <a:ea typeface="Poppins Light" charset="0"/>
                <a:cs typeface="Poppins Light" charset="0"/>
              </a:rPr>
              <a:t>根据项目的设计初始化软件核心组件，保证基础的配乐连贯和风格统一，后通过用户的使用体验优化核心组件的模型参数。</a:t>
            </a:r>
            <a:endParaRPr lang="en-US" dirty="0">
              <a:solidFill>
                <a:schemeClr val="tx1"/>
              </a:solidFill>
              <a:latin typeface="Poppins Light" charset="0"/>
              <a:ea typeface="Poppins Light" charset="0"/>
              <a:cs typeface="Poppins Light" charset="0"/>
            </a:endParaRPr>
          </a:p>
        </p:txBody>
      </p:sp>
      <p:sp>
        <p:nvSpPr>
          <p:cNvPr id="47" name="TextBox 46"/>
          <p:cNvSpPr txBox="1"/>
          <p:nvPr/>
        </p:nvSpPr>
        <p:spPr>
          <a:xfrm>
            <a:off x="6815019" y="3551143"/>
            <a:ext cx="3262432" cy="553998"/>
          </a:xfrm>
          <a:prstGeom prst="rect">
            <a:avLst/>
          </a:prstGeom>
          <a:noFill/>
        </p:spPr>
        <p:txBody>
          <a:bodyPr wrap="none" rtlCol="0" anchor="ctr" anchorCtr="0">
            <a:spAutoFit/>
          </a:bodyPr>
          <a:lstStyle/>
          <a:p>
            <a:r>
              <a:rPr lang="zh-CN" altLang="en-US" sz="3000" b="1" dirty="0">
                <a:solidFill>
                  <a:schemeClr val="tx2"/>
                </a:solidFill>
                <a:latin typeface="Poppins SemiBold" charset="0"/>
                <a:ea typeface="Poppins SemiBold" charset="0"/>
                <a:cs typeface="Poppins SemiBold" charset="0"/>
              </a:rPr>
              <a:t>设计软件核心组件</a:t>
            </a:r>
            <a:endParaRPr lang="en-US" sz="3000" b="1" dirty="0">
              <a:solidFill>
                <a:schemeClr val="tx2"/>
              </a:solidFill>
              <a:latin typeface="Poppins SemiBold" charset="0"/>
              <a:ea typeface="Poppins SemiBold" charset="0"/>
              <a:cs typeface="Poppins SemiBold" charset="0"/>
            </a:endParaRPr>
          </a:p>
        </p:txBody>
      </p:sp>
      <p:sp>
        <p:nvSpPr>
          <p:cNvPr id="48" name="Subtitle 2"/>
          <p:cNvSpPr txBox="1">
            <a:spLocks/>
          </p:cNvSpPr>
          <p:nvPr/>
        </p:nvSpPr>
        <p:spPr>
          <a:xfrm>
            <a:off x="1513874" y="4171045"/>
            <a:ext cx="3861497" cy="273568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zh-CN" altLang="en-US" dirty="0">
                <a:solidFill>
                  <a:schemeClr val="tx1"/>
                </a:solidFill>
                <a:latin typeface="Poppins Light" charset="0"/>
                <a:ea typeface="Poppins Light" charset="0"/>
                <a:cs typeface="Poppins Light" charset="0"/>
              </a:rPr>
              <a:t>获取市场的主要份额方向，确定具体功能的研究对象，分析产品的受众群体，联系有市场需求的公司，确定合作对象。</a:t>
            </a:r>
            <a:endParaRPr lang="en-US" dirty="0">
              <a:solidFill>
                <a:schemeClr val="tx1"/>
              </a:solidFill>
              <a:latin typeface="Poppins Light" charset="0"/>
              <a:ea typeface="Poppins Light" charset="0"/>
              <a:cs typeface="Poppins Light" charset="0"/>
            </a:endParaRPr>
          </a:p>
        </p:txBody>
      </p:sp>
      <p:sp>
        <p:nvSpPr>
          <p:cNvPr id="49" name="TextBox 48"/>
          <p:cNvSpPr txBox="1"/>
          <p:nvPr/>
        </p:nvSpPr>
        <p:spPr>
          <a:xfrm>
            <a:off x="1696754" y="3551143"/>
            <a:ext cx="1723549" cy="553998"/>
          </a:xfrm>
          <a:prstGeom prst="rect">
            <a:avLst/>
          </a:prstGeom>
          <a:noFill/>
        </p:spPr>
        <p:txBody>
          <a:bodyPr wrap="none" rtlCol="0" anchor="ctr" anchorCtr="0">
            <a:spAutoFit/>
          </a:bodyPr>
          <a:lstStyle/>
          <a:p>
            <a:r>
              <a:rPr lang="zh-CN" altLang="en-US" sz="3000" b="1" dirty="0">
                <a:solidFill>
                  <a:schemeClr val="tx2"/>
                </a:solidFill>
                <a:latin typeface="Poppins SemiBold" charset="0"/>
                <a:ea typeface="Poppins SemiBold" charset="0"/>
                <a:cs typeface="Poppins SemiBold" charset="0"/>
              </a:rPr>
              <a:t>市场研究</a:t>
            </a:r>
            <a:endParaRPr lang="en-US" sz="3000" b="1" dirty="0">
              <a:solidFill>
                <a:schemeClr val="tx2"/>
              </a:solidFill>
              <a:latin typeface="Poppins SemiBold" charset="0"/>
              <a:ea typeface="Poppins SemiBold" charset="0"/>
              <a:cs typeface="Poppins SemiBold" charset="0"/>
            </a:endParaRPr>
          </a:p>
        </p:txBody>
      </p:sp>
      <p:sp>
        <p:nvSpPr>
          <p:cNvPr id="12" name="TextBox 11">
            <a:extLst>
              <a:ext uri="{FF2B5EF4-FFF2-40B4-BE49-F238E27FC236}">
                <a16:creationId xmlns:a16="http://schemas.microsoft.com/office/drawing/2014/main" id="{DBF4BB16-066B-004E-AA33-BEE4B3168A60}"/>
              </a:ext>
            </a:extLst>
          </p:cNvPr>
          <p:cNvSpPr txBox="1"/>
          <p:nvPr/>
        </p:nvSpPr>
        <p:spPr>
          <a:xfrm>
            <a:off x="1513874" y="976155"/>
            <a:ext cx="4185761" cy="1015663"/>
          </a:xfrm>
          <a:prstGeom prst="rect">
            <a:avLst/>
          </a:prstGeom>
          <a:noFill/>
        </p:spPr>
        <p:txBody>
          <a:bodyPr wrap="none" rtlCol="0">
            <a:spAutoFit/>
          </a:bodyPr>
          <a:lstStyle/>
          <a:p>
            <a:pPr>
              <a:lnSpc>
                <a:spcPts val="7200"/>
              </a:lnSpc>
            </a:pPr>
            <a:r>
              <a:rPr lang="zh-CN" altLang="en-US" sz="7000" b="1" spc="800" dirty="0">
                <a:solidFill>
                  <a:schemeClr val="tx2"/>
                </a:solidFill>
                <a:latin typeface="Lato Black" charset="0"/>
                <a:ea typeface="Lato Black" charset="0"/>
                <a:cs typeface="Lato Black" charset="0"/>
              </a:rPr>
              <a:t>项目计划</a:t>
            </a:r>
            <a:endParaRPr lang="en-US" sz="7000" b="1" spc="800" dirty="0">
              <a:solidFill>
                <a:schemeClr val="tx2"/>
              </a:solidFill>
              <a:latin typeface="Lato Black" charset="0"/>
              <a:ea typeface="Lato Black" charset="0"/>
              <a:cs typeface="Lato Black" charset="0"/>
            </a:endParaRPr>
          </a:p>
        </p:txBody>
      </p:sp>
      <p:sp>
        <p:nvSpPr>
          <p:cNvPr id="10" name="TextBox 44">
            <a:extLst>
              <a:ext uri="{FF2B5EF4-FFF2-40B4-BE49-F238E27FC236}">
                <a16:creationId xmlns:a16="http://schemas.microsoft.com/office/drawing/2014/main" id="{63789F76-7D0F-4149-A57A-2E031CF23583}"/>
              </a:ext>
            </a:extLst>
          </p:cNvPr>
          <p:cNvSpPr txBox="1"/>
          <p:nvPr/>
        </p:nvSpPr>
        <p:spPr>
          <a:xfrm>
            <a:off x="6815019" y="7343312"/>
            <a:ext cx="1723549" cy="553998"/>
          </a:xfrm>
          <a:prstGeom prst="rect">
            <a:avLst/>
          </a:prstGeom>
          <a:noFill/>
        </p:spPr>
        <p:txBody>
          <a:bodyPr wrap="none" rtlCol="0" anchor="ctr" anchorCtr="0">
            <a:spAutoFit/>
          </a:bodyPr>
          <a:lstStyle/>
          <a:p>
            <a:r>
              <a:rPr lang="zh-CN" altLang="en-US" sz="3000" b="1" dirty="0">
                <a:solidFill>
                  <a:schemeClr val="tx2"/>
                </a:solidFill>
                <a:latin typeface="Poppins SemiBold" charset="0"/>
                <a:ea typeface="Poppins SemiBold" charset="0"/>
                <a:cs typeface="Poppins SemiBold" charset="0"/>
              </a:rPr>
              <a:t>确定问题</a:t>
            </a:r>
            <a:endParaRPr lang="en-US" sz="3000" b="1" dirty="0">
              <a:solidFill>
                <a:schemeClr val="tx2"/>
              </a:solidFill>
              <a:latin typeface="Poppins SemiBold" charset="0"/>
              <a:ea typeface="Poppins SemiBold" charset="0"/>
              <a:cs typeface="Poppins SemiBold" charset="0"/>
            </a:endParaRPr>
          </a:p>
        </p:txBody>
      </p:sp>
      <p:sp>
        <p:nvSpPr>
          <p:cNvPr id="13" name="Subtitle 2">
            <a:extLst>
              <a:ext uri="{FF2B5EF4-FFF2-40B4-BE49-F238E27FC236}">
                <a16:creationId xmlns:a16="http://schemas.microsoft.com/office/drawing/2014/main" id="{A328ED5F-83E8-4EA2-9CF2-78AD150A2A08}"/>
              </a:ext>
            </a:extLst>
          </p:cNvPr>
          <p:cNvSpPr txBox="1">
            <a:spLocks/>
          </p:cNvSpPr>
          <p:nvPr/>
        </p:nvSpPr>
        <p:spPr>
          <a:xfrm>
            <a:off x="6712131" y="7911386"/>
            <a:ext cx="4226535" cy="273568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zh-CN" altLang="en-US" dirty="0">
                <a:solidFill>
                  <a:schemeClr val="tx1"/>
                </a:solidFill>
                <a:latin typeface="Poppins Light" charset="0"/>
                <a:ea typeface="Poppins Light" charset="0"/>
                <a:cs typeface="Poppins Light" charset="0"/>
              </a:rPr>
              <a:t>出错处理设计，并进行拓展设计与维护模块设计。涉及到的法律，专利问题，进行相应的安全保密设计与可行性研究报告。</a:t>
            </a:r>
          </a:p>
        </p:txBody>
      </p:sp>
      <p:pic>
        <p:nvPicPr>
          <p:cNvPr id="7" name="图片占位符 6">
            <a:extLst>
              <a:ext uri="{FF2B5EF4-FFF2-40B4-BE49-F238E27FC236}">
                <a16:creationId xmlns:a16="http://schemas.microsoft.com/office/drawing/2014/main" id="{BEDB414E-1B50-4A13-8318-53F850A13324}"/>
              </a:ext>
            </a:extLst>
          </p:cNvPr>
          <p:cNvPicPr>
            <a:picLocks noGrp="1" noChangeAspect="1"/>
          </p:cNvPicPr>
          <p:nvPr>
            <p:ph type="pic" sz="quarter" idx="13"/>
          </p:nvPr>
        </p:nvPicPr>
        <p:blipFill>
          <a:blip r:embed="rId4" cstate="email">
            <a:extLst>
              <a:ext uri="{28A0092B-C50C-407E-A947-70E740481C1C}">
                <a14:useLocalDpi xmlns:a14="http://schemas.microsoft.com/office/drawing/2010/main" val="0"/>
              </a:ext>
            </a:extLst>
          </a:blip>
          <a:srcRect t="4946" b="4946"/>
          <a:stretch>
            <a:fillRect/>
          </a:stretch>
        </p:blipFill>
        <p:spPr/>
      </p:pic>
    </p:spTree>
    <p:custDataLst>
      <p:tags r:id="rId1"/>
    </p:custDataLst>
    <p:extLst>
      <p:ext uri="{BB962C8B-B14F-4D97-AF65-F5344CB8AC3E}">
        <p14:creationId xmlns:p14="http://schemas.microsoft.com/office/powerpoint/2010/main" val="33758007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ubtitle 2"/>
          <p:cNvSpPr txBox="1">
            <a:spLocks/>
          </p:cNvSpPr>
          <p:nvPr/>
        </p:nvSpPr>
        <p:spPr>
          <a:xfrm>
            <a:off x="15008403" y="11065690"/>
            <a:ext cx="6598563" cy="17097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altLang="zh-CN" dirty="0">
                <a:solidFill>
                  <a:schemeClr val="tx1"/>
                </a:solidFill>
                <a:latin typeface="Poppins Light" charset="0"/>
                <a:ea typeface="Poppins Light" charset="0"/>
                <a:cs typeface="Poppins Light" charset="0"/>
              </a:rPr>
              <a:t>A.I. Duet</a:t>
            </a:r>
            <a:r>
              <a:rPr lang="zh-CN" altLang="en-US" dirty="0">
                <a:solidFill>
                  <a:schemeClr val="tx1"/>
                </a:solidFill>
                <a:latin typeface="Poppins Light" charset="0"/>
                <a:ea typeface="Poppins Light" charset="0"/>
                <a:cs typeface="Poppins Light" charset="0"/>
              </a:rPr>
              <a:t>则是</a:t>
            </a:r>
            <a:r>
              <a:rPr lang="en-US" altLang="zh-CN" dirty="0">
                <a:solidFill>
                  <a:schemeClr val="tx1"/>
                </a:solidFill>
                <a:latin typeface="Poppins Light" charset="0"/>
                <a:ea typeface="Poppins Light" charset="0"/>
                <a:cs typeface="Poppins Light" charset="0"/>
              </a:rPr>
              <a:t>Google</a:t>
            </a:r>
            <a:r>
              <a:rPr lang="zh-CN" altLang="en-US" dirty="0">
                <a:solidFill>
                  <a:schemeClr val="tx1"/>
                </a:solidFill>
                <a:latin typeface="Poppins Light" charset="0"/>
                <a:ea typeface="Poppins Light" charset="0"/>
                <a:cs typeface="Poppins Light" charset="0"/>
              </a:rPr>
              <a:t>开发的在线人机交互钢琴，通过用户弹奏的少量音符来自动弹奏出搭配音乐。</a:t>
            </a:r>
            <a:endParaRPr lang="en-US" dirty="0">
              <a:solidFill>
                <a:schemeClr val="tx1"/>
              </a:solidFill>
              <a:latin typeface="Poppins Light" charset="0"/>
              <a:ea typeface="Poppins Light" charset="0"/>
              <a:cs typeface="Poppins Light" charset="0"/>
            </a:endParaRPr>
          </a:p>
        </p:txBody>
      </p:sp>
      <p:sp>
        <p:nvSpPr>
          <p:cNvPr id="67" name="TextBox 66"/>
          <p:cNvSpPr txBox="1"/>
          <p:nvPr/>
        </p:nvSpPr>
        <p:spPr>
          <a:xfrm>
            <a:off x="17249693" y="10542470"/>
            <a:ext cx="1497718"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A.I. Duet</a:t>
            </a:r>
          </a:p>
        </p:txBody>
      </p:sp>
      <p:sp>
        <p:nvSpPr>
          <p:cNvPr id="68" name="Subtitle 2"/>
          <p:cNvSpPr txBox="1">
            <a:spLocks/>
          </p:cNvSpPr>
          <p:nvPr/>
        </p:nvSpPr>
        <p:spPr>
          <a:xfrm>
            <a:off x="4104811" y="11150903"/>
            <a:ext cx="6598563" cy="17097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zh-CN" altLang="en-US" dirty="0">
                <a:solidFill>
                  <a:schemeClr val="tx1"/>
                </a:solidFill>
                <a:latin typeface="Poppins Light" charset="0"/>
                <a:ea typeface="Poppins Light" charset="0"/>
                <a:cs typeface="Poppins Light" charset="0"/>
              </a:rPr>
              <a:t>发布了多张专辑并为好几个大型会议配乐的</a:t>
            </a:r>
            <a:r>
              <a:rPr lang="en-US" altLang="zh-CN" dirty="0">
                <a:solidFill>
                  <a:schemeClr val="tx1"/>
                </a:solidFill>
                <a:latin typeface="Poppins Light" charset="0"/>
                <a:ea typeface="Poppins Light" charset="0"/>
                <a:cs typeface="Poppins Light" charset="0"/>
              </a:rPr>
              <a:t>AIVA</a:t>
            </a:r>
            <a:r>
              <a:rPr lang="zh-CN" altLang="en-US" dirty="0">
                <a:solidFill>
                  <a:schemeClr val="tx1"/>
                </a:solidFill>
                <a:latin typeface="Poppins Light" charset="0"/>
                <a:ea typeface="Poppins Light" charset="0"/>
                <a:cs typeface="Poppins Light" charset="0"/>
              </a:rPr>
              <a:t>就是通过学习相关风格的歌曲训练集来创作该风格的歌曲</a:t>
            </a:r>
            <a:endParaRPr lang="en-US" dirty="0">
              <a:solidFill>
                <a:schemeClr val="tx1"/>
              </a:solidFill>
              <a:latin typeface="Poppins Light" charset="0"/>
              <a:ea typeface="Poppins Light" charset="0"/>
              <a:cs typeface="Poppins Light" charset="0"/>
            </a:endParaRPr>
          </a:p>
        </p:txBody>
      </p:sp>
      <p:sp>
        <p:nvSpPr>
          <p:cNvPr id="70" name="TextBox 69"/>
          <p:cNvSpPr txBox="1"/>
          <p:nvPr/>
        </p:nvSpPr>
        <p:spPr>
          <a:xfrm>
            <a:off x="6933550" y="10542470"/>
            <a:ext cx="909352" cy="523220"/>
          </a:xfrm>
          <a:prstGeom prst="rect">
            <a:avLst/>
          </a:prstGeom>
          <a:noFill/>
        </p:spPr>
        <p:txBody>
          <a:bodyPr wrap="none" rtlCol="0" anchor="ctr" anchorCtr="0">
            <a:spAutoFit/>
          </a:bodyPr>
          <a:lstStyle/>
          <a:p>
            <a:pPr algn="ctr"/>
            <a:r>
              <a:rPr lang="en-US" sz="2800" b="1" dirty="0">
                <a:solidFill>
                  <a:schemeClr val="tx2"/>
                </a:solidFill>
                <a:latin typeface="Poppins SemiBold" charset="0"/>
                <a:ea typeface="Poppins SemiBold" charset="0"/>
                <a:cs typeface="Poppins SemiBold" charset="0"/>
              </a:rPr>
              <a:t>AIVA</a:t>
            </a:r>
          </a:p>
        </p:txBody>
      </p:sp>
      <p:cxnSp>
        <p:nvCxnSpPr>
          <p:cNvPr id="16" name="Straight Connector 15">
            <a:extLst>
              <a:ext uri="{FF2B5EF4-FFF2-40B4-BE49-F238E27FC236}">
                <a16:creationId xmlns:a16="http://schemas.microsoft.com/office/drawing/2014/main" id="{F4F05C40-A1DE-1B4E-9E84-907536C7C797}"/>
              </a:ext>
            </a:extLst>
          </p:cNvPr>
          <p:cNvCxnSpPr/>
          <p:nvPr/>
        </p:nvCxnSpPr>
        <p:spPr>
          <a:xfrm>
            <a:off x="17826597" y="10542470"/>
            <a:ext cx="1192923"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755B58-9D7E-3C41-AA19-A80B5424ECCE}"/>
              </a:ext>
            </a:extLst>
          </p:cNvPr>
          <p:cNvSpPr txBox="1"/>
          <p:nvPr/>
        </p:nvSpPr>
        <p:spPr>
          <a:xfrm>
            <a:off x="10095979" y="1160870"/>
            <a:ext cx="4185761" cy="1169551"/>
          </a:xfrm>
          <a:prstGeom prst="rect">
            <a:avLst/>
          </a:prstGeom>
          <a:noFill/>
        </p:spPr>
        <p:txBody>
          <a:bodyPr wrap="none" rtlCol="0">
            <a:spAutoFit/>
          </a:bodyPr>
          <a:lstStyle/>
          <a:p>
            <a:pPr algn="ctr"/>
            <a:r>
              <a:rPr lang="zh-CN" altLang="en-US" sz="7000" b="1" spc="800" dirty="0">
                <a:solidFill>
                  <a:schemeClr val="tx2"/>
                </a:solidFill>
                <a:latin typeface="Lato Black" charset="0"/>
                <a:ea typeface="Lato Black" charset="0"/>
                <a:cs typeface="Lato Black" charset="0"/>
              </a:rPr>
              <a:t>竞品分析</a:t>
            </a:r>
            <a:endParaRPr lang="en-US" sz="7000" b="1" spc="800" dirty="0">
              <a:solidFill>
                <a:schemeClr val="tx2"/>
              </a:solidFill>
              <a:latin typeface="Lato Black" charset="0"/>
              <a:ea typeface="Lato Black" charset="0"/>
              <a:cs typeface="Lato Black" charset="0"/>
            </a:endParaRPr>
          </a:p>
        </p:txBody>
      </p:sp>
      <p:pic>
        <p:nvPicPr>
          <p:cNvPr id="5" name="图片占位符 4">
            <a:extLst>
              <a:ext uri="{FF2B5EF4-FFF2-40B4-BE49-F238E27FC236}">
                <a16:creationId xmlns:a16="http://schemas.microsoft.com/office/drawing/2014/main" id="{13677C0D-0165-4A93-93BA-30E5DD38E9B2}"/>
              </a:ext>
            </a:extLst>
          </p:cNvPr>
          <p:cNvPicPr>
            <a:picLocks noGrp="1" noChangeAspect="1"/>
          </p:cNvPicPr>
          <p:nvPr>
            <p:ph type="pic" sz="quarter" idx="25"/>
          </p:nvPr>
        </p:nvPicPr>
        <p:blipFill>
          <a:blip r:embed="rId4">
            <a:extLst>
              <a:ext uri="{28A0092B-C50C-407E-A947-70E740481C1C}">
                <a14:useLocalDpi xmlns:a14="http://schemas.microsoft.com/office/drawing/2010/main" val="0"/>
              </a:ext>
            </a:extLst>
          </a:blip>
          <a:srcRect l="29537" r="29537"/>
          <a:stretch>
            <a:fillRect/>
          </a:stretch>
        </p:blipFill>
        <p:spPr>
          <a:xfrm>
            <a:off x="1623060" y="3330648"/>
            <a:ext cx="10340703" cy="6249934"/>
          </a:xfrm>
        </p:spPr>
      </p:pic>
      <p:pic>
        <p:nvPicPr>
          <p:cNvPr id="9" name="图片占位符 8">
            <a:extLst>
              <a:ext uri="{FF2B5EF4-FFF2-40B4-BE49-F238E27FC236}">
                <a16:creationId xmlns:a16="http://schemas.microsoft.com/office/drawing/2014/main" id="{24A67719-3A62-44CB-9C64-7F736AD2470E}"/>
              </a:ext>
            </a:extLst>
          </p:cNvPr>
          <p:cNvPicPr>
            <a:picLocks noGrp="1" noChangeAspect="1"/>
          </p:cNvPicPr>
          <p:nvPr>
            <p:ph type="pic" sz="quarter" idx="24"/>
          </p:nvPr>
        </p:nvPicPr>
        <p:blipFill>
          <a:blip r:embed="rId5">
            <a:extLst>
              <a:ext uri="{28A0092B-C50C-407E-A947-70E740481C1C}">
                <a14:useLocalDpi xmlns:a14="http://schemas.microsoft.com/office/drawing/2010/main" val="0"/>
              </a:ext>
            </a:extLst>
          </a:blip>
          <a:srcRect l="8593" r="8593"/>
          <a:stretch>
            <a:fillRect/>
          </a:stretch>
        </p:blipFill>
        <p:spPr>
          <a:xfrm>
            <a:off x="12497024" y="3330648"/>
            <a:ext cx="11003056" cy="6249934"/>
          </a:xfrm>
        </p:spPr>
      </p:pic>
    </p:spTree>
    <p:custDataLst>
      <p:tags r:id="rId1"/>
    </p:custDataLst>
    <p:extLst>
      <p:ext uri="{BB962C8B-B14F-4D97-AF65-F5344CB8AC3E}">
        <p14:creationId xmlns:p14="http://schemas.microsoft.com/office/powerpoint/2010/main" val="1225732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PRESENTATIONINFO" val="{&quot;DocumentId&quot;:&quot;199b2ffb7eb190c3d97d7bbd1fbda958&quot;,&quot;LanguageCode&quot;:&quot;zh-CN&quot;,&quot;SlideGuids&quot;:[&quot;5ed9fd4a-1f60-40e8-a8de-e7ec5766a27c&quot;,&quot;43dcc63f-e7eb-4b3a-af54-fe14c533fb10&quot;,&quot;6f573bbd-8c6f-4169-bbfa-0a77e767bbb0&quot;,&quot;15bfcaf3-09a5-44e8-af6d-6580b79cbd9f&quot;,&quot;7b4a9e37-f8c2-46b0-a693-16724f5df68b&quot;,&quot;037f2f08-1884-4fef-9358-bfa373e3a1cf&quot;,&quot;1fae5864-8682-438f-968e-295cf1ebbde9&quot;,&quot;bb99458b-a662-4be5-ada4-104d091e065d&quot;,&quot;0d14a100-1006-4f84-b6dc-4de01b66a81a&quot;,&quot;0790b9f8-a812-4988-a26a-8ffe439eb46e&quot;,&quot;6df1cc37-1049-46f0-9114-cc0e73edb40f&quot;,&quot;95d75ee2-4226-4cc8-9d52-ad199f1e2473&quot;,&quot;473ae625-6a06-48ca-92c0-6d9a2426200e&quot;],&quot;TimeStamp&quot;:&quot;2020-05-27T20:16:09.4456798+08:00&quot;}"/>
</p:tagLst>
</file>

<file path=ppt/tags/tag10.xml><?xml version="1.0" encoding="utf-8"?>
<p:tagLst xmlns:a="http://schemas.openxmlformats.org/drawingml/2006/main" xmlns:r="http://schemas.openxmlformats.org/officeDocument/2006/relationships" xmlns:p="http://schemas.openxmlformats.org/presentationml/2006/main">
  <p:tag name="__MICROSOFT_TRANSLATOR_CLM_SLIDEINFO" val="{&quot;Guid&quot;:&quot;0d14a100-1006-4f84-b6dc-4de01b66a81a&quot;,&quot;TimeStamp&quot;:&quot;2020-05-27T20:16:09.4456798+08:00&quot;}"/>
</p:tagLst>
</file>

<file path=ppt/tags/tag11.xml><?xml version="1.0" encoding="utf-8"?>
<p:tagLst xmlns:a="http://schemas.openxmlformats.org/drawingml/2006/main" xmlns:r="http://schemas.openxmlformats.org/officeDocument/2006/relationships" xmlns:p="http://schemas.openxmlformats.org/presentationml/2006/main">
  <p:tag name="__MICROSOFT_TRANSLATOR_CLM_SLIDEINFO" val="{&quot;Guid&quot;:&quot;0790b9f8-a812-4988-a26a-8ffe439eb46e&quot;,&quot;TimeStamp&quot;:&quot;2020-05-27T20:16:09.4456798+08:00&quot;}"/>
</p:tagLst>
</file>

<file path=ppt/tags/tag12.xml><?xml version="1.0" encoding="utf-8"?>
<p:tagLst xmlns:a="http://schemas.openxmlformats.org/drawingml/2006/main" xmlns:r="http://schemas.openxmlformats.org/officeDocument/2006/relationships" xmlns:p="http://schemas.openxmlformats.org/presentationml/2006/main">
  <p:tag name="__MICROSOFT_TRANSLATOR_CLM_SLIDEINFO" val="{&quot;Guid&quot;:&quot;6df1cc37-1049-46f0-9114-cc0e73edb40f&quot;,&quot;TimeStamp&quot;:&quot;2020-05-27T20:16:09.4456798+08:00&quot;}"/>
</p:tagLst>
</file>

<file path=ppt/tags/tag13.xml><?xml version="1.0" encoding="utf-8"?>
<p:tagLst xmlns:a="http://schemas.openxmlformats.org/drawingml/2006/main" xmlns:r="http://schemas.openxmlformats.org/officeDocument/2006/relationships" xmlns:p="http://schemas.openxmlformats.org/presentationml/2006/main">
  <p:tag name="__MICROSOFT_TRANSLATOR_CLM_SLIDEINFO" val="{&quot;Guid&quot;:&quot;95d75ee2-4226-4cc8-9d52-ad199f1e2473&quot;,&quot;TimeStamp&quot;:&quot;2020-05-27T20:16:09.4456798+08:00&quot;}"/>
</p:tagLst>
</file>

<file path=ppt/tags/tag14.xml><?xml version="1.0" encoding="utf-8"?>
<p:tagLst xmlns:a="http://schemas.openxmlformats.org/drawingml/2006/main" xmlns:r="http://schemas.openxmlformats.org/officeDocument/2006/relationships" xmlns:p="http://schemas.openxmlformats.org/presentationml/2006/main">
  <p:tag name="__MICROSOFT_TRANSLATOR_CLM_SLIDEINFO" val="{&quot;Guid&quot;:&quot;473ae625-6a06-48ca-92c0-6d9a2426200e&quot;,&quot;TimeStamp&quot;:&quot;2020-05-27T20:16:09.4456798+08: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5ed9fd4a-1f60-40e8-a8de-e7ec5766a27c&quot;,&quot;TimeStamp&quot;:&quot;2020-05-27T20:16:09.4446869+08: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43dcc63f-e7eb-4b3a-af54-fe14c533fb10&quot;,&quot;TimeStamp&quot;:&quot;2020-05-27T20:16:09.4446869+08:00&quot;}"/>
</p:tagLst>
</file>

<file path=ppt/tags/tag4.xml><?xml version="1.0" encoding="utf-8"?>
<p:tagLst xmlns:a="http://schemas.openxmlformats.org/drawingml/2006/main" xmlns:r="http://schemas.openxmlformats.org/officeDocument/2006/relationships" xmlns:p="http://schemas.openxmlformats.org/presentationml/2006/main">
  <p:tag name="__MICROSOFT_TRANSLATOR_CLM_SLIDEINFO" val="{&quot;Guid&quot;:&quot;6f573bbd-8c6f-4169-bbfa-0a77e767bbb0&quot;,&quot;TimeStamp&quot;:&quot;2020-05-27T20:16:09.4446869+08:00&quot;}"/>
</p:tagLst>
</file>

<file path=ppt/tags/tag5.xml><?xml version="1.0" encoding="utf-8"?>
<p:tagLst xmlns:a="http://schemas.openxmlformats.org/drawingml/2006/main" xmlns:r="http://schemas.openxmlformats.org/officeDocument/2006/relationships" xmlns:p="http://schemas.openxmlformats.org/presentationml/2006/main">
  <p:tag name="__MICROSOFT_TRANSLATOR_CLM_SLIDEINFO" val="{&quot;Guid&quot;:&quot;15bfcaf3-09a5-44e8-af6d-6580b79cbd9f&quot;,&quot;TimeStamp&quot;:&quot;2020-05-27T20:16:09.4456798+08:00&quot;}"/>
</p:tagLst>
</file>

<file path=ppt/tags/tag6.xml><?xml version="1.0" encoding="utf-8"?>
<p:tagLst xmlns:a="http://schemas.openxmlformats.org/drawingml/2006/main" xmlns:r="http://schemas.openxmlformats.org/officeDocument/2006/relationships" xmlns:p="http://schemas.openxmlformats.org/presentationml/2006/main">
  <p:tag name="__MICROSOFT_TRANSLATOR_CLM_SLIDEINFO" val="{&quot;Guid&quot;:&quot;7b4a9e37-f8c2-46b0-a693-16724f5df68b&quot;,&quot;TimeStamp&quot;:&quot;2020-05-27T20:16:09.4456798+08:00&quot;}"/>
</p:tagLst>
</file>

<file path=ppt/tags/tag7.xml><?xml version="1.0" encoding="utf-8"?>
<p:tagLst xmlns:a="http://schemas.openxmlformats.org/drawingml/2006/main" xmlns:r="http://schemas.openxmlformats.org/officeDocument/2006/relationships" xmlns:p="http://schemas.openxmlformats.org/presentationml/2006/main">
  <p:tag name="__MICROSOFT_TRANSLATOR_CLM_SLIDEINFO" val="{&quot;Guid&quot;:&quot;037f2f08-1884-4fef-9358-bfa373e3a1cf&quot;,&quot;TimeStamp&quot;:&quot;2020-05-27T20:16:09.4456798+08:00&quot;}"/>
</p:tagLst>
</file>

<file path=ppt/tags/tag8.xml><?xml version="1.0" encoding="utf-8"?>
<p:tagLst xmlns:a="http://schemas.openxmlformats.org/drawingml/2006/main" xmlns:r="http://schemas.openxmlformats.org/officeDocument/2006/relationships" xmlns:p="http://schemas.openxmlformats.org/presentationml/2006/main">
  <p:tag name="__MICROSOFT_TRANSLATOR_CLM_SLIDEINFO" val="{&quot;Guid&quot;:&quot;1fae5864-8682-438f-968e-295cf1ebbde9&quot;,&quot;TimeStamp&quot;:&quot;2020-05-27T20:16:09.4456798+08:00&quot;}"/>
</p:tagLst>
</file>

<file path=ppt/tags/tag9.xml><?xml version="1.0" encoding="utf-8"?>
<p:tagLst xmlns:a="http://schemas.openxmlformats.org/drawingml/2006/main" xmlns:r="http://schemas.openxmlformats.org/officeDocument/2006/relationships" xmlns:p="http://schemas.openxmlformats.org/presentationml/2006/main">
  <p:tag name="__MICROSOFT_TRANSLATOR_CLM_SLIDEINFO" val="{&quot;Guid&quot;:&quot;bb99458b-a662-4be5-ada4-104d091e065d&quot;,&quot;TimeStamp&quot;:&quot;2020-05-27T20:16:09.4456798+08:00&quot;}"/>
</p:tagLst>
</file>

<file path=ppt/theme/theme1.xml><?xml version="1.0" encoding="utf-8"?>
<a:theme xmlns:a="http://schemas.openxmlformats.org/drawingml/2006/main" name="Default Theme">
  <a:themeElements>
    <a:clrScheme name="Custom 3">
      <a:dk1>
        <a:srgbClr val="7F7F7F"/>
      </a:dk1>
      <a:lt1>
        <a:srgbClr val="FFFFFF"/>
      </a:lt1>
      <a:dk2>
        <a:srgbClr val="000000"/>
      </a:dk2>
      <a:lt2>
        <a:srgbClr val="FFFFFF"/>
      </a:lt2>
      <a:accent1>
        <a:srgbClr val="ECDDD6"/>
      </a:accent1>
      <a:accent2>
        <a:srgbClr val="000000"/>
      </a:accent2>
      <a:accent3>
        <a:srgbClr val="ECDDD6"/>
      </a:accent3>
      <a:accent4>
        <a:srgbClr val="000000"/>
      </a:accent4>
      <a:accent5>
        <a:srgbClr val="ECDDD6"/>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35955</TotalTime>
  <Words>2000</Words>
  <Application>Microsoft Office PowerPoint</Application>
  <PresentationFormat>自定义</PresentationFormat>
  <Paragraphs>115</Paragraphs>
  <Slides>13</Slides>
  <Notes>13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Gill Sans</vt:lpstr>
      <vt:lpstr>Lato</vt:lpstr>
      <vt:lpstr>Lato Black</vt:lpstr>
      <vt:lpstr>Lato Light</vt:lpstr>
      <vt:lpstr>Open Sans Light</vt:lpstr>
      <vt:lpstr>Poppins Light</vt:lpstr>
      <vt:lpstr>Poppins SemiBold</vt:lpstr>
      <vt:lpstr>等线</vt:lpstr>
      <vt:lpstr>宋体</vt:lpstr>
      <vt:lpstr>小米兰亭</vt:lpstr>
      <vt:lpstr>Arial</vt:lpstr>
      <vt:lpstr>Arial Black</vt:lpstr>
      <vt:lpstr>Calibri Light</vt:lpstr>
      <vt:lpstr>Times New Roman</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Powerpointify</dc:title>
  <dc:subject/>
  <dc:creator>闫浩霖</dc:creator>
  <cp:keywords/>
  <dc:description/>
  <cp:lastModifiedBy>闫浩霖</cp:lastModifiedBy>
  <cp:revision>6172</cp:revision>
  <cp:lastPrinted>2018-10-04T13:38:44Z</cp:lastPrinted>
  <dcterms:created xsi:type="dcterms:W3CDTF">2014-11-12T21:47:38Z</dcterms:created>
  <dcterms:modified xsi:type="dcterms:W3CDTF">2020-05-27T12:26:45Z</dcterms:modified>
  <cp:category/>
</cp:coreProperties>
</file>