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97" r:id="rId2"/>
    <p:sldId id="299" r:id="rId3"/>
    <p:sldId id="300" r:id="rId4"/>
    <p:sldId id="298" r:id="rId5"/>
    <p:sldId id="301" r:id="rId6"/>
    <p:sldId id="303" r:id="rId7"/>
    <p:sldId id="30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RA" id="{3C5B2FFE-7683-4C46-B355-EFA454B382F6}">
          <p14:sldIdLst>
            <p14:sldId id="297"/>
            <p14:sldId id="299"/>
            <p14:sldId id="300"/>
            <p14:sldId id="298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3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6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7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4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535" y="660463"/>
            <a:ext cx="6808007" cy="950223"/>
          </a:xfrm>
        </p:spPr>
        <p:txBody>
          <a:bodyPr>
            <a:normAutofit fontScale="90000"/>
          </a:bodyPr>
          <a:lstStyle/>
          <a:p>
            <a:r>
              <a:rPr lang="en-US" sz="8000" cap="none" dirty="0" err="1"/>
              <a:t>LoRa</a:t>
            </a:r>
            <a:r>
              <a:rPr lang="en-US" sz="8000" cap="none" dirty="0"/>
              <a:t> - </a:t>
            </a:r>
            <a:r>
              <a:rPr lang="en-US" sz="8000" cap="none" dirty="0" err="1"/>
              <a:t>LoRaWAN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805" y="2457974"/>
            <a:ext cx="4770389" cy="2737107"/>
          </a:xfrm>
        </p:spPr>
      </p:pic>
    </p:spTree>
    <p:extLst>
      <p:ext uri="{BB962C8B-B14F-4D97-AF65-F5344CB8AC3E}">
        <p14:creationId xmlns:p14="http://schemas.microsoft.com/office/powerpoint/2010/main" val="187941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64943" cy="883111"/>
          </a:xfrm>
        </p:spPr>
        <p:txBody>
          <a:bodyPr>
            <a:noAutofit/>
          </a:bodyPr>
          <a:lstStyle/>
          <a:p>
            <a:r>
              <a:rPr lang="en-US" sz="6000" dirty="0" err="1"/>
              <a:t>LoRa</a:t>
            </a:r>
            <a:r>
              <a:rPr lang="en-US" sz="6000" dirty="0"/>
              <a:t> Technology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3" y="1764294"/>
            <a:ext cx="10024334" cy="43512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There are several key elements of the </a:t>
            </a:r>
            <a:r>
              <a:rPr lang="en-US" sz="1600" dirty="0" err="1"/>
              <a:t>LoRa</a:t>
            </a:r>
            <a:r>
              <a:rPr lang="en-US" sz="1600" dirty="0"/>
              <a:t> wireless system. Some of its key features include the following:</a:t>
            </a:r>
          </a:p>
          <a:p>
            <a:pPr marL="749808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Long range: 15 - 20 km.</a:t>
            </a:r>
          </a:p>
          <a:p>
            <a:pPr marL="749808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Millions of nodes</a:t>
            </a:r>
          </a:p>
          <a:p>
            <a:pPr marL="749808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Long battery life: in excess of ten years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LoRa</a:t>
            </a:r>
            <a:r>
              <a:rPr lang="en-US" sz="1600" dirty="0"/>
              <a:t> technology consists of several elements:</a:t>
            </a:r>
          </a:p>
          <a:p>
            <a:pPr>
              <a:lnSpc>
                <a:spcPct val="100000"/>
              </a:lnSpc>
            </a:pPr>
            <a:r>
              <a:rPr lang="en-US" sz="1600" b="1" i="1" dirty="0"/>
              <a:t>RF interface / physical layer :</a:t>
            </a:r>
            <a:r>
              <a:rPr lang="en-US" sz="1600" dirty="0"/>
              <a:t>   The </a:t>
            </a:r>
            <a:r>
              <a:rPr lang="en-US" sz="1600" dirty="0" err="1"/>
              <a:t>LoRa</a:t>
            </a:r>
            <a:r>
              <a:rPr lang="en-US" sz="1600" dirty="0"/>
              <a:t> physical layer governs the aspects of the RF signal that is transmitted between the nodes or endpoints, i.e. the sensors and the </a:t>
            </a:r>
            <a:r>
              <a:rPr lang="en-US" sz="1600" dirty="0" err="1"/>
              <a:t>LoRa</a:t>
            </a:r>
            <a:r>
              <a:rPr lang="en-US" sz="1600" dirty="0"/>
              <a:t> gateway where signals are received. It governs aspects of the signal including the frequencies, modulation format, power levels, </a:t>
            </a:r>
            <a:r>
              <a:rPr lang="en-US" sz="1600" dirty="0" err="1"/>
              <a:t>signalling</a:t>
            </a:r>
            <a:r>
              <a:rPr lang="en-US" sz="1600" dirty="0"/>
              <a:t> between the transmitting and receiving elements, and other related topics. </a:t>
            </a:r>
          </a:p>
          <a:p>
            <a:pPr>
              <a:lnSpc>
                <a:spcPct val="100000"/>
              </a:lnSpc>
            </a:pPr>
            <a:r>
              <a:rPr lang="en-US" sz="1600" b="1" i="1" dirty="0" err="1"/>
              <a:t>LoRa</a:t>
            </a:r>
            <a:r>
              <a:rPr lang="en-US" sz="1600" b="1" i="1" dirty="0"/>
              <a:t> network architecture:</a:t>
            </a:r>
            <a:r>
              <a:rPr lang="en-US" sz="1600" dirty="0"/>
              <a:t>   Apart from the RF elements of the </a:t>
            </a:r>
            <a:r>
              <a:rPr lang="en-US" sz="1600" dirty="0" err="1"/>
              <a:t>LoRa</a:t>
            </a:r>
            <a:r>
              <a:rPr lang="en-US" sz="1600" dirty="0"/>
              <a:t> wireless system, there are other elements of the network architecture, including the overall system architecture, backhaul, server and the application computers. </a:t>
            </a:r>
          </a:p>
          <a:p>
            <a:pPr>
              <a:lnSpc>
                <a:spcPct val="100000"/>
              </a:lnSpc>
            </a:pP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225111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64943" cy="883111"/>
          </a:xfrm>
        </p:spPr>
        <p:txBody>
          <a:bodyPr>
            <a:noAutofit/>
          </a:bodyPr>
          <a:lstStyle/>
          <a:p>
            <a:r>
              <a:rPr lang="en-US" sz="6000" dirty="0"/>
              <a:t> </a:t>
            </a:r>
            <a:r>
              <a:rPr lang="en-US" dirty="0" err="1"/>
              <a:t>LoRa</a:t>
            </a:r>
            <a:r>
              <a:rPr lang="en-US" dirty="0"/>
              <a:t> Physical Layer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3" y="1764294"/>
            <a:ext cx="10024334" cy="4351280"/>
          </a:xfrm>
        </p:spPr>
        <p:txBody>
          <a:bodyPr>
            <a:no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LoRa</a:t>
            </a:r>
            <a:r>
              <a:rPr lang="en-US" sz="1800" dirty="0"/>
              <a:t> RF or physical layer encapsulates the all the direct contact with the outside world over the radio interface.</a:t>
            </a:r>
          </a:p>
          <a:p>
            <a:r>
              <a:rPr lang="en-US" sz="1800" dirty="0"/>
              <a:t>The RF parameters including frequencies, bands, power levels, modulation, and the basic RF protocols are all encapsulated in the </a:t>
            </a:r>
            <a:r>
              <a:rPr lang="en-US" sz="1800" dirty="0" err="1"/>
              <a:t>LoRa</a:t>
            </a:r>
            <a:r>
              <a:rPr lang="en-US" sz="1800" dirty="0"/>
              <a:t> RF or physical layer attributes.</a:t>
            </a:r>
          </a:p>
          <a:p>
            <a:r>
              <a:rPr lang="en-US" dirty="0" err="1"/>
              <a:t>LoRa</a:t>
            </a:r>
            <a:r>
              <a:rPr lang="en-US" dirty="0"/>
              <a:t> frequency bands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LoRa</a:t>
            </a:r>
            <a:r>
              <a:rPr lang="en-US" sz="1800" dirty="0"/>
              <a:t> wireless system makes use of the unlicensed frequencies that are available worldwide. The most widely used frequencies / bands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868 MHz for Europe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915 MHz for North America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433 MHz band for Asia</a:t>
            </a:r>
          </a:p>
          <a:p>
            <a:r>
              <a:rPr lang="en-US" sz="1800" dirty="0"/>
              <a:t>Using lower frequencies than those of the 2.4 or 5.8 GHz ISM bands enables much better coverage to be achieved especially when the nodes are within buildings.</a:t>
            </a:r>
          </a:p>
        </p:txBody>
      </p:sp>
    </p:spTree>
    <p:extLst>
      <p:ext uri="{BB962C8B-B14F-4D97-AF65-F5344CB8AC3E}">
        <p14:creationId xmlns:p14="http://schemas.microsoft.com/office/powerpoint/2010/main" val="220141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45" y="626908"/>
            <a:ext cx="7869742" cy="1008946"/>
          </a:xfrm>
        </p:spPr>
        <p:txBody>
          <a:bodyPr>
            <a:normAutofit fontScale="90000"/>
          </a:bodyPr>
          <a:lstStyle/>
          <a:p>
            <a:r>
              <a:rPr lang="en-US" sz="8000" cap="none" dirty="0" err="1"/>
              <a:t>LoRa</a:t>
            </a:r>
            <a:r>
              <a:rPr lang="en-US" sz="8000" dirty="0"/>
              <a:t> architecture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48968" y="2030544"/>
            <a:ext cx="7494064" cy="333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2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45" y="626908"/>
            <a:ext cx="7869742" cy="1008946"/>
          </a:xfrm>
        </p:spPr>
        <p:txBody>
          <a:bodyPr>
            <a:normAutofit fontScale="90000"/>
          </a:bodyPr>
          <a:lstStyle/>
          <a:p>
            <a:r>
              <a:rPr lang="en-US" sz="8000" cap="none" dirty="0"/>
              <a:t>Microchip RN2483</a:t>
            </a:r>
            <a:endParaRPr lang="en-US" sz="8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7145" y="2397530"/>
            <a:ext cx="4325908" cy="242961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39616" y="1855670"/>
            <a:ext cx="3946680" cy="37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3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45" y="626908"/>
            <a:ext cx="7869742" cy="1008946"/>
          </a:xfrm>
        </p:spPr>
        <p:txBody>
          <a:bodyPr>
            <a:normAutofit fontScale="90000"/>
          </a:bodyPr>
          <a:lstStyle/>
          <a:p>
            <a:r>
              <a:rPr lang="en-US" sz="8000" cap="none" dirty="0"/>
              <a:t>Microchip RN2483</a:t>
            </a:r>
            <a:endParaRPr lang="en-US" sz="8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7145" y="2130165"/>
            <a:ext cx="4325908" cy="296434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41145" y="1855670"/>
            <a:ext cx="5343622" cy="37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68" y="317910"/>
            <a:ext cx="1417875" cy="2097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22" y="610981"/>
            <a:ext cx="1970278" cy="1501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2" y="610981"/>
            <a:ext cx="1739529" cy="15017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48" y="2551416"/>
            <a:ext cx="6727783" cy="3675683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9" idx="3"/>
            <a:endCxn id="6" idx="1"/>
          </p:cNvCxnSpPr>
          <p:nvPr/>
        </p:nvCxnSpPr>
        <p:spPr>
          <a:xfrm flipV="1">
            <a:off x="2101371" y="1361487"/>
            <a:ext cx="971851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4" idx="1"/>
          </p:cNvCxnSpPr>
          <p:nvPr/>
        </p:nvCxnSpPr>
        <p:spPr>
          <a:xfrm>
            <a:off x="5043500" y="1361487"/>
            <a:ext cx="1135368" cy="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000"/>
    </mc:Choice>
    <mc:Fallback xmlns="">
      <p:transition spd="slow" advClick="0" advTm="16000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2786</TotalTime>
  <Words>188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LoRa - LoRaWAN</vt:lpstr>
      <vt:lpstr>LoRa Technology</vt:lpstr>
      <vt:lpstr> LoRa Physical Layer</vt:lpstr>
      <vt:lpstr>LoRa architecture</vt:lpstr>
      <vt:lpstr>Microchip RN2483</vt:lpstr>
      <vt:lpstr>Microchip RN2483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Makers NS</dc:title>
  <dc:creator>Zoran Roncevic SprintNT</dc:creator>
  <cp:lastModifiedBy>Zoran Roncevic SprintNT</cp:lastModifiedBy>
  <cp:revision>80</cp:revision>
  <dcterms:created xsi:type="dcterms:W3CDTF">2015-09-08T14:48:03Z</dcterms:created>
  <dcterms:modified xsi:type="dcterms:W3CDTF">2016-06-21T13:14:57Z</dcterms:modified>
</cp:coreProperties>
</file>