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72" r:id="rId4"/>
    <p:sldId id="271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4" r:id="rId16"/>
    <p:sldId id="266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D5DC3-8CE8-491A-BE21-87CB61A7C0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C85F9-B61B-491F-98E8-B97560E0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953-328C-41D6-9EE5-22D78276E1B6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 – </a:t>
            </a:r>
            <a:r>
              <a:rPr lang="en-US" dirty="0" err="1" smtClean="0"/>
              <a:t>LivNSense</a:t>
            </a:r>
            <a:r>
              <a:rPr lang="en-US" dirty="0" smtClean="0"/>
              <a:t> Technologies </a:t>
            </a:r>
            <a:r>
              <a:rPr lang="en-US" dirty="0" err="1" smtClean="0"/>
              <a:t>Pvt</a:t>
            </a:r>
            <a:r>
              <a:rPr lang="en-US" dirty="0" smtClean="0"/>
              <a:t>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BBC-504C-4F04-958A-FD9B7B3E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DCE-FD90-4E39-9FA7-3AF5B671A91C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BBC-504C-4F04-958A-FD9B7B3E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7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BE07-0AE4-48BE-831D-5DC9C97A5137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BBC-504C-4F04-958A-FD9B7B3E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D154-C2FC-40D2-AE23-F4531FA41332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BBC-504C-4F04-958A-FD9B7B3E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42E6-08A5-4B27-A229-C3EBD13A1B54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BBC-504C-4F04-958A-FD9B7B3E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8BB5-D81E-4E3D-8044-1555EAA33D82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BBC-504C-4F04-958A-FD9B7B3E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2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C1C6-B94A-43AF-9ECD-E6DB61D3DDC9}" type="datetime1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BBC-504C-4F04-958A-FD9B7B3E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266F-3FBD-42D8-8995-59CBEA808A09}" type="datetime1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BBC-504C-4F04-958A-FD9B7B3E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D4F0-CBAC-4BDA-83EE-C1D858BD1F4D}" type="datetime1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BBC-504C-4F04-958A-FD9B7B3E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F1E1-CE01-47AE-AAA8-61798548A6F3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BBC-504C-4F04-958A-FD9B7B3E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44DB-41F2-4A97-A090-A1EB1E292790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BBC-504C-4F04-958A-FD9B7B3E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28457" cy="705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EC7A0-ECAB-4A4B-BCDB-7BF9E2602E8A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Confidential and Proprietary – </a:t>
            </a:r>
            <a:r>
              <a:rPr lang="en-US" dirty="0" err="1" smtClean="0"/>
              <a:t>LivNSense</a:t>
            </a:r>
            <a:r>
              <a:rPr lang="en-US" dirty="0" smtClean="0"/>
              <a:t> Technologies </a:t>
            </a:r>
            <a:r>
              <a:rPr lang="en-US" dirty="0" err="1" smtClean="0"/>
              <a:t>Pvt</a:t>
            </a:r>
            <a:r>
              <a:rPr lang="en-US" dirty="0" smtClean="0"/>
              <a:t>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0BBC-504C-4F04-958A-FD9B7B3E7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972800" y="0"/>
            <a:ext cx="1219200" cy="12192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4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rgbClr val="0070C0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829" y="1888718"/>
            <a:ext cx="97536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Boiler Blow down use case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Updated [22</a:t>
            </a:r>
            <a:r>
              <a:rPr lang="en-US" baseline="30000" dirty="0" smtClean="0"/>
              <a:t>nd</a:t>
            </a:r>
            <a:r>
              <a:rPr lang="en-US" dirty="0" smtClean="0"/>
              <a:t> Dec 2021]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88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64183" cy="705394"/>
          </a:xfrm>
        </p:spPr>
        <p:txBody>
          <a:bodyPr/>
          <a:lstStyle/>
          <a:p>
            <a:r>
              <a:rPr lang="en-US" dirty="0" smtClean="0"/>
              <a:t>Drum Water EDA – </a:t>
            </a:r>
            <a:r>
              <a:rPr lang="en-US" dirty="0" err="1" smtClean="0"/>
              <a:t>Uni</a:t>
            </a:r>
            <a:r>
              <a:rPr lang="en-US" dirty="0" smtClean="0"/>
              <a:t> Variate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9" t="48119" r="55019" b="10148"/>
          <a:stretch/>
        </p:blipFill>
        <p:spPr>
          <a:xfrm>
            <a:off x="7146288" y="791604"/>
            <a:ext cx="3782969" cy="2771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3" t="50486" r="56883" b="18576"/>
          <a:stretch/>
        </p:blipFill>
        <p:spPr>
          <a:xfrm>
            <a:off x="7541624" y="3826162"/>
            <a:ext cx="3143794" cy="22667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7423" y="505100"/>
            <a:ext cx="4667799" cy="87083"/>
          </a:xfrm>
          <a:prstGeom prst="rect">
            <a:avLst/>
          </a:prstGeom>
          <a:solidFill>
            <a:srgbClr val="F6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3324" y="2302920"/>
            <a:ext cx="6453051" cy="30305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0288" y="3081662"/>
            <a:ext cx="4285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 value is being replaced with median.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50288" y="3558672"/>
            <a:ext cx="56378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Drum Water pH there are many outliers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 range is  8.55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Upper range is 10.11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320937" cy="705394"/>
          </a:xfrm>
        </p:spPr>
        <p:txBody>
          <a:bodyPr/>
          <a:lstStyle/>
          <a:p>
            <a:r>
              <a:rPr lang="en-US" dirty="0" smtClean="0"/>
              <a:t>Drum Water EDA – Bi Variate Analysis.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0" t="51564" r="55238" b="19038"/>
          <a:stretch/>
        </p:blipFill>
        <p:spPr>
          <a:xfrm>
            <a:off x="8244160" y="4152274"/>
            <a:ext cx="3212782" cy="2168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7423" y="505101"/>
            <a:ext cx="4537171" cy="78374"/>
          </a:xfrm>
          <a:prstGeom prst="rect">
            <a:avLst/>
          </a:prstGeom>
          <a:solidFill>
            <a:srgbClr val="F6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t="48793" r="53593" b="20577"/>
          <a:stretch/>
        </p:blipFill>
        <p:spPr>
          <a:xfrm>
            <a:off x="774314" y="4028955"/>
            <a:ext cx="3302726" cy="21339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46638" r="55758" b="21347"/>
          <a:stretch/>
        </p:blipFill>
        <p:spPr>
          <a:xfrm>
            <a:off x="4489609" y="3933982"/>
            <a:ext cx="3212782" cy="2386638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/>
        </p:nvSpPr>
        <p:spPr>
          <a:xfrm>
            <a:off x="1419497" y="898883"/>
            <a:ext cx="9579429" cy="2913180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48159" y="1088576"/>
            <a:ext cx="80147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 water increase &amp; </a:t>
            </a:r>
            <a:r>
              <a:rPr lang="en-US" dirty="0" err="1" smtClean="0"/>
              <a:t>Attemperator</a:t>
            </a:r>
            <a:r>
              <a:rPr lang="en-US" dirty="0" smtClean="0"/>
              <a:t> Feed water are directly proportionate. In value of correlation can take any values from -1 to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 water and Attemperator variable are positively  correlated.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Drum Water PO4 there are many outliers in the dataset – PO4 in high variations, </a:t>
            </a:r>
            <a:r>
              <a:rPr lang="en-US" dirty="0" err="1" smtClean="0"/>
              <a:t>Lower_range</a:t>
            </a:r>
            <a:r>
              <a:rPr lang="en-US" dirty="0" smtClean="0"/>
              <a:t> is  3.11 &amp; </a:t>
            </a:r>
            <a:r>
              <a:rPr lang="en-US" dirty="0" err="1" smtClean="0"/>
              <a:t>Upper_range</a:t>
            </a:r>
            <a:r>
              <a:rPr lang="en-US" dirty="0" smtClean="0"/>
              <a:t> is 24.79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338354" cy="705394"/>
          </a:xfrm>
        </p:spPr>
        <p:txBody>
          <a:bodyPr/>
          <a:lstStyle/>
          <a:p>
            <a:r>
              <a:rPr lang="en-US" dirty="0" smtClean="0"/>
              <a:t>Main Steam EDA – </a:t>
            </a:r>
            <a:r>
              <a:rPr lang="en-US" dirty="0" err="1" smtClean="0"/>
              <a:t>Uni</a:t>
            </a:r>
            <a:r>
              <a:rPr lang="en-US" dirty="0" smtClean="0"/>
              <a:t> Variate Analysis.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4" t="49990" r="40366" b="15993"/>
          <a:stretch/>
        </p:blipFill>
        <p:spPr>
          <a:xfrm>
            <a:off x="6751316" y="1044000"/>
            <a:ext cx="4314469" cy="223301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t="53106" r="53248" b="19859"/>
          <a:stretch/>
        </p:blipFill>
        <p:spPr>
          <a:xfrm>
            <a:off x="7016300" y="3573643"/>
            <a:ext cx="3910148" cy="2486079"/>
          </a:xfrm>
        </p:spPr>
      </p:pic>
      <p:sp>
        <p:nvSpPr>
          <p:cNvPr id="11" name="Rectangle 10"/>
          <p:cNvSpPr/>
          <p:nvPr/>
        </p:nvSpPr>
        <p:spPr>
          <a:xfrm>
            <a:off x="-17423" y="505101"/>
            <a:ext cx="4537171" cy="78374"/>
          </a:xfrm>
          <a:prstGeom prst="rect">
            <a:avLst/>
          </a:prstGeom>
          <a:solidFill>
            <a:srgbClr val="F6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976226" y="1875775"/>
            <a:ext cx="5208796" cy="2693745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6579" y="2317815"/>
            <a:ext cx="4909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Silica levels are varying in Steam [0.01 to 0.04].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86579" y="3111978"/>
            <a:ext cx="4583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stream pH is increase based on the feed water pH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Steam EDA – Bi Variate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4" t="56185" r="53520" b="4977"/>
          <a:stretch/>
        </p:blipFill>
        <p:spPr>
          <a:xfrm>
            <a:off x="7499572" y="4371130"/>
            <a:ext cx="3576239" cy="1985220"/>
          </a:xfrm>
          <a:prstGeom prst="rect">
            <a:avLst/>
          </a:prstGeom>
        </p:spPr>
      </p:pic>
      <p:pic>
        <p:nvPicPr>
          <p:cNvPr id="8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4" t="26007" r="22853" b="5690"/>
          <a:stretch/>
        </p:blipFill>
        <p:spPr>
          <a:xfrm>
            <a:off x="7010401" y="1263748"/>
            <a:ext cx="4554583" cy="3081827"/>
          </a:xfrm>
        </p:spPr>
      </p:pic>
      <p:sp>
        <p:nvSpPr>
          <p:cNvPr id="9" name="Rectangle 8"/>
          <p:cNvSpPr/>
          <p:nvPr/>
        </p:nvSpPr>
        <p:spPr>
          <a:xfrm>
            <a:off x="-17423" y="505101"/>
            <a:ext cx="4537171" cy="78374"/>
          </a:xfrm>
          <a:prstGeom prst="rect">
            <a:avLst/>
          </a:prstGeom>
          <a:solidFill>
            <a:srgbClr val="F6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00595" y="1968138"/>
            <a:ext cx="6749142" cy="2778034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9079" y="2568695"/>
            <a:ext cx="60002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 water and Attemperator variable high positive correlation(0.94).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steam silica and feed water silica positively correlation(0.39)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peak in Silica value on 14</a:t>
            </a:r>
            <a:r>
              <a:rPr lang="en-US" baseline="30000" dirty="0" smtClean="0"/>
              <a:t>th</a:t>
            </a:r>
            <a:r>
              <a:rPr lang="en-US" dirty="0" smtClean="0"/>
              <a:t> Aug 2020 – 0.04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compounds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7423" y="505101"/>
            <a:ext cx="4537171" cy="78374"/>
          </a:xfrm>
          <a:prstGeom prst="rect">
            <a:avLst/>
          </a:prstGeom>
          <a:solidFill>
            <a:srgbClr val="F6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1014804" y="5058773"/>
            <a:ext cx="3382300" cy="1297577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Heavy usage of Morpholine dosage (May – August)</a:t>
            </a:r>
            <a:endParaRPr lang="en-US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7576970" y="5058773"/>
            <a:ext cx="3382300" cy="1297577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Heavy usage of TSP dosage</a:t>
            </a:r>
          </a:p>
          <a:p>
            <a:pPr algn="ctr"/>
            <a:r>
              <a:rPr lang="en-US" dirty="0" smtClean="0"/>
              <a:t>(April – November)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2" b="3908"/>
          <a:stretch/>
        </p:blipFill>
        <p:spPr>
          <a:xfrm>
            <a:off x="5952565" y="1159174"/>
            <a:ext cx="6239435" cy="33769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9"/>
          <a:stretch/>
        </p:blipFill>
        <p:spPr>
          <a:xfrm>
            <a:off x="0" y="1159174"/>
            <a:ext cx="5952565" cy="33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compounds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7423" y="505101"/>
            <a:ext cx="4537171" cy="78374"/>
          </a:xfrm>
          <a:prstGeom prst="rect">
            <a:avLst/>
          </a:prstGeom>
          <a:solidFill>
            <a:srgbClr val="F6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05" y="1005775"/>
            <a:ext cx="6807153" cy="3829023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4171405" y="5129348"/>
            <a:ext cx="3382300" cy="1297577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Heavy usage of DEHA dosage (April – </a:t>
            </a:r>
            <a:r>
              <a:rPr lang="en-US" dirty="0"/>
              <a:t>O</a:t>
            </a:r>
            <a:r>
              <a:rPr lang="en-US" dirty="0" smtClean="0"/>
              <a:t>ctober)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2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compounds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7423" y="505101"/>
            <a:ext cx="4537171" cy="78374"/>
          </a:xfrm>
          <a:prstGeom prst="rect">
            <a:avLst/>
          </a:prstGeom>
          <a:solidFill>
            <a:srgbClr val="F6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3309257" y="4598126"/>
            <a:ext cx="5238205" cy="1375954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is no proper Measure for Chemical Dosage at specified interval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4" t="20262" r="28164" b="41217"/>
          <a:stretch/>
        </p:blipFill>
        <p:spPr>
          <a:xfrm>
            <a:off x="0" y="1125602"/>
            <a:ext cx="8005482" cy="31580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57990" r="55347" b="2695"/>
          <a:stretch/>
        </p:blipFill>
        <p:spPr>
          <a:xfrm>
            <a:off x="8005482" y="1131621"/>
            <a:ext cx="3881718" cy="314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</a:t>
            </a:r>
            <a:r>
              <a:rPr lang="en-US" dirty="0" smtClean="0"/>
              <a:t> – </a:t>
            </a:r>
            <a:r>
              <a:rPr lang="en-US" dirty="0" err="1" smtClean="0"/>
              <a:t>Variate</a:t>
            </a:r>
            <a:r>
              <a:rPr lang="en-US" dirty="0" smtClean="0"/>
              <a:t> Table for all the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" t="30476" r="37402" b="16729"/>
          <a:stretch/>
        </p:blipFill>
        <p:spPr>
          <a:xfrm>
            <a:off x="1114697" y="1249458"/>
            <a:ext cx="9501052" cy="50368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7422" y="505101"/>
            <a:ext cx="2255526" cy="60956"/>
          </a:xfrm>
          <a:prstGeom prst="rect">
            <a:avLst/>
          </a:prstGeom>
          <a:solidFill>
            <a:srgbClr val="F6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62441" y="3656580"/>
            <a:ext cx="1323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 to be identified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11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7422" y="505101"/>
            <a:ext cx="2255526" cy="60956"/>
          </a:xfrm>
          <a:prstGeom prst="rect">
            <a:avLst/>
          </a:prstGeom>
          <a:solidFill>
            <a:srgbClr val="F6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3770" y="1375575"/>
            <a:ext cx="88657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Baseline the Boiler efficiency by capturing quality parameter deviation </a:t>
            </a:r>
            <a:r>
              <a:rPr lang="en-US" dirty="0" err="1" smtClean="0"/>
              <a:t>Vs</a:t>
            </a:r>
            <a:r>
              <a:rPr lang="en-US" dirty="0" smtClean="0"/>
              <a:t> Chemical Dosage consumption  - due to time delay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Baseline the Boiler efficiency by capturing quality parameter deviations </a:t>
            </a:r>
            <a:r>
              <a:rPr lang="en-US" dirty="0" err="1" smtClean="0"/>
              <a:t>Vs</a:t>
            </a:r>
            <a:r>
              <a:rPr lang="en-US" dirty="0" smtClean="0"/>
              <a:t> Blow down %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Measuring Chemical dosage savings against the quality parameter optimization [Remedy at right time]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Measuring Blow-down % savings against the quality parameter optimization at right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6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9A46D5-4112-4C86-BA4E-1509CF405AFB}"/>
              </a:ext>
            </a:extLst>
          </p:cNvPr>
          <p:cNvSpPr txBox="1">
            <a:spLocks/>
          </p:cNvSpPr>
          <p:nvPr/>
        </p:nvSpPr>
        <p:spPr>
          <a:xfrm>
            <a:off x="-22875" y="41109"/>
            <a:ext cx="5984763" cy="37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cap="all" spc="100" dirty="0">
                <a:solidFill>
                  <a:srgbClr val="0070C0"/>
                </a:solidFill>
                <a:latin typeface="Montserrat" panose="020B0604020202020204" charset="0"/>
                <a:cs typeface="Segoe UI Light" panose="020B0502040204020203" pitchFamily="34" charset="0"/>
              </a:rPr>
              <a:t> Boiler optimization analysis - Outcomes</a:t>
            </a:r>
          </a:p>
        </p:txBody>
      </p:sp>
      <p:sp>
        <p:nvSpPr>
          <p:cNvPr id="9" name="object 337">
            <a:extLst>
              <a:ext uri="{FF2B5EF4-FFF2-40B4-BE49-F238E27FC236}">
                <a16:creationId xmlns:a16="http://schemas.microsoft.com/office/drawing/2014/main" id="{367FD59D-91FD-4C13-8541-49E48CCCD469}"/>
              </a:ext>
            </a:extLst>
          </p:cNvPr>
          <p:cNvSpPr/>
          <p:nvPr/>
        </p:nvSpPr>
        <p:spPr>
          <a:xfrm>
            <a:off x="0" y="411481"/>
            <a:ext cx="3707027" cy="77078"/>
          </a:xfrm>
          <a:custGeom>
            <a:avLst/>
            <a:gdLst/>
            <a:ahLst/>
            <a:cxnLst/>
            <a:rect l="l" t="t" r="r" b="b"/>
            <a:pathLst>
              <a:path w="1917192" h="80772">
                <a:moveTo>
                  <a:pt x="0" y="80772"/>
                </a:moveTo>
                <a:lnTo>
                  <a:pt x="1917192" y="80772"/>
                </a:lnTo>
                <a:lnTo>
                  <a:pt x="1917192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solidFill>
            <a:srgbClr val="F68522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Google Shape;185;g8582ae93c1_0_221">
            <a:extLst>
              <a:ext uri="{FF2B5EF4-FFF2-40B4-BE49-F238E27FC236}">
                <a16:creationId xmlns:a16="http://schemas.microsoft.com/office/drawing/2014/main" id="{30711179-32BD-4CB0-86DD-F419D922D0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881292" y="64734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100" b="1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D242A2-6C65-4794-984A-31BBC990E5E2}"/>
              </a:ext>
            </a:extLst>
          </p:cNvPr>
          <p:cNvSpPr/>
          <p:nvPr/>
        </p:nvSpPr>
        <p:spPr>
          <a:xfrm>
            <a:off x="877824" y="1371600"/>
            <a:ext cx="10186415" cy="3209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SCOPE : </a:t>
            </a:r>
            <a:r>
              <a:rPr lang="en-US" sz="1600" i="1" dirty="0">
                <a:solidFill>
                  <a:schemeClr val="tx1"/>
                </a:solidFill>
              </a:rPr>
              <a:t>Analyze &amp; Optimize the Boiler Blow Down Rate by measuring Near Real-time quality parameters from Feed water, Drum water and Steam &amp; optimize the chemical dosages as per SOP to improve the Boiler efficiency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b="1" i="1" dirty="0">
                <a:solidFill>
                  <a:schemeClr val="tx1"/>
                </a:solidFill>
              </a:rPr>
              <a:t>Outcomes: </a:t>
            </a:r>
            <a:r>
              <a:rPr lang="en-US" sz="1600" i="1" dirty="0" smtClean="0">
                <a:solidFill>
                  <a:schemeClr val="tx1"/>
                </a:solidFill>
              </a:rPr>
              <a:t>Optimizing </a:t>
            </a:r>
            <a:r>
              <a:rPr lang="en-US" sz="1600" i="1" dirty="0">
                <a:solidFill>
                  <a:schemeClr val="tx1"/>
                </a:solidFill>
              </a:rPr>
              <a:t>Chemical </a:t>
            </a:r>
            <a:r>
              <a:rPr lang="en-US" sz="1600" i="1" dirty="0" smtClean="0">
                <a:solidFill>
                  <a:schemeClr val="tx1"/>
                </a:solidFill>
              </a:rPr>
              <a:t>Strokes [Continuous and batch] </a:t>
            </a:r>
            <a:r>
              <a:rPr lang="en-US" sz="1600" i="1" dirty="0">
                <a:solidFill>
                  <a:schemeClr val="tx1"/>
                </a:solidFill>
              </a:rPr>
              <a:t>at right time with right Qty of chemical dosage </a:t>
            </a:r>
            <a:r>
              <a:rPr lang="en-US" sz="1600" i="1" dirty="0" smtClean="0">
                <a:solidFill>
                  <a:schemeClr val="tx1"/>
                </a:solidFill>
              </a:rPr>
              <a:t>to control the optimized CBD/IBD for Boiler efficiency</a:t>
            </a:r>
            <a:r>
              <a:rPr lang="en-US" sz="1600" i="1" dirty="0">
                <a:solidFill>
                  <a:schemeClr val="tx1"/>
                </a:solidFill>
              </a:rPr>
              <a:t>		</a:t>
            </a:r>
          </a:p>
          <a:p>
            <a:pPr marL="1657350" lvl="3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Deriving quality parameters from Operation &amp; Conductivity parameters [feed-water, drum water &amp; Steam]</a:t>
            </a:r>
          </a:p>
          <a:p>
            <a:pPr marL="1657350" lvl="3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Appropriate Chemical Strokes &amp; Blow-down recommendation with Qty - Batch &amp; Realtime </a:t>
            </a:r>
          </a:p>
        </p:txBody>
      </p:sp>
    </p:spTree>
    <p:extLst>
      <p:ext uri="{BB962C8B-B14F-4D97-AF65-F5344CB8AC3E}">
        <p14:creationId xmlns:p14="http://schemas.microsoft.com/office/powerpoint/2010/main" val="280984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9A46D5-4112-4C86-BA4E-1509CF405AFB}"/>
              </a:ext>
            </a:extLst>
          </p:cNvPr>
          <p:cNvSpPr txBox="1">
            <a:spLocks/>
          </p:cNvSpPr>
          <p:nvPr/>
        </p:nvSpPr>
        <p:spPr>
          <a:xfrm>
            <a:off x="-22875" y="41109"/>
            <a:ext cx="5984763" cy="37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cap="all" spc="100" dirty="0">
                <a:solidFill>
                  <a:srgbClr val="0070C0"/>
                </a:solidFill>
                <a:latin typeface="Montserrat" panose="020B0604020202020204" charset="0"/>
                <a:cs typeface="Segoe UI Light" panose="020B0502040204020203" pitchFamily="34" charset="0"/>
              </a:rPr>
              <a:t> </a:t>
            </a:r>
            <a:r>
              <a:rPr lang="en-US" sz="1800" cap="all" spc="100" dirty="0" smtClean="0">
                <a:solidFill>
                  <a:srgbClr val="0070C0"/>
                </a:solidFill>
                <a:latin typeface="Montserrat" panose="020B0604020202020204" charset="0"/>
                <a:cs typeface="Segoe UI Light" panose="020B0502040204020203" pitchFamily="34" charset="0"/>
              </a:rPr>
              <a:t>Data Availability &amp; Scope</a:t>
            </a:r>
            <a:endParaRPr lang="en-US" sz="1800" cap="all" spc="100" dirty="0">
              <a:solidFill>
                <a:srgbClr val="0070C0"/>
              </a:solidFill>
              <a:latin typeface="Montserrat" panose="020B0604020202020204" charset="0"/>
              <a:cs typeface="Segoe UI Light" panose="020B0502040204020203" pitchFamily="34" charset="0"/>
            </a:endParaRPr>
          </a:p>
        </p:txBody>
      </p:sp>
      <p:sp>
        <p:nvSpPr>
          <p:cNvPr id="9" name="object 337">
            <a:extLst>
              <a:ext uri="{FF2B5EF4-FFF2-40B4-BE49-F238E27FC236}">
                <a16:creationId xmlns:a16="http://schemas.microsoft.com/office/drawing/2014/main" id="{367FD59D-91FD-4C13-8541-49E48CCCD469}"/>
              </a:ext>
            </a:extLst>
          </p:cNvPr>
          <p:cNvSpPr/>
          <p:nvPr/>
        </p:nvSpPr>
        <p:spPr>
          <a:xfrm>
            <a:off x="0" y="411481"/>
            <a:ext cx="3707027" cy="77078"/>
          </a:xfrm>
          <a:custGeom>
            <a:avLst/>
            <a:gdLst/>
            <a:ahLst/>
            <a:cxnLst/>
            <a:rect l="l" t="t" r="r" b="b"/>
            <a:pathLst>
              <a:path w="1917192" h="80772">
                <a:moveTo>
                  <a:pt x="0" y="80772"/>
                </a:moveTo>
                <a:lnTo>
                  <a:pt x="1917192" y="80772"/>
                </a:lnTo>
                <a:lnTo>
                  <a:pt x="1917192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solidFill>
            <a:srgbClr val="F68522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Google Shape;185;g8582ae93c1_0_221">
            <a:extLst>
              <a:ext uri="{FF2B5EF4-FFF2-40B4-BE49-F238E27FC236}">
                <a16:creationId xmlns:a16="http://schemas.microsoft.com/office/drawing/2014/main" id="{30711179-32BD-4CB0-86DD-F419D922D0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881292" y="64734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100" b="1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D242A2-6C65-4794-984A-31BBC990E5E2}"/>
              </a:ext>
            </a:extLst>
          </p:cNvPr>
          <p:cNvSpPr/>
          <p:nvPr/>
        </p:nvSpPr>
        <p:spPr>
          <a:xfrm>
            <a:off x="877823" y="1093304"/>
            <a:ext cx="4346183" cy="3209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Day Wise Data :</a:t>
            </a:r>
            <a:r>
              <a:rPr lang="en-US" sz="1600" i="1" dirty="0" smtClean="0">
                <a:solidFill>
                  <a:schemeClr val="tx1"/>
                </a:solidFill>
              </a:rPr>
              <a:t> Water flow rate, At-temperature water flow, blow-down%, Fuel consumption, Steam temp &amp; Pressure, Chemical dosage consumption </a:t>
            </a:r>
            <a:endParaRPr lang="en-US" sz="1600" i="1" dirty="0">
              <a:solidFill>
                <a:schemeClr val="tx1"/>
              </a:solidFill>
            </a:endParaRPr>
          </a:p>
          <a:p>
            <a:endParaRPr lang="en-US" sz="1600" i="1" dirty="0">
              <a:solidFill>
                <a:schemeClr val="tx1"/>
              </a:solidFill>
            </a:endParaRP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b="1" i="1" dirty="0" smtClean="0">
                <a:solidFill>
                  <a:schemeClr val="tx1"/>
                </a:solidFill>
              </a:rPr>
              <a:t>Shift-wise Data : </a:t>
            </a:r>
            <a:r>
              <a:rPr lang="en-US" sz="1600" i="1" dirty="0" smtClean="0">
                <a:solidFill>
                  <a:schemeClr val="tx1"/>
                </a:solidFill>
              </a:rPr>
              <a:t>Manual quality measures at feed water, Drum water and Steam</a:t>
            </a:r>
            <a:r>
              <a:rPr lang="en-US" sz="1600" i="1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08D242A2-6C65-4794-984A-31BBC990E5E2}"/>
              </a:ext>
            </a:extLst>
          </p:cNvPr>
          <p:cNvSpPr/>
          <p:nvPr/>
        </p:nvSpPr>
        <p:spPr>
          <a:xfrm>
            <a:off x="6286035" y="1093304"/>
            <a:ext cx="4346183" cy="32095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Minute Wise Data :</a:t>
            </a:r>
            <a:r>
              <a:rPr lang="en-US" sz="1600" i="1" dirty="0" smtClean="0">
                <a:solidFill>
                  <a:schemeClr val="tx1"/>
                </a:solidFill>
              </a:rPr>
              <a:t> Conductivity Sensor Data at feed water, DM and Steam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b="1" i="1" dirty="0" smtClean="0">
                <a:solidFill>
                  <a:schemeClr val="tx1"/>
                </a:solidFill>
              </a:rPr>
              <a:t> Shift-wise Data : </a:t>
            </a:r>
            <a:r>
              <a:rPr lang="en-US" sz="1600" i="1" dirty="0" smtClean="0">
                <a:solidFill>
                  <a:schemeClr val="tx1"/>
                </a:solidFill>
              </a:rPr>
              <a:t>Chemical Dosage consumed by continuous flow scheduled at Feed water [Morpholine, DEHA] &amp; TSP at Drum Water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7565" y="621527"/>
            <a:ext cx="2019632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Available 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99043" y="621527"/>
            <a:ext cx="2019632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Expected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7339" y="5025224"/>
            <a:ext cx="909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Shift-wise data preparation and availability would increase the accuracy of outcome analysis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Adding conductivity data would add the accuracy of prediction – quality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9A46D5-4112-4C86-BA4E-1509CF405AFB}"/>
              </a:ext>
            </a:extLst>
          </p:cNvPr>
          <p:cNvSpPr txBox="1">
            <a:spLocks/>
          </p:cNvSpPr>
          <p:nvPr/>
        </p:nvSpPr>
        <p:spPr>
          <a:xfrm>
            <a:off x="-22875" y="41109"/>
            <a:ext cx="5984763" cy="37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cap="all" spc="100" dirty="0">
                <a:solidFill>
                  <a:srgbClr val="0070C0"/>
                </a:solidFill>
                <a:latin typeface="Montserrat" panose="020B0604020202020204" charset="0"/>
                <a:cs typeface="Segoe UI Light" panose="020B0502040204020203" pitchFamily="34" charset="0"/>
              </a:rPr>
              <a:t> Boiler Process </a:t>
            </a:r>
          </a:p>
        </p:txBody>
      </p:sp>
      <p:sp>
        <p:nvSpPr>
          <p:cNvPr id="9" name="object 337">
            <a:extLst>
              <a:ext uri="{FF2B5EF4-FFF2-40B4-BE49-F238E27FC236}">
                <a16:creationId xmlns:a16="http://schemas.microsoft.com/office/drawing/2014/main" id="{367FD59D-91FD-4C13-8541-49E48CCCD469}"/>
              </a:ext>
            </a:extLst>
          </p:cNvPr>
          <p:cNvSpPr/>
          <p:nvPr/>
        </p:nvSpPr>
        <p:spPr>
          <a:xfrm>
            <a:off x="0" y="411481"/>
            <a:ext cx="3707027" cy="77078"/>
          </a:xfrm>
          <a:custGeom>
            <a:avLst/>
            <a:gdLst/>
            <a:ahLst/>
            <a:cxnLst/>
            <a:rect l="l" t="t" r="r" b="b"/>
            <a:pathLst>
              <a:path w="1917192" h="80772">
                <a:moveTo>
                  <a:pt x="0" y="80772"/>
                </a:moveTo>
                <a:lnTo>
                  <a:pt x="1917192" y="80772"/>
                </a:lnTo>
                <a:lnTo>
                  <a:pt x="1917192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solidFill>
            <a:srgbClr val="F68522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Google Shape;185;g8582ae93c1_0_221">
            <a:extLst>
              <a:ext uri="{FF2B5EF4-FFF2-40B4-BE49-F238E27FC236}">
                <a16:creationId xmlns:a16="http://schemas.microsoft.com/office/drawing/2014/main" id="{30711179-32BD-4CB0-86DD-F419D922D0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881292" y="64734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100" b="1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D242A2-6C65-4794-984A-31BBC990E5E2}"/>
              </a:ext>
            </a:extLst>
          </p:cNvPr>
          <p:cNvSpPr/>
          <p:nvPr/>
        </p:nvSpPr>
        <p:spPr>
          <a:xfrm>
            <a:off x="2226734" y="3026827"/>
            <a:ext cx="7696200" cy="1926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009058" y="4055872"/>
            <a:ext cx="1217676" cy="753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0443" y="3026827"/>
            <a:ext cx="1636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Feed Water/90% recycle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9922934" y="3594776"/>
            <a:ext cx="880533" cy="7535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2530" y="4830567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Makeup Water 10%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287107" y="3271521"/>
            <a:ext cx="906770" cy="753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009445" y="3270668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Steam</a:t>
            </a:r>
            <a:endParaRPr lang="en-US" sz="1050" b="1" dirty="0"/>
          </a:p>
        </p:txBody>
      </p:sp>
      <p:sp>
        <p:nvSpPr>
          <p:cNvPr id="4" name="Right Arrow Callout 3"/>
          <p:cNvSpPr/>
          <p:nvPr/>
        </p:nvSpPr>
        <p:spPr>
          <a:xfrm rot="16200000">
            <a:off x="3188580" y="1724524"/>
            <a:ext cx="967621" cy="1636985"/>
          </a:xfrm>
          <a:prstGeom prst="rightArrow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Feed – pH, Silica, R-DEHA&amp; Silica</a:t>
            </a:r>
          </a:p>
        </p:txBody>
      </p:sp>
      <p:sp>
        <p:nvSpPr>
          <p:cNvPr id="16" name="Right Arrow Callout 15"/>
          <p:cNvSpPr/>
          <p:nvPr/>
        </p:nvSpPr>
        <p:spPr>
          <a:xfrm rot="16200000">
            <a:off x="5750140" y="1749624"/>
            <a:ext cx="914400" cy="1606131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DM – pH, Phosphates &amp; Silica</a:t>
            </a:r>
          </a:p>
        </p:txBody>
      </p:sp>
      <p:sp>
        <p:nvSpPr>
          <p:cNvPr id="17" name="Right Arrow Callout 16"/>
          <p:cNvSpPr/>
          <p:nvPr/>
        </p:nvSpPr>
        <p:spPr>
          <a:xfrm rot="16200000">
            <a:off x="7954305" y="2217536"/>
            <a:ext cx="860806" cy="677334"/>
          </a:xfrm>
          <a:prstGeom prst="rightArrowCallout">
            <a:avLst/>
          </a:prstGeom>
          <a:solidFill>
            <a:srgbClr val="F56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Steam - Silica</a:t>
            </a:r>
          </a:p>
        </p:txBody>
      </p:sp>
      <p:sp>
        <p:nvSpPr>
          <p:cNvPr id="5" name="Can 4"/>
          <p:cNvSpPr/>
          <p:nvPr/>
        </p:nvSpPr>
        <p:spPr>
          <a:xfrm>
            <a:off x="449192" y="587479"/>
            <a:ext cx="806968" cy="698364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DEHA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13344" y="1334615"/>
            <a:ext cx="8206494" cy="0"/>
          </a:xfrm>
          <a:prstGeom prst="straightConnector1">
            <a:avLst/>
          </a:prstGeom>
          <a:ln w="41275" cmpd="sng">
            <a:solidFill>
              <a:schemeClr val="accent4">
                <a:lumMod val="60000"/>
                <a:lumOff val="40000"/>
              </a:schemeClr>
            </a:solidFill>
            <a:prstDash val="dash"/>
            <a:headEnd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57064" y="710522"/>
            <a:ext cx="1969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Cont. Chemical Addition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3678" y="1334615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Batch - Chemical Strokes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7936129" y="4953678"/>
            <a:ext cx="0" cy="684453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8418729" y="4958584"/>
            <a:ext cx="0" cy="679547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17496" y="5305885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Cont. Blow Down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14825" y="5321604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Intermittent  Blow Down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0836324" y="2903513"/>
            <a:ext cx="999066" cy="2136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Turbine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05285" y="5290826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Gas Combustion</a:t>
            </a:r>
          </a:p>
        </p:txBody>
      </p:sp>
      <p:sp>
        <p:nvSpPr>
          <p:cNvPr id="75" name="Flowchart: Direct Access Storage 74"/>
          <p:cNvSpPr/>
          <p:nvPr/>
        </p:nvSpPr>
        <p:spPr>
          <a:xfrm>
            <a:off x="2968133" y="3577843"/>
            <a:ext cx="1359362" cy="685800"/>
          </a:xfrm>
          <a:prstGeom prst="flowChartMagneticDrum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Feed Water</a:t>
            </a:r>
          </a:p>
        </p:txBody>
      </p:sp>
      <p:sp>
        <p:nvSpPr>
          <p:cNvPr id="76" name="Flowchart: Direct Access Storage 75"/>
          <p:cNvSpPr/>
          <p:nvPr/>
        </p:nvSpPr>
        <p:spPr>
          <a:xfrm>
            <a:off x="5543997" y="3594776"/>
            <a:ext cx="1359362" cy="685800"/>
          </a:xfrm>
          <a:prstGeom prst="flowChartMagneticDru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Drum Water</a:t>
            </a:r>
          </a:p>
        </p:txBody>
      </p:sp>
      <p:sp>
        <p:nvSpPr>
          <p:cNvPr id="77" name="Flowchart: Direct Access Storage 76"/>
          <p:cNvSpPr/>
          <p:nvPr/>
        </p:nvSpPr>
        <p:spPr>
          <a:xfrm>
            <a:off x="7845451" y="3595982"/>
            <a:ext cx="1359362" cy="685800"/>
          </a:xfrm>
          <a:prstGeom prst="flowChartMagneticDru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Steam Drum</a:t>
            </a:r>
          </a:p>
        </p:txBody>
      </p:sp>
      <p:sp>
        <p:nvSpPr>
          <p:cNvPr id="78" name="Left Arrow Callout 77"/>
          <p:cNvSpPr/>
          <p:nvPr/>
        </p:nvSpPr>
        <p:spPr>
          <a:xfrm>
            <a:off x="8873066" y="1527449"/>
            <a:ext cx="2709333" cy="914400"/>
          </a:xfrm>
          <a:prstGeom prst="leftArrow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Optimization point / Control Operators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56179" y="4558474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Boiler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2837133" y="4943195"/>
            <a:ext cx="0" cy="7079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06188" y="5844742"/>
            <a:ext cx="1278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Water Re-cycle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587147" y="5651104"/>
            <a:ext cx="1261534" cy="3167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Wastage</a:t>
            </a:r>
          </a:p>
        </p:txBody>
      </p:sp>
      <p:sp>
        <p:nvSpPr>
          <p:cNvPr id="40" name="Can 4">
            <a:extLst>
              <a:ext uri="{FF2B5EF4-FFF2-40B4-BE49-F238E27FC236}">
                <a16:creationId xmlns:a16="http://schemas.microsoft.com/office/drawing/2014/main" id="{CEEFE29F-53C8-492B-8D70-9817271174B7}"/>
              </a:ext>
            </a:extLst>
          </p:cNvPr>
          <p:cNvSpPr/>
          <p:nvPr/>
        </p:nvSpPr>
        <p:spPr>
          <a:xfrm>
            <a:off x="9485987" y="654536"/>
            <a:ext cx="978411" cy="665969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Morpholine</a:t>
            </a:r>
          </a:p>
        </p:txBody>
      </p:sp>
      <p:sp>
        <p:nvSpPr>
          <p:cNvPr id="44" name="Can 4">
            <a:extLst>
              <a:ext uri="{FF2B5EF4-FFF2-40B4-BE49-F238E27FC236}">
                <a16:creationId xmlns:a16="http://schemas.microsoft.com/office/drawing/2014/main" id="{B876CA3B-3019-462B-B397-A635BFF4EB00}"/>
              </a:ext>
            </a:extLst>
          </p:cNvPr>
          <p:cNvSpPr/>
          <p:nvPr/>
        </p:nvSpPr>
        <p:spPr>
          <a:xfrm>
            <a:off x="495552" y="1509037"/>
            <a:ext cx="806969" cy="72007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TSP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30E92F0-1E6C-4D4B-89FB-6F4566A87764}"/>
              </a:ext>
            </a:extLst>
          </p:cNvPr>
          <p:cNvCxnSpPr>
            <a:cxnSpLocks/>
            <a:stCxn id="40" idx="2"/>
          </p:cNvCxnSpPr>
          <p:nvPr/>
        </p:nvCxnSpPr>
        <p:spPr>
          <a:xfrm rot="10800000" flipV="1">
            <a:off x="4890831" y="987520"/>
            <a:ext cx="4595156" cy="1999085"/>
          </a:xfrm>
          <a:prstGeom prst="bentConnector3">
            <a:avLst>
              <a:gd name="adj1" fmla="val 997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95ABB02-44BF-4F7D-BD99-09552E9AE9A9}"/>
              </a:ext>
            </a:extLst>
          </p:cNvPr>
          <p:cNvCxnSpPr>
            <a:cxnSpLocks/>
            <a:stCxn id="44" idx="4"/>
          </p:cNvCxnSpPr>
          <p:nvPr/>
        </p:nvCxnSpPr>
        <p:spPr>
          <a:xfrm flipV="1">
            <a:off x="1302521" y="883001"/>
            <a:ext cx="1415279" cy="98607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8EA128-FF59-4881-9F77-30CF8FA0144C}"/>
              </a:ext>
            </a:extLst>
          </p:cNvPr>
          <p:cNvCxnSpPr>
            <a:cxnSpLocks/>
          </p:cNvCxnSpPr>
          <p:nvPr/>
        </p:nvCxnSpPr>
        <p:spPr>
          <a:xfrm>
            <a:off x="2702983" y="881308"/>
            <a:ext cx="14817" cy="2128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C1C776-1B4F-4F4D-8357-5FD96E715483}"/>
              </a:ext>
            </a:extLst>
          </p:cNvPr>
          <p:cNvCxnSpPr>
            <a:cxnSpLocks/>
          </p:cNvCxnSpPr>
          <p:nvPr/>
        </p:nvCxnSpPr>
        <p:spPr>
          <a:xfrm flipV="1">
            <a:off x="1232519" y="881308"/>
            <a:ext cx="768028" cy="84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Down 68">
            <a:extLst>
              <a:ext uri="{FF2B5EF4-FFF2-40B4-BE49-F238E27FC236}">
                <a16:creationId xmlns:a16="http://schemas.microsoft.com/office/drawing/2014/main" id="{4F50C9CE-2385-4A6F-AE93-758B2A2FD716}"/>
              </a:ext>
            </a:extLst>
          </p:cNvPr>
          <p:cNvSpPr/>
          <p:nvPr/>
        </p:nvSpPr>
        <p:spPr>
          <a:xfrm>
            <a:off x="11164489" y="5054281"/>
            <a:ext cx="342735" cy="995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7FF032D-2AB0-424E-90DA-5E5A7E7B894E}"/>
              </a:ext>
            </a:extLst>
          </p:cNvPr>
          <p:cNvSpPr/>
          <p:nvPr/>
        </p:nvSpPr>
        <p:spPr>
          <a:xfrm rot="10800000">
            <a:off x="480443" y="5994139"/>
            <a:ext cx="10932452" cy="35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Arrow: Bent 78">
            <a:extLst>
              <a:ext uri="{FF2B5EF4-FFF2-40B4-BE49-F238E27FC236}">
                <a16:creationId xmlns:a16="http://schemas.microsoft.com/office/drawing/2014/main" id="{BC2B3C39-E511-47AD-9E6F-B4A8417035DA}"/>
              </a:ext>
            </a:extLst>
          </p:cNvPr>
          <p:cNvSpPr/>
          <p:nvPr/>
        </p:nvSpPr>
        <p:spPr>
          <a:xfrm>
            <a:off x="264305" y="3370072"/>
            <a:ext cx="1049039" cy="27769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6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3" name="Right Arrow Callout 3">
            <a:extLst>
              <a:ext uri="{FF2B5EF4-FFF2-40B4-BE49-F238E27FC236}">
                <a16:creationId xmlns:a16="http://schemas.microsoft.com/office/drawing/2014/main" id="{340A42B8-3AB5-4611-95E1-B6C59AC5CAE9}"/>
              </a:ext>
            </a:extLst>
          </p:cNvPr>
          <p:cNvSpPr/>
          <p:nvPr/>
        </p:nvSpPr>
        <p:spPr>
          <a:xfrm>
            <a:off x="1384988" y="2312792"/>
            <a:ext cx="1277781" cy="720071"/>
          </a:xfrm>
          <a:prstGeom prst="rightArrow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Quality parameters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ED5B62-C86A-458E-9094-C23D3AFF1307}"/>
              </a:ext>
            </a:extLst>
          </p:cNvPr>
          <p:cNvSpPr/>
          <p:nvPr/>
        </p:nvSpPr>
        <p:spPr>
          <a:xfrm>
            <a:off x="3241042" y="1603395"/>
            <a:ext cx="5354303" cy="4117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8Hr quality Data for Dosage &amp; Blow down Control </a:t>
            </a:r>
          </a:p>
        </p:txBody>
      </p:sp>
    </p:spTree>
    <p:extLst>
      <p:ext uri="{BB962C8B-B14F-4D97-AF65-F5344CB8AC3E}">
        <p14:creationId xmlns:p14="http://schemas.microsoft.com/office/powerpoint/2010/main" val="15736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9A46D5-4112-4C86-BA4E-1509CF405AFB}"/>
              </a:ext>
            </a:extLst>
          </p:cNvPr>
          <p:cNvSpPr txBox="1">
            <a:spLocks/>
          </p:cNvSpPr>
          <p:nvPr/>
        </p:nvSpPr>
        <p:spPr>
          <a:xfrm>
            <a:off x="-22875" y="41109"/>
            <a:ext cx="6496827" cy="37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cap="all" spc="100" dirty="0">
                <a:solidFill>
                  <a:srgbClr val="0070C0"/>
                </a:solidFill>
                <a:latin typeface="Montserrat" panose="020B0604020202020204" charset="0"/>
                <a:cs typeface="Segoe UI Light" panose="020B0502040204020203" pitchFamily="34" charset="0"/>
              </a:rPr>
              <a:t> Boiler optimization analysis – Scope &amp; Outcomes</a:t>
            </a:r>
          </a:p>
        </p:txBody>
      </p:sp>
      <p:sp>
        <p:nvSpPr>
          <p:cNvPr id="9" name="object 337">
            <a:extLst>
              <a:ext uri="{FF2B5EF4-FFF2-40B4-BE49-F238E27FC236}">
                <a16:creationId xmlns:a16="http://schemas.microsoft.com/office/drawing/2014/main" id="{367FD59D-91FD-4C13-8541-49E48CCCD469}"/>
              </a:ext>
            </a:extLst>
          </p:cNvPr>
          <p:cNvSpPr/>
          <p:nvPr/>
        </p:nvSpPr>
        <p:spPr>
          <a:xfrm>
            <a:off x="0" y="411481"/>
            <a:ext cx="3707027" cy="77078"/>
          </a:xfrm>
          <a:custGeom>
            <a:avLst/>
            <a:gdLst/>
            <a:ahLst/>
            <a:cxnLst/>
            <a:rect l="l" t="t" r="r" b="b"/>
            <a:pathLst>
              <a:path w="1917192" h="80772">
                <a:moveTo>
                  <a:pt x="0" y="80772"/>
                </a:moveTo>
                <a:lnTo>
                  <a:pt x="1917192" y="80772"/>
                </a:lnTo>
                <a:lnTo>
                  <a:pt x="1917192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solidFill>
            <a:srgbClr val="F68522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Google Shape;185;g8582ae93c1_0_221">
            <a:extLst>
              <a:ext uri="{FF2B5EF4-FFF2-40B4-BE49-F238E27FC236}">
                <a16:creationId xmlns:a16="http://schemas.microsoft.com/office/drawing/2014/main" id="{30711179-32BD-4CB0-86DD-F419D922D0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881292" y="64734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100" b="1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8A3505-4596-49E6-BB2F-A40F8CF26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26275"/>
              </p:ext>
            </p:extLst>
          </p:nvPr>
        </p:nvGraphicFramePr>
        <p:xfrm>
          <a:off x="224924" y="712364"/>
          <a:ext cx="11501268" cy="576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986">
                  <a:extLst>
                    <a:ext uri="{9D8B030D-6E8A-4147-A177-3AD203B41FA5}">
                      <a16:colId xmlns:a16="http://schemas.microsoft.com/office/drawing/2014/main" val="1026126311"/>
                    </a:ext>
                  </a:extLst>
                </a:gridCol>
                <a:gridCol w="221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177">
                  <a:extLst>
                    <a:ext uri="{9D8B030D-6E8A-4147-A177-3AD203B41FA5}">
                      <a16:colId xmlns:a16="http://schemas.microsoft.com/office/drawing/2014/main" val="4282728593"/>
                    </a:ext>
                  </a:extLst>
                </a:gridCol>
                <a:gridCol w="1999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5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789">
                <a:tc>
                  <a:txBody>
                    <a:bodyPr/>
                    <a:lstStyle/>
                    <a:p>
                      <a:r>
                        <a:rPr lang="en-US" sz="1400" dirty="0"/>
                        <a:t>Blow Down optimization Scope[Feed</a:t>
                      </a:r>
                      <a:r>
                        <a:rPr lang="en-US" sz="1400" baseline="0" dirty="0"/>
                        <a:t> water, Drum Water &amp; Steam]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72420"/>
                  </a:ext>
                </a:extLst>
              </a:tr>
              <a:tr h="1743087">
                <a:tc>
                  <a:txBody>
                    <a:bodyPr/>
                    <a:lstStyle/>
                    <a:p>
                      <a:r>
                        <a:rPr lang="en-US" sz="1400" dirty="0"/>
                        <a:t>Dosage Qty optimization</a:t>
                      </a:r>
                      <a:r>
                        <a:rPr lang="en-US" sz="1400" baseline="0" dirty="0"/>
                        <a:t> @Feed water. Compute Accessing Feed water quality data [</a:t>
                      </a:r>
                      <a:r>
                        <a:rPr lang="en-US" sz="1400" b="1" i="1" baseline="0" dirty="0"/>
                        <a:t>pH, Conductivity, DEHA &amp; Silica</a:t>
                      </a:r>
                      <a:r>
                        <a:rPr lang="en-US" sz="1400" baseline="0" dirty="0"/>
                        <a:t>]  at Near real time to decide the Chemical </a:t>
                      </a:r>
                      <a:r>
                        <a:rPr lang="en-US" sz="1400" b="1" i="1" baseline="0" dirty="0"/>
                        <a:t>Stroke</a:t>
                      </a:r>
                      <a:r>
                        <a:rPr lang="en-US" sz="1400" baseline="0" dirty="0"/>
                        <a:t> with right optimized proportion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Batch : pH, Conductivity, DEHA &amp; Silica</a:t>
                      </a:r>
                    </a:p>
                    <a:p>
                      <a:r>
                        <a:rPr lang="en-US" sz="1400" b="1" i="1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Real-time : Conductivity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Triggering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Optimized</a:t>
                      </a:r>
                      <a:r>
                        <a:rPr lang="en-US" sz="1400" baseline="0" dirty="0"/>
                        <a:t> Chemical Stroke in Near real-time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No real-time quality data except the Conductivity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No</a:t>
                      </a:r>
                      <a:r>
                        <a:rPr lang="en-US" sz="1400" baseline="0" dirty="0"/>
                        <a:t> historical chemical stroke transaction with Qty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Deriving</a:t>
                      </a:r>
                      <a:r>
                        <a:rPr lang="en-US" sz="1400" baseline="0" dirty="0"/>
                        <a:t> near-real time quality data using  sensor provided real-time conductivity – Designing Soft Sensors using Algos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58344"/>
                  </a:ext>
                </a:extLst>
              </a:tr>
              <a:tr h="1743087">
                <a:tc>
                  <a:txBody>
                    <a:bodyPr/>
                    <a:lstStyle/>
                    <a:p>
                      <a:r>
                        <a:rPr lang="en-US" sz="1400" dirty="0"/>
                        <a:t>Dosage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Qty optimization @Drum Water.</a:t>
                      </a:r>
                      <a:r>
                        <a:rPr lang="en-US" sz="1400" baseline="0" dirty="0"/>
                        <a:t> Basing on Conductivity  measure , compute other quality parameters [pH, Conductivity, Silica &amp; Phosphate] &amp; provide the Chemical </a:t>
                      </a:r>
                      <a:r>
                        <a:rPr lang="en-US" sz="1400" b="1" i="1" baseline="0" dirty="0"/>
                        <a:t>Stroke</a:t>
                      </a:r>
                      <a:r>
                        <a:rPr lang="en-US" sz="1400" baseline="0" dirty="0"/>
                        <a:t> with right optimized proportion along with possible increase in CBD or initiation of IBD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Batch : pH, Conductivity, Silica &amp; Phosphate</a:t>
                      </a:r>
                    </a:p>
                    <a:p>
                      <a:r>
                        <a:rPr lang="en-US" sz="1400" b="1" i="1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Real-time : Conductivity</a:t>
                      </a:r>
                      <a:endParaRPr lang="en-US" sz="14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Triggering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Optimized</a:t>
                      </a:r>
                      <a:r>
                        <a:rPr lang="en-US" sz="1400" baseline="0" dirty="0"/>
                        <a:t> Chemical Stroke &amp; CBD/IBD in Near real-time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No real-time quality data except the Conductivity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No</a:t>
                      </a:r>
                      <a:r>
                        <a:rPr lang="en-US" sz="1400" baseline="0" dirty="0"/>
                        <a:t> historical chemical stroke transaction with Qty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Deriving</a:t>
                      </a:r>
                      <a:r>
                        <a:rPr lang="en-US" sz="1400" baseline="0" dirty="0"/>
                        <a:t> near-real time quality data using  sensor provided real-time conductivity – Designing Soft Sensors using Algos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3087">
                <a:tc>
                  <a:txBody>
                    <a:bodyPr/>
                    <a:lstStyle/>
                    <a:p>
                      <a:r>
                        <a:rPr lang="en-US" sz="1400" dirty="0"/>
                        <a:t>Dosage Qty</a:t>
                      </a:r>
                      <a:r>
                        <a:rPr lang="en-US" sz="1400" baseline="0" dirty="0"/>
                        <a:t> optimization @Steam. Basing on Conductivity measure, compute other quality parameter [silica] &amp; provide the possible increase in CBD or the initiation of IBD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Batch: Silica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Real-time</a:t>
                      </a:r>
                      <a:r>
                        <a:rPr lang="en-US" sz="1400" b="1" i="1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: Conductivity</a:t>
                      </a:r>
                      <a:endParaRPr lang="en-US" sz="14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Triggering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Optimized</a:t>
                      </a:r>
                      <a:r>
                        <a:rPr lang="en-US" sz="1400" baseline="0" dirty="0"/>
                        <a:t> CBD/IBD in Near real-time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No real-time quality data except the Conductivity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Deriving</a:t>
                      </a:r>
                      <a:r>
                        <a:rPr lang="en-US" sz="1400" baseline="0" dirty="0"/>
                        <a:t> near-real time quality data using  sensor provided real-time conductivity – Designing Soft Sensors using Algos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5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58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7422" y="505100"/>
            <a:ext cx="3753394" cy="78377"/>
          </a:xfrm>
          <a:prstGeom prst="rect">
            <a:avLst/>
          </a:prstGeom>
          <a:solidFill>
            <a:srgbClr val="F6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045028" y="1210494"/>
            <a:ext cx="9980023" cy="4972595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550" y="1467397"/>
            <a:ext cx="7568836" cy="4458788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Preparation.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EDA –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Bi Variate Analysis.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Interpretation.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Quality parameters has gone out of the threshold.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 the Quality Parameters for Feed Water - pH, Silica.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 the Quality Parameters for Drum Water - Silica, PO4.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 the Quality Parameters for main stream - Silica.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Model Building.</a:t>
            </a:r>
          </a:p>
        </p:txBody>
      </p:sp>
    </p:spTree>
    <p:extLst>
      <p:ext uri="{BB962C8B-B14F-4D97-AF65-F5344CB8AC3E}">
        <p14:creationId xmlns:p14="http://schemas.microsoft.com/office/powerpoint/2010/main" val="201711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Dataset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7422" y="505101"/>
            <a:ext cx="1811388" cy="78374"/>
          </a:xfrm>
          <a:prstGeom prst="rect">
            <a:avLst/>
          </a:prstGeom>
          <a:solidFill>
            <a:srgbClr val="F6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40299" r="9830" b="13669"/>
          <a:stretch/>
        </p:blipFill>
        <p:spPr>
          <a:xfrm>
            <a:off x="1123894" y="1070272"/>
            <a:ext cx="9944211" cy="3270063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1123894" y="4679088"/>
            <a:ext cx="9944211" cy="1465670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all the data set with the time-line of day wise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the IBR Shutdown rows in the given dataset.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8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Water EDA – Bi Variate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9" t="17410" r="25491" b="4898"/>
          <a:stretch/>
        </p:blipFill>
        <p:spPr>
          <a:xfrm>
            <a:off x="6914606" y="1406526"/>
            <a:ext cx="4598125" cy="4390002"/>
          </a:xfrm>
        </p:spPr>
      </p:pic>
      <p:sp>
        <p:nvSpPr>
          <p:cNvPr id="7" name="Rectangle 6"/>
          <p:cNvSpPr/>
          <p:nvPr/>
        </p:nvSpPr>
        <p:spPr>
          <a:xfrm>
            <a:off x="-17423" y="501652"/>
            <a:ext cx="4450085" cy="81826"/>
          </a:xfrm>
          <a:prstGeom prst="rect">
            <a:avLst/>
          </a:prstGeom>
          <a:solidFill>
            <a:srgbClr val="F6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269" y="2373529"/>
            <a:ext cx="5982788" cy="24686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8606" y="30013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 water and Attemperator feed are in positive 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Increase in conductivity will decrease the pH value in feed water</a:t>
            </a:r>
          </a:p>
        </p:txBody>
      </p:sp>
    </p:spTree>
    <p:extLst>
      <p:ext uri="{BB962C8B-B14F-4D97-AF65-F5344CB8AC3E}">
        <p14:creationId xmlns:p14="http://schemas.microsoft.com/office/powerpoint/2010/main" val="22802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538651" cy="705394"/>
          </a:xfrm>
        </p:spPr>
        <p:txBody>
          <a:bodyPr/>
          <a:lstStyle/>
          <a:p>
            <a:r>
              <a:rPr lang="en-US" dirty="0" smtClean="0"/>
              <a:t>Feed Water EDA – </a:t>
            </a:r>
            <a:r>
              <a:rPr lang="en-US" dirty="0" err="1" smtClean="0"/>
              <a:t>Uni</a:t>
            </a:r>
            <a:r>
              <a:rPr lang="en-US" dirty="0" smtClean="0"/>
              <a:t> Variate Analysis.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– LivNSense Technologies Pvt Ltd</a:t>
            </a:r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1" t="55468" r="53691" b="17497"/>
          <a:stretch/>
        </p:blipFill>
        <p:spPr>
          <a:xfrm>
            <a:off x="7626175" y="1280160"/>
            <a:ext cx="4197978" cy="2610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4" t="36787" r="51428" b="29350"/>
          <a:stretch/>
        </p:blipFill>
        <p:spPr>
          <a:xfrm>
            <a:off x="7669941" y="4065092"/>
            <a:ext cx="4110445" cy="22912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7423" y="505101"/>
            <a:ext cx="4545879" cy="69666"/>
          </a:xfrm>
          <a:prstGeom prst="rect">
            <a:avLst/>
          </a:prstGeom>
          <a:solidFill>
            <a:srgbClr val="F6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3252" y="2126052"/>
            <a:ext cx="6871062" cy="2585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0783" y="286602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variance of Silica level in Feed water – Mostly 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Silica level is in increasing trend from Feed water, DM and Steam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37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1125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Montserrat</vt:lpstr>
      <vt:lpstr>Quattrocento Sans</vt:lpstr>
      <vt:lpstr>Segoe UI Light</vt:lpstr>
      <vt:lpstr>Wingdings</vt:lpstr>
      <vt:lpstr>Office Theme</vt:lpstr>
      <vt:lpstr>Boiler Blow down use case  Updated [22nd Dec 2021]</vt:lpstr>
      <vt:lpstr>PowerPoint Presentation</vt:lpstr>
      <vt:lpstr>PowerPoint Presentation</vt:lpstr>
      <vt:lpstr>PowerPoint Presentation</vt:lpstr>
      <vt:lpstr>PowerPoint Presentation</vt:lpstr>
      <vt:lpstr>List of Tasks</vt:lpstr>
      <vt:lpstr>Final Dataset</vt:lpstr>
      <vt:lpstr>Feed Water EDA – Bi Variate Analysis</vt:lpstr>
      <vt:lpstr>Feed Water EDA – Uni Variate Analysis.</vt:lpstr>
      <vt:lpstr>Drum Water EDA – Uni Variate Analysis</vt:lpstr>
      <vt:lpstr>Drum Water EDA – Bi Variate Analysis.</vt:lpstr>
      <vt:lpstr>Main Steam EDA – Uni Variate Analysis.</vt:lpstr>
      <vt:lpstr>Main Steam EDA – Bi Variate Analysis</vt:lpstr>
      <vt:lpstr>Chemical compounds </vt:lpstr>
      <vt:lpstr>Chemical compounds </vt:lpstr>
      <vt:lpstr>Chemical compounds </vt:lpstr>
      <vt:lpstr>Uni – Variate Table for all the parameters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</dc:creator>
  <cp:lastModifiedBy>Praveen</cp:lastModifiedBy>
  <cp:revision>23</cp:revision>
  <dcterms:created xsi:type="dcterms:W3CDTF">2021-12-22T05:20:03Z</dcterms:created>
  <dcterms:modified xsi:type="dcterms:W3CDTF">2021-12-22T10:03:33Z</dcterms:modified>
</cp:coreProperties>
</file>