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7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31-Aug-25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31-Aug-25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lIns="91440" tIns="45720" rIns="91440" bIns="45720" rtlCol="0" anchor="t">
            <a:spAutoFit/>
          </a:bodyPr>
          <a:lstStyle/>
          <a:p>
            <a:r>
              <a:rPr lang="en-US" sz="2400" dirty="0"/>
              <a:t>STUDENT </a:t>
            </a:r>
            <a:r>
              <a:rPr lang="en-US" sz="2400" dirty="0" err="1" smtClean="0"/>
              <a:t>NAME:Abisha</a:t>
            </a:r>
            <a:r>
              <a:rPr lang="en-US" sz="2400" dirty="0" smtClean="0"/>
              <a:t> M</a:t>
            </a:r>
            <a:endParaRPr lang="en-US" sz="2400" dirty="0"/>
          </a:p>
          <a:p>
            <a:r>
              <a:rPr lang="en-US" sz="2400" dirty="0"/>
              <a:t>REGISTER NO AND NMID: </a:t>
            </a:r>
            <a:r>
              <a:rPr lang="en-US" sz="2400" dirty="0" smtClean="0"/>
              <a:t>41424134141802522003</a:t>
            </a:r>
            <a:endParaRPr lang="en-US" sz="2400" dirty="0">
              <a:cs typeface="Calibri"/>
            </a:endParaRPr>
          </a:p>
          <a:p>
            <a:r>
              <a:rPr lang="en-US" sz="2400" dirty="0"/>
              <a:t>DEPARTMENT</a:t>
            </a:r>
            <a:r>
              <a:rPr lang="en-US" sz="2400" dirty="0" smtClean="0"/>
              <a:t>: II </a:t>
            </a:r>
            <a:r>
              <a:rPr lang="en-US" sz="2400" dirty="0" err="1" smtClean="0"/>
              <a:t>B.sc.cs</a:t>
            </a:r>
            <a:r>
              <a:rPr lang="en-US" sz="2400" dirty="0" smtClean="0"/>
              <a:t> </a:t>
            </a:r>
            <a:endParaRPr lang="en-US" sz="2400" dirty="0"/>
          </a:p>
          <a:p>
            <a:r>
              <a:rPr lang="en-US" sz="2400" dirty="0"/>
              <a:t>COLLEGE: COLLEGE/ </a:t>
            </a:r>
            <a:r>
              <a:rPr lang="en-US" sz="2400" dirty="0" smtClean="0"/>
              <a:t>UNIVERSITYS :t </a:t>
            </a:r>
            <a:r>
              <a:rPr lang="en-US" sz="2400" dirty="0" err="1" smtClean="0"/>
              <a:t>Therasa</a:t>
            </a:r>
            <a:r>
              <a:rPr lang="en-US" sz="2400" dirty="0" smtClean="0"/>
              <a:t> arts and </a:t>
            </a:r>
            <a:r>
              <a:rPr lang="en-US" sz="2400" dirty="0" err="1" smtClean="0"/>
              <a:t>clg</a:t>
            </a:r>
            <a:r>
              <a:rPr lang="en-US" sz="2400" dirty="0" smtClean="0"/>
              <a:t> for women/</a:t>
            </a:r>
            <a:r>
              <a:rPr lang="en-US" sz="2400" dirty="0" err="1" smtClean="0"/>
              <a:t>Annamalai</a:t>
            </a:r>
            <a:r>
              <a:rPr lang="en-US" sz="2400" dirty="0" smtClean="0"/>
              <a:t> University</a:t>
            </a:r>
          </a:p>
          <a:p>
            <a:r>
              <a:rPr lang="en-US" sz="2400" dirty="0" smtClean="0"/>
              <a:t>           </a:t>
            </a:r>
            <a:endParaRPr lang="en-IN" sz="2400" dirty="0" smtClean="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WhatsApp Image 2025-08-24 at 3.15.18 AM.jpeg"/>
          <p:cNvPicPr>
            <a:picLocks noChangeAspect="1"/>
          </p:cNvPicPr>
          <p:nvPr/>
        </p:nvPicPr>
        <p:blipFill>
          <a:blip r:embed="rId3"/>
          <a:stretch>
            <a:fillRect/>
          </a:stretch>
        </p:blipFill>
        <p:spPr>
          <a:xfrm>
            <a:off x="3048000" y="1219200"/>
            <a:ext cx="4191000" cy="5238750"/>
          </a:xfrm>
          <a:prstGeom prst="rect">
            <a:avLst/>
          </a:prstGeom>
        </p:spPr>
      </p:pic>
      <p:pic>
        <p:nvPicPr>
          <p:cNvPr id="11" name="Picture 10" descr="WhatsApp Image 2025-08-31 at 4.17.36 AM.jpeg"/>
          <p:cNvPicPr>
            <a:picLocks noChangeAspect="1"/>
          </p:cNvPicPr>
          <p:nvPr/>
        </p:nvPicPr>
        <p:blipFill>
          <a:blip r:embed="rId4"/>
          <a:stretch>
            <a:fillRect/>
          </a:stretch>
        </p:blipFill>
        <p:spPr>
          <a:xfrm>
            <a:off x="2895600" y="1295400"/>
            <a:ext cx="5410200" cy="5410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838200" y="1524000"/>
            <a:ext cx="8305800" cy="923330"/>
          </a:xfrm>
          <a:prstGeom prst="rect">
            <a:avLst/>
          </a:prstGeom>
        </p:spPr>
        <p:txBody>
          <a:bodyPr wrap="square">
            <a:spAutoFit/>
          </a:bodyPr>
          <a:lstStyle/>
          <a:p>
            <a:r>
              <a:rPr lang="en-US" dirty="0" smtClean="0"/>
              <a:t>In </a:t>
            </a:r>
            <a:r>
              <a:rPr lang="en-US" dirty="0" err="1" smtClean="0"/>
              <a:t>conclution</a:t>
            </a:r>
            <a:r>
              <a:rPr lang="en-US" dirty="0" smtClean="0"/>
              <a:t> </a:t>
            </a:r>
            <a:r>
              <a:rPr lang="en-US" dirty="0" err="1" smtClean="0"/>
              <a:t>Abisha</a:t>
            </a:r>
            <a:r>
              <a:rPr lang="en-US" smtClean="0"/>
              <a:t> is </a:t>
            </a:r>
            <a:r>
              <a:rPr lang="en-US" dirty="0" smtClean="0"/>
              <a:t>a dedicated and driven individual with a passion for learning. As they on continue their educational journey the are poised to make valuable contribution and achieve their goals.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2057400"/>
            <a:ext cx="11201400" cy="685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4400" dirty="0" smtClean="0">
                <a:solidFill>
                  <a:srgbClr val="FF0000"/>
                </a:solidFill>
              </a:rPr>
              <a:t>Student profile</a:t>
            </a:r>
            <a:endParaRPr lang="en-US" sz="4400" dirty="0">
              <a:solidFill>
                <a:srgbClr val="FF000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990600" y="1600199"/>
            <a:ext cx="8153400" cy="3693319"/>
          </a:xfrm>
          <a:prstGeom prst="rect">
            <a:avLst/>
          </a:prstGeom>
        </p:spPr>
        <p:txBody>
          <a:bodyPr wrap="square">
            <a:spAutoFit/>
          </a:bodyPr>
          <a:lstStyle/>
          <a:p>
            <a:r>
              <a:rPr lang="en-US" b="1" dirty="0" smtClean="0"/>
              <a:t>Problem Statement: Student Profile Description System</a:t>
            </a:r>
          </a:p>
          <a:p>
            <a:r>
              <a:rPr lang="en-US" dirty="0" smtClean="0"/>
              <a:t>In many educational institutions, student data is often scattered across various systems or stored in static formats that do not effectively represent a student's academic progress, skills, interests, and achievements in a holistic and personalized manner. This lack of a centralized, structured, and dynamic student profile system makes it difficult for educators, administrators, and even students themselves to track growth, identify strengths and weaknesses, and plan academic or career paths efficiently.</a:t>
            </a:r>
          </a:p>
          <a:p>
            <a:r>
              <a:rPr lang="en-US" dirty="0" smtClean="0"/>
              <a:t>There is a need for a comprehensive </a:t>
            </a:r>
            <a:r>
              <a:rPr lang="en-US" b="1" dirty="0" smtClean="0"/>
              <a:t>Student Profile Description System</a:t>
            </a:r>
            <a:r>
              <a:rPr lang="en-US" dirty="0" smtClean="0"/>
              <a:t> that can capture, organize, and present detailed information about a student’s academic records, co-curricular activities, technical skills, projects, certifications, interests, and personal achievements in a clear and insightful format. The system should also support real-time updates and be user-friendly for both students and faculty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838200" y="1676400"/>
            <a:ext cx="8305800" cy="4801314"/>
          </a:xfrm>
          <a:prstGeom prst="rect">
            <a:avLst/>
          </a:prstGeom>
        </p:spPr>
        <p:txBody>
          <a:bodyPr wrap="square">
            <a:spAutoFit/>
          </a:bodyPr>
          <a:lstStyle/>
          <a:p>
            <a:r>
              <a:rPr lang="en-US" b="1" dirty="0" smtClean="0"/>
              <a:t>🔹 Project Overview: Student Profile Description System</a:t>
            </a:r>
          </a:p>
          <a:p>
            <a:r>
              <a:rPr lang="en-US" dirty="0" smtClean="0"/>
              <a:t>The </a:t>
            </a:r>
            <a:r>
              <a:rPr lang="en-US" b="1" dirty="0" smtClean="0"/>
              <a:t>Student Profile Description System</a:t>
            </a:r>
            <a:r>
              <a:rPr lang="en-US" dirty="0" smtClean="0"/>
              <a:t> is designed to provide a centralized digital platform for creating, managing, and showcasing comprehensive student profiles. The aim of the project is to move beyond traditional static records by developing an interactive and dynamic profile system that captures every key aspect of a student's academic and personal development journey.</a:t>
            </a:r>
          </a:p>
          <a:p>
            <a:r>
              <a:rPr lang="en-US" dirty="0" smtClean="0"/>
              <a:t>This system allows students to input and update their academic details, project work, skills, achievements, extracurricular activities, certifications, and other relevant information in a structured format. The platform will generate a detailed, visually organized profile that can be used for internal academic tracking, resume building, placements, and other professional opportunities.</a:t>
            </a:r>
          </a:p>
          <a:p>
            <a:r>
              <a:rPr lang="en-US" dirty="0" smtClean="0"/>
              <a:t>Educational institutions can also benefit from the system by gaining a clear overview of student performance and engagement, which helps in mentoring, personalized guidance, and decision-making related to academic interventions or career support.</a:t>
            </a:r>
          </a:p>
          <a:p>
            <a:r>
              <a:rPr lang="en-US" dirty="0" smtClean="0"/>
              <a:t>The system will be developed with a focus on user-friendly design, data accuracy, real-time updates, and secure access control for both students and authorized faculty or administrators.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62000" y="1905000"/>
            <a:ext cx="8382000" cy="1477328"/>
          </a:xfrm>
          <a:prstGeom prst="rect">
            <a:avLst/>
          </a:prstGeom>
        </p:spPr>
        <p:txBody>
          <a:bodyPr wrap="square">
            <a:spAutoFit/>
          </a:bodyPr>
          <a:lstStyle/>
          <a:p>
            <a:r>
              <a:rPr lang="en-US" b="1" dirty="0" smtClean="0"/>
              <a:t>1. Students (Primary End Users)</a:t>
            </a:r>
          </a:p>
          <a:p>
            <a:r>
              <a:rPr lang="en-US" b="1" dirty="0" smtClean="0"/>
              <a:t>How they use it</a:t>
            </a:r>
            <a:r>
              <a:rPr lang="en-US" dirty="0" smtClean="0"/>
              <a:t>: View and update their personal, academic, and career-related information.</a:t>
            </a:r>
          </a:p>
          <a:p>
            <a:r>
              <a:rPr lang="en-US" b="1" dirty="0" smtClean="0"/>
              <a:t>Purpose</a:t>
            </a:r>
            <a:r>
              <a:rPr lang="en-US" dirty="0" smtClean="0"/>
              <a:t>: To</a:t>
            </a:r>
            <a:r>
              <a:rPr lang="en-US" b="1" dirty="0" smtClean="0"/>
              <a:t> </a:t>
            </a:r>
            <a:r>
              <a:rPr lang="en-US" dirty="0" smtClean="0"/>
              <a:t>track progress, manage course registrations, monitor grades, apply for services.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895600" y="1752600"/>
            <a:ext cx="6248400" cy="1231106"/>
          </a:xfrm>
          <a:prstGeom prst="rect">
            <a:avLst/>
          </a:prstGeom>
        </p:spPr>
        <p:txBody>
          <a:bodyPr wrap="square">
            <a:spAutoFit/>
          </a:bodyPr>
          <a:lstStyle/>
          <a:p>
            <a:pPr lvl="0" fontAlgn="base">
              <a:spcBef>
                <a:spcPct val="0"/>
              </a:spcBef>
              <a:spcAft>
                <a:spcPct val="0"/>
              </a:spcAft>
            </a:pPr>
            <a:r>
              <a:rPr lang="en-US" sz="2000" b="1" dirty="0" smtClean="0">
                <a:latin typeface="Arial" charset="0"/>
                <a:cs typeface="Arial" charset="0"/>
              </a:rPr>
              <a:t>🔧 TOOLS for Student Profiling</a:t>
            </a:r>
          </a:p>
          <a:p>
            <a:pPr lvl="0" eaLnBrk="0" fontAlgn="base" hangingPunct="0">
              <a:spcBef>
                <a:spcPct val="0"/>
              </a:spcBef>
              <a:spcAft>
                <a:spcPct val="0"/>
              </a:spcAft>
            </a:pPr>
            <a:r>
              <a:rPr lang="en-US" b="1" dirty="0" smtClean="0">
                <a:latin typeface="Arial" charset="0"/>
                <a:cs typeface="Arial" charset="0"/>
              </a:rPr>
              <a:t>1. Digital Tools</a:t>
            </a:r>
          </a:p>
          <a:p>
            <a:pPr lvl="0" eaLnBrk="0" fontAlgn="base" hangingPunct="0">
              <a:spcBef>
                <a:spcPct val="0"/>
              </a:spcBef>
              <a:spcAft>
                <a:spcPct val="0"/>
              </a:spcAft>
            </a:pPr>
            <a:r>
              <a:rPr lang="en-US" b="1" dirty="0" smtClean="0">
                <a:latin typeface="Arial" charset="0"/>
                <a:cs typeface="Arial" charset="0"/>
              </a:rPr>
              <a:t>2. Assessment Tools</a:t>
            </a:r>
          </a:p>
          <a:p>
            <a:pPr lvl="0" eaLnBrk="0" fontAlgn="base" hangingPunct="0">
              <a:spcBef>
                <a:spcPct val="0"/>
              </a:spcBef>
              <a:spcAft>
                <a:spcPct val="0"/>
              </a:spcAft>
            </a:pPr>
            <a:r>
              <a:rPr lang="en-US" b="1" dirty="0" smtClean="0">
                <a:latin typeface="Arial" charset="0"/>
                <a:cs typeface="Arial" charset="0"/>
              </a:rPr>
              <a:t>3. Communication Tools</a:t>
            </a:r>
          </a:p>
        </p:txBody>
      </p:sp>
      <p:sp>
        <p:nvSpPr>
          <p:cNvPr id="12" name="Rectangle 11"/>
          <p:cNvSpPr/>
          <p:nvPr/>
        </p:nvSpPr>
        <p:spPr>
          <a:xfrm>
            <a:off x="2362200" y="6172200"/>
            <a:ext cx="7010400" cy="1077218"/>
          </a:xfrm>
          <a:prstGeom prst="rect">
            <a:avLst/>
          </a:prstGeom>
        </p:spPr>
        <p:txBody>
          <a:bodyPr wrap="square">
            <a:spAutoFit/>
          </a:bodyPr>
          <a:lstStyle/>
          <a:p>
            <a:pPr lvl="0" fontAlgn="base">
              <a:spcBef>
                <a:spcPct val="0"/>
              </a:spcBef>
              <a:spcAft>
                <a:spcPct val="0"/>
              </a:spcAft>
            </a:pPr>
            <a:endParaRPr lang="en-US" sz="3200" dirty="0" smtClean="0">
              <a:latin typeface="Arial" charset="0"/>
              <a:cs typeface="Arial" charset="0"/>
            </a:endParaRPr>
          </a:p>
          <a:p>
            <a:pPr lvl="0" eaLnBrk="0" fontAlgn="base" hangingPunct="0">
              <a:spcBef>
                <a:spcPct val="0"/>
              </a:spcBef>
              <a:spcAft>
                <a:spcPct val="0"/>
              </a:spcAft>
            </a:pPr>
            <a:endParaRPr lang="en-US" sz="3200" dirty="0" smtClean="0">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838200" y="1295400"/>
            <a:ext cx="8305800" cy="4401205"/>
          </a:xfrm>
          <a:prstGeom prst="rect">
            <a:avLst/>
          </a:prstGeom>
        </p:spPr>
        <p:txBody>
          <a:bodyPr wrap="square">
            <a:spAutoFit/>
          </a:bodyPr>
          <a:lstStyle/>
          <a:p>
            <a:pPr lvl="0" fontAlgn="base">
              <a:spcBef>
                <a:spcPct val="0"/>
              </a:spcBef>
              <a:spcAft>
                <a:spcPct val="0"/>
              </a:spcAft>
            </a:pPr>
            <a:r>
              <a:rPr lang="en-US" sz="1300" b="1" dirty="0" smtClean="0">
                <a:latin typeface="Arial" charset="0"/>
                <a:cs typeface="Arial" charset="0"/>
              </a:rPr>
              <a:t>1. Structure &amp; Navigation</a:t>
            </a:r>
          </a:p>
          <a:p>
            <a:pPr lvl="0" eaLnBrk="0" fontAlgn="base" hangingPunct="0">
              <a:spcBef>
                <a:spcPct val="0"/>
              </a:spcBef>
              <a:spcAft>
                <a:spcPct val="0"/>
              </a:spcAft>
            </a:pPr>
            <a:r>
              <a:rPr lang="en-US" sz="1100" dirty="0" smtClean="0">
                <a:latin typeface="Arial" charset="0"/>
                <a:cs typeface="Arial" charset="0"/>
              </a:rPr>
              <a:t>The digital portfolio should be:</a:t>
            </a:r>
            <a:endParaRPr lang="en-US" dirty="0" smtClean="0">
              <a:latin typeface="Arial" charset="0"/>
              <a:cs typeface="Arial" charset="0"/>
            </a:endParaRPr>
          </a:p>
          <a:p>
            <a:pPr lvl="0" eaLnBrk="0" fontAlgn="base" hangingPunct="0">
              <a:spcBef>
                <a:spcPct val="0"/>
              </a:spcBef>
              <a:spcAft>
                <a:spcPct val="0"/>
              </a:spcAft>
              <a:buFontTx/>
              <a:buChar char="•"/>
            </a:pPr>
            <a:r>
              <a:rPr lang="en-US" b="1" dirty="0" smtClean="0">
                <a:latin typeface="Arial" charset="0"/>
                <a:cs typeface="Arial" charset="0"/>
              </a:rPr>
              <a:t>User-friendly</a:t>
            </a:r>
            <a:r>
              <a:rPr lang="en-US" dirty="0" smtClean="0">
                <a:latin typeface="Arial" charset="0"/>
                <a:cs typeface="Arial" charset="0"/>
              </a:rPr>
              <a:t> with a clean, minimal design</a:t>
            </a:r>
          </a:p>
          <a:p>
            <a:pPr lvl="0" eaLnBrk="0" fontAlgn="base" hangingPunct="0">
              <a:spcBef>
                <a:spcPct val="0"/>
              </a:spcBef>
              <a:spcAft>
                <a:spcPct val="0"/>
              </a:spcAft>
              <a:buFontTx/>
              <a:buChar char="•"/>
            </a:pPr>
            <a:r>
              <a:rPr lang="en-US" b="1" dirty="0" smtClean="0">
                <a:latin typeface="Arial" charset="0"/>
                <a:cs typeface="Arial" charset="0"/>
              </a:rPr>
              <a:t>Easy to navigate</a:t>
            </a:r>
            <a:r>
              <a:rPr lang="en-US" dirty="0" smtClean="0">
                <a:latin typeface="Arial" charset="0"/>
                <a:cs typeface="Arial" charset="0"/>
              </a:rPr>
              <a:t> with a clear menu or sidebar</a:t>
            </a:r>
          </a:p>
          <a:p>
            <a:pPr lvl="0" eaLnBrk="0" fontAlgn="base" hangingPunct="0">
              <a:spcBef>
                <a:spcPct val="0"/>
              </a:spcBef>
              <a:spcAft>
                <a:spcPct val="0"/>
              </a:spcAft>
              <a:buFontTx/>
              <a:buChar char="•"/>
            </a:pPr>
            <a:r>
              <a:rPr lang="en-US" b="1" dirty="0" smtClean="0">
                <a:latin typeface="Arial" charset="0"/>
                <a:cs typeface="Arial" charset="0"/>
              </a:rPr>
              <a:t>Mobile-responsive</a:t>
            </a:r>
            <a:r>
              <a:rPr lang="en-US" dirty="0" smtClean="0">
                <a:latin typeface="Arial" charset="0"/>
                <a:cs typeface="Arial" charset="0"/>
              </a:rPr>
              <a:t> for access on all devices</a:t>
            </a:r>
          </a:p>
          <a:p>
            <a:pPr lvl="0" eaLnBrk="0" fontAlgn="base" hangingPunct="0">
              <a:spcBef>
                <a:spcPct val="0"/>
              </a:spcBef>
              <a:spcAft>
                <a:spcPct val="0"/>
              </a:spcAft>
            </a:pPr>
            <a:r>
              <a:rPr lang="en-US" sz="1100" b="1" dirty="0" smtClean="0">
                <a:latin typeface="Arial" charset="0"/>
                <a:cs typeface="Arial" charset="0"/>
              </a:rPr>
              <a:t>🔖 Suggested Sections (Menu Tabs):</a:t>
            </a:r>
          </a:p>
          <a:p>
            <a:pPr lvl="0" eaLnBrk="0" fontAlgn="base" hangingPunct="0">
              <a:spcBef>
                <a:spcPct val="0"/>
              </a:spcBef>
              <a:spcAft>
                <a:spcPct val="0"/>
              </a:spcAft>
              <a:buFontTx/>
              <a:buAutoNum type="arabicPeriod"/>
            </a:pPr>
            <a:r>
              <a:rPr lang="en-US" sz="1100" b="1" dirty="0" smtClean="0">
                <a:latin typeface="Arial" charset="0"/>
                <a:cs typeface="Arial" charset="0"/>
              </a:rPr>
              <a:t>Home / About Me</a:t>
            </a:r>
            <a:endParaRPr lang="en-US" dirty="0" smtClean="0">
              <a:latin typeface="Arial" charset="0"/>
              <a:cs typeface="Arial" charset="0"/>
            </a:endParaRPr>
          </a:p>
          <a:p>
            <a:pPr lvl="0" eaLnBrk="0" fontAlgn="base" hangingPunct="0">
              <a:spcBef>
                <a:spcPct val="0"/>
              </a:spcBef>
              <a:spcAft>
                <a:spcPct val="0"/>
              </a:spcAft>
              <a:buFontTx/>
              <a:buAutoNum type="arabicPeriod" startAt="2"/>
            </a:pPr>
            <a:r>
              <a:rPr lang="en-US" b="1" dirty="0" smtClean="0">
                <a:latin typeface="Arial" charset="0"/>
                <a:cs typeface="Arial" charset="0"/>
              </a:rPr>
              <a:t>Academic Records</a:t>
            </a:r>
            <a:endParaRPr lang="en-US" dirty="0" smtClean="0">
              <a:latin typeface="Arial" charset="0"/>
              <a:cs typeface="Arial" charset="0"/>
            </a:endParaRPr>
          </a:p>
          <a:p>
            <a:pPr lvl="0" eaLnBrk="0" fontAlgn="base" hangingPunct="0">
              <a:spcBef>
                <a:spcPct val="0"/>
              </a:spcBef>
              <a:spcAft>
                <a:spcPct val="0"/>
              </a:spcAft>
              <a:buFontTx/>
              <a:buAutoNum type="arabicPeriod" startAt="3"/>
            </a:pPr>
            <a:r>
              <a:rPr lang="en-US" b="1" dirty="0" smtClean="0">
                <a:latin typeface="Arial" charset="0"/>
                <a:cs typeface="Arial" charset="0"/>
              </a:rPr>
              <a:t>Skills &amp; Competencies</a:t>
            </a:r>
            <a:endParaRPr lang="en-US" dirty="0" smtClean="0">
              <a:latin typeface="Arial" charset="0"/>
              <a:cs typeface="Arial" charset="0"/>
            </a:endParaRPr>
          </a:p>
          <a:p>
            <a:pPr lvl="0" eaLnBrk="0" fontAlgn="base" hangingPunct="0">
              <a:spcBef>
                <a:spcPct val="0"/>
              </a:spcBef>
              <a:spcAft>
                <a:spcPct val="0"/>
              </a:spcAft>
              <a:buFontTx/>
              <a:buAutoNum type="arabicPeriod" startAt="4"/>
            </a:pPr>
            <a:r>
              <a:rPr lang="en-US" b="1" dirty="0" smtClean="0">
                <a:latin typeface="Arial" charset="0"/>
                <a:cs typeface="Arial" charset="0"/>
              </a:rPr>
              <a:t>Projects &amp; Assignments</a:t>
            </a:r>
            <a:endParaRPr lang="en-US" dirty="0" smtClean="0">
              <a:latin typeface="Arial" charset="0"/>
              <a:cs typeface="Arial" charset="0"/>
            </a:endParaRPr>
          </a:p>
          <a:p>
            <a:pPr lvl="0" eaLnBrk="0" fontAlgn="base" hangingPunct="0">
              <a:spcBef>
                <a:spcPct val="0"/>
              </a:spcBef>
              <a:spcAft>
                <a:spcPct val="0"/>
              </a:spcAft>
              <a:buFontTx/>
              <a:buAutoNum type="arabicPeriod" startAt="5"/>
            </a:pPr>
            <a:r>
              <a:rPr lang="en-US" b="1" dirty="0" smtClean="0">
                <a:latin typeface="Arial" charset="0"/>
                <a:cs typeface="Arial" charset="0"/>
              </a:rPr>
              <a:t>Assessments &amp; Reflections</a:t>
            </a:r>
            <a:endParaRPr lang="en-US" dirty="0" smtClean="0">
              <a:latin typeface="Arial" charset="0"/>
              <a:cs typeface="Arial" charset="0"/>
            </a:endParaRPr>
          </a:p>
          <a:p>
            <a:pPr lvl="0" eaLnBrk="0" fontAlgn="base" hangingPunct="0">
              <a:spcBef>
                <a:spcPct val="0"/>
              </a:spcBef>
              <a:spcAft>
                <a:spcPct val="0"/>
              </a:spcAft>
              <a:buFontTx/>
              <a:buAutoNum type="arabicPeriod" startAt="6"/>
            </a:pPr>
            <a:r>
              <a:rPr lang="en-US" b="1" dirty="0" smtClean="0">
                <a:latin typeface="Arial" charset="0"/>
                <a:cs typeface="Arial" charset="0"/>
              </a:rPr>
              <a:t>Extracurricular Activities</a:t>
            </a:r>
            <a:endParaRPr lang="en-US" dirty="0" smtClean="0">
              <a:latin typeface="Arial" charset="0"/>
              <a:cs typeface="Arial" charset="0"/>
            </a:endParaRPr>
          </a:p>
          <a:p>
            <a:pPr lvl="0" eaLnBrk="0" fontAlgn="base" hangingPunct="0">
              <a:spcBef>
                <a:spcPct val="0"/>
              </a:spcBef>
              <a:spcAft>
                <a:spcPct val="0"/>
              </a:spcAft>
              <a:buFontTx/>
              <a:buAutoNum type="arabicPeriod" startAt="7"/>
            </a:pPr>
            <a:r>
              <a:rPr lang="en-US" b="1" dirty="0" smtClean="0">
                <a:latin typeface="Arial" charset="0"/>
                <a:cs typeface="Arial" charset="0"/>
              </a:rPr>
              <a:t>Certificates &amp; Awards</a:t>
            </a:r>
            <a:endParaRPr lang="en-US" dirty="0" smtClean="0">
              <a:latin typeface="Arial" charset="0"/>
              <a:cs typeface="Arial" charset="0"/>
            </a:endParaRPr>
          </a:p>
          <a:p>
            <a:pPr lvl="0" eaLnBrk="0" fontAlgn="base" hangingPunct="0">
              <a:spcBef>
                <a:spcPct val="0"/>
              </a:spcBef>
              <a:spcAft>
                <a:spcPct val="0"/>
              </a:spcAft>
              <a:buFontTx/>
              <a:buAutoNum type="arabicPeriod" startAt="8"/>
            </a:pPr>
            <a:r>
              <a:rPr lang="en-US" b="1" dirty="0" smtClean="0">
                <a:latin typeface="Arial" charset="0"/>
                <a:cs typeface="Arial" charset="0"/>
              </a:rPr>
              <a:t>Career Goals / Future Plans</a:t>
            </a:r>
            <a:endParaRPr lang="en-US" dirty="0" smtClean="0">
              <a:latin typeface="Arial" charset="0"/>
              <a:cs typeface="Arial" charset="0"/>
            </a:endParaRPr>
          </a:p>
          <a:p>
            <a:pPr lvl="0" eaLnBrk="0" fontAlgn="base" hangingPunct="0">
              <a:spcBef>
                <a:spcPct val="0"/>
              </a:spcBef>
              <a:spcAft>
                <a:spcPct val="0"/>
              </a:spcAft>
              <a:buFontTx/>
              <a:buAutoNum type="arabicPeriod" startAt="9"/>
            </a:pPr>
            <a:r>
              <a:rPr lang="en-US" b="1" dirty="0" smtClean="0">
                <a:latin typeface="Arial" charset="0"/>
                <a:cs typeface="Arial" charset="0"/>
              </a:rPr>
              <a:t>Feedback / Recommendations</a:t>
            </a:r>
            <a:endParaRPr lang="en-US" dirty="0" smtClean="0">
              <a:latin typeface="Arial" charset="0"/>
              <a:cs typeface="Arial" charset="0"/>
            </a:endParaRPr>
          </a:p>
          <a:p>
            <a:pPr lvl="0" eaLnBrk="0" fontAlgn="base" hangingPunct="0">
              <a:spcBef>
                <a:spcPct val="0"/>
              </a:spcBef>
              <a:spcAft>
                <a:spcPct val="0"/>
              </a:spcAft>
              <a:buFontTx/>
              <a:buAutoNum type="arabicPeriod" startAt="10"/>
            </a:pPr>
            <a:r>
              <a:rPr lang="en-US" b="1" dirty="0" smtClean="0">
                <a:latin typeface="Arial" charset="0"/>
                <a:cs typeface="Arial" charset="0"/>
              </a:rPr>
              <a:t>Contact Information</a:t>
            </a:r>
            <a:endParaRPr lang="en-US" dirty="0" smtClean="0">
              <a:latin typeface="Arial" charset="0"/>
              <a:cs typeface="Arial" charset="0"/>
            </a:endParaRPr>
          </a:p>
          <a:p>
            <a:pPr lvl="0" eaLnBrk="0" fontAlgn="base" hangingPunct="0">
              <a:spcBef>
                <a:spcPct val="0"/>
              </a:spcBef>
              <a:spcAft>
                <a:spcPct val="0"/>
              </a:spcAft>
            </a:pPr>
            <a:endParaRPr lang="en-US" dirty="0" smtClean="0">
              <a:latin typeface="Arial"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838200" y="1371601"/>
            <a:ext cx="8305800" cy="1846659"/>
          </a:xfrm>
          <a:prstGeom prst="rect">
            <a:avLst/>
          </a:prstGeom>
        </p:spPr>
        <p:txBody>
          <a:bodyPr wrap="square">
            <a:spAutoFit/>
          </a:bodyPr>
          <a:lstStyle/>
          <a:p>
            <a:pPr lvl="0" fontAlgn="base">
              <a:spcBef>
                <a:spcPct val="0"/>
              </a:spcBef>
              <a:spcAft>
                <a:spcPct val="0"/>
              </a:spcAft>
            </a:pPr>
            <a:r>
              <a:rPr lang="en-US" sz="1300" b="1" dirty="0" smtClean="0">
                <a:latin typeface="Arial" charset="0"/>
                <a:cs typeface="Arial" charset="0"/>
              </a:rPr>
              <a:t>🎯 Purpose</a:t>
            </a:r>
          </a:p>
          <a:p>
            <a:pPr lvl="0" eaLnBrk="0" fontAlgn="base" hangingPunct="0">
              <a:spcBef>
                <a:spcPct val="0"/>
              </a:spcBef>
              <a:spcAft>
                <a:spcPct val="0"/>
              </a:spcAft>
            </a:pPr>
            <a:r>
              <a:rPr lang="en-US" sz="1100" dirty="0" smtClean="0">
                <a:latin typeface="Arial" charset="0"/>
                <a:cs typeface="Arial" charset="0"/>
              </a:rPr>
              <a:t>To provide a centralized, organized, and interactive digital record of a student’s:</a:t>
            </a:r>
            <a:endParaRPr lang="en-US" dirty="0" smtClean="0">
              <a:latin typeface="Arial" charset="0"/>
              <a:cs typeface="Arial" charset="0"/>
            </a:endParaRPr>
          </a:p>
          <a:p>
            <a:pPr lvl="0" eaLnBrk="0" fontAlgn="base" hangingPunct="0">
              <a:spcBef>
                <a:spcPct val="0"/>
              </a:spcBef>
              <a:spcAft>
                <a:spcPct val="0"/>
              </a:spcAft>
              <a:buFontTx/>
              <a:buChar char="•"/>
            </a:pPr>
            <a:r>
              <a:rPr lang="en-US" dirty="0" smtClean="0">
                <a:latin typeface="Arial" charset="0"/>
                <a:cs typeface="Arial" charset="0"/>
              </a:rPr>
              <a:t>Academic performance</a:t>
            </a:r>
          </a:p>
          <a:p>
            <a:pPr lvl="0" eaLnBrk="0" fontAlgn="base" hangingPunct="0">
              <a:spcBef>
                <a:spcPct val="0"/>
              </a:spcBef>
              <a:spcAft>
                <a:spcPct val="0"/>
              </a:spcAft>
              <a:buFontTx/>
              <a:buChar char="•"/>
            </a:pPr>
            <a:r>
              <a:rPr lang="en-US" dirty="0" smtClean="0">
                <a:latin typeface="Arial" charset="0"/>
                <a:cs typeface="Arial" charset="0"/>
              </a:rPr>
              <a:t>Skills and competencies</a:t>
            </a:r>
          </a:p>
          <a:p>
            <a:pPr lvl="0" eaLnBrk="0" fontAlgn="base" hangingPunct="0">
              <a:spcBef>
                <a:spcPct val="0"/>
              </a:spcBef>
              <a:spcAft>
                <a:spcPct val="0"/>
              </a:spcAft>
              <a:buFontTx/>
              <a:buChar char="•"/>
            </a:pPr>
            <a:r>
              <a:rPr lang="en-US" dirty="0" smtClean="0">
                <a:latin typeface="Arial" charset="0"/>
                <a:cs typeface="Arial" charset="0"/>
              </a:rPr>
              <a:t>Personal growth</a:t>
            </a:r>
          </a:p>
          <a:p>
            <a:pPr lvl="0" eaLnBrk="0" fontAlgn="base" hangingPunct="0">
              <a:spcBef>
                <a:spcPct val="0"/>
              </a:spcBef>
              <a:spcAft>
                <a:spcPct val="0"/>
              </a:spcAft>
              <a:buFontTx/>
              <a:buChar char="•"/>
            </a:pPr>
            <a:r>
              <a:rPr lang="en-US" dirty="0" smtClean="0">
                <a:latin typeface="Arial" charset="0"/>
                <a:cs typeface="Arial" charset="0"/>
              </a:rPr>
              <a:t>Career interests</a:t>
            </a:r>
          </a:p>
          <a:p>
            <a:pPr lvl="0" eaLnBrk="0" fontAlgn="base" hangingPunct="0">
              <a:spcBef>
                <a:spcPct val="0"/>
              </a:spcBef>
              <a:spcAft>
                <a:spcPct val="0"/>
              </a:spcAft>
              <a:buFontTx/>
              <a:buChar char="•"/>
            </a:pPr>
            <a:r>
              <a:rPr lang="en-US" dirty="0" smtClean="0">
                <a:latin typeface="Arial" charset="0"/>
                <a:cs typeface="Arial" charset="0"/>
              </a:rPr>
              <a:t>Behavioral patterns</a:t>
            </a:r>
            <a:endParaRPr lang="en-US" dirty="0"/>
          </a:p>
        </p:txBody>
      </p:sp>
      <p:sp>
        <p:nvSpPr>
          <p:cNvPr id="4" name="Rectangle 3"/>
          <p:cNvSpPr/>
          <p:nvPr/>
        </p:nvSpPr>
        <p:spPr>
          <a:xfrm>
            <a:off x="914400" y="3352800"/>
            <a:ext cx="7924800" cy="1846659"/>
          </a:xfrm>
          <a:prstGeom prst="rect">
            <a:avLst/>
          </a:prstGeom>
        </p:spPr>
        <p:txBody>
          <a:bodyPr wrap="square">
            <a:spAutoFit/>
          </a:bodyPr>
          <a:lstStyle/>
          <a:p>
            <a:pPr lvl="0" fontAlgn="base">
              <a:spcBef>
                <a:spcPct val="0"/>
              </a:spcBef>
              <a:spcAft>
                <a:spcPct val="0"/>
              </a:spcAft>
            </a:pPr>
            <a:r>
              <a:rPr lang="en-US" sz="1300" b="1" dirty="0" smtClean="0">
                <a:latin typeface="Arial" charset="0"/>
                <a:cs typeface="Arial" charset="0"/>
              </a:rPr>
              <a:t>1. Assessments &amp; Test Results</a:t>
            </a:r>
          </a:p>
          <a:p>
            <a:pPr lvl="0" eaLnBrk="0" fontAlgn="base" hangingPunct="0">
              <a:spcBef>
                <a:spcPct val="0"/>
              </a:spcBef>
              <a:spcAft>
                <a:spcPct val="0"/>
              </a:spcAft>
              <a:buFontTx/>
              <a:buChar char="•"/>
            </a:pPr>
            <a:r>
              <a:rPr lang="en-US" sz="1100" dirty="0" smtClean="0">
                <a:latin typeface="Arial" charset="0"/>
                <a:cs typeface="Arial" charset="0"/>
              </a:rPr>
              <a:t>Standardized test scores (SAT, MAP, etc.)</a:t>
            </a:r>
            <a:endParaRPr lang="en-US" dirty="0" smtClean="0">
              <a:latin typeface="Arial" charset="0"/>
              <a:cs typeface="Arial" charset="0"/>
            </a:endParaRPr>
          </a:p>
          <a:p>
            <a:pPr lvl="0" eaLnBrk="0" fontAlgn="base" hangingPunct="0">
              <a:spcBef>
                <a:spcPct val="0"/>
              </a:spcBef>
              <a:spcAft>
                <a:spcPct val="0"/>
              </a:spcAft>
              <a:buFontTx/>
              <a:buChar char="•"/>
            </a:pPr>
            <a:r>
              <a:rPr lang="en-US" dirty="0" smtClean="0">
                <a:latin typeface="Arial" charset="0"/>
                <a:cs typeface="Arial" charset="0"/>
              </a:rPr>
              <a:t>Formative and summative assessments</a:t>
            </a:r>
          </a:p>
          <a:p>
            <a:pPr lvl="0" eaLnBrk="0" fontAlgn="base" hangingPunct="0">
              <a:spcBef>
                <a:spcPct val="0"/>
              </a:spcBef>
              <a:spcAft>
                <a:spcPct val="0"/>
              </a:spcAft>
              <a:buFontTx/>
              <a:buChar char="•"/>
            </a:pPr>
            <a:r>
              <a:rPr lang="en-US" dirty="0" smtClean="0">
                <a:latin typeface="Arial" charset="0"/>
                <a:cs typeface="Arial" charset="0"/>
              </a:rPr>
              <a:t>Diagnostic or placement test results</a:t>
            </a:r>
          </a:p>
          <a:p>
            <a:pPr lvl="0" eaLnBrk="0" fontAlgn="base" hangingPunct="0">
              <a:spcBef>
                <a:spcPct val="0"/>
              </a:spcBef>
              <a:spcAft>
                <a:spcPct val="0"/>
              </a:spcAft>
              <a:buFontTx/>
              <a:buChar char="•"/>
            </a:pPr>
            <a:r>
              <a:rPr lang="en-US" dirty="0" smtClean="0">
                <a:latin typeface="Arial" charset="0"/>
                <a:cs typeface="Arial" charset="0"/>
              </a:rPr>
              <a:t>Learning style or personality test results</a:t>
            </a:r>
          </a:p>
          <a:p>
            <a:pPr lvl="0" eaLnBrk="0" fontAlgn="base" hangingPunct="0">
              <a:spcBef>
                <a:spcPct val="0"/>
              </a:spcBef>
              <a:spcAft>
                <a:spcPct val="0"/>
              </a:spcAft>
            </a:pPr>
            <a:r>
              <a:rPr lang="en-US" dirty="0" smtClean="0">
                <a:latin typeface="Arial" charset="0"/>
                <a:cs typeface="Arial" charset="0"/>
              </a:rPr>
              <a:t>🟢 </a:t>
            </a:r>
            <a:r>
              <a:rPr lang="en-US" b="1" dirty="0" smtClean="0">
                <a:latin typeface="Arial" charset="0"/>
                <a:cs typeface="Arial" charset="0"/>
              </a:rPr>
              <a:t>Functionality:</a:t>
            </a:r>
            <a:r>
              <a:rPr lang="en-US" dirty="0" smtClean="0">
                <a:latin typeface="Arial" charset="0"/>
                <a:cs typeface="Arial" charset="0"/>
              </a:rPr>
              <a:t> Visual analytics (bar charts, line graphs, score comparisons)</a:t>
            </a:r>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685</Words>
  <Application>Microsoft Office PowerPoint</Application>
  <PresentationFormat>Custom</PresentationFormat>
  <Paragraphs>88</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35</cp:revision>
  <dcterms:created xsi:type="dcterms:W3CDTF">2024-03-29T15:07:22Z</dcterms:created>
  <dcterms:modified xsi:type="dcterms:W3CDTF">2025-09-01T00:09:33Z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