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43"/>
  </p:notesMasterIdLst>
  <p:sldIdLst>
    <p:sldId id="256" r:id="rId2"/>
    <p:sldId id="257" r:id="rId3"/>
    <p:sldId id="259" r:id="rId4"/>
    <p:sldId id="298" r:id="rId5"/>
    <p:sldId id="260" r:id="rId6"/>
    <p:sldId id="261" r:id="rId7"/>
    <p:sldId id="262" r:id="rId8"/>
    <p:sldId id="294" r:id="rId9"/>
    <p:sldId id="263" r:id="rId10"/>
    <p:sldId id="299" r:id="rId11"/>
    <p:sldId id="277" r:id="rId12"/>
    <p:sldId id="282" r:id="rId13"/>
    <p:sldId id="276" r:id="rId14"/>
    <p:sldId id="266" r:id="rId15"/>
    <p:sldId id="278" r:id="rId16"/>
    <p:sldId id="267" r:id="rId17"/>
    <p:sldId id="268" r:id="rId18"/>
    <p:sldId id="279" r:id="rId19"/>
    <p:sldId id="269" r:id="rId20"/>
    <p:sldId id="270" r:id="rId21"/>
    <p:sldId id="280" r:id="rId22"/>
    <p:sldId id="283" r:id="rId23"/>
    <p:sldId id="271" r:id="rId24"/>
    <p:sldId id="272" r:id="rId25"/>
    <p:sldId id="281" r:id="rId26"/>
    <p:sldId id="287" r:id="rId27"/>
    <p:sldId id="285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300" r:id="rId36"/>
    <p:sldId id="301" r:id="rId37"/>
    <p:sldId id="302" r:id="rId38"/>
    <p:sldId id="304" r:id="rId39"/>
    <p:sldId id="303" r:id="rId40"/>
    <p:sldId id="295" r:id="rId41"/>
    <p:sldId id="297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04EBC-4DA6-4C7F-AEF4-88EC1A6BF275}">
  <a:tblStyle styleId="{74504EBC-4DA6-4C7F-AEF4-88EC1A6BF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0" autoAdjust="0"/>
    <p:restoredTop sz="89947" autoAdjust="0"/>
  </p:normalViewPr>
  <p:slideViewPr>
    <p:cSldViewPr snapToGrid="0">
      <p:cViewPr varScale="1">
        <p:scale>
          <a:sx n="90" d="100"/>
          <a:sy n="90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993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537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7b6e001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7b6e001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92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7b6e001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7b6e001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22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7b6e001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7b6e001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7b6e001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7b6e001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2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7b6e00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7b6e00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71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7b6e00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7b6e00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26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2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7b6e0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7b6e0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23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7b6e00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7b6e00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7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7b6e015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7b6e015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4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b6e015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b6e015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4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7b6e015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7b6e015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9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7b6e00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7b6e00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77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7b6e00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7b6e00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24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7b6e001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7b6e001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33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660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9179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12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8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6780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429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996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9741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064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08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516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031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254097" y="3293532"/>
            <a:ext cx="8520600" cy="1647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CS7711 - CREATIVE AND INNOVATIVE </a:t>
            </a:r>
            <a:r>
              <a:rPr lang="en" sz="2400" b="1" dirty="0" smtClean="0"/>
              <a:t>PROJECT</a:t>
            </a:r>
            <a:br>
              <a:rPr lang="en" sz="2400" b="1" dirty="0" smtClean="0"/>
            </a:br>
            <a:r>
              <a:rPr lang="en" sz="2400" b="1" dirty="0" smtClean="0"/>
              <a:t/>
            </a:r>
            <a:br>
              <a:rPr lang="en" sz="2400" b="1" dirty="0" smtClean="0"/>
            </a:br>
            <a:r>
              <a:rPr lang="en" sz="2400" b="1" dirty="0" smtClean="0"/>
              <a:t>LOG ANOMALY DETECTION AND CATEGORIZATION</a:t>
            </a:r>
            <a:endParaRPr sz="2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391139" y="387955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REVIEW </a:t>
            </a:r>
            <a:r>
              <a:rPr lang="en" b="1" dirty="0" smtClean="0">
                <a:solidFill>
                  <a:schemeClr val="tx1"/>
                </a:solidFill>
              </a:rPr>
              <a:t>2</a:t>
            </a:r>
            <a:endParaRPr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Team Members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S.Makesh Narsimhan - 2015103036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G.Krishna Anandan - 2015103596.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 indent="-330200" algn="just">
              <a:lnSpc>
                <a:spcPct val="150000"/>
              </a:lnSpc>
              <a:buSzPts val="1600"/>
            </a:pPr>
            <a:r>
              <a:rPr lang="en-US" sz="1800" dirty="0"/>
              <a:t>We propose to use a </a:t>
            </a:r>
            <a:r>
              <a:rPr lang="en-US" sz="1800" b="1" dirty="0"/>
              <a:t>DeepLearning Architecture – LSTM</a:t>
            </a:r>
            <a:r>
              <a:rPr lang="en-US" sz="1800" dirty="0"/>
              <a:t> (Long-Short Term Memory) Neural Networks to work on this problem. </a:t>
            </a:r>
            <a:endParaRPr lang="en-US" sz="1800" dirty="0" smtClean="0"/>
          </a:p>
          <a:p>
            <a:pPr lvl="0" indent="-330200" algn="just">
              <a:lnSpc>
                <a:spcPct val="150000"/>
              </a:lnSpc>
              <a:buSzPts val="1600"/>
            </a:pPr>
            <a:r>
              <a:rPr lang="en-US" sz="1800" dirty="0" smtClean="0"/>
              <a:t>Log Domains we propose to use:</a:t>
            </a:r>
          </a:p>
          <a:p>
            <a:pPr lvl="1" indent="-330200" algn="just">
              <a:lnSpc>
                <a:spcPct val="150000"/>
              </a:lnSpc>
              <a:buSzPts val="1600"/>
            </a:pPr>
            <a:r>
              <a:rPr lang="en-US" sz="1500" dirty="0" smtClean="0"/>
              <a:t>Power Consumption</a:t>
            </a:r>
          </a:p>
          <a:p>
            <a:pPr lvl="1" indent="-330200" algn="just">
              <a:lnSpc>
                <a:spcPct val="150000"/>
              </a:lnSpc>
              <a:buSzPts val="1600"/>
            </a:pPr>
            <a:r>
              <a:rPr lang="en-US" sz="1500" dirty="0" smtClean="0"/>
              <a:t>Machine/Processor Temperature</a:t>
            </a:r>
          </a:p>
          <a:p>
            <a:pPr lvl="0" indent="-330200" algn="just">
              <a:lnSpc>
                <a:spcPct val="150000"/>
              </a:lnSpc>
              <a:buSzPts val="1600"/>
            </a:pPr>
            <a:endParaRPr lang="en-US" sz="1800" dirty="0"/>
          </a:p>
          <a:p>
            <a:pPr lvl="0" indent="-330200" algn="just">
              <a:lnSpc>
                <a:spcPct val="150000"/>
              </a:lnSpc>
              <a:buSzPts val="1600"/>
            </a:pPr>
            <a:r>
              <a:rPr lang="en-US" sz="1800" dirty="0" smtClean="0"/>
              <a:t>In </a:t>
            </a:r>
            <a:r>
              <a:rPr lang="en-US" sz="1800" dirty="0"/>
              <a:t>addition, we propose to cluster anomalies based on the </a:t>
            </a:r>
            <a:r>
              <a:rPr lang="en-US" sz="1800" b="1" dirty="0"/>
              <a:t>impact</a:t>
            </a:r>
            <a:r>
              <a:rPr lang="en-US" sz="1800" dirty="0"/>
              <a:t> it might have on the system. (Low, Moderate, High)</a:t>
            </a:r>
          </a:p>
          <a:p>
            <a:endParaRPr lang="en-US" dirty="0"/>
          </a:p>
        </p:txBody>
      </p:sp>
      <p:sp>
        <p:nvSpPr>
          <p:cNvPr id="4" name="Google Shape;96;p20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en-US" b="1" u="sng" smtClean="0"/>
              <a:t>SURVEY ISSUES LEADING TO THE STATEMENT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977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HIGH LEVEL BLOCK DIAGRAM</a:t>
            </a:r>
            <a:endParaRPr lang="en-IN" b="1" u="sng" dirty="0"/>
          </a:p>
        </p:txBody>
      </p:sp>
      <p:sp>
        <p:nvSpPr>
          <p:cNvPr id="5" name="AutoShape 2" descr="https://docs.google.com/drawings/d/sVrwqaIoQGhpyoObBtZ88UA/image?w=624&amp;h=530&amp;rev=1056&amp;ac=1&amp;parent=1osQCI13AghdvkhUnVj4ioLfkxhqa7lSDpCZ9tEkDxCA"/>
          <p:cNvSpPr>
            <a:spLocks noChangeAspect="1" noChangeArrowheads="1"/>
          </p:cNvSpPr>
          <p:nvPr/>
        </p:nvSpPr>
        <p:spPr bwMode="auto">
          <a:xfrm>
            <a:off x="130175" y="-2193925"/>
            <a:ext cx="59436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docs.google.com/drawings/d/sVrwqaIoQGhpyoObBtZ88UA/image?w=624&amp;h=530&amp;rev=1056&amp;ac=1&amp;parent=1osQCI13AghdvkhUnVj4ioLfkxhqa7lSDpCZ9tEkDxCA"/>
          <p:cNvSpPr>
            <a:spLocks noChangeAspect="1" noChangeArrowheads="1"/>
          </p:cNvSpPr>
          <p:nvPr/>
        </p:nvSpPr>
        <p:spPr bwMode="auto">
          <a:xfrm>
            <a:off x="531956" y="1325129"/>
            <a:ext cx="59436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54" y="985696"/>
            <a:ext cx="5392884" cy="404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66"/>
            <a:ext cx="9144000" cy="51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MODULES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118" y="1173257"/>
            <a:ext cx="8520600" cy="3416400"/>
          </a:xfrm>
        </p:spPr>
        <p:txBody>
          <a:bodyPr/>
          <a:lstStyle/>
          <a:p>
            <a:pPr marL="0" lvl="0" indent="0">
              <a:buNone/>
            </a:pPr>
            <a:r>
              <a:rPr lang="en-IN" b="1" u="sng" dirty="0">
                <a:solidFill>
                  <a:schemeClr val="tx1"/>
                </a:solidFill>
              </a:rPr>
              <a:t>MODULE </a:t>
            </a:r>
            <a:r>
              <a:rPr lang="en-IN" b="1" u="sng" dirty="0" smtClean="0">
                <a:solidFill>
                  <a:schemeClr val="tx1"/>
                </a:solidFill>
              </a:rPr>
              <a:t>1 – SCRAPPING LOGS:-</a:t>
            </a:r>
            <a:endParaRPr lang="en-IN" b="1" u="sng" dirty="0">
              <a:solidFill>
                <a:schemeClr val="tx1"/>
              </a:solidFill>
            </a:endParaRPr>
          </a:p>
          <a:p>
            <a:pPr lvl="0">
              <a:spcBef>
                <a:spcPts val="1600"/>
              </a:spcBef>
            </a:pPr>
            <a:r>
              <a:rPr lang="en-IN" sz="1100" dirty="0">
                <a:solidFill>
                  <a:schemeClr val="dk1"/>
                </a:solidFill>
              </a:rPr>
              <a:t>·</a:t>
            </a:r>
            <a:r>
              <a:rPr lang="en-IN" b="1" dirty="0">
                <a:solidFill>
                  <a:schemeClr val="dk1"/>
                </a:solidFill>
              </a:rPr>
              <a:t>INPUT </a:t>
            </a:r>
            <a:r>
              <a:rPr lang="en-IN" b="1" dirty="0" smtClean="0">
                <a:solidFill>
                  <a:schemeClr val="dk1"/>
                </a:solidFill>
              </a:rPr>
              <a:t>: </a:t>
            </a:r>
            <a:r>
              <a:rPr lang="en-IN" dirty="0" smtClean="0">
                <a:solidFill>
                  <a:schemeClr val="dk1"/>
                </a:solidFill>
              </a:rPr>
              <a:t>API Key for </a:t>
            </a:r>
            <a:r>
              <a:rPr lang="en-IN" dirty="0" err="1" smtClean="0">
                <a:solidFill>
                  <a:schemeClr val="dk1"/>
                </a:solidFill>
              </a:rPr>
              <a:t>LogHub</a:t>
            </a:r>
            <a:endParaRPr lang="en-IN" dirty="0">
              <a:solidFill>
                <a:schemeClr val="dk1"/>
              </a:solidFill>
            </a:endParaRPr>
          </a:p>
          <a:p>
            <a:pPr lvl="0"/>
            <a:r>
              <a:rPr lang="en-IN" b="1" dirty="0">
                <a:solidFill>
                  <a:schemeClr val="dk1"/>
                </a:solidFill>
              </a:rPr>
              <a:t>OUTPUT </a:t>
            </a:r>
            <a:r>
              <a:rPr lang="en-IN" b="1" dirty="0" smtClean="0">
                <a:solidFill>
                  <a:schemeClr val="dk1"/>
                </a:solidFill>
              </a:rPr>
              <a:t>:</a:t>
            </a:r>
            <a:r>
              <a:rPr lang="en-IN" dirty="0" smtClean="0">
                <a:solidFill>
                  <a:schemeClr val="dk1"/>
                </a:solidFill>
              </a:rPr>
              <a:t> Scrapped Logs of various OS and Distributed Systems</a:t>
            </a:r>
          </a:p>
          <a:p>
            <a:pPr lvl="0"/>
            <a:endParaRPr lang="en-IN" dirty="0">
              <a:solidFill>
                <a:schemeClr val="dk1"/>
              </a:solidFill>
            </a:endParaRPr>
          </a:p>
          <a:p>
            <a:pPr lvl="0"/>
            <a:endParaRPr lang="en-IN" dirty="0" smtClean="0">
              <a:solidFill>
                <a:schemeClr val="dk1"/>
              </a:solidFill>
            </a:endParaRPr>
          </a:p>
          <a:p>
            <a:pPr marL="114300" lvl="0" indent="0">
              <a:buNone/>
            </a:pPr>
            <a:r>
              <a:rPr lang="en-IN" b="1" dirty="0" smtClean="0">
                <a:solidFill>
                  <a:schemeClr val="dk1"/>
                </a:solidFill>
              </a:rPr>
              <a:t>Pseudocode:</a:t>
            </a:r>
          </a:p>
          <a:p>
            <a:pPr marL="114300" lvl="0" indent="0">
              <a:buNone/>
            </a:pPr>
            <a:endParaRPr lang="en-IN" b="1" dirty="0">
              <a:solidFill>
                <a:schemeClr val="dk1"/>
              </a:solidFill>
            </a:endParaRPr>
          </a:p>
          <a:p>
            <a:pPr marL="114300" lvl="0" indent="0">
              <a:buNone/>
            </a:pPr>
            <a:r>
              <a:rPr lang="en-IN" i="1" dirty="0" smtClean="0">
                <a:solidFill>
                  <a:schemeClr val="dk1"/>
                </a:solidFill>
              </a:rPr>
              <a:t>bool </a:t>
            </a:r>
            <a:r>
              <a:rPr lang="en-IN" i="1" dirty="0" err="1" smtClean="0">
                <a:solidFill>
                  <a:schemeClr val="dk1"/>
                </a:solidFill>
              </a:rPr>
              <a:t>verifyAPIKey</a:t>
            </a:r>
            <a:r>
              <a:rPr lang="en-IN" i="1" dirty="0" smtClean="0">
                <a:solidFill>
                  <a:schemeClr val="dk1"/>
                </a:solidFill>
              </a:rPr>
              <a:t>( API </a:t>
            </a:r>
            <a:r>
              <a:rPr lang="en-IN" i="1" dirty="0" err="1" smtClean="0">
                <a:solidFill>
                  <a:schemeClr val="dk1"/>
                </a:solidFill>
              </a:rPr>
              <a:t>PublicKey</a:t>
            </a:r>
            <a:r>
              <a:rPr lang="en-IN" i="1" dirty="0" smtClean="0">
                <a:solidFill>
                  <a:schemeClr val="dk1"/>
                </a:solidFill>
              </a:rPr>
              <a:t>);</a:t>
            </a:r>
          </a:p>
          <a:p>
            <a:pPr marL="114300" lvl="0" indent="0">
              <a:buNone/>
            </a:pPr>
            <a:endParaRPr lang="en-IN" i="1" dirty="0" smtClean="0">
              <a:solidFill>
                <a:schemeClr val="dk1"/>
              </a:solidFill>
            </a:endParaRPr>
          </a:p>
          <a:p>
            <a:pPr marL="114300" lvl="0" indent="0">
              <a:buNone/>
            </a:pPr>
            <a:r>
              <a:rPr lang="en-IN" i="1" dirty="0" smtClean="0">
                <a:solidFill>
                  <a:schemeClr val="dk1"/>
                </a:solidFill>
              </a:rPr>
              <a:t>List </a:t>
            </a:r>
            <a:r>
              <a:rPr lang="en-IN" i="1" dirty="0" err="1" smtClean="0">
                <a:solidFill>
                  <a:schemeClr val="dk1"/>
                </a:solidFill>
              </a:rPr>
              <a:t>GetLogs</a:t>
            </a:r>
            <a:r>
              <a:rPr lang="en-IN" i="1" dirty="0" smtClean="0">
                <a:solidFill>
                  <a:schemeClr val="dk1"/>
                </a:solidFill>
              </a:rPr>
              <a:t> (API </a:t>
            </a:r>
            <a:r>
              <a:rPr lang="en-IN" i="1" dirty="0" err="1" smtClean="0">
                <a:solidFill>
                  <a:schemeClr val="dk1"/>
                </a:solidFill>
              </a:rPr>
              <a:t>PublicKey</a:t>
            </a:r>
            <a:r>
              <a:rPr lang="en-IN" i="1" dirty="0" smtClean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buNone/>
            </a:pPr>
            <a:r>
              <a:rPr lang="en-IN" i="1" dirty="0" smtClean="0">
                <a:solidFill>
                  <a:schemeClr val="dk1"/>
                </a:solidFill>
              </a:rPr>
              <a:t>{</a:t>
            </a:r>
          </a:p>
          <a:p>
            <a:pPr marL="114300" lvl="0" indent="0">
              <a:buNone/>
            </a:pPr>
            <a:r>
              <a:rPr lang="en-IN" i="1" dirty="0">
                <a:solidFill>
                  <a:schemeClr val="dk1"/>
                </a:solidFill>
              </a:rPr>
              <a:t>	</a:t>
            </a:r>
            <a:r>
              <a:rPr lang="en-IN" i="1" dirty="0" smtClean="0">
                <a:solidFill>
                  <a:schemeClr val="dk1"/>
                </a:solidFill>
              </a:rPr>
              <a:t>if(verify(</a:t>
            </a:r>
            <a:r>
              <a:rPr lang="en-IN" i="1" dirty="0" err="1" smtClean="0">
                <a:solidFill>
                  <a:schemeClr val="dk1"/>
                </a:solidFill>
              </a:rPr>
              <a:t>PublicKey</a:t>
            </a:r>
            <a:r>
              <a:rPr lang="en-IN" i="1" dirty="0" smtClean="0">
                <a:solidFill>
                  <a:schemeClr val="dk1"/>
                </a:solidFill>
              </a:rPr>
              <a:t>)) { </a:t>
            </a:r>
            <a:r>
              <a:rPr lang="en-IN" i="1" dirty="0" err="1" smtClean="0">
                <a:solidFill>
                  <a:schemeClr val="dk1"/>
                </a:solidFill>
              </a:rPr>
              <a:t>scrapLogs</a:t>
            </a:r>
            <a:r>
              <a:rPr lang="en-IN" i="1" dirty="0" smtClean="0">
                <a:solidFill>
                  <a:schemeClr val="dk1"/>
                </a:solidFill>
              </a:rPr>
              <a:t>(); }</a:t>
            </a:r>
          </a:p>
          <a:p>
            <a:pPr marL="114300" lvl="0" indent="0">
              <a:buNone/>
            </a:pPr>
            <a:r>
              <a:rPr lang="en-IN" i="1" dirty="0">
                <a:solidFill>
                  <a:schemeClr val="dk1"/>
                </a:solidFill>
              </a:rPr>
              <a:t>}</a:t>
            </a:r>
          </a:p>
          <a:p>
            <a:pPr marL="114300" lvl="0" indent="0">
              <a:buNone/>
            </a:pPr>
            <a:endParaRPr lang="en-IN" i="1" dirty="0" smtClean="0">
              <a:solidFill>
                <a:schemeClr val="dk1"/>
              </a:solidFill>
            </a:endParaRPr>
          </a:p>
          <a:p>
            <a:pPr marL="114300" lvl="0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114300" lvl="0" indent="0"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MODULES</a:t>
            </a:r>
            <a:r>
              <a:rPr lang="en" dirty="0"/>
              <a:t> 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091018" y="114208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</a:t>
            </a:r>
            <a:r>
              <a:rPr lang="en" b="1" u="sng" dirty="0" smtClean="0">
                <a:solidFill>
                  <a:schemeClr val="tx1"/>
                </a:solidFill>
              </a:rPr>
              <a:t>2 </a:t>
            </a:r>
            <a:r>
              <a:rPr lang="en" b="1" u="sng" dirty="0">
                <a:solidFill>
                  <a:schemeClr val="tx1"/>
                </a:solidFill>
              </a:rPr>
              <a:t>- </a:t>
            </a:r>
            <a:r>
              <a:rPr lang="en" b="1" u="sng" dirty="0" smtClean="0">
                <a:solidFill>
                  <a:schemeClr val="tx1"/>
                </a:solidFill>
              </a:rPr>
              <a:t>PARSING </a:t>
            </a:r>
            <a:r>
              <a:rPr lang="en" b="1" u="sng" dirty="0">
                <a:solidFill>
                  <a:schemeClr val="tx1"/>
                </a:solidFill>
              </a:rPr>
              <a:t>LOGS:-</a:t>
            </a:r>
            <a:endParaRPr b="1" u="sng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b="1" dirty="0">
                <a:solidFill>
                  <a:schemeClr val="dk1"/>
                </a:solidFill>
              </a:rPr>
              <a:t>INPUT :</a:t>
            </a:r>
            <a:r>
              <a:rPr lang="en" dirty="0">
                <a:solidFill>
                  <a:schemeClr val="dk1"/>
                </a:solidFill>
              </a:rPr>
              <a:t> The Collection of Logs given as Input to the tool from LogHub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OUTPUT :</a:t>
            </a:r>
            <a:r>
              <a:rPr lang="en" dirty="0">
                <a:solidFill>
                  <a:schemeClr val="dk1"/>
                </a:solidFill>
              </a:rPr>
              <a:t> Template of Log files.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METHODOLOGY : </a:t>
            </a:r>
            <a:r>
              <a:rPr lang="en" dirty="0">
                <a:solidFill>
                  <a:srgbClr val="000000"/>
                </a:solidFill>
              </a:rPr>
              <a:t>Clustering based(Based on Similarity) or Heuristic Based(Based on Frequency of words</a:t>
            </a:r>
            <a:r>
              <a:rPr lang="en" dirty="0" smtClean="0">
                <a:solidFill>
                  <a:srgbClr val="000000"/>
                </a:solidFill>
              </a:rPr>
              <a:t>).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632930"/>
            <a:ext cx="8520600" cy="3416400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1400" i="1" dirty="0">
                <a:solidFill>
                  <a:srgbClr val="000000"/>
                </a:solidFill>
              </a:rPr>
              <a:t>Pseudocode:</a:t>
            </a:r>
          </a:p>
          <a:p>
            <a:pPr marL="114300" lvl="0" indent="0">
              <a:buNone/>
            </a:pPr>
            <a:endParaRPr lang="en-US" sz="1400" i="1" dirty="0"/>
          </a:p>
          <a:p>
            <a:pPr marL="114300" lvl="0" indent="0">
              <a:buNone/>
            </a:pPr>
            <a:r>
              <a:rPr lang="en-US" sz="1400" i="1" dirty="0"/>
              <a:t>Set </a:t>
            </a:r>
            <a:r>
              <a:rPr lang="en-US" sz="1400" i="1" dirty="0" err="1"/>
              <a:t>makeTermPairs</a:t>
            </a:r>
            <a:r>
              <a:rPr lang="en-US" sz="1400" i="1" dirty="0"/>
              <a:t>(Log </a:t>
            </a:r>
            <a:r>
              <a:rPr lang="en-US" sz="1400" i="1" dirty="0" err="1"/>
              <a:t>scrappedLogs</a:t>
            </a:r>
            <a:r>
              <a:rPr lang="en-US" sz="1400" i="1" dirty="0"/>
              <a:t>)</a:t>
            </a:r>
          </a:p>
          <a:p>
            <a:pPr marL="114300" lvl="0" indent="0">
              <a:buNone/>
            </a:pPr>
            <a:r>
              <a:rPr lang="en-US" sz="1400" i="1" dirty="0"/>
              <a:t>{</a:t>
            </a:r>
          </a:p>
          <a:p>
            <a:pPr marL="114300" lvl="0" indent="0">
              <a:buNone/>
            </a:pPr>
            <a:r>
              <a:rPr lang="en-US" sz="1400" i="1" dirty="0"/>
              <a:t>	String regex1 = “[0-9].*[a-z</a:t>
            </a:r>
            <a:r>
              <a:rPr lang="en-US" sz="1400" i="1" dirty="0" smtClean="0"/>
              <a:t>]*”;</a:t>
            </a:r>
          </a:p>
          <a:p>
            <a:pPr marL="114300" indent="0">
              <a:buNone/>
            </a:pPr>
            <a:r>
              <a:rPr lang="en-US" sz="1400" i="1" dirty="0"/>
              <a:t>	String </a:t>
            </a:r>
            <a:r>
              <a:rPr lang="en-US" sz="1400" i="1" dirty="0" smtClean="0"/>
              <a:t>regex2 </a:t>
            </a:r>
            <a:r>
              <a:rPr lang="en-US" sz="1400" i="1" dirty="0"/>
              <a:t>= “[0-9].*[a-z]*”;</a:t>
            </a:r>
          </a:p>
          <a:p>
            <a:pPr marL="114300" lvl="0" indent="0">
              <a:buNone/>
            </a:pPr>
            <a:r>
              <a:rPr lang="en-US" sz="1400" i="1" dirty="0" smtClean="0"/>
              <a:t>	.</a:t>
            </a:r>
          </a:p>
          <a:p>
            <a:pPr marL="114300" lv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.</a:t>
            </a:r>
          </a:p>
          <a:p>
            <a:pPr marL="114300" indent="0">
              <a:buNone/>
            </a:pPr>
            <a:r>
              <a:rPr lang="en-US" sz="1400" i="1" dirty="0"/>
              <a:t>	String </a:t>
            </a:r>
            <a:r>
              <a:rPr lang="en-US" sz="1400" i="1" dirty="0" err="1" smtClean="0"/>
              <a:t>regexn</a:t>
            </a:r>
            <a:r>
              <a:rPr lang="en-US" sz="1400" i="1" dirty="0" smtClean="0"/>
              <a:t> </a:t>
            </a:r>
            <a:r>
              <a:rPr lang="en-US" sz="1400" i="1" dirty="0"/>
              <a:t>= “[0-9].*[a-z</a:t>
            </a:r>
            <a:r>
              <a:rPr lang="en-US" sz="1400" i="1" dirty="0" smtClean="0"/>
              <a:t>]*”;</a:t>
            </a:r>
          </a:p>
          <a:p>
            <a:pPr marL="114300" indent="0">
              <a:buNone/>
            </a:pPr>
            <a:r>
              <a:rPr lang="en-US" sz="1400" i="1" dirty="0"/>
              <a:t>		</a:t>
            </a:r>
            <a:endParaRPr lang="en-US" sz="1400" i="1" dirty="0" smtClean="0"/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for(logs in </a:t>
            </a:r>
            <a:r>
              <a:rPr lang="en-US" sz="1400" i="1" dirty="0" err="1" smtClean="0"/>
              <a:t>scrappedLogs</a:t>
            </a:r>
            <a:r>
              <a:rPr lang="en-US" sz="1400" i="1" dirty="0" smtClean="0"/>
              <a:t>)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{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for(regex in </a:t>
            </a:r>
            <a:r>
              <a:rPr lang="en-US" sz="1400" i="1" dirty="0" err="1" smtClean="0"/>
              <a:t>regexs</a:t>
            </a:r>
            <a:r>
              <a:rPr lang="en-US" sz="1400" i="1" dirty="0" smtClean="0"/>
              <a:t>)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{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	if </a:t>
            </a:r>
            <a:r>
              <a:rPr lang="en-US" sz="1400" i="1" dirty="0" err="1" smtClean="0"/>
              <a:t>regex.match</a:t>
            </a:r>
            <a:r>
              <a:rPr lang="en-US" sz="1400" i="1" dirty="0" smtClean="0"/>
              <a:t>(log)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		{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			</a:t>
            </a:r>
            <a:r>
              <a:rPr lang="en-US" sz="1400" i="1" dirty="0" err="1" smtClean="0"/>
              <a:t>addLogLinetoFile</a:t>
            </a:r>
            <a:r>
              <a:rPr lang="en-US" sz="1400" i="1" dirty="0" smtClean="0"/>
              <a:t>;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		}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		}</a:t>
            </a:r>
          </a:p>
          <a:p>
            <a:pPr marL="11430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}</a:t>
            </a:r>
          </a:p>
          <a:p>
            <a:pPr marL="114300" indent="0">
              <a:buNone/>
            </a:pPr>
            <a:endParaRPr lang="en-US" sz="1400" i="1" dirty="0"/>
          </a:p>
          <a:p>
            <a:pPr marL="114300" lvl="0" indent="0">
              <a:buNone/>
            </a:pPr>
            <a:endParaRPr lang="en-US" sz="1400" i="1" dirty="0"/>
          </a:p>
          <a:p>
            <a:pPr marL="114300" lvl="0" indent="0">
              <a:buNone/>
            </a:pPr>
            <a:r>
              <a:rPr lang="en-US" sz="1400" i="1" dirty="0"/>
              <a:t>	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406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MODULES</a:t>
            </a:r>
            <a:endParaRPr b="1" u="sng"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758509" y="10748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2</a:t>
            </a:r>
            <a:r>
              <a:rPr lang="en" b="1" u="sng" dirty="0" smtClean="0">
                <a:solidFill>
                  <a:schemeClr val="tx1"/>
                </a:solidFill>
              </a:rPr>
              <a:t>:-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Input : Logs from Dataset/Files.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Output : Template of Logs.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945219" y="2254487"/>
            <a:ext cx="5004924" cy="2172402"/>
            <a:chOff x="1560800" y="2174100"/>
            <a:chExt cx="5133300" cy="2172402"/>
          </a:xfrm>
        </p:grpSpPr>
        <p:sp>
          <p:nvSpPr>
            <p:cNvPr id="143" name="Google Shape;143;p24"/>
            <p:cNvSpPr/>
            <p:nvPr/>
          </p:nvSpPr>
          <p:spPr>
            <a:xfrm>
              <a:off x="2231300" y="2174100"/>
              <a:ext cx="2231400" cy="10572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Classifying the Logs into subsets</a:t>
              </a:r>
              <a:endParaRPr sz="1100"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2756328" y="3592302"/>
              <a:ext cx="1194300" cy="754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Templates of Logs</a:t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5345723" y="2330700"/>
              <a:ext cx="1348377" cy="68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Discard exceptions</a:t>
              </a:r>
              <a:endParaRPr dirty="0"/>
            </a:p>
          </p:txBody>
        </p:sp>
        <p:cxnSp>
          <p:nvCxnSpPr>
            <p:cNvPr id="148" name="Google Shape;148;p24"/>
            <p:cNvCxnSpPr>
              <a:endCxn id="143" idx="1"/>
            </p:cNvCxnSpPr>
            <p:nvPr/>
          </p:nvCxnSpPr>
          <p:spPr>
            <a:xfrm>
              <a:off x="1560800" y="2702700"/>
              <a:ext cx="67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24"/>
            <p:cNvCxnSpPr>
              <a:stCxn id="143" idx="2"/>
              <a:endCxn id="144" idx="0"/>
            </p:cNvCxnSpPr>
            <p:nvPr/>
          </p:nvCxnSpPr>
          <p:spPr>
            <a:xfrm>
              <a:off x="3347000" y="3231300"/>
              <a:ext cx="6478" cy="361002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150;p24"/>
            <p:cNvCxnSpPr>
              <a:stCxn id="143" idx="3"/>
              <a:endCxn id="145" idx="1"/>
            </p:cNvCxnSpPr>
            <p:nvPr/>
          </p:nvCxnSpPr>
          <p:spPr>
            <a:xfrm flipV="1">
              <a:off x="4462700" y="2671200"/>
              <a:ext cx="883023" cy="31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Flowchart: Magnetic Disk 1"/>
          <p:cNvSpPr/>
          <p:nvPr/>
        </p:nvSpPr>
        <p:spPr>
          <a:xfrm>
            <a:off x="1435395" y="2411087"/>
            <a:ext cx="1509824" cy="68100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Logs from </a:t>
            </a:r>
            <a:r>
              <a:rPr lang="en-IN" dirty="0" err="1" smtClean="0"/>
              <a:t>Loghub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MODULES</a:t>
            </a:r>
            <a:endParaRPr b="1" u="sng"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1009804" y="11739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3</a:t>
            </a:r>
            <a:r>
              <a:rPr lang="en" b="1" u="sng" dirty="0" smtClean="0">
                <a:solidFill>
                  <a:schemeClr val="tx1"/>
                </a:solidFill>
              </a:rPr>
              <a:t>- </a:t>
            </a:r>
            <a:r>
              <a:rPr lang="en" b="1" u="sng" dirty="0">
                <a:solidFill>
                  <a:schemeClr val="tx1"/>
                </a:solidFill>
              </a:rPr>
              <a:t>FEATURE EXTRACTION</a:t>
            </a:r>
            <a:endParaRPr b="1" u="sng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INPUT : </a:t>
            </a:r>
            <a:r>
              <a:rPr lang="en" dirty="0">
                <a:solidFill>
                  <a:schemeClr val="tx1"/>
                </a:solidFill>
              </a:rPr>
              <a:t>Templates of Logs from Module </a:t>
            </a:r>
            <a:r>
              <a:rPr lang="en" dirty="0" smtClean="0">
                <a:solidFill>
                  <a:schemeClr val="tx1"/>
                </a:solidFill>
              </a:rPr>
              <a:t>1.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OUTPUT : </a:t>
            </a:r>
            <a:r>
              <a:rPr lang="en" dirty="0">
                <a:solidFill>
                  <a:schemeClr val="tx1"/>
                </a:solidFill>
              </a:rPr>
              <a:t>Extracting key components from the sets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METHODOLOGY : </a:t>
            </a:r>
            <a:r>
              <a:rPr lang="en" dirty="0">
                <a:solidFill>
                  <a:schemeClr val="tx1"/>
                </a:solidFill>
              </a:rPr>
              <a:t>Generation of Feature Vectors for each Classification.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945" y="57058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 smtClean="0"/>
              <a:t>Pseudocode: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r>
              <a:rPr lang="en-US" i="1" dirty="0" err="1" smtClean="0"/>
              <a:t>extractFeatures</a:t>
            </a:r>
            <a:r>
              <a:rPr lang="en-US" i="1" dirty="0" smtClean="0"/>
              <a:t>(Log Templates)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Dict</a:t>
            </a:r>
            <a:r>
              <a:rPr lang="en-US" i="1" dirty="0" smtClean="0"/>
              <a:t> definition = { </a:t>
            </a:r>
            <a:r>
              <a:rPr lang="en-US" i="1" dirty="0" err="1" smtClean="0"/>
              <a:t>logValue</a:t>
            </a:r>
            <a:r>
              <a:rPr lang="en-US" i="1" dirty="0"/>
              <a:t> </a:t>
            </a:r>
            <a:r>
              <a:rPr lang="en-US" i="1" dirty="0" smtClean="0"/>
              <a:t>, Anomaly };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for(template in Templates)</a:t>
            </a:r>
          </a:p>
          <a:p>
            <a:pPr marL="114300" indent="0">
              <a:buNone/>
            </a:pPr>
            <a:r>
              <a:rPr lang="en-US" i="1" dirty="0" smtClean="0"/>
              <a:t>	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formPair</a:t>
            </a:r>
            <a:r>
              <a:rPr lang="en-US" i="1" dirty="0" smtClean="0"/>
              <a:t>(</a:t>
            </a:r>
            <a:r>
              <a:rPr lang="en-US" i="1" dirty="0" err="1" smtClean="0"/>
              <a:t>Value,Anomaly</a:t>
            </a:r>
            <a:r>
              <a:rPr lang="en-US" i="1" dirty="0" smtClean="0"/>
              <a:t>);</a:t>
            </a:r>
          </a:p>
          <a:p>
            <a:pPr marL="114300" indent="0">
              <a:buNone/>
            </a:pPr>
            <a:r>
              <a:rPr lang="en-US" i="1" dirty="0" smtClean="0"/>
              <a:t>	}</a:t>
            </a:r>
          </a:p>
          <a:p>
            <a:pPr marL="114300" indent="0">
              <a:buNone/>
            </a:pPr>
            <a:r>
              <a:rPr lang="en-US" i="1" dirty="0"/>
              <a:t>}</a:t>
            </a:r>
            <a:endParaRPr lang="en-US" i="1" dirty="0" smtClean="0"/>
          </a:p>
          <a:p>
            <a:pPr marL="11430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11430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53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MODULE - 3</a:t>
            </a:r>
            <a:endParaRPr b="1" u="sng" dirty="0"/>
          </a:p>
        </p:txBody>
      </p:sp>
      <p:sp>
        <p:nvSpPr>
          <p:cNvPr id="167" name="Google Shape;167;p26"/>
          <p:cNvSpPr/>
          <p:nvPr/>
        </p:nvSpPr>
        <p:spPr>
          <a:xfrm>
            <a:off x="3848986" y="2094909"/>
            <a:ext cx="1366864" cy="8822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Extraction Algorithm</a:t>
            </a:r>
            <a:endParaRPr dirty="0"/>
          </a:p>
        </p:txBody>
      </p:sp>
      <p:cxnSp>
        <p:nvCxnSpPr>
          <p:cNvPr id="172" name="Google Shape;172;p26"/>
          <p:cNvCxnSpPr>
            <a:stCxn id="167" idx="3"/>
          </p:cNvCxnSpPr>
          <p:nvPr/>
        </p:nvCxnSpPr>
        <p:spPr>
          <a:xfrm>
            <a:off x="5215850" y="2536012"/>
            <a:ext cx="85273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Straight Arrow Connector 5"/>
          <p:cNvCxnSpPr>
            <a:endCxn id="167" idx="1"/>
          </p:cNvCxnSpPr>
          <p:nvPr/>
        </p:nvCxnSpPr>
        <p:spPr>
          <a:xfrm>
            <a:off x="2961735" y="2530730"/>
            <a:ext cx="887251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76" t="7273" r="5582" b="9435"/>
          <a:stretch/>
        </p:blipFill>
        <p:spPr>
          <a:xfrm>
            <a:off x="1257300" y="2003367"/>
            <a:ext cx="1704435" cy="1054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40043" y="2195650"/>
            <a:ext cx="17389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Classified Templates </a:t>
            </a:r>
            <a:endParaRPr lang="en-US" dirty="0" smtClean="0"/>
          </a:p>
          <a:p>
            <a:pPr lvl="0" algn="ctr"/>
            <a:r>
              <a:rPr lang="en-US" dirty="0" smtClean="0"/>
              <a:t>of </a:t>
            </a:r>
            <a:r>
              <a:rPr lang="en-US" dirty="0"/>
              <a:t>Logs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676" t="7273" r="5582" b="9435"/>
          <a:stretch/>
        </p:blipFill>
        <p:spPr>
          <a:xfrm>
            <a:off x="6068586" y="2003366"/>
            <a:ext cx="1704435" cy="1054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45631" y="2053674"/>
            <a:ext cx="1220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Set of Feature Vectors for the </a:t>
            </a:r>
            <a:r>
              <a:rPr lang="en-US" dirty="0" err="1"/>
              <a:t>logsets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 smtClean="0"/>
              <a:t>INTRODUCTION</a:t>
            </a:r>
            <a:endParaRPr b="1" u="sng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54400"/>
            <a:ext cx="8520600" cy="3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2400" dirty="0" smtClean="0">
                <a:solidFill>
                  <a:schemeClr val="tx1"/>
                </a:solidFill>
                <a:highlight>
                  <a:srgbClr val="FFFFFF"/>
                </a:highlight>
              </a:rPr>
              <a:t>Log Detection Thus Far – </a:t>
            </a:r>
            <a:r>
              <a:rPr lang="en" sz="2400" b="1" dirty="0" smtClean="0">
                <a:solidFill>
                  <a:schemeClr val="tx1"/>
                </a:solidFill>
                <a:highlight>
                  <a:srgbClr val="FFFFFF"/>
                </a:highlight>
              </a:rPr>
              <a:t>Manual Techniques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2400" b="1" dirty="0" smtClean="0">
                <a:highlight>
                  <a:srgbClr val="FFFFFF"/>
                </a:highlight>
              </a:rPr>
              <a:t>Problems</a:t>
            </a:r>
            <a:r>
              <a:rPr lang="en" sz="2400" dirty="0" smtClean="0">
                <a:highlight>
                  <a:srgbClr val="FFFFFF"/>
                </a:highlight>
              </a:rPr>
              <a:t> – Scalability , Distributed and Networked Architectures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2400" b="1" dirty="0" smtClean="0">
                <a:solidFill>
                  <a:schemeClr val="tx1"/>
                </a:solidFill>
                <a:highlight>
                  <a:srgbClr val="FFFFFF"/>
                </a:highlight>
              </a:rPr>
              <a:t>Solution</a:t>
            </a:r>
            <a:r>
              <a:rPr lang="en" sz="24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– Automated Anomaly Detection using DeepLearning and Machine Learning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MODULES</a:t>
            </a:r>
            <a:endParaRPr b="1" u="sng"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955936" y="120443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chemeClr val="tx1"/>
                </a:solidFill>
              </a:rPr>
              <a:t>MODULE </a:t>
            </a:r>
            <a:r>
              <a:rPr lang="en" sz="1700" b="1" u="sng" dirty="0" smtClean="0">
                <a:solidFill>
                  <a:schemeClr val="tx1"/>
                </a:solidFill>
              </a:rPr>
              <a:t>4 – ANOMALY </a:t>
            </a:r>
            <a:r>
              <a:rPr lang="en" sz="1700" b="1" u="sng" dirty="0" smtClean="0"/>
              <a:t>DETECTION</a:t>
            </a:r>
            <a:r>
              <a:rPr lang="en" sz="1700" b="1" u="sng" dirty="0" smtClean="0">
                <a:solidFill>
                  <a:schemeClr val="tx1"/>
                </a:solidFill>
              </a:rPr>
              <a:t> </a:t>
            </a:r>
            <a:r>
              <a:rPr lang="en" sz="1700" b="1" u="sng" dirty="0">
                <a:solidFill>
                  <a:schemeClr val="tx1"/>
                </a:solidFill>
              </a:rPr>
              <a:t>OF LOGS USING </a:t>
            </a:r>
            <a:r>
              <a:rPr lang="en" sz="1700" b="1" u="sng" dirty="0" smtClean="0">
                <a:solidFill>
                  <a:schemeClr val="tx1"/>
                </a:solidFill>
              </a:rPr>
              <a:t>LSTM</a:t>
            </a:r>
            <a:endParaRPr sz="1700" b="1" u="sng"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INPUT : </a:t>
            </a:r>
            <a:r>
              <a:rPr lang="en" dirty="0">
                <a:solidFill>
                  <a:schemeClr val="tx1"/>
                </a:solidFill>
              </a:rPr>
              <a:t>Feature Vectors of LogSets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OUTPUT : </a:t>
            </a:r>
            <a:r>
              <a:rPr lang="en" dirty="0" smtClean="0"/>
              <a:t>Detected </a:t>
            </a:r>
            <a:r>
              <a:rPr lang="en" dirty="0" smtClean="0">
                <a:solidFill>
                  <a:schemeClr val="tx1"/>
                </a:solidFill>
              </a:rPr>
              <a:t>Anomalies </a:t>
            </a:r>
            <a:endParaRPr lang="en" b="1" dirty="0" smtClean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smtClean="0">
                <a:solidFill>
                  <a:schemeClr val="tx1"/>
                </a:solidFill>
              </a:rPr>
              <a:t>METHODOLOGY </a:t>
            </a:r>
            <a:r>
              <a:rPr lang="en" b="1" dirty="0">
                <a:solidFill>
                  <a:schemeClr val="tx1"/>
                </a:solidFill>
              </a:rPr>
              <a:t>: </a:t>
            </a:r>
            <a:r>
              <a:rPr lang="en" dirty="0">
                <a:solidFill>
                  <a:schemeClr val="tx1"/>
                </a:solidFill>
              </a:rPr>
              <a:t>Use of </a:t>
            </a:r>
            <a:r>
              <a:rPr lang="en" dirty="0" smtClean="0">
                <a:solidFill>
                  <a:schemeClr val="tx1"/>
                </a:solidFill>
              </a:rPr>
              <a:t>LSTMs and DeepLearning Techniques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393939"/>
            <a:ext cx="8520600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Pseudocode 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i="1" dirty="0" smtClean="0"/>
              <a:t>List </a:t>
            </a:r>
            <a:r>
              <a:rPr lang="en-US" i="1" dirty="0" err="1" smtClean="0"/>
              <a:t>splitTrainTest</a:t>
            </a:r>
            <a:r>
              <a:rPr lang="en-US" i="1" dirty="0" smtClean="0"/>
              <a:t>(Log </a:t>
            </a:r>
            <a:r>
              <a:rPr lang="en-US" i="1" dirty="0" err="1" smtClean="0"/>
              <a:t>FeatureSets</a:t>
            </a:r>
            <a:r>
              <a:rPr lang="en-US" i="1" dirty="0" smtClean="0"/>
              <a:t>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X_train</a:t>
            </a:r>
            <a:r>
              <a:rPr lang="en-US" i="1" dirty="0" smtClean="0"/>
              <a:t>, </a:t>
            </a:r>
            <a:r>
              <a:rPr lang="en-US" i="1" dirty="0" err="1" smtClean="0"/>
              <a:t>X_Test</a:t>
            </a:r>
            <a:r>
              <a:rPr lang="en-US" i="1" dirty="0" smtClean="0"/>
              <a:t> , </a:t>
            </a:r>
            <a:r>
              <a:rPr lang="en-US" i="1" dirty="0" err="1" smtClean="0"/>
              <a:t>Y_train</a:t>
            </a:r>
            <a:r>
              <a:rPr lang="en-US" i="1" dirty="0" smtClean="0"/>
              <a:t>, </a:t>
            </a:r>
            <a:r>
              <a:rPr lang="en-US" i="1" dirty="0" err="1" smtClean="0"/>
              <a:t>Y_Test</a:t>
            </a:r>
            <a:r>
              <a:rPr lang="en-US" i="1" dirty="0" smtClean="0"/>
              <a:t> = </a:t>
            </a:r>
            <a:r>
              <a:rPr lang="en-US" i="1" dirty="0" err="1" smtClean="0"/>
              <a:t>splitFeaturesets</a:t>
            </a:r>
            <a:endParaRPr lang="en-US" i="1" dirty="0" smtClean="0"/>
          </a:p>
          <a:p>
            <a:pPr marL="114300" indent="0">
              <a:buNone/>
            </a:pPr>
            <a:r>
              <a:rPr lang="en-US" i="1" dirty="0" smtClean="0"/>
              <a:t>}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 smtClean="0"/>
              <a:t>define </a:t>
            </a:r>
            <a:r>
              <a:rPr lang="en-US" i="1" dirty="0" err="1" smtClean="0"/>
              <a:t>SlidingWindow</a:t>
            </a:r>
            <a:r>
              <a:rPr lang="en-US" i="1" dirty="0" smtClean="0"/>
              <a:t> ()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Sliding </a:t>
            </a:r>
            <a:r>
              <a:rPr lang="en-US" i="1" dirty="0" err="1" smtClean="0"/>
              <a:t>WindowSize</a:t>
            </a:r>
            <a:r>
              <a:rPr lang="en-US" i="1" dirty="0" smtClean="0"/>
              <a:t> = </a:t>
            </a:r>
            <a:r>
              <a:rPr lang="en-US" i="1" dirty="0" err="1" smtClean="0"/>
              <a:t>ElbowMethod</a:t>
            </a:r>
            <a:r>
              <a:rPr lang="en-US" i="1" dirty="0" smtClean="0"/>
              <a:t>;</a:t>
            </a:r>
          </a:p>
          <a:p>
            <a:pPr marL="114300" indent="0">
              <a:buNone/>
            </a:pPr>
            <a:r>
              <a:rPr lang="en-US" i="1" dirty="0" smtClean="0"/>
              <a:t>}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 err="1" smtClean="0"/>
              <a:t>trainLSTM</a:t>
            </a:r>
            <a:r>
              <a:rPr lang="en-US" i="1" dirty="0" smtClean="0"/>
              <a:t>(</a:t>
            </a:r>
            <a:r>
              <a:rPr lang="en-US" i="1" dirty="0" err="1" smtClean="0"/>
              <a:t>X_train,Y_train</a:t>
            </a:r>
            <a:r>
              <a:rPr lang="en-US" i="1" dirty="0" smtClean="0"/>
              <a:t>);</a:t>
            </a:r>
          </a:p>
          <a:p>
            <a:pPr marL="114300" indent="0">
              <a:buNone/>
            </a:pPr>
            <a:r>
              <a:rPr lang="en-US" i="1" dirty="0" err="1" smtClean="0"/>
              <a:t>testLSTM</a:t>
            </a:r>
            <a:r>
              <a:rPr lang="en-US" i="1" dirty="0" smtClean="0"/>
              <a:t>(</a:t>
            </a:r>
            <a:r>
              <a:rPr lang="en-US" i="1" dirty="0" err="1" smtClean="0"/>
              <a:t>X_test,Y_test</a:t>
            </a:r>
            <a:r>
              <a:rPr lang="en-US" i="1" dirty="0" smtClean="0"/>
              <a:t>);</a:t>
            </a:r>
          </a:p>
          <a:p>
            <a:pPr marL="114300" indent="0">
              <a:buNone/>
            </a:pPr>
            <a:r>
              <a:rPr lang="en-US" i="1" dirty="0" smtClean="0"/>
              <a:t>Evaluate(</a:t>
            </a:r>
            <a:r>
              <a:rPr lang="en-US" i="1" dirty="0" err="1" smtClean="0"/>
              <a:t>Y_Pred,Y_test</a:t>
            </a:r>
            <a:r>
              <a:rPr lang="en-US" i="1" dirty="0" smtClean="0"/>
              <a:t>);</a:t>
            </a:r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2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27" y="5797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RNN vs LSTM</a:t>
            </a:r>
            <a:endParaRPr lang="en-US" dirty="0"/>
          </a:p>
        </p:txBody>
      </p:sp>
      <p:pic>
        <p:nvPicPr>
          <p:cNvPr id="4" name="Picture 2" descr="Image result for lstm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55" y="1121006"/>
            <a:ext cx="7284661" cy="36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MODULES</a:t>
            </a:r>
            <a:endParaRPr b="1" u="sng"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599781" y="8927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4</a:t>
            </a:r>
            <a:r>
              <a:rPr lang="en" b="1" u="sng" dirty="0" smtClean="0">
                <a:solidFill>
                  <a:schemeClr val="tx1"/>
                </a:solidFill>
              </a:rPr>
              <a:t>:-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 u="sng" dirty="0"/>
          </a:p>
        </p:txBody>
      </p:sp>
      <p:sp>
        <p:nvSpPr>
          <p:cNvPr id="189" name="Google Shape;189;p28"/>
          <p:cNvSpPr/>
          <p:nvPr/>
        </p:nvSpPr>
        <p:spPr>
          <a:xfrm>
            <a:off x="3319286" y="1894600"/>
            <a:ext cx="2092686" cy="82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Anamoly </a:t>
            </a:r>
            <a:r>
              <a:rPr lang="en" sz="1000" dirty="0" smtClean="0"/>
              <a:t>Detection Process(LSTM</a:t>
            </a:r>
            <a:endParaRPr sz="1000" dirty="0"/>
          </a:p>
        </p:txBody>
      </p:sp>
      <p:sp>
        <p:nvSpPr>
          <p:cNvPr id="191" name="Google Shape;191;p28"/>
          <p:cNvSpPr/>
          <p:nvPr/>
        </p:nvSpPr>
        <p:spPr>
          <a:xfrm>
            <a:off x="3433379" y="3383697"/>
            <a:ext cx="18645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Discard Exceptions</a:t>
            </a:r>
            <a:endParaRPr/>
          </a:p>
        </p:txBody>
      </p:sp>
      <p:cxnSp>
        <p:nvCxnSpPr>
          <p:cNvPr id="196" name="Google Shape;196;p28"/>
          <p:cNvCxnSpPr>
            <a:endCxn id="189" idx="1"/>
          </p:cNvCxnSpPr>
          <p:nvPr/>
        </p:nvCxnSpPr>
        <p:spPr>
          <a:xfrm flipV="1">
            <a:off x="2176200" y="2308450"/>
            <a:ext cx="1143086" cy="12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stCxn id="189" idx="2"/>
            <a:endCxn id="191" idx="0"/>
          </p:cNvCxnSpPr>
          <p:nvPr/>
        </p:nvCxnSpPr>
        <p:spPr>
          <a:xfrm>
            <a:off x="4365629" y="2722300"/>
            <a:ext cx="0" cy="66139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stCxn id="189" idx="3"/>
          </p:cNvCxnSpPr>
          <p:nvPr/>
        </p:nvCxnSpPr>
        <p:spPr>
          <a:xfrm>
            <a:off x="5411972" y="2308450"/>
            <a:ext cx="9149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676" t="7273" r="5582" b="9435"/>
          <a:stretch/>
        </p:blipFill>
        <p:spPr>
          <a:xfrm>
            <a:off x="471765" y="1805950"/>
            <a:ext cx="1704435" cy="1054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781" y="2154561"/>
            <a:ext cx="144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7676" t="7273" r="5582" b="9435"/>
          <a:stretch/>
        </p:blipFill>
        <p:spPr>
          <a:xfrm>
            <a:off x="6304194" y="1805950"/>
            <a:ext cx="1727114" cy="1068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25491" y="2078182"/>
            <a:ext cx="138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MODULES (Contd.)</a:t>
            </a:r>
            <a:endParaRPr b="1" u="sng"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1226100" y="130842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</a:t>
            </a:r>
            <a:r>
              <a:rPr lang="en" b="1" u="sng" dirty="0" smtClean="0">
                <a:solidFill>
                  <a:schemeClr val="tx1"/>
                </a:solidFill>
              </a:rPr>
              <a:t>5 </a:t>
            </a:r>
            <a:r>
              <a:rPr lang="en" b="1" u="sng" dirty="0">
                <a:solidFill>
                  <a:schemeClr val="tx1"/>
                </a:solidFill>
              </a:rPr>
              <a:t>- ESTIMATING ACCURACY:- </a:t>
            </a:r>
            <a:endParaRPr b="1" u="sng"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INPUT - </a:t>
            </a:r>
            <a:r>
              <a:rPr lang="en" dirty="0">
                <a:solidFill>
                  <a:schemeClr val="tx1"/>
                </a:solidFill>
              </a:rPr>
              <a:t>The Conversion Rate of anticipated anomaly and its detection probabilty.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OUTPUT - </a:t>
            </a:r>
            <a:r>
              <a:rPr lang="en" dirty="0">
                <a:solidFill>
                  <a:schemeClr val="tx1"/>
                </a:solidFill>
              </a:rPr>
              <a:t>The Accuracy level of the developed model.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METHODOLOGY </a:t>
            </a:r>
            <a:r>
              <a:rPr lang="en" b="1" dirty="0" smtClean="0">
                <a:solidFill>
                  <a:schemeClr val="tx1"/>
                </a:solidFill>
              </a:rPr>
              <a:t>– </a:t>
            </a:r>
            <a:r>
              <a:rPr lang="en" dirty="0" smtClean="0">
                <a:solidFill>
                  <a:schemeClr val="tx1"/>
                </a:solidFill>
              </a:rPr>
              <a:t>Usage of Precision, Recall and F-Measure.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73" y="591366"/>
            <a:ext cx="8520600" cy="356499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Pseudocode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 smtClean="0"/>
              <a:t>Float precision(data)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#TP/(#TP + #FP);</a:t>
            </a:r>
          </a:p>
          <a:p>
            <a:pPr marL="114300" indent="0">
              <a:buNone/>
            </a:pPr>
            <a:r>
              <a:rPr lang="en-US" i="1" dirty="0" smtClean="0"/>
              <a:t>}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 smtClean="0"/>
              <a:t>Float Recall (Data)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#TP/(#TP+#FN);</a:t>
            </a:r>
          </a:p>
          <a:p>
            <a:pPr marL="114300" indent="0">
              <a:buNone/>
            </a:pPr>
            <a:r>
              <a:rPr lang="en-US" i="1" dirty="0" smtClean="0"/>
              <a:t>}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 smtClean="0"/>
              <a:t>Float </a:t>
            </a:r>
            <a:r>
              <a:rPr lang="en-US" i="1" dirty="0" err="1" smtClean="0"/>
              <a:t>Fmeasure</a:t>
            </a:r>
            <a:r>
              <a:rPr lang="en-US" i="1" dirty="0" smtClean="0"/>
              <a:t>(</a:t>
            </a:r>
            <a:r>
              <a:rPr lang="en-US" i="1" dirty="0" err="1" smtClean="0"/>
              <a:t>Precision,Recall</a:t>
            </a:r>
            <a:r>
              <a:rPr lang="en-US" i="1" dirty="0" smtClean="0"/>
              <a:t>)</a:t>
            </a:r>
          </a:p>
          <a:p>
            <a:pPr marL="114300" indent="0">
              <a:buNone/>
            </a:pPr>
            <a:r>
              <a:rPr lang="en-US" i="1" dirty="0" smtClean="0"/>
              <a:t>{</a:t>
            </a:r>
          </a:p>
          <a:p>
            <a:pPr marL="11430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2*( (precision*recall)/(</a:t>
            </a:r>
            <a:r>
              <a:rPr lang="en-US" i="1" dirty="0" err="1" smtClean="0"/>
              <a:t>precision+recall</a:t>
            </a:r>
            <a:r>
              <a:rPr lang="en-US" i="1" dirty="0" smtClean="0"/>
              <a:t>));</a:t>
            </a:r>
          </a:p>
          <a:p>
            <a:pPr marL="114300" indent="0">
              <a:buNone/>
            </a:pPr>
            <a:r>
              <a:rPr lang="en-US" i="1" dirty="0"/>
              <a:t>}</a:t>
            </a:r>
            <a:endParaRPr lang="en-US" i="1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MODULES (Contd.)</a:t>
            </a:r>
            <a:endParaRPr b="1" u="sng"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1226100" y="130842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tx1"/>
                </a:solidFill>
              </a:rPr>
              <a:t>MODULE </a:t>
            </a:r>
            <a:r>
              <a:rPr lang="en" b="1" u="sng" dirty="0" smtClean="0">
                <a:solidFill>
                  <a:schemeClr val="tx1"/>
                </a:solidFill>
              </a:rPr>
              <a:t>– LOG ANOMALY CLUSTERING :- </a:t>
            </a:r>
            <a:endParaRPr b="1" u="sng"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INPUT </a:t>
            </a:r>
            <a:r>
              <a:rPr lang="en" b="1" dirty="0" smtClean="0">
                <a:solidFill>
                  <a:schemeClr val="tx1"/>
                </a:solidFill>
              </a:rPr>
              <a:t>- </a:t>
            </a:r>
            <a:r>
              <a:rPr lang="en-US" dirty="0" smtClean="0"/>
              <a:t>Predicted Anomalies from LSTM</a:t>
            </a:r>
            <a:endParaRPr dirty="0" smtClean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smtClean="0">
                <a:solidFill>
                  <a:schemeClr val="tx1"/>
                </a:solidFill>
              </a:rPr>
              <a:t>OUTPUT – </a:t>
            </a:r>
            <a:r>
              <a:rPr lang="en-US" dirty="0" smtClean="0">
                <a:solidFill>
                  <a:schemeClr val="tx1"/>
                </a:solidFill>
              </a:rPr>
              <a:t>Seriousness of the Anomaly (Low, </a:t>
            </a:r>
            <a:r>
              <a:rPr lang="en-US" dirty="0" err="1" smtClean="0">
                <a:solidFill>
                  <a:schemeClr val="tx1"/>
                </a:solidFill>
              </a:rPr>
              <a:t>Moderate,High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dirty="0" smtClean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smtClean="0">
                <a:solidFill>
                  <a:schemeClr val="tx1"/>
                </a:solidFill>
              </a:rPr>
              <a:t>METHODOLOGY – </a:t>
            </a:r>
            <a:r>
              <a:rPr lang="en" dirty="0" smtClean="0"/>
              <a:t>K-Means Clustering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62896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 smtClean="0"/>
              <a:t>ALGORITHM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Clusters </a:t>
            </a:r>
            <a:r>
              <a:rPr lang="en-US" dirty="0"/>
              <a:t>the data into </a:t>
            </a:r>
            <a:r>
              <a:rPr lang="en-US" i="1" dirty="0"/>
              <a:t>k</a:t>
            </a:r>
            <a:r>
              <a:rPr lang="en-US" dirty="0"/>
              <a:t> groups where </a:t>
            </a:r>
            <a:r>
              <a:rPr lang="en-US" i="1" dirty="0"/>
              <a:t>k</a:t>
            </a:r>
            <a:r>
              <a:rPr lang="en-US" dirty="0"/>
              <a:t>  is predefined.</a:t>
            </a:r>
          </a:p>
          <a:p>
            <a:r>
              <a:rPr lang="en-US" dirty="0"/>
              <a:t>Select </a:t>
            </a:r>
            <a:r>
              <a:rPr lang="en-US" i="1" dirty="0"/>
              <a:t>k</a:t>
            </a:r>
            <a:r>
              <a:rPr lang="en-US" dirty="0"/>
              <a:t> points at random as cluster centers.</a:t>
            </a:r>
          </a:p>
          <a:p>
            <a:r>
              <a:rPr lang="en-US" dirty="0"/>
              <a:t>Assign objects to their closest cluster center according to the </a:t>
            </a:r>
            <a:r>
              <a:rPr lang="en-US" i="1" dirty="0"/>
              <a:t>Euclidean distance</a:t>
            </a:r>
            <a:r>
              <a:rPr lang="en-US" dirty="0"/>
              <a:t> function.</a:t>
            </a:r>
          </a:p>
          <a:p>
            <a:r>
              <a:rPr lang="en-US" dirty="0"/>
              <a:t>Calculate the centroid or mean of all objects in each cluster.</a:t>
            </a:r>
          </a:p>
          <a:p>
            <a:r>
              <a:rPr lang="en-US" dirty="0"/>
              <a:t>Repeat steps 2, 3 and 4 until the same points are assigned to each cluster in consecutive rounds.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54" y="5797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 – Module 1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4" y="2401173"/>
            <a:ext cx="3904497" cy="137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554" y="1622935"/>
            <a:ext cx="152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0"/>
          <a:stretch/>
        </p:blipFill>
        <p:spPr>
          <a:xfrm>
            <a:off x="4934967" y="2101025"/>
            <a:ext cx="3959533" cy="1988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1051" y="1565324"/>
            <a:ext cx="152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6554" y="5797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 smtClean="0"/>
              <a:t>SCREENSHOTS – Module 2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60" y="1817026"/>
            <a:ext cx="4250746" cy="2389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28798"/>
            <a:ext cx="4034912" cy="2378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00" y="1451871"/>
            <a:ext cx="154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1060" y="1451870"/>
            <a:ext cx="154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PROBLEM DEFINITION</a:t>
            </a:r>
            <a:endParaRPr b="1" u="sng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algn="just">
              <a:lnSpc>
                <a:spcPct val="150000"/>
              </a:lnSpc>
              <a:buSzPts val="1600"/>
            </a:pPr>
            <a:r>
              <a:rPr lang="en-US" sz="2000" dirty="0" smtClean="0">
                <a:solidFill>
                  <a:schemeClr val="tx1"/>
                </a:solidFill>
              </a:rPr>
              <a:t>Modern System Requirements – </a:t>
            </a:r>
          </a:p>
          <a:p>
            <a:pPr marL="1841500" lvl="3" algn="just">
              <a:lnSpc>
                <a:spcPct val="150000"/>
              </a:lnSpc>
              <a:buSzPts val="1600"/>
            </a:pPr>
            <a:r>
              <a:rPr lang="en-US" sz="1400" dirty="0" smtClean="0">
                <a:solidFill>
                  <a:schemeClr val="tx1"/>
                </a:solidFill>
              </a:rPr>
              <a:t>Availability and Reliability</a:t>
            </a:r>
          </a:p>
          <a:p>
            <a:pPr marL="1841500" lvl="3" algn="just">
              <a:lnSpc>
                <a:spcPct val="150000"/>
              </a:lnSpc>
              <a:buSzPts val="1600"/>
            </a:pPr>
            <a:r>
              <a:rPr lang="en-US" sz="1400" dirty="0" smtClean="0"/>
              <a:t>99% Uptime – System Failures to be rectified in minutes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69900" algn="just">
              <a:lnSpc>
                <a:spcPct val="150000"/>
              </a:lnSpc>
              <a:buSzPts val="1600"/>
            </a:pPr>
            <a:r>
              <a:rPr lang="en-US" sz="2000" dirty="0" smtClean="0">
                <a:solidFill>
                  <a:schemeClr val="tx1"/>
                </a:solidFill>
              </a:rPr>
              <a:t>Points of Failures reflected in Logs – Easy way to pinpoint cause of failure</a:t>
            </a:r>
          </a:p>
          <a:p>
            <a:pPr marL="469900" algn="just">
              <a:lnSpc>
                <a:spcPct val="150000"/>
              </a:lnSpc>
              <a:buSzPts val="1600"/>
            </a:pPr>
            <a:r>
              <a:rPr lang="en-US" sz="2000" dirty="0" smtClean="0"/>
              <a:t>However, Logs are </a:t>
            </a:r>
            <a:r>
              <a:rPr lang="en-US" sz="2000" b="1" dirty="0" smtClean="0"/>
              <a:t>voluminous and superfluous.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6225"/>
          <a:stretch/>
        </p:blipFill>
        <p:spPr>
          <a:xfrm>
            <a:off x="0" y="62821"/>
            <a:ext cx="9144000" cy="50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11731"/>
          <a:stretch/>
        </p:blipFill>
        <p:spPr>
          <a:xfrm>
            <a:off x="0" y="255181"/>
            <a:ext cx="9144000" cy="4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SCREENSHOTS </a:t>
            </a:r>
            <a:r>
              <a:rPr lang="en-US" dirty="0"/>
              <a:t>– Module </a:t>
            </a:r>
            <a:r>
              <a:rPr lang="en-US" dirty="0" smtClean="0"/>
              <a:t>3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260" r="86458"/>
          <a:stretch/>
        </p:blipFill>
        <p:spPr>
          <a:xfrm>
            <a:off x="1678358" y="927709"/>
            <a:ext cx="2466352" cy="399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62" t="11641" r="87870" b="8126"/>
          <a:stretch/>
        </p:blipFill>
        <p:spPr>
          <a:xfrm>
            <a:off x="5239540" y="888763"/>
            <a:ext cx="2588408" cy="40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60" y="45357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 – </a:t>
            </a:r>
            <a:r>
              <a:rPr lang="en-US" dirty="0" smtClean="0"/>
              <a:t>Module 4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0" y="1015809"/>
            <a:ext cx="8208369" cy="41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SCREENSHOTS – MODULE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0" y="1152475"/>
            <a:ext cx="8217335" cy="36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Performance and evaluation metrics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The Performance of the Log Parser is evaluated using Precision Recall and F-Measure which showed an accuracy of </a:t>
            </a:r>
            <a:r>
              <a:rPr lang="en-IN" b="1" dirty="0" smtClean="0"/>
              <a:t>93.14%.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Performance of the LSTM model was evaluated using the </a:t>
            </a:r>
            <a:r>
              <a:rPr lang="en-IN" dirty="0" err="1" smtClean="0"/>
              <a:t>Lookback</a:t>
            </a:r>
            <a:r>
              <a:rPr lang="en-IN" dirty="0" smtClean="0"/>
              <a:t> Parameter which was rivalled against Prediction.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Sum of Squared Errors measure was used to evaluate the K-Means Algorithm.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graph tapered around 3 and hence </a:t>
            </a:r>
            <a:r>
              <a:rPr lang="en-IN" b="1" dirty="0" smtClean="0"/>
              <a:t>3 clusters </a:t>
            </a:r>
            <a:r>
              <a:rPr lang="en-IN" dirty="0" smtClean="0"/>
              <a:t>was designated as low, medium and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6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LOG PARSER ACCURACY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t="46999" r="2133" b="13936"/>
          <a:stretch/>
        </p:blipFill>
        <p:spPr bwMode="auto">
          <a:xfrm>
            <a:off x="311700" y="1200149"/>
            <a:ext cx="8520599" cy="336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883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LOOKBACK VS. PREDICTION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30136" r="29371" b="29092"/>
          <a:stretch/>
        </p:blipFill>
        <p:spPr bwMode="auto">
          <a:xfrm>
            <a:off x="648587" y="1152476"/>
            <a:ext cx="8325292" cy="3279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956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ACCURACY MEASUREMENT FOR LSTM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02892"/>
              </p:ext>
            </p:extLst>
          </p:nvPr>
        </p:nvGraphicFramePr>
        <p:xfrm>
          <a:off x="1594884" y="1860696"/>
          <a:ext cx="6063718" cy="2052084"/>
        </p:xfrm>
        <a:graphic>
          <a:graphicData uri="http://schemas.openxmlformats.org/drawingml/2006/table">
            <a:tbl>
              <a:tblPr firstRow="1" firstCol="1" bandRow="1">
                <a:tableStyleId>{74504EBC-4DA6-4C7F-AEF4-88EC1A6BF275}</a:tableStyleId>
              </a:tblPr>
              <a:tblGrid>
                <a:gridCol w="2021015"/>
                <a:gridCol w="2021015"/>
                <a:gridCol w="2021688"/>
              </a:tblGrid>
              <a:tr h="513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Measure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Train Dataset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Dataset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513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F-Measure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0.973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0.957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513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0.977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0.978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513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0.971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0.952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ELBOW MEASURE FOR K-MEANS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C:\Users\mythili\Desktop\kmea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56" y="1288231"/>
            <a:ext cx="5315688" cy="341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48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algn="just">
              <a:lnSpc>
                <a:spcPct val="150000"/>
              </a:lnSpc>
              <a:buSzPts val="1600"/>
            </a:pPr>
            <a:endParaRPr lang="en-US" sz="1800" b="1" dirty="0" smtClean="0"/>
          </a:p>
          <a:p>
            <a:pPr marL="469900" algn="just">
              <a:lnSpc>
                <a:spcPct val="150000"/>
              </a:lnSpc>
              <a:buSzPts val="1600"/>
            </a:pPr>
            <a:r>
              <a:rPr lang="en-US" sz="2400" b="1" dirty="0" smtClean="0"/>
              <a:t>Automated </a:t>
            </a:r>
            <a:r>
              <a:rPr lang="en-US" sz="2400" b="1" dirty="0"/>
              <a:t>Log-based Anomaly Detection </a:t>
            </a:r>
            <a:r>
              <a:rPr lang="en-US" sz="2400" dirty="0"/>
              <a:t>is Need of the Hour. </a:t>
            </a:r>
          </a:p>
          <a:p>
            <a:pPr marL="469900" algn="just">
              <a:lnSpc>
                <a:spcPct val="150000"/>
              </a:lnSpc>
              <a:buSzPts val="1600"/>
            </a:pPr>
            <a:endParaRPr lang="en-US" sz="2400" dirty="0" smtClean="0"/>
          </a:p>
          <a:p>
            <a:pPr marL="469900" algn="just">
              <a:lnSpc>
                <a:spcPct val="150000"/>
              </a:lnSpc>
              <a:buSzPts val="1600"/>
            </a:pPr>
            <a:r>
              <a:rPr lang="en-US" sz="2400" dirty="0" smtClean="0"/>
              <a:t>Categorizing </a:t>
            </a:r>
            <a:r>
              <a:rPr lang="en-US" sz="2400" dirty="0"/>
              <a:t>Logs based on Urgency and Seriousness of issue can streamline maintenance.</a:t>
            </a:r>
          </a:p>
          <a:p>
            <a:endParaRPr lang="en-US" sz="2000" dirty="0"/>
          </a:p>
        </p:txBody>
      </p:sp>
      <p:sp>
        <p:nvSpPr>
          <p:cNvPr id="5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PROBLEM DEFINITION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297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52" y="65012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46" y="1297754"/>
            <a:ext cx="85206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L. </a:t>
            </a:r>
            <a:r>
              <a:rPr lang="en-US" dirty="0" err="1"/>
              <a:t>Amorim</a:t>
            </a:r>
            <a:r>
              <a:rPr lang="en-US" dirty="0"/>
              <a:t>, E. Costa, N. </a:t>
            </a:r>
            <a:r>
              <a:rPr lang="en-US" dirty="0" err="1"/>
              <a:t>Antunes</a:t>
            </a:r>
            <a:r>
              <a:rPr lang="en-US" dirty="0"/>
              <a:t>, B. Fonseca, and M. Ribeiro, “Experience report: Evaluating the effectiveness of decision trees for detecting code smells,” </a:t>
            </a:r>
            <a:r>
              <a:rPr lang="en-US" i="1" dirty="0"/>
              <a:t>2015 IEEE 26th International Symposium on Software Reliability Engineering (ISSRE)</a:t>
            </a:r>
            <a:r>
              <a:rPr lang="en-US" dirty="0"/>
              <a:t>, 2015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Y. Zhang and A. </a:t>
            </a:r>
            <a:r>
              <a:rPr lang="en-US" dirty="0" err="1"/>
              <a:t>Sivasubramaniam</a:t>
            </a:r>
            <a:r>
              <a:rPr lang="en-US" dirty="0"/>
              <a:t>, “Failure prediction in IBM </a:t>
            </a:r>
            <a:r>
              <a:rPr lang="en-US" dirty="0" err="1"/>
              <a:t>BlueGene</a:t>
            </a:r>
            <a:r>
              <a:rPr lang="en-US" dirty="0"/>
              <a:t>/L event logs,” </a:t>
            </a:r>
            <a:r>
              <a:rPr lang="en-US" i="1" dirty="0"/>
              <a:t>2008 IEEE International Symposium on Parallel and Distributed Processing</a:t>
            </a:r>
            <a:r>
              <a:rPr lang="en-US" dirty="0"/>
              <a:t>, 2008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Q. Lin, H. Zhang, J.-G. Lou, Y. Zhang, and X. Chen, “Log clustering based problem identification for online service systems,” </a:t>
            </a:r>
            <a:r>
              <a:rPr lang="en-US" i="1" dirty="0"/>
              <a:t>Proceedings of the 38th International Conference on Software Engineering Companion - ICSE 16</a:t>
            </a:r>
            <a:r>
              <a:rPr lang="en-US" dirty="0"/>
              <a:t>, 2016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J. Li and J. Cao, “System Problem Detection by Mining Process Model from Console Logs,” </a:t>
            </a:r>
            <a:r>
              <a:rPr lang="en-US" i="1" dirty="0"/>
              <a:t>Lecture Notes in Computer Science Network and Parallel Computing</a:t>
            </a:r>
            <a:r>
              <a:rPr lang="en-US" dirty="0"/>
              <a:t>, pp. 140–144, 2017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W. Xu, L. Huang, A. Fox, D. Patterson, and M. I. Jordan, “Detecting large-scale system problems by mining console logs,” </a:t>
            </a:r>
            <a:r>
              <a:rPr lang="en-US" i="1" dirty="0"/>
              <a:t>Proceedings of the ACM SIGOPS 22nd symposium on Operating systems principles - SOSP 09</a:t>
            </a:r>
            <a:r>
              <a:rPr lang="en-US" dirty="0"/>
              <a:t>, 2009.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52" y="65012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46" y="1297754"/>
            <a:ext cx="85206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6. S</a:t>
            </a:r>
            <a:r>
              <a:rPr lang="en-US" dirty="0"/>
              <a:t>. He, J. Zhu, P. He, and M. R. </a:t>
            </a:r>
            <a:r>
              <a:rPr lang="en-US" dirty="0" err="1"/>
              <a:t>Lyu</a:t>
            </a:r>
            <a:r>
              <a:rPr lang="en-US" dirty="0"/>
              <a:t>, “Experience Report: System Log Analysis for Anomaly Detection,” </a:t>
            </a:r>
            <a:r>
              <a:rPr lang="en-US" i="1" dirty="0"/>
              <a:t>2016 IEEE 27th International Symposium on Software Reliability Engineering (ISSRE)</a:t>
            </a:r>
            <a:r>
              <a:rPr lang="en-US" dirty="0"/>
              <a:t>, 2016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7. </a:t>
            </a:r>
            <a:r>
              <a:rPr lang="en-US" dirty="0"/>
              <a:t>A. </a:t>
            </a:r>
            <a:r>
              <a:rPr lang="en-US" dirty="0" err="1"/>
              <a:t>Pecchia</a:t>
            </a:r>
            <a:r>
              <a:rPr lang="en-US" dirty="0"/>
              <a:t>, M. Cinque, G. </a:t>
            </a:r>
            <a:r>
              <a:rPr lang="en-US" dirty="0" err="1"/>
              <a:t>Carrozza</a:t>
            </a:r>
            <a:r>
              <a:rPr lang="en-US" dirty="0"/>
              <a:t>, and D. </a:t>
            </a:r>
            <a:r>
              <a:rPr lang="en-US" dirty="0" err="1"/>
              <a:t>Cotroneo</a:t>
            </a:r>
            <a:r>
              <a:rPr lang="en-US" dirty="0"/>
              <a:t>, “Industry Practices and Event Logging: Assessment of a Critical Software Development Process,” </a:t>
            </a:r>
            <a:r>
              <a:rPr lang="en-US" i="1" dirty="0"/>
              <a:t>2015 IEEE/ACM 37th IEEE International Conference on Software Engineering</a:t>
            </a:r>
            <a:r>
              <a:rPr lang="en-US" dirty="0"/>
              <a:t>, 2015.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8. </a:t>
            </a:r>
            <a:r>
              <a:rPr lang="en-US" dirty="0"/>
              <a:t>M. Cheng, Q. Xu, J. </a:t>
            </a:r>
            <a:r>
              <a:rPr lang="en-US" dirty="0" err="1"/>
              <a:t>Lv</a:t>
            </a:r>
            <a:r>
              <a:rPr lang="en-US" dirty="0"/>
              <a:t>, W. Liu, Q. Li, and J. Wang, “MS-LSTM: A multi-scale LSTM model for BGP anomaly detection,” </a:t>
            </a:r>
            <a:r>
              <a:rPr lang="en-US" i="1" dirty="0"/>
              <a:t>2016 IEEE 24th International Conference on Network Protocols (ICNP)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1699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91603" y="2239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LITERATURE SURVEY</a:t>
            </a:r>
            <a:endParaRPr b="1" u="sng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577711971"/>
              </p:ext>
            </p:extLst>
          </p:nvPr>
        </p:nvGraphicFramePr>
        <p:xfrm>
          <a:off x="574418" y="937338"/>
          <a:ext cx="7774100" cy="3748950"/>
        </p:xfrm>
        <a:graphic>
          <a:graphicData uri="http://schemas.openxmlformats.org/drawingml/2006/table">
            <a:tbl>
              <a:tblPr>
                <a:noFill/>
                <a:tableStyleId>{74504EBC-4DA6-4C7F-AEF4-88EC1A6BF275}</a:tableStyleId>
              </a:tblPr>
              <a:tblGrid>
                <a:gridCol w="4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5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mtClean="0"/>
                        <a:t>#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Title of Paper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Methodology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Advantages &amp; Limitations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Evaluating effectiveness of Decision Trees for detection of Code Smells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L. Amorim, E. Costa, N. Antunes, B. Fonseca, and M. Ribeiro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26th IEEE </a:t>
                      </a:r>
                      <a:r>
                        <a:rPr lang="en" sz="1200" dirty="0" smtClean="0"/>
                        <a:t>Transactions </a:t>
                      </a:r>
                      <a:r>
                        <a:rPr lang="en" sz="1200" dirty="0"/>
                        <a:t>on Software Reliability Engineering - 2015 </a:t>
                      </a:r>
                      <a:r>
                        <a:rPr lang="en-US" sz="1350" b="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ISSN:1350-1917 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Decision Trees to flag logs as potential errors or not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&gt;75% accuracy achieved. </a:t>
                      </a: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Most easily interpreted supervised ML approach to the problem.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Failure prediction in IBM Bluegene event logs.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Y. Liang, Y. Zhang, H. Xiong, and R. Sahoo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ICDM’07: Proc. of the 7th International Conference on Data Mining, 2007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Linear and Non Linear SVM ( Support Vector Machines) to anticipate failures.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Linear SVM outperforms Non-Linear SVM model. 70-75% accuracy.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21748" y="2340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LITERATURE SURVEY</a:t>
            </a:r>
            <a:endParaRPr b="1" u="sn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637540609"/>
              </p:ext>
            </p:extLst>
          </p:nvPr>
        </p:nvGraphicFramePr>
        <p:xfrm>
          <a:off x="684950" y="1017725"/>
          <a:ext cx="7774100" cy="3543210"/>
        </p:xfrm>
        <a:graphic>
          <a:graphicData uri="http://schemas.openxmlformats.org/drawingml/2006/table">
            <a:tbl>
              <a:tblPr>
                <a:noFill/>
                <a:tableStyleId>{74504EBC-4DA6-4C7F-AEF4-88EC1A6BF275}</a:tableStyleId>
              </a:tblPr>
              <a:tblGrid>
                <a:gridCol w="494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5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#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Advantages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Log clustering based problem identification for online service systems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Q. Lin, H. Zhang, J.G. Lou, Y. Zhang, and X. Chen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ICSE’16: Proc. of the 38th International Conference on Software Engineering, 2016.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unsupervised approaches such as clustering (K-Means)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/>
                        <a:t>Practical Approach as most logs lack labels. Used for processing large sets of log data. </a:t>
                      </a:r>
                      <a:endParaRPr lang="en" sz="1200" dirty="0" smtClean="0"/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~</a:t>
                      </a:r>
                      <a:r>
                        <a:rPr lang="en" sz="1200" dirty="0"/>
                        <a:t>65% accuracy</a:t>
                      </a:r>
                      <a:r>
                        <a:rPr lang="en" sz="1200" dirty="0" smtClean="0"/>
                        <a:t>.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Heavily susceptible to outliers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Mining invariants from console logs for system problem detection.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J. Lou, Q. Fu, S. Yang, Y Xu, and J. Li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ACM Transactions</a:t>
                      </a:r>
                      <a:r>
                        <a:rPr lang="en" sz="1200" baseline="0" dirty="0" smtClean="0"/>
                        <a:t> on Programming and Systems </a:t>
                      </a:r>
                      <a:r>
                        <a:rPr lang="en" sz="1200" dirty="0" smtClean="0"/>
                        <a:t>, 2017.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ISSN:0164-0925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 of Invariant techniques to help identify linear relationships that extend across multiple files.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/>
                        <a:t>High accuracy of ~80%. </a:t>
                      </a:r>
                      <a:endParaRPr lang="en" sz="1200" dirty="0" smtClean="0"/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But </a:t>
                      </a:r>
                      <a:r>
                        <a:rPr lang="en" sz="1200" dirty="0"/>
                        <a:t>time consuming for training model.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3344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LITERATURE SURVEY</a:t>
            </a:r>
            <a:endParaRPr b="1" u="sng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1" name="Google Shape;91;p19"/>
          <p:cNvGraphicFramePr/>
          <p:nvPr>
            <p:extLst>
              <p:ext uri="{D42A27DB-BD31-4B8C-83A1-F6EECF244321}">
                <p14:modId xmlns:p14="http://schemas.microsoft.com/office/powerpoint/2010/main" val="2677598720"/>
              </p:ext>
            </p:extLst>
          </p:nvPr>
        </p:nvGraphicFramePr>
        <p:xfrm>
          <a:off x="311701" y="1121782"/>
          <a:ext cx="8520598" cy="3257936"/>
        </p:xfrm>
        <a:graphic>
          <a:graphicData uri="http://schemas.openxmlformats.org/drawingml/2006/table">
            <a:tbl>
              <a:tblPr>
                <a:noFill/>
                <a:tableStyleId>{74504EBC-4DA6-4C7F-AEF4-88EC1A6BF275}</a:tableStyleId>
              </a:tblPr>
              <a:tblGrid>
                <a:gridCol w="535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8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0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2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317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2577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Advantages &amp; Limitations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9597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Detecting large-scale system problems by mining console logs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W. Xu, L. Huang, A. Fox, D. Patterson, and M.I. Jordon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Proc. of the ACM Symposium on Operating Systems Principles, 2015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PCA to help reduce dimensionality of the feature vectors extracted and speeden up the process.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/>
                        <a:t>~60% accuracy</a:t>
                      </a:r>
                      <a:r>
                        <a:rPr lang="en" sz="1200" dirty="0" smtClean="0"/>
                        <a:t>.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Loss of Informations may deteriorate</a:t>
                      </a:r>
                      <a:r>
                        <a:rPr lang="en" sz="1200" baseline="0" dirty="0" smtClean="0"/>
                        <a:t> performance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5762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Experience Report: System Log Analysis for Anomaly Detection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Shilin He, Jieming Zhu, Pinjia He, and Michael R. Lyu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2016 </a:t>
                      </a:r>
                      <a:r>
                        <a:rPr lang="en" sz="1200" dirty="0" smtClean="0"/>
                        <a:t>Elsevier Advances in Software Engineering</a:t>
                      </a:r>
                      <a:r>
                        <a:rPr lang="en" sz="1200" baseline="0" dirty="0" smtClean="0"/>
                        <a:t>, </a:t>
                      </a:r>
                      <a:r>
                        <a:rPr lang="en-US" sz="1350" b="0" i="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ISSN:0965-9978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Logistic Regression for anomaly detection.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/>
                        <a:t>High accuracy of ~80</a:t>
                      </a:r>
                      <a:r>
                        <a:rPr lang="en" sz="1200" dirty="0" smtClean="0"/>
                        <a:t>%.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Feature Extraction and Selection</a:t>
                      </a:r>
                      <a:r>
                        <a:rPr lang="en" sz="1200" baseline="0" dirty="0" smtClean="0"/>
                        <a:t> very tedious. 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baseline="0" dirty="0" smtClean="0"/>
                        <a:t>One set of features not compatible for other systems.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1;p19"/>
          <p:cNvGraphicFramePr/>
          <p:nvPr>
            <p:extLst>
              <p:ext uri="{D42A27DB-BD31-4B8C-83A1-F6EECF244321}">
                <p14:modId xmlns:p14="http://schemas.microsoft.com/office/powerpoint/2010/main" val="3739992478"/>
              </p:ext>
            </p:extLst>
          </p:nvPr>
        </p:nvGraphicFramePr>
        <p:xfrm>
          <a:off x="311701" y="1121782"/>
          <a:ext cx="8520598" cy="3305184"/>
        </p:xfrm>
        <a:graphic>
          <a:graphicData uri="http://schemas.openxmlformats.org/drawingml/2006/table">
            <a:tbl>
              <a:tblPr>
                <a:noFill/>
                <a:tableStyleId>{74504EBC-4DA6-4C7F-AEF4-88EC1A6BF275}</a:tableStyleId>
              </a:tblPr>
              <a:tblGrid>
                <a:gridCol w="535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8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0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2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317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2577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Advantages &amp; Limitations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9597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</a:t>
                      </a:r>
                      <a:r>
                        <a:rPr lang="en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What Computers</a:t>
                      </a:r>
                      <a:r>
                        <a:rPr lang="en" sz="1200" baseline="0" dirty="0" smtClean="0"/>
                        <a:t> Say – Study of F</a:t>
                      </a:r>
                      <a:r>
                        <a:rPr lang="en-US" sz="1200" baseline="0" dirty="0" err="1" smtClean="0"/>
                        <a:t>i</a:t>
                      </a:r>
                      <a:r>
                        <a:rPr lang="en" sz="1200" baseline="0" dirty="0" smtClean="0"/>
                        <a:t>ve System Logs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Oliner</a:t>
                      </a:r>
                      <a:r>
                        <a:rPr lang="en-US" sz="1200" dirty="0" smtClean="0"/>
                        <a:t> and J. </a:t>
                      </a:r>
                      <a:r>
                        <a:rPr lang="en-US" sz="1200" dirty="0" err="1" smtClean="0"/>
                        <a:t>Stearley</a:t>
                      </a:r>
                      <a:r>
                        <a:rPr lang="en-US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Springer Software</a:t>
                      </a:r>
                      <a:r>
                        <a:rPr lang="en-US" sz="1200" baseline="0" dirty="0" smtClean="0"/>
                        <a:t> Journal </a:t>
                      </a:r>
                      <a:r>
                        <a:rPr lang="en-US" sz="1200" dirty="0" smtClean="0"/>
                        <a:t>on Dependable Systems and Networks, 2007.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</a:t>
                      </a:r>
                      <a:r>
                        <a:rPr lang="en" sz="1200" dirty="0" smtClean="0"/>
                        <a:t>Shallow Neural Networks to help understand and predict anomalies in logs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~60% </a:t>
                      </a:r>
                      <a:r>
                        <a:rPr lang="en" sz="1200" dirty="0"/>
                        <a:t>accuracy</a:t>
                      </a:r>
                      <a:r>
                        <a:rPr lang="en" sz="1200" dirty="0" smtClean="0"/>
                        <a:t>.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/>
                        <a:t>Long term dependencies not mapped.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5762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</a:t>
                      </a:r>
                      <a:r>
                        <a:rPr lang="en" sz="1200" dirty="0" smtClean="0"/>
                        <a:t>.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Industry </a:t>
                      </a:r>
                      <a:r>
                        <a:rPr lang="en-US" sz="1200" dirty="0" err="1" smtClean="0"/>
                        <a:t>prac</a:t>
                      </a:r>
                      <a:r>
                        <a:rPr lang="en-US" sz="1200" dirty="0" smtClean="0"/>
                        <a:t>-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/>
                        <a:t>tices</a:t>
                      </a:r>
                      <a:r>
                        <a:rPr lang="en-US" sz="1200" dirty="0" smtClean="0"/>
                        <a:t> and event logging: assessment of a critical software development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process.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 smtClean="0"/>
                        <a:t>A. Pecchia, M. Cinque, G. Carrozza, and D. Cotroneo.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ICSE’15: Proc. of the 37th International Conference on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Software Engineering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 of </a:t>
                      </a:r>
                      <a:r>
                        <a:rPr lang="en" sz="1200" dirty="0" smtClean="0"/>
                        <a:t>Data Mining (Association</a:t>
                      </a:r>
                      <a:r>
                        <a:rPr lang="en" sz="1200" baseline="0" dirty="0" smtClean="0"/>
                        <a:t> Rule Mining) </a:t>
                      </a:r>
                      <a:r>
                        <a:rPr lang="en" sz="1200" dirty="0" smtClean="0"/>
                        <a:t>techniques for </a:t>
                      </a:r>
                      <a:r>
                        <a:rPr lang="en" sz="1200" dirty="0"/>
                        <a:t>anomaly detection.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~65%</a:t>
                      </a:r>
                      <a:r>
                        <a:rPr lang="en-US" sz="1200" baseline="0" dirty="0" smtClean="0"/>
                        <a:t> accuracy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Accuracy outside trained sets rapidly deteriorates.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Google Shape;90;p19"/>
          <p:cNvSpPr txBox="1">
            <a:spLocks/>
          </p:cNvSpPr>
          <p:nvPr/>
        </p:nvSpPr>
        <p:spPr>
          <a:xfrm>
            <a:off x="174967" y="33749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en-US" b="1" u="sng" dirty="0" smtClean="0"/>
              <a:t>LITERATURE SURVEY</a:t>
            </a:r>
          </a:p>
          <a:p>
            <a:pPr>
              <a:buClrTx/>
              <a:buFontTx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7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SURVEY ISSUES </a:t>
            </a:r>
            <a:r>
              <a:rPr lang="en" b="1" u="sng" dirty="0"/>
              <a:t>LEADING TO THE STATEMENT</a:t>
            </a:r>
            <a:endParaRPr b="1" u="sng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266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 smtClean="0"/>
              <a:t>Supervised and Unsupervised Methods (Shallow NNs) have been used for Log-based Anomaly Detection.</a:t>
            </a:r>
            <a:r>
              <a:rPr lang="en" sz="11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 smtClean="0"/>
              <a:t>Limitations of the approaches: 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" sz="1700" dirty="0" smtClean="0"/>
              <a:t>Limited Dependency Lookahead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" sz="1700" dirty="0" smtClean="0"/>
              <a:t>Models based on one system cannot be used for another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" sz="1700" dirty="0" smtClean="0"/>
              <a:t>Highly susceptible to outliers 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" sz="1700" dirty="0" smtClean="0"/>
              <a:t>Real-time detection is proving to be difficult.</a:t>
            </a:r>
            <a:endParaRPr lang="en" sz="1700" dirty="0"/>
          </a:p>
          <a:p>
            <a:pPr marL="1270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200" dirty="0" smtClean="0">
              <a:solidFill>
                <a:schemeClr val="tx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514</TotalTime>
  <Words>1330</Words>
  <Application>Microsoft Office PowerPoint</Application>
  <PresentationFormat>On-screen Show (16:9)</PresentationFormat>
  <Paragraphs>301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Latha</vt:lpstr>
      <vt:lpstr>Tw Cen MT</vt:lpstr>
      <vt:lpstr>Tw Cen MT Condensed</vt:lpstr>
      <vt:lpstr>Wingdings 3</vt:lpstr>
      <vt:lpstr>Integral</vt:lpstr>
      <vt:lpstr>CS7711 - CREATIVE AND INNOVATIVE PROJECT  LOG ANOMALY DETECTION AND CATEGORIZATION</vt:lpstr>
      <vt:lpstr>INTRODUCTION</vt:lpstr>
      <vt:lpstr>PROBLEM DEFINITION</vt:lpstr>
      <vt:lpstr>PROBLEM DEFINITION</vt:lpstr>
      <vt:lpstr>LITERATURE SURVEY</vt:lpstr>
      <vt:lpstr>LITERATURE SURVEY </vt:lpstr>
      <vt:lpstr>LITERATURE SURVEY  </vt:lpstr>
      <vt:lpstr>PowerPoint Presentation</vt:lpstr>
      <vt:lpstr>SURVEY ISSUES LEADING TO THE STATEMENT</vt:lpstr>
      <vt:lpstr>PowerPoint Presentation</vt:lpstr>
      <vt:lpstr>HIGH LEVEL BLOCK DIAGRAM</vt:lpstr>
      <vt:lpstr>PowerPoint Presentation</vt:lpstr>
      <vt:lpstr>MODULES</vt:lpstr>
      <vt:lpstr>MODULES </vt:lpstr>
      <vt:lpstr>PowerPoint Presentation</vt:lpstr>
      <vt:lpstr>MODULES</vt:lpstr>
      <vt:lpstr>MODULES</vt:lpstr>
      <vt:lpstr>PowerPoint Presentation</vt:lpstr>
      <vt:lpstr>MODULE - 3</vt:lpstr>
      <vt:lpstr>MODULES</vt:lpstr>
      <vt:lpstr>PowerPoint Presentation</vt:lpstr>
      <vt:lpstr>RNN vs LSTM</vt:lpstr>
      <vt:lpstr>MODULES</vt:lpstr>
      <vt:lpstr>MODULES (Contd.)</vt:lpstr>
      <vt:lpstr>PowerPoint Presentation</vt:lpstr>
      <vt:lpstr>MODULES (Contd.)</vt:lpstr>
      <vt:lpstr>PowerPoint Presentation</vt:lpstr>
      <vt:lpstr>SCREENSHOTS – Module 1 </vt:lpstr>
      <vt:lpstr>PowerPoint Presentation</vt:lpstr>
      <vt:lpstr>PowerPoint Presentation</vt:lpstr>
      <vt:lpstr>PowerPoint Presentation</vt:lpstr>
      <vt:lpstr> SCREENSHOTS – Module 3   </vt:lpstr>
      <vt:lpstr>SCREENSHOTS – Module 4  </vt:lpstr>
      <vt:lpstr> SCREENSHOTS – MODULE 5</vt:lpstr>
      <vt:lpstr>Performance and evaluation metrics</vt:lpstr>
      <vt:lpstr>LOG PARSER ACCURACY</vt:lpstr>
      <vt:lpstr>LOOKBACK VS. PREDICTION</vt:lpstr>
      <vt:lpstr>ACCURACY MEASUREMENT FOR LSTM</vt:lpstr>
      <vt:lpstr>ELBOW MEASURE FOR K-MEANS</vt:lpstr>
      <vt:lpstr> REFERENCES</vt:lpstr>
      <vt:lpstr>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CS7711 - CREATIVE AND INNOVATIVE PROJECT</dc:title>
  <dc:creator>krishna anandan</dc:creator>
  <cp:lastModifiedBy>krishna anandan</cp:lastModifiedBy>
  <cp:revision>57</cp:revision>
  <dcterms:modified xsi:type="dcterms:W3CDTF">2018-10-05T05:26:45Z</dcterms:modified>
</cp:coreProperties>
</file>