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9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Snigle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4BBC37-DDC4-4203-A5DD-E51DB3854EF1}">
  <a:tblStyle styleId="{904BBC37-DDC4-4203-A5DD-E51DB3854E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8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79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7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323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86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34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99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4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754912" y="1161050"/>
            <a:ext cx="796378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The Battle of Neighborhoods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Conclusion</a:t>
            </a:r>
            <a:endParaRPr sz="3600" dirty="0"/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60;p17">
            <a:extLst>
              <a:ext uri="{FF2B5EF4-FFF2-40B4-BE49-F238E27FC236}">
                <a16:creationId xmlns:a16="http://schemas.microsoft.com/office/drawing/2014/main" id="{31981C62-6C2D-4847-BA5C-445141B1C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9319" y="1199383"/>
            <a:ext cx="6803472" cy="3719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SzPts val="2500"/>
              <a:buFont typeface="Wingdings" panose="05000000000000000000" pitchFamily="2" charset="2"/>
              <a:buChar char="Ø"/>
            </a:pPr>
            <a:r>
              <a:rPr lang="en-US" dirty="0"/>
              <a:t>The study gives us some interesting results, forming clusters with a certain consistency in the average and distribution of its indicators</a:t>
            </a:r>
            <a:endParaRPr lang="en" sz="2000" dirty="0"/>
          </a:p>
          <a:p>
            <a:pPr lvl="0" indent="-387350" algn="just">
              <a:spcBef>
                <a:spcPts val="0"/>
              </a:spcBef>
              <a:buSzPts val="2500"/>
              <a:buFont typeface="Wingdings" panose="05000000000000000000" pitchFamily="2" charset="2"/>
              <a:buChar char="Ø"/>
            </a:pPr>
            <a:r>
              <a:rPr lang="en-US" dirty="0"/>
              <a:t>Due to the k-means method, some districts were allocated to groups whose value was very different from the rest</a:t>
            </a:r>
            <a:endParaRPr lang="en-US" sz="2000" dirty="0"/>
          </a:p>
          <a:p>
            <a:pPr lvl="0" indent="-387350" algn="just">
              <a:spcBef>
                <a:spcPts val="0"/>
              </a:spcBef>
              <a:buSzPts val="2500"/>
              <a:buFont typeface="Wingdings" panose="05000000000000000000" pitchFamily="2" charset="2"/>
              <a:buChar char="Ø"/>
            </a:pPr>
            <a:r>
              <a:rPr lang="en-US" dirty="0"/>
              <a:t>As a next step, it would be interesting to add more metrics and filter the information from the Foursquare API for the business area that the stakeholders really want to establish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248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São Paulo and its contrasts</a:t>
            </a:r>
            <a:endParaRPr sz="3600" dirty="0"/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560;p17">
            <a:extLst>
              <a:ext uri="{FF2B5EF4-FFF2-40B4-BE49-F238E27FC236}">
                <a16:creationId xmlns:a16="http://schemas.microsoft.com/office/drawing/2014/main" id="{31981C62-6C2D-4847-BA5C-445141B1C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9319" y="1199384"/>
            <a:ext cx="6431332" cy="2373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>
              <a:buSzPts val="2500"/>
              <a:buFont typeface="Wingdings" panose="05000000000000000000" pitchFamily="2" charset="2"/>
              <a:buChar char="Ø"/>
            </a:pPr>
            <a:r>
              <a:rPr lang="en-US" sz="2000" dirty="0"/>
              <a:t>The wealthiest city in the country and of South Hemisphere</a:t>
            </a:r>
          </a:p>
          <a:p>
            <a:pPr lvl="0" indent="-387350">
              <a:spcBef>
                <a:spcPts val="0"/>
              </a:spcBef>
              <a:buSzPts val="2500"/>
              <a:buFont typeface="Wingdings" panose="05000000000000000000" pitchFamily="2" charset="2"/>
              <a:buChar char="Ø"/>
            </a:pPr>
            <a:r>
              <a:rPr lang="en-US" sz="2000" dirty="0"/>
              <a:t>Representing alone 10.7% of all Brazil GDP</a:t>
            </a:r>
            <a:endParaRPr lang="en" sz="2000" dirty="0"/>
          </a:p>
          <a:p>
            <a:pPr lvl="0" indent="-387350">
              <a:spcBef>
                <a:spcPts val="0"/>
              </a:spcBef>
              <a:buSzPts val="2500"/>
              <a:buFont typeface="Wingdings" panose="05000000000000000000" pitchFamily="2" charset="2"/>
              <a:buChar char="Ø"/>
            </a:pPr>
            <a:r>
              <a:rPr lang="en-US" sz="2000" dirty="0"/>
              <a:t>The 13th most populous</a:t>
            </a:r>
          </a:p>
          <a:p>
            <a:pPr lvl="0" indent="-387350">
              <a:spcBef>
                <a:spcPts val="0"/>
              </a:spcBef>
              <a:buSzPts val="2500"/>
              <a:buFont typeface="Wingdings" panose="05000000000000000000" pitchFamily="2" charset="2"/>
              <a:buChar char="Ø"/>
            </a:pPr>
            <a:r>
              <a:rPr lang="en-US" sz="2000" dirty="0"/>
              <a:t>It exerts strong influence in commerce, finance, arts and entertainment in the country</a:t>
            </a:r>
          </a:p>
          <a:p>
            <a:pPr lvl="0" indent="-387350">
              <a:spcBef>
                <a:spcPts val="0"/>
              </a:spcBef>
              <a:buSzPts val="2500"/>
              <a:buFont typeface="Wingdings" panose="05000000000000000000" pitchFamily="2" charset="2"/>
              <a:buChar char="Ø"/>
            </a:pPr>
            <a:r>
              <a:rPr lang="en-US" sz="2000" dirty="0"/>
              <a:t>With a Human Development Index like a European country in some regions and low as a score of 0.700 in other regions.</a:t>
            </a:r>
            <a:endParaRPr lang="pt-BR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6" name="Google Shape;560;p17">
            <a:extLst>
              <a:ext uri="{FF2B5EF4-FFF2-40B4-BE49-F238E27FC236}">
                <a16:creationId xmlns:a16="http://schemas.microsoft.com/office/drawing/2014/main" id="{30361CBC-BE36-428C-BFE9-9FF712D53B5C}"/>
              </a:ext>
            </a:extLst>
          </p:cNvPr>
          <p:cNvSpPr txBox="1">
            <a:spLocks/>
          </p:cNvSpPr>
          <p:nvPr/>
        </p:nvSpPr>
        <p:spPr>
          <a:xfrm>
            <a:off x="639319" y="3651419"/>
            <a:ext cx="6581552" cy="9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None/>
            </a:pPr>
            <a:r>
              <a:rPr lang="en-US" dirty="0"/>
              <a:t>How to find the right spot for your business in this city?</a:t>
            </a:r>
          </a:p>
        </p:txBody>
      </p:sp>
    </p:spTree>
    <p:extLst>
      <p:ext uri="{BB962C8B-B14F-4D97-AF65-F5344CB8AC3E}">
        <p14:creationId xmlns:p14="http://schemas.microsoft.com/office/powerpoint/2010/main" val="136602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Data</a:t>
            </a:r>
            <a:endParaRPr sz="3600" dirty="0"/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560;p17">
            <a:extLst>
              <a:ext uri="{FF2B5EF4-FFF2-40B4-BE49-F238E27FC236}">
                <a16:creationId xmlns:a16="http://schemas.microsoft.com/office/drawing/2014/main" id="{31981C62-6C2D-4847-BA5C-445141B1C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>
              <a:buSzPts val="2500"/>
              <a:buFont typeface="Wingdings" panose="05000000000000000000" pitchFamily="2" charset="2"/>
              <a:buChar char="Ø"/>
            </a:pPr>
            <a:r>
              <a:rPr lang="en-US" sz="2000" b="1" dirty="0"/>
              <a:t>Geographic Boundaries</a:t>
            </a:r>
            <a:r>
              <a:rPr lang="en-US" sz="2000" dirty="0"/>
              <a:t>: Latitude and Longitude</a:t>
            </a:r>
          </a:p>
          <a:p>
            <a:pPr lvl="0" indent="-387350">
              <a:buSzPts val="2500"/>
              <a:buFont typeface="Wingdings" panose="05000000000000000000" pitchFamily="2" charset="2"/>
              <a:buChar char="Ø"/>
            </a:pPr>
            <a:r>
              <a:rPr lang="en-US" sz="2000" b="1" dirty="0"/>
              <a:t>Population and Area</a:t>
            </a:r>
            <a:r>
              <a:rPr lang="en-US" sz="2000" dirty="0"/>
              <a:t>: Demographical Density</a:t>
            </a:r>
          </a:p>
          <a:p>
            <a:pPr lvl="0" indent="-387350">
              <a:buSzPts val="2500"/>
              <a:buFont typeface="Wingdings" panose="05000000000000000000" pitchFamily="2" charset="2"/>
              <a:buChar char="Ø"/>
            </a:pPr>
            <a:r>
              <a:rPr lang="en-US" sz="2000" b="1" dirty="0"/>
              <a:t>Aging Index</a:t>
            </a:r>
            <a:r>
              <a:rPr lang="en-US" sz="2000" dirty="0"/>
              <a:t>: Qty pop over 60 years / Qty pop below 14 years multiplied by 100</a:t>
            </a:r>
          </a:p>
          <a:p>
            <a:pPr lvl="0" indent="-387350">
              <a:buSzPts val="2500"/>
              <a:buFont typeface="Wingdings" panose="05000000000000000000" pitchFamily="2" charset="2"/>
              <a:buChar char="Ø"/>
            </a:pPr>
            <a:r>
              <a:rPr lang="en-US" sz="2000" b="1" dirty="0"/>
              <a:t>HDI</a:t>
            </a:r>
            <a:r>
              <a:rPr lang="en-US" sz="2000" dirty="0"/>
              <a:t>: The data is from 2000 </a:t>
            </a:r>
          </a:p>
          <a:p>
            <a:pPr lvl="0" indent="-387350">
              <a:buSzPts val="2500"/>
              <a:buFont typeface="Wingdings" panose="05000000000000000000" pitchFamily="2" charset="2"/>
              <a:buChar char="Ø"/>
            </a:pPr>
            <a:r>
              <a:rPr lang="en-US" sz="2000" b="1" dirty="0"/>
              <a:t>Crime Rate</a:t>
            </a:r>
            <a:r>
              <a:rPr lang="en-US" sz="2000" dirty="0"/>
              <a:t>: the aggregation of all types of crimes divided by the population and multiplied by 1000. (2019)</a:t>
            </a:r>
          </a:p>
          <a:p>
            <a:pPr lvl="0" indent="-387350">
              <a:buSzPts val="2500"/>
              <a:buFont typeface="Wingdings" panose="05000000000000000000" pitchFamily="2" charset="2"/>
              <a:buChar char="Ø"/>
            </a:pPr>
            <a:r>
              <a:rPr lang="en-US" sz="2000" b="1" dirty="0"/>
              <a:t>Foursquare API</a:t>
            </a:r>
            <a:r>
              <a:rPr lang="en-US" sz="2000" dirty="0"/>
              <a:t>: Venues Categories and Locations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Methodology</a:t>
            </a:r>
            <a:endParaRPr sz="3600" dirty="0"/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60;p17">
            <a:extLst>
              <a:ext uri="{FF2B5EF4-FFF2-40B4-BE49-F238E27FC236}">
                <a16:creationId xmlns:a16="http://schemas.microsoft.com/office/drawing/2014/main" id="{31981C62-6C2D-4847-BA5C-445141B1C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7832" y="1260793"/>
            <a:ext cx="7006855" cy="3002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7050" lvl="0" indent="-457200">
              <a:buSzPts val="2500"/>
              <a:buFont typeface="+mj-lt"/>
              <a:buAutoNum type="arabicPeriod"/>
            </a:pPr>
            <a:r>
              <a:rPr lang="en-US" sz="2000" dirty="0"/>
              <a:t>Reduce the type of Venues Categories given by the Foursquare.</a:t>
            </a:r>
          </a:p>
          <a:p>
            <a:pPr marL="527050" lvl="0" indent="-457200">
              <a:buSzPts val="2500"/>
              <a:buFont typeface="+mj-lt"/>
              <a:buAutoNum type="arabicPeriod"/>
            </a:pPr>
            <a:r>
              <a:rPr lang="en-US" dirty="0"/>
              <a:t>Transposed the base and aggregated the values by districts.</a:t>
            </a:r>
          </a:p>
          <a:p>
            <a:pPr marL="527050" lvl="0" indent="-457200">
              <a:buSzPts val="2500"/>
              <a:buFont typeface="+mj-lt"/>
              <a:buAutoNum type="arabicPeriod"/>
            </a:pPr>
            <a:r>
              <a:rPr lang="en-US" dirty="0"/>
              <a:t>Normalized the values  and replace any NAN value with a 0.</a:t>
            </a:r>
          </a:p>
          <a:p>
            <a:pPr marL="527050" lvl="0" indent="-457200">
              <a:buSzPts val="2500"/>
              <a:buFont typeface="+mj-lt"/>
              <a:buAutoNum type="arabicPeriod"/>
            </a:pPr>
            <a:r>
              <a:rPr lang="en-US" sz="2000" dirty="0"/>
              <a:t>Descriptive statistics and correlation matrix.</a:t>
            </a:r>
          </a:p>
          <a:p>
            <a:pPr marL="527050" lvl="0" indent="-457200">
              <a:buSzPts val="2500"/>
              <a:buFont typeface="+mj-lt"/>
              <a:buAutoNum type="arabicPeriod"/>
            </a:pPr>
            <a:r>
              <a:rPr lang="en-US" sz="2000" dirty="0"/>
              <a:t>Crime Rate: the aggregation of all types of crimes divided by the population and multiplied by 1000. (2019)</a:t>
            </a:r>
          </a:p>
          <a:p>
            <a:pPr marL="527050" lvl="0" indent="-457200">
              <a:buSzPts val="2500"/>
              <a:buFont typeface="+mj-lt"/>
              <a:buAutoNum type="arabicPeriod"/>
            </a:pPr>
            <a:r>
              <a:rPr lang="en-US" sz="2000" dirty="0"/>
              <a:t>Apply the unsupervised learning algorithm, K-Means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1730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58854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Analysis - Descriptive Statistics </a:t>
            </a:r>
            <a:endParaRPr sz="3600" dirty="0"/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560;p17">
            <a:extLst>
              <a:ext uri="{FF2B5EF4-FFF2-40B4-BE49-F238E27FC236}">
                <a16:creationId xmlns:a16="http://schemas.microsoft.com/office/drawing/2014/main" id="{31981C62-6C2D-4847-BA5C-445141B1C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8389" y="3584248"/>
            <a:ext cx="7006855" cy="857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7050" lvl="0" indent="-457200">
              <a:buSzPts val="2500"/>
              <a:buFont typeface="Wingdings" panose="05000000000000000000" pitchFamily="2" charset="2"/>
              <a:buChar char="ü"/>
            </a:pPr>
            <a:r>
              <a:rPr lang="en-US" sz="1600" dirty="0"/>
              <a:t>Low mean for </a:t>
            </a:r>
            <a:r>
              <a:rPr lang="en-US" sz="1600" dirty="0" err="1"/>
              <a:t>aging_index</a:t>
            </a:r>
            <a:r>
              <a:rPr lang="en-US" sz="1600" dirty="0"/>
              <a:t>, crimes_per_100pop and Venues Categories in general</a:t>
            </a:r>
          </a:p>
          <a:p>
            <a:pPr marL="527050" lvl="0" indent="-457200">
              <a:buSzPts val="2500"/>
              <a:buFont typeface="Wingdings" panose="05000000000000000000" pitchFamily="2" charset="2"/>
              <a:buChar char="ü"/>
            </a:pPr>
            <a:r>
              <a:rPr lang="en-US" sz="1600" dirty="0"/>
              <a:t>96 districts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EEC580-F898-4FAC-8967-EEB865EA9302}"/>
              </a:ext>
            </a:extLst>
          </p:cNvPr>
          <p:cNvPicPr/>
          <p:nvPr/>
        </p:nvPicPr>
        <p:blipFill rotWithShape="1">
          <a:blip r:embed="rId3"/>
          <a:srcRect l="15345" t="46096" r="16317" b="20431"/>
          <a:stretch/>
        </p:blipFill>
        <p:spPr bwMode="auto">
          <a:xfrm>
            <a:off x="567170" y="1422303"/>
            <a:ext cx="6769295" cy="1879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251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58854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Analysis – Box Plot</a:t>
            </a:r>
            <a:endParaRPr sz="3600" dirty="0"/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60;p17">
            <a:extLst>
              <a:ext uri="{FF2B5EF4-FFF2-40B4-BE49-F238E27FC236}">
                <a16:creationId xmlns:a16="http://schemas.microsoft.com/office/drawing/2014/main" id="{31981C62-6C2D-4847-BA5C-445141B1C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48447" y="1795292"/>
            <a:ext cx="2658139" cy="1701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0" indent="-285750" algn="just">
              <a:buSzPts val="2500"/>
              <a:buFont typeface="Wingdings" panose="05000000000000000000" pitchFamily="2" charset="2"/>
              <a:buChar char="ü"/>
            </a:pPr>
            <a:r>
              <a:rPr lang="en-US" sz="1600" dirty="0"/>
              <a:t>For crimes per 1000 habitants have a large amount of outliers</a:t>
            </a:r>
          </a:p>
          <a:p>
            <a:pPr marL="355600" lvl="0" indent="-285750" algn="just">
              <a:buSzPts val="2500"/>
              <a:buFont typeface="Wingdings" panose="05000000000000000000" pitchFamily="2" charset="2"/>
              <a:buChar char="ü"/>
            </a:pPr>
            <a:r>
              <a:rPr lang="en-US" sz="1600" dirty="0"/>
              <a:t>Few outliers for Aging Index and Demographical Density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808AFB-2ACA-40B4-9B99-B23C218087CF}"/>
              </a:ext>
            </a:extLst>
          </p:cNvPr>
          <p:cNvPicPr/>
          <p:nvPr/>
        </p:nvPicPr>
        <p:blipFill rotWithShape="1">
          <a:blip r:embed="rId3"/>
          <a:srcRect l="18521" t="23844" r="31032" b="6505"/>
          <a:stretch/>
        </p:blipFill>
        <p:spPr bwMode="auto">
          <a:xfrm>
            <a:off x="458566" y="1142999"/>
            <a:ext cx="4389881" cy="37754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687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58854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Analysis – K-Means</a:t>
            </a:r>
            <a:endParaRPr sz="3600" dirty="0"/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60;p17">
            <a:extLst>
              <a:ext uri="{FF2B5EF4-FFF2-40B4-BE49-F238E27FC236}">
                <a16:creationId xmlns:a16="http://schemas.microsoft.com/office/drawing/2014/main" id="{31981C62-6C2D-4847-BA5C-445141B1C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778" y="4095322"/>
            <a:ext cx="639016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0" indent="-285750" algn="just">
              <a:buSzPts val="2500"/>
              <a:buFont typeface="Wingdings" panose="05000000000000000000" pitchFamily="2" charset="2"/>
              <a:buChar char="ü"/>
            </a:pPr>
            <a:r>
              <a:rPr lang="en-US" sz="1600" dirty="0"/>
              <a:t>Elbow around 2 Clusters but too low for the need for our analysis</a:t>
            </a:r>
          </a:p>
          <a:p>
            <a:pPr marL="355600" lvl="0" indent="-285750" algn="just">
              <a:buSzPts val="2500"/>
              <a:buFont typeface="Wingdings" panose="05000000000000000000" pitchFamily="2" charset="2"/>
              <a:buChar char="ü"/>
            </a:pPr>
            <a:r>
              <a:rPr lang="en-US" sz="1600" dirty="0"/>
              <a:t>Testing various values ​​for K I get the best value of 6.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4E3698-0D45-4E20-B12C-B818C49776E3}"/>
              </a:ext>
            </a:extLst>
          </p:cNvPr>
          <p:cNvPicPr/>
          <p:nvPr/>
        </p:nvPicPr>
        <p:blipFill rotWithShape="1">
          <a:blip r:embed="rId3"/>
          <a:srcRect l="18344" t="33884" r="54140" b="33173"/>
          <a:stretch/>
        </p:blipFill>
        <p:spPr bwMode="auto">
          <a:xfrm>
            <a:off x="1848393" y="1206921"/>
            <a:ext cx="4387601" cy="2888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41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58854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Analysis – Clusters</a:t>
            </a:r>
            <a:endParaRPr sz="3600" dirty="0"/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60;p17">
            <a:extLst>
              <a:ext uri="{FF2B5EF4-FFF2-40B4-BE49-F238E27FC236}">
                <a16:creationId xmlns:a16="http://schemas.microsoft.com/office/drawing/2014/main" id="{31981C62-6C2D-4847-BA5C-445141B1C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983644"/>
            <a:ext cx="2083981" cy="160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algn="just">
              <a:buSzPts val="2500"/>
              <a:buNone/>
            </a:pPr>
            <a:r>
              <a:rPr lang="en-US" sz="2000" dirty="0"/>
              <a:t>It is important to note the pattern of points distribution on the map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E76213-9C5E-41FD-907D-13E845AACEF2}"/>
              </a:ext>
            </a:extLst>
          </p:cNvPr>
          <p:cNvPicPr/>
          <p:nvPr/>
        </p:nvPicPr>
        <p:blipFill rotWithShape="1">
          <a:blip r:embed="rId3"/>
          <a:srcRect l="34043" t="26042" r="29092" b="16858"/>
          <a:stretch/>
        </p:blipFill>
        <p:spPr bwMode="auto">
          <a:xfrm>
            <a:off x="3030279" y="1082424"/>
            <a:ext cx="4306185" cy="3723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449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58854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Results and Discussion</a:t>
            </a:r>
            <a:endParaRPr sz="3600" dirty="0"/>
          </a:p>
        </p:txBody>
      </p:sp>
      <p:sp>
        <p:nvSpPr>
          <p:cNvPr id="534" name="Google Shape;534;p1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D73F1BC-EC19-42CE-BD05-8C2465E36F51}"/>
              </a:ext>
            </a:extLst>
          </p:cNvPr>
          <p:cNvPicPr/>
          <p:nvPr/>
        </p:nvPicPr>
        <p:blipFill rotWithShape="1">
          <a:blip r:embed="rId3"/>
          <a:srcRect l="18344" t="23217" r="43909" b="51370"/>
          <a:stretch/>
        </p:blipFill>
        <p:spPr bwMode="auto">
          <a:xfrm>
            <a:off x="1450442" y="1274048"/>
            <a:ext cx="5183505" cy="1962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Google Shape;560;p17">
            <a:extLst>
              <a:ext uri="{FF2B5EF4-FFF2-40B4-BE49-F238E27FC236}">
                <a16:creationId xmlns:a16="http://schemas.microsoft.com/office/drawing/2014/main" id="{14D08FAD-10EE-48C4-B458-6E254F5A4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6529" y="3427822"/>
            <a:ext cx="6431332" cy="139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7350">
              <a:buSzPts val="2500"/>
              <a:buFont typeface="Wingdings" panose="05000000000000000000" pitchFamily="2" charset="2"/>
              <a:buChar char="Ø"/>
            </a:pPr>
            <a:r>
              <a:rPr lang="en-US" sz="1600" dirty="0"/>
              <a:t>Due to the k-means algorithm trying to fit all the data in a cluster, we have data in some groups that differ from the group average. </a:t>
            </a:r>
          </a:p>
          <a:p>
            <a:pPr lvl="0" indent="-387350">
              <a:buSzPts val="2500"/>
              <a:buFont typeface="Wingdings" panose="05000000000000000000" pitchFamily="2" charset="2"/>
              <a:buChar char="Ø"/>
            </a:pPr>
            <a:r>
              <a:rPr lang="en-US" sz="1600" dirty="0"/>
              <a:t>The Venues do not have a very well-defined pattern, becoming partly random as we could anticipate with the correlation matrix. 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0633348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449</Words>
  <Application>Microsoft Office PowerPoint</Application>
  <PresentationFormat>Apresentação na tela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Dosis</vt:lpstr>
      <vt:lpstr>Sniglet</vt:lpstr>
      <vt:lpstr>Friar template</vt:lpstr>
      <vt:lpstr>Capstone Project The Battle of Neighborhoods</vt:lpstr>
      <vt:lpstr>São Paulo and its contrasts</vt:lpstr>
      <vt:lpstr>Data</vt:lpstr>
      <vt:lpstr>Methodology</vt:lpstr>
      <vt:lpstr>Analysis - Descriptive Statistics </vt:lpstr>
      <vt:lpstr>Analysis – Box Plot</vt:lpstr>
      <vt:lpstr>Analysis – K-Means</vt:lpstr>
      <vt:lpstr>Analysis – Clusters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The Battle of Neighborhoods</dc:title>
  <dc:creator>Marcos Akira Fujita</dc:creator>
  <cp:lastModifiedBy>marcos fujita</cp:lastModifiedBy>
  <cp:revision>19</cp:revision>
  <dcterms:modified xsi:type="dcterms:W3CDTF">2020-02-02T05:04:50Z</dcterms:modified>
</cp:coreProperties>
</file>