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60" r:id="rId7"/>
    <p:sldId id="263" r:id="rId8"/>
    <p:sldId id="261" r:id="rId9"/>
    <p:sldId id="262" r:id="rId10"/>
    <p:sldId id="264" r:id="rId11"/>
    <p:sldId id="265" r:id="rId12"/>
    <p:sldId id="266" r:id="rId13"/>
    <p:sldId id="267" r:id="rId14"/>
    <p:sldId id="269" r:id="rId15"/>
    <p:sldId id="270" r:id="rId16"/>
    <p:sldId id="273" r:id="rId17"/>
    <p:sldId id="271" r:id="rId18"/>
    <p:sldId id="272" r:id="rId19"/>
    <p:sldId id="274" r:id="rId20"/>
    <p:sldId id="275" r:id="rId21"/>
    <p:sldId id="276" r:id="rId22"/>
    <p:sldId id="277" r:id="rId23"/>
    <p:sldId id="279" r:id="rId24"/>
    <p:sldId id="281" r:id="rId25"/>
    <p:sldId id="282" r:id="rId26"/>
    <p:sldId id="283" r:id="rId27"/>
    <p:sldId id="284" r:id="rId28"/>
    <p:sldId id="285" r:id="rId29"/>
    <p:sldId id="278" r:id="rId30"/>
    <p:sldId id="280" r:id="rId31"/>
    <p:sldId id="288" r:id="rId32"/>
    <p:sldId id="286" r:id="rId33"/>
    <p:sldId id="287" r:id="rId34"/>
    <p:sldId id="289" r:id="rId35"/>
    <p:sldId id="292" r:id="rId36"/>
    <p:sldId id="293" r:id="rId37"/>
    <p:sldId id="291" r:id="rId38"/>
    <p:sldId id="290"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FD382D-4964-E2CA-E653-1418A4F31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C9C749EF-AD6D-5693-ACA0-5E50D0921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F163C28A-719F-5D9C-E99F-ACD87E5AAA94}"/>
              </a:ext>
            </a:extLst>
          </p:cNvPr>
          <p:cNvSpPr>
            <a:spLocks noGrp="1"/>
          </p:cNvSpPr>
          <p:nvPr>
            <p:ph type="dt" sz="half" idx="10"/>
          </p:nvPr>
        </p:nvSpPr>
        <p:spPr/>
        <p:txBody>
          <a:bodyPr/>
          <a:lstStyle/>
          <a:p>
            <a:fld id="{F2732AF7-3F5B-4493-8B4B-BD092555054A}" type="datetimeFigureOut">
              <a:rPr lang="en-IN" smtClean="0"/>
              <a:t>30-10-2023</a:t>
            </a:fld>
            <a:endParaRPr lang="en-IN"/>
          </a:p>
        </p:txBody>
      </p:sp>
      <p:sp>
        <p:nvSpPr>
          <p:cNvPr id="5" name="Footer Placeholder 4">
            <a:extLst>
              <a:ext uri="{FF2B5EF4-FFF2-40B4-BE49-F238E27FC236}">
                <a16:creationId xmlns="" xmlns:a16="http://schemas.microsoft.com/office/drawing/2014/main" id="{B97D0660-5524-0667-5F7B-E91455134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92E172C-B36A-AF63-C194-F7BE327C2E26}"/>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97203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6E8BBA-E7C5-8566-120F-0F24799969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F4A3A56-6D54-CC21-5E60-AA69F32B0C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40F5921-91D8-3527-A2EB-3DB3BDE3092C}"/>
              </a:ext>
            </a:extLst>
          </p:cNvPr>
          <p:cNvSpPr>
            <a:spLocks noGrp="1"/>
          </p:cNvSpPr>
          <p:nvPr>
            <p:ph type="dt" sz="half" idx="10"/>
          </p:nvPr>
        </p:nvSpPr>
        <p:spPr/>
        <p:txBody>
          <a:bodyPr/>
          <a:lstStyle/>
          <a:p>
            <a:fld id="{F2732AF7-3F5B-4493-8B4B-BD092555054A}" type="datetimeFigureOut">
              <a:rPr lang="en-IN" smtClean="0"/>
              <a:t>30-10-2023</a:t>
            </a:fld>
            <a:endParaRPr lang="en-IN"/>
          </a:p>
        </p:txBody>
      </p:sp>
      <p:sp>
        <p:nvSpPr>
          <p:cNvPr id="5" name="Footer Placeholder 4">
            <a:extLst>
              <a:ext uri="{FF2B5EF4-FFF2-40B4-BE49-F238E27FC236}">
                <a16:creationId xmlns="" xmlns:a16="http://schemas.microsoft.com/office/drawing/2014/main" id="{BC1F959F-88EF-01DF-4329-1D4D6FA42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C8F0B2F-B941-003F-BE35-30B13925DCCC}"/>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85641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8EE1FC1-938E-C79E-D908-33371700C1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9C56182-12F0-1B6B-A1EE-8F2EC79A8E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1288EFF-014E-7B4A-7202-A6204D36F950}"/>
              </a:ext>
            </a:extLst>
          </p:cNvPr>
          <p:cNvSpPr>
            <a:spLocks noGrp="1"/>
          </p:cNvSpPr>
          <p:nvPr>
            <p:ph type="dt" sz="half" idx="10"/>
          </p:nvPr>
        </p:nvSpPr>
        <p:spPr/>
        <p:txBody>
          <a:bodyPr/>
          <a:lstStyle/>
          <a:p>
            <a:fld id="{F2732AF7-3F5B-4493-8B4B-BD092555054A}" type="datetimeFigureOut">
              <a:rPr lang="en-IN" smtClean="0"/>
              <a:t>30-10-2023</a:t>
            </a:fld>
            <a:endParaRPr lang="en-IN"/>
          </a:p>
        </p:txBody>
      </p:sp>
      <p:sp>
        <p:nvSpPr>
          <p:cNvPr id="5" name="Footer Placeholder 4">
            <a:extLst>
              <a:ext uri="{FF2B5EF4-FFF2-40B4-BE49-F238E27FC236}">
                <a16:creationId xmlns="" xmlns:a16="http://schemas.microsoft.com/office/drawing/2014/main" id="{F496904D-C3AB-9777-C6D0-1C783468F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FC8C8B4-48B8-CFC0-B5C8-F6D4C63727AC}"/>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1439906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1AA8F7-33C4-F596-692F-8F58E9F7DC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5138850-A995-55F3-C54C-9DF61EA081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EB61FE2-51EF-77AF-C611-7C9161C02BA3}"/>
              </a:ext>
            </a:extLst>
          </p:cNvPr>
          <p:cNvSpPr>
            <a:spLocks noGrp="1"/>
          </p:cNvSpPr>
          <p:nvPr>
            <p:ph type="dt" sz="half" idx="10"/>
          </p:nvPr>
        </p:nvSpPr>
        <p:spPr/>
        <p:txBody>
          <a:bodyPr/>
          <a:lstStyle/>
          <a:p>
            <a:fld id="{F2732AF7-3F5B-4493-8B4B-BD092555054A}" type="datetimeFigureOut">
              <a:rPr lang="en-IN" smtClean="0"/>
              <a:t>30-10-2023</a:t>
            </a:fld>
            <a:endParaRPr lang="en-IN"/>
          </a:p>
        </p:txBody>
      </p:sp>
      <p:sp>
        <p:nvSpPr>
          <p:cNvPr id="5" name="Footer Placeholder 4">
            <a:extLst>
              <a:ext uri="{FF2B5EF4-FFF2-40B4-BE49-F238E27FC236}">
                <a16:creationId xmlns="" xmlns:a16="http://schemas.microsoft.com/office/drawing/2014/main" id="{E74FED6D-BB11-FB25-D38E-5CE2BF3267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F1C6270-1065-2F93-B976-1224DB39444F}"/>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135571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01C0C3-31AD-91CD-DB63-B34689A3EE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BA00608-ED04-3F6D-F9BA-92856A15B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FB0C389-63E0-C9E6-D29E-18CCEF387F6F}"/>
              </a:ext>
            </a:extLst>
          </p:cNvPr>
          <p:cNvSpPr>
            <a:spLocks noGrp="1"/>
          </p:cNvSpPr>
          <p:nvPr>
            <p:ph type="dt" sz="half" idx="10"/>
          </p:nvPr>
        </p:nvSpPr>
        <p:spPr/>
        <p:txBody>
          <a:bodyPr/>
          <a:lstStyle/>
          <a:p>
            <a:fld id="{F2732AF7-3F5B-4493-8B4B-BD092555054A}" type="datetimeFigureOut">
              <a:rPr lang="en-IN" smtClean="0"/>
              <a:t>30-10-2023</a:t>
            </a:fld>
            <a:endParaRPr lang="en-IN"/>
          </a:p>
        </p:txBody>
      </p:sp>
      <p:sp>
        <p:nvSpPr>
          <p:cNvPr id="5" name="Footer Placeholder 4">
            <a:extLst>
              <a:ext uri="{FF2B5EF4-FFF2-40B4-BE49-F238E27FC236}">
                <a16:creationId xmlns="" xmlns:a16="http://schemas.microsoft.com/office/drawing/2014/main" id="{8787271A-B1ED-54D2-1FD6-724E62895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3B91668-3902-758E-9BD2-BBA472094B42}"/>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67474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F4D9C-DD9D-7973-0326-B8A7799F9D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DFC4DFD-04F3-98F1-A26F-EC92005033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EDEAC592-8912-59C5-AFBD-C60678806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64A36EC-A826-406B-214D-6962B6A9F1C7}"/>
              </a:ext>
            </a:extLst>
          </p:cNvPr>
          <p:cNvSpPr>
            <a:spLocks noGrp="1"/>
          </p:cNvSpPr>
          <p:nvPr>
            <p:ph type="dt" sz="half" idx="10"/>
          </p:nvPr>
        </p:nvSpPr>
        <p:spPr/>
        <p:txBody>
          <a:bodyPr/>
          <a:lstStyle/>
          <a:p>
            <a:fld id="{F2732AF7-3F5B-4493-8B4B-BD092555054A}" type="datetimeFigureOut">
              <a:rPr lang="en-IN" smtClean="0"/>
              <a:t>30-10-2023</a:t>
            </a:fld>
            <a:endParaRPr lang="en-IN"/>
          </a:p>
        </p:txBody>
      </p:sp>
      <p:sp>
        <p:nvSpPr>
          <p:cNvPr id="6" name="Footer Placeholder 5">
            <a:extLst>
              <a:ext uri="{FF2B5EF4-FFF2-40B4-BE49-F238E27FC236}">
                <a16:creationId xmlns="" xmlns:a16="http://schemas.microsoft.com/office/drawing/2014/main" id="{8CC3BA82-00E9-21EA-08BC-36B0F41BB5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94F52B7-445B-08A1-1E37-87C2F064344B}"/>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314547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2EFFF8-B644-FC29-847B-48EF964955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1885E45-93C3-39F8-75F6-E3C375210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123A01C-4B8F-3906-D5AD-2023331A5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6702D1E-B0AA-0473-E13F-4351BE4F49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30E602E-AE05-0B8E-ABB4-02B215AD78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545A7C9-C5AC-0372-0F02-85D4CF8494E1}"/>
              </a:ext>
            </a:extLst>
          </p:cNvPr>
          <p:cNvSpPr>
            <a:spLocks noGrp="1"/>
          </p:cNvSpPr>
          <p:nvPr>
            <p:ph type="dt" sz="half" idx="10"/>
          </p:nvPr>
        </p:nvSpPr>
        <p:spPr/>
        <p:txBody>
          <a:bodyPr/>
          <a:lstStyle/>
          <a:p>
            <a:fld id="{F2732AF7-3F5B-4493-8B4B-BD092555054A}" type="datetimeFigureOut">
              <a:rPr lang="en-IN" smtClean="0"/>
              <a:t>30-10-2023</a:t>
            </a:fld>
            <a:endParaRPr lang="en-IN"/>
          </a:p>
        </p:txBody>
      </p:sp>
      <p:sp>
        <p:nvSpPr>
          <p:cNvPr id="8" name="Footer Placeholder 7">
            <a:extLst>
              <a:ext uri="{FF2B5EF4-FFF2-40B4-BE49-F238E27FC236}">
                <a16:creationId xmlns="" xmlns:a16="http://schemas.microsoft.com/office/drawing/2014/main" id="{B8C50E0E-66B0-B2C1-E452-CD533716C7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C2B0902-4686-3752-5113-10EC7890803E}"/>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27096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3BB711-E2DC-8165-B499-D889CB033D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04AA559-2193-E7E1-9125-0A83AA8C42D8}"/>
              </a:ext>
            </a:extLst>
          </p:cNvPr>
          <p:cNvSpPr>
            <a:spLocks noGrp="1"/>
          </p:cNvSpPr>
          <p:nvPr>
            <p:ph type="dt" sz="half" idx="10"/>
          </p:nvPr>
        </p:nvSpPr>
        <p:spPr/>
        <p:txBody>
          <a:bodyPr/>
          <a:lstStyle/>
          <a:p>
            <a:fld id="{F2732AF7-3F5B-4493-8B4B-BD092555054A}" type="datetimeFigureOut">
              <a:rPr lang="en-IN" smtClean="0"/>
              <a:t>30-10-2023</a:t>
            </a:fld>
            <a:endParaRPr lang="en-IN"/>
          </a:p>
        </p:txBody>
      </p:sp>
      <p:sp>
        <p:nvSpPr>
          <p:cNvPr id="4" name="Footer Placeholder 3">
            <a:extLst>
              <a:ext uri="{FF2B5EF4-FFF2-40B4-BE49-F238E27FC236}">
                <a16:creationId xmlns="" xmlns:a16="http://schemas.microsoft.com/office/drawing/2014/main" id="{9D411D28-1908-08FE-DD87-74BD9A0C64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51DA7983-5186-3C8D-ABCB-6A6E5B1DC901}"/>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381863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1802AEE-7F5B-2352-F390-517557CE2874}"/>
              </a:ext>
            </a:extLst>
          </p:cNvPr>
          <p:cNvSpPr>
            <a:spLocks noGrp="1"/>
          </p:cNvSpPr>
          <p:nvPr>
            <p:ph type="dt" sz="half" idx="10"/>
          </p:nvPr>
        </p:nvSpPr>
        <p:spPr/>
        <p:txBody>
          <a:bodyPr/>
          <a:lstStyle/>
          <a:p>
            <a:fld id="{F2732AF7-3F5B-4493-8B4B-BD092555054A}" type="datetimeFigureOut">
              <a:rPr lang="en-IN" smtClean="0"/>
              <a:t>30-10-2023</a:t>
            </a:fld>
            <a:endParaRPr lang="en-IN"/>
          </a:p>
        </p:txBody>
      </p:sp>
      <p:sp>
        <p:nvSpPr>
          <p:cNvPr id="3" name="Footer Placeholder 2">
            <a:extLst>
              <a:ext uri="{FF2B5EF4-FFF2-40B4-BE49-F238E27FC236}">
                <a16:creationId xmlns="" xmlns:a16="http://schemas.microsoft.com/office/drawing/2014/main" id="{00A5E46B-1E32-1BCD-575A-7E7F41F5F0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B611147C-831C-9919-61B2-D38C8F8E7A75}"/>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356470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985C94-B871-4123-95E3-65CC5CCFD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73B9EDC-5E4F-5115-1794-336609570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2D9CB2B-0461-1ACA-A327-B7526DD7D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CD07EAC-36F4-4511-6337-D970F5ECB65C}"/>
              </a:ext>
            </a:extLst>
          </p:cNvPr>
          <p:cNvSpPr>
            <a:spLocks noGrp="1"/>
          </p:cNvSpPr>
          <p:nvPr>
            <p:ph type="dt" sz="half" idx="10"/>
          </p:nvPr>
        </p:nvSpPr>
        <p:spPr/>
        <p:txBody>
          <a:bodyPr/>
          <a:lstStyle/>
          <a:p>
            <a:fld id="{F2732AF7-3F5B-4493-8B4B-BD092555054A}" type="datetimeFigureOut">
              <a:rPr lang="en-IN" smtClean="0"/>
              <a:t>30-10-2023</a:t>
            </a:fld>
            <a:endParaRPr lang="en-IN"/>
          </a:p>
        </p:txBody>
      </p:sp>
      <p:sp>
        <p:nvSpPr>
          <p:cNvPr id="6" name="Footer Placeholder 5">
            <a:extLst>
              <a:ext uri="{FF2B5EF4-FFF2-40B4-BE49-F238E27FC236}">
                <a16:creationId xmlns="" xmlns:a16="http://schemas.microsoft.com/office/drawing/2014/main" id="{59A49771-E6AB-C612-2F36-2954222865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E58BC55-2C51-5D04-8F21-69F7992D27E6}"/>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137983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63BCF-2C81-5D29-3D7A-9C26771AB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2931090-4A21-E4B6-2E17-F834EBB423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0E05404-E90D-BD34-EA4B-1D744F710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AACE4B8-3845-0F79-BC2E-D410AC443547}"/>
              </a:ext>
            </a:extLst>
          </p:cNvPr>
          <p:cNvSpPr>
            <a:spLocks noGrp="1"/>
          </p:cNvSpPr>
          <p:nvPr>
            <p:ph type="dt" sz="half" idx="10"/>
          </p:nvPr>
        </p:nvSpPr>
        <p:spPr/>
        <p:txBody>
          <a:bodyPr/>
          <a:lstStyle/>
          <a:p>
            <a:fld id="{F2732AF7-3F5B-4493-8B4B-BD092555054A}" type="datetimeFigureOut">
              <a:rPr lang="en-IN" smtClean="0"/>
              <a:t>30-10-2023</a:t>
            </a:fld>
            <a:endParaRPr lang="en-IN"/>
          </a:p>
        </p:txBody>
      </p:sp>
      <p:sp>
        <p:nvSpPr>
          <p:cNvPr id="6" name="Footer Placeholder 5">
            <a:extLst>
              <a:ext uri="{FF2B5EF4-FFF2-40B4-BE49-F238E27FC236}">
                <a16:creationId xmlns="" xmlns:a16="http://schemas.microsoft.com/office/drawing/2014/main" id="{3CA1E067-9311-F3BC-F5F0-337D179D37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D2571AC-4894-CE91-87E3-40A5CF852B96}"/>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254851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4CB0526-48E5-ACEE-E7A9-9ADE5949E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A03C3C1-B894-9C86-BE27-43AA320F4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D3B90B3-45C6-09BC-E954-DAFED87C19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32AF7-3F5B-4493-8B4B-BD092555054A}" type="datetimeFigureOut">
              <a:rPr lang="en-IN" smtClean="0"/>
              <a:t>30-10-2023</a:t>
            </a:fld>
            <a:endParaRPr lang="en-IN"/>
          </a:p>
        </p:txBody>
      </p:sp>
      <p:sp>
        <p:nvSpPr>
          <p:cNvPr id="5" name="Footer Placeholder 4">
            <a:extLst>
              <a:ext uri="{FF2B5EF4-FFF2-40B4-BE49-F238E27FC236}">
                <a16:creationId xmlns="" xmlns:a16="http://schemas.microsoft.com/office/drawing/2014/main" id="{423B0CF5-63CA-D6AC-AC16-69646784F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14118D41-2D2C-6870-B1FA-BA65192D2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19CEF-979E-44B4-B1BF-3F1D6E08ABDE}" type="slidenum">
              <a:rPr lang="en-IN" smtClean="0"/>
              <a:t>‹#›</a:t>
            </a:fld>
            <a:endParaRPr lang="en-IN"/>
          </a:p>
        </p:txBody>
      </p:sp>
    </p:spTree>
    <p:extLst>
      <p:ext uri="{BB962C8B-B14F-4D97-AF65-F5344CB8AC3E}">
        <p14:creationId xmlns:p14="http://schemas.microsoft.com/office/powerpoint/2010/main" val="180273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elasticsearch-search-engine-an-introduction/" TargetMode="External"/><Relationship Id="rId2" Type="http://schemas.openxmlformats.org/officeDocument/2006/relationships/hyperlink" Target="https://www.geeksforgeeks.org/apache-hive/" TargetMode="External"/><Relationship Id="rId1" Type="http://schemas.openxmlformats.org/officeDocument/2006/relationships/slideLayout" Target="../slideLayouts/slideLayout1.xml"/><Relationship Id="rId4" Type="http://schemas.openxmlformats.org/officeDocument/2006/relationships/hyperlink" Target="https://www.geeksforgeeks.org/overview-of-apache-spar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pub.towardsai.net/introduction-to-hadoop-ecosystem-206b7f58f001"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spark.apache.org/"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phoenixnap.com/glossary/what-is-machine-learning"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phoenixnap.com/kb/spark-dataframe" TargetMode="External"/><Relationship Id="rId2" Type="http://schemas.openxmlformats.org/officeDocument/2006/relationships/hyperlink" Target="https://phoenixnap.com/glossary/structured-data" TargetMode="External"/><Relationship Id="rId1" Type="http://schemas.openxmlformats.org/officeDocument/2006/relationships/slideLayout" Target="../slideLayouts/slideLayout1.xml"/><Relationship Id="rId4" Type="http://schemas.openxmlformats.org/officeDocument/2006/relationships/hyperlink" Target="https://phoenixnap.com/kb/memory-managemen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storm.apache.org/" TargetMode="External"/><Relationship Id="rId2" Type="http://schemas.openxmlformats.org/officeDocument/2006/relationships/hyperlink" Target="https://hive.apache.org/" TargetMode="External"/><Relationship Id="rId1" Type="http://schemas.openxmlformats.org/officeDocument/2006/relationships/slideLayout" Target="../slideLayouts/slideLayout1.xml"/><Relationship Id="rId4" Type="http://schemas.openxmlformats.org/officeDocument/2006/relationships/hyperlink" Target="https://samza.apach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FC8DBDC9-7965-324F-86F1-D30AF022CA40}"/>
              </a:ext>
            </a:extLst>
          </p:cNvPr>
          <p:cNvSpPr txBox="1"/>
          <p:nvPr/>
        </p:nvSpPr>
        <p:spPr>
          <a:xfrm>
            <a:off x="77638" y="172527"/>
            <a:ext cx="12114362" cy="5909310"/>
          </a:xfrm>
          <a:prstGeom prst="rect">
            <a:avLst/>
          </a:prstGeom>
          <a:solidFill>
            <a:schemeClr val="accent4">
              <a:lumMod val="60000"/>
              <a:lumOff val="40000"/>
            </a:schemeClr>
          </a:solidFill>
          <a:ln w="38100">
            <a:solidFill>
              <a:schemeClr val="accent1"/>
            </a:solidFill>
          </a:ln>
        </p:spPr>
        <p:txBody>
          <a:bodyPr wrap="square" rtlCol="0">
            <a:spAutoFit/>
          </a:bodyPr>
          <a:lstStyle/>
          <a:p>
            <a:pPr algn="ctr"/>
            <a:r>
              <a:rPr lang="en-US" dirty="0"/>
              <a:t>Basic Concepts of Big Data (20 Hours)</a:t>
            </a:r>
          </a:p>
          <a:p>
            <a:pPr algn="ctr"/>
            <a:r>
              <a:rPr lang="en-US" b="1" dirty="0"/>
              <a:t>• Session 1-4:</a:t>
            </a:r>
          </a:p>
          <a:p>
            <a:r>
              <a:rPr lang="en-US" dirty="0"/>
              <a:t>o Concept and characteristics of Big Data</a:t>
            </a:r>
          </a:p>
          <a:p>
            <a:r>
              <a:rPr lang="en-US" dirty="0"/>
              <a:t>o History of Big Data</a:t>
            </a:r>
          </a:p>
          <a:p>
            <a:r>
              <a:rPr lang="en-US" dirty="0"/>
              <a:t>o Jobs in Big Data</a:t>
            </a:r>
          </a:p>
          <a:p>
            <a:r>
              <a:rPr lang="en-US" dirty="0"/>
              <a:t>o Types of Big data (structured, semi-structured, unstructured)</a:t>
            </a:r>
          </a:p>
          <a:p>
            <a:pPr algn="ctr"/>
            <a:r>
              <a:rPr lang="en-US" b="1" dirty="0"/>
              <a:t>• Session 5-9:</a:t>
            </a:r>
          </a:p>
          <a:p>
            <a:r>
              <a:rPr lang="en-US" dirty="0"/>
              <a:t>o Big Data Frameworks</a:t>
            </a:r>
          </a:p>
          <a:p>
            <a:r>
              <a:rPr lang="en-US" dirty="0"/>
              <a:t>o Big Data Programming Paradigms</a:t>
            </a:r>
          </a:p>
          <a:p>
            <a:r>
              <a:rPr lang="en-US" dirty="0"/>
              <a:t>o Big Data Programming Languages</a:t>
            </a:r>
          </a:p>
          <a:p>
            <a:pPr algn="ctr"/>
            <a:r>
              <a:rPr lang="en-US" dirty="0"/>
              <a:t>• </a:t>
            </a:r>
            <a:r>
              <a:rPr lang="en-US" b="1" dirty="0"/>
              <a:t>Session 10-11:</a:t>
            </a:r>
          </a:p>
          <a:p>
            <a:r>
              <a:rPr lang="en-US" dirty="0"/>
              <a:t>o Introduction to Data Science and Skillset required for working with Big Data</a:t>
            </a:r>
          </a:p>
          <a:p>
            <a:pPr algn="ctr"/>
            <a:r>
              <a:rPr lang="en-US" dirty="0"/>
              <a:t>• </a:t>
            </a:r>
            <a:r>
              <a:rPr lang="en-US" b="1" dirty="0"/>
              <a:t>Session 12-15:</a:t>
            </a:r>
          </a:p>
          <a:p>
            <a:r>
              <a:rPr lang="en-US" dirty="0"/>
              <a:t>o Simplified Overview of Machine Learning Algorithms and Neural Networks</a:t>
            </a:r>
          </a:p>
          <a:p>
            <a:r>
              <a:rPr lang="en-US" dirty="0"/>
              <a:t>o Types of Machine Learning (Supervised, Un-Supervised, Reinforcement)</a:t>
            </a:r>
          </a:p>
          <a:p>
            <a:pPr algn="ctr"/>
            <a:r>
              <a:rPr lang="en-US" b="1" dirty="0"/>
              <a:t>• Session 16-18:</a:t>
            </a:r>
          </a:p>
          <a:p>
            <a:r>
              <a:rPr lang="en-US" dirty="0"/>
              <a:t>ACTS, Head Quarters, Pune</a:t>
            </a:r>
          </a:p>
          <a:p>
            <a:r>
              <a:rPr lang="en-US" dirty="0"/>
              <a:t>o Examples of Big Data and Data Science in Practice (Healthcare, Logistics &amp; Transportation,</a:t>
            </a:r>
          </a:p>
          <a:p>
            <a:r>
              <a:rPr lang="en-US" dirty="0"/>
              <a:t>Manufacturing etc.</a:t>
            </a:r>
          </a:p>
          <a:p>
            <a:pPr algn="ctr"/>
            <a:r>
              <a:rPr lang="en-US" b="1" dirty="0"/>
              <a:t>• Session 19-20:</a:t>
            </a:r>
          </a:p>
          <a:p>
            <a:r>
              <a:rPr lang="en-US" dirty="0"/>
              <a:t>o Application Examples and Real –World Use Cases (e.g., Healthcare, finance, marketing, etc.)</a:t>
            </a:r>
            <a:endParaRPr lang="en-IN" dirty="0"/>
          </a:p>
        </p:txBody>
      </p:sp>
    </p:spTree>
    <p:extLst>
      <p:ext uri="{BB962C8B-B14F-4D97-AF65-F5344CB8AC3E}">
        <p14:creationId xmlns:p14="http://schemas.microsoft.com/office/powerpoint/2010/main" val="4075827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 xmlns:a16="http://schemas.microsoft.com/office/drawing/2014/main" id="{7B5B89D9-3B48-A5E9-270F-B4FC5193F246}"/>
              </a:ext>
            </a:extLst>
          </p:cNvPr>
          <p:cNvSpPr txBox="1"/>
          <p:nvPr/>
        </p:nvSpPr>
        <p:spPr>
          <a:xfrm>
            <a:off x="277483" y="439947"/>
            <a:ext cx="10843404" cy="2308324"/>
          </a:xfrm>
          <a:prstGeom prst="rect">
            <a:avLst/>
          </a:prstGeom>
          <a:solidFill>
            <a:schemeClr val="accent5">
              <a:lumMod val="40000"/>
              <a:lumOff val="60000"/>
            </a:schemeClr>
          </a:solidFill>
          <a:ln w="28575">
            <a:solidFill>
              <a:schemeClr val="accent1"/>
            </a:solidFill>
          </a:ln>
        </p:spPr>
        <p:txBody>
          <a:bodyPr wrap="square" rtlCol="0">
            <a:spAutoFit/>
          </a:bodyPr>
          <a:lstStyle/>
          <a:p>
            <a:pPr algn="ctr"/>
            <a:r>
              <a:rPr lang="en-US" b="0" i="0" dirty="0">
                <a:solidFill>
                  <a:srgbClr val="610B38"/>
                </a:solidFill>
                <a:effectLst/>
                <a:latin typeface="erdana"/>
              </a:rPr>
              <a:t>3V's of Big Data</a:t>
            </a:r>
          </a:p>
          <a:p>
            <a:pPr algn="just">
              <a:buFont typeface="+mj-lt"/>
              <a:buAutoNum type="arabicPeriod"/>
            </a:pPr>
            <a:r>
              <a:rPr lang="en-US" b="1" i="0" dirty="0">
                <a:solidFill>
                  <a:srgbClr val="000000"/>
                </a:solidFill>
                <a:effectLst/>
                <a:latin typeface="inter-bold"/>
              </a:rPr>
              <a:t>Velocity:</a:t>
            </a:r>
            <a:r>
              <a:rPr lang="en-US" b="0" i="0" dirty="0">
                <a:solidFill>
                  <a:srgbClr val="000000"/>
                </a:solidFill>
                <a:effectLst/>
                <a:latin typeface="inter-regular"/>
              </a:rPr>
              <a:t> The data is increasing at a very fast rate. It is estimated that the volume of data will double in every 2 years.</a:t>
            </a:r>
          </a:p>
          <a:p>
            <a:pPr algn="just">
              <a:buFont typeface="+mj-lt"/>
              <a:buAutoNum type="arabicPeriod"/>
            </a:pPr>
            <a:r>
              <a:rPr lang="en-US" b="1" i="0" dirty="0">
                <a:solidFill>
                  <a:srgbClr val="000000"/>
                </a:solidFill>
                <a:effectLst/>
                <a:latin typeface="inter-bold"/>
              </a:rPr>
              <a:t>Variety:</a:t>
            </a:r>
            <a:r>
              <a:rPr lang="en-US" b="0" i="0" dirty="0">
                <a:solidFill>
                  <a:srgbClr val="000000"/>
                </a:solidFill>
                <a:effectLst/>
                <a:latin typeface="inter-regular"/>
              </a:rPr>
              <a:t> Now a days data are not stored in rows and column. Data is structured as well as unstructured. Log file, CCTV footage is unstructured data. Data which can be saved in tables are structured data like the transaction data of the bank.</a:t>
            </a:r>
          </a:p>
          <a:p>
            <a:pPr algn="just">
              <a:buFont typeface="+mj-lt"/>
              <a:buAutoNum type="arabicPeriod"/>
            </a:pPr>
            <a:r>
              <a:rPr lang="en-US" b="1" i="0" dirty="0">
                <a:solidFill>
                  <a:srgbClr val="000000"/>
                </a:solidFill>
                <a:effectLst/>
                <a:latin typeface="inter-bold"/>
              </a:rPr>
              <a:t>Volume:</a:t>
            </a:r>
            <a:r>
              <a:rPr lang="en-US" b="0" i="0" dirty="0">
                <a:solidFill>
                  <a:srgbClr val="000000"/>
                </a:solidFill>
                <a:effectLst/>
                <a:latin typeface="inter-regular"/>
              </a:rPr>
              <a:t> The amount of data which we deal with is of very large size of Peta bytes.</a:t>
            </a:r>
          </a:p>
          <a:p>
            <a:endParaRPr lang="en-IN" dirty="0"/>
          </a:p>
        </p:txBody>
      </p:sp>
      <p:sp>
        <p:nvSpPr>
          <p:cNvPr id="5" name="TextBox 4">
            <a:extLst>
              <a:ext uri="{FF2B5EF4-FFF2-40B4-BE49-F238E27FC236}">
                <a16:creationId xmlns="" xmlns:a16="http://schemas.microsoft.com/office/drawing/2014/main" id="{096E1CEC-4B0F-F045-65DF-C2B1CA136CD1}"/>
              </a:ext>
            </a:extLst>
          </p:cNvPr>
          <p:cNvSpPr txBox="1"/>
          <p:nvPr/>
        </p:nvSpPr>
        <p:spPr>
          <a:xfrm>
            <a:off x="277483" y="3188218"/>
            <a:ext cx="10971362" cy="1200329"/>
          </a:xfrm>
          <a:prstGeom prst="rect">
            <a:avLst/>
          </a:prstGeom>
          <a:solidFill>
            <a:schemeClr val="accent2">
              <a:lumMod val="60000"/>
              <a:lumOff val="40000"/>
            </a:schemeClr>
          </a:solidFill>
          <a:ln w="19050">
            <a:solidFill>
              <a:schemeClr val="accent1"/>
            </a:solidFill>
          </a:ln>
        </p:spPr>
        <p:txBody>
          <a:bodyPr wrap="square" rtlCol="0">
            <a:spAutoFit/>
          </a:bodyPr>
          <a:lstStyle/>
          <a:p>
            <a:pPr algn="ctr"/>
            <a:r>
              <a:rPr lang="en-US" b="0" i="0" dirty="0">
                <a:solidFill>
                  <a:srgbClr val="610B4B"/>
                </a:solidFill>
                <a:effectLst/>
                <a:latin typeface="erdana"/>
              </a:rPr>
              <a:t>Use case</a:t>
            </a:r>
          </a:p>
          <a:p>
            <a:pPr algn="just"/>
            <a:r>
              <a:rPr lang="en-US" b="0" i="0" dirty="0">
                <a:solidFill>
                  <a:srgbClr val="333333"/>
                </a:solidFill>
                <a:effectLst/>
                <a:latin typeface="inter-regular"/>
              </a:rPr>
              <a:t>An e-commerce site XYZ (having 100 million users) wants to offer a gift voucher of 100$ to its top 10 customers who have spent the most in the previous </a:t>
            </a:r>
            <a:r>
              <a:rPr lang="en-US" b="0" i="0" dirty="0" err="1">
                <a:solidFill>
                  <a:srgbClr val="333333"/>
                </a:solidFill>
                <a:effectLst/>
                <a:latin typeface="inter-regular"/>
              </a:rPr>
              <a:t>year.Moreover</a:t>
            </a:r>
            <a:r>
              <a:rPr lang="en-US" b="0" i="0" dirty="0">
                <a:solidFill>
                  <a:srgbClr val="333333"/>
                </a:solidFill>
                <a:effectLst/>
                <a:latin typeface="inter-regular"/>
              </a:rPr>
              <a:t>, they want to find the buying trend of these customers so that company can suggest more items related to them.</a:t>
            </a:r>
          </a:p>
        </p:txBody>
      </p:sp>
    </p:spTree>
    <p:extLst>
      <p:ext uri="{BB962C8B-B14F-4D97-AF65-F5344CB8AC3E}">
        <p14:creationId xmlns:p14="http://schemas.microsoft.com/office/powerpoint/2010/main" val="197290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92691420-4AE8-812A-850E-FABD93956708}"/>
              </a:ext>
            </a:extLst>
          </p:cNvPr>
          <p:cNvSpPr txBox="1"/>
          <p:nvPr/>
        </p:nvSpPr>
        <p:spPr>
          <a:xfrm>
            <a:off x="224286" y="595222"/>
            <a:ext cx="10644997" cy="3693319"/>
          </a:xfrm>
          <a:prstGeom prst="rect">
            <a:avLst/>
          </a:prstGeom>
          <a:solidFill>
            <a:schemeClr val="accent5">
              <a:lumMod val="60000"/>
              <a:lumOff val="40000"/>
            </a:schemeClr>
          </a:solidFill>
          <a:ln w="28575">
            <a:solidFill>
              <a:schemeClr val="accent1"/>
            </a:solidFill>
          </a:ln>
        </p:spPr>
        <p:txBody>
          <a:bodyPr wrap="square" rtlCol="0">
            <a:spAutoFit/>
          </a:bodyPr>
          <a:lstStyle/>
          <a:p>
            <a:pPr algn="ctr"/>
            <a:r>
              <a:rPr lang="en-US" b="0" i="0" dirty="0">
                <a:solidFill>
                  <a:srgbClr val="610B4B"/>
                </a:solidFill>
                <a:effectLst/>
                <a:latin typeface="erdana"/>
              </a:rPr>
              <a:t>Issues</a:t>
            </a:r>
          </a:p>
          <a:p>
            <a:pPr algn="just"/>
            <a:r>
              <a:rPr lang="en-US" b="0" i="0" dirty="0">
                <a:solidFill>
                  <a:srgbClr val="333333"/>
                </a:solidFill>
                <a:effectLst/>
                <a:latin typeface="inter-regular"/>
              </a:rPr>
              <a:t>Huge amount of unstructured data which needs to be stored, processed and analyzed.</a:t>
            </a:r>
          </a:p>
          <a:p>
            <a:pPr algn="ctr"/>
            <a:r>
              <a:rPr lang="en-US" b="0" i="0" dirty="0">
                <a:solidFill>
                  <a:srgbClr val="610B4B"/>
                </a:solidFill>
                <a:effectLst/>
                <a:latin typeface="erdana"/>
              </a:rPr>
              <a:t>Solution</a:t>
            </a:r>
          </a:p>
          <a:p>
            <a:pPr algn="just"/>
            <a:r>
              <a:rPr lang="en-US" b="1" i="0" dirty="0">
                <a:solidFill>
                  <a:srgbClr val="333333"/>
                </a:solidFill>
                <a:effectLst/>
                <a:latin typeface="inter-bold"/>
              </a:rPr>
              <a:t>Storage:</a:t>
            </a:r>
            <a:r>
              <a:rPr lang="en-US" b="0" i="0" dirty="0">
                <a:solidFill>
                  <a:srgbClr val="333333"/>
                </a:solidFill>
                <a:effectLst/>
                <a:latin typeface="inter-regular"/>
              </a:rPr>
              <a:t> This huge amount of data, Hadoop uses HDFS (Hadoop Distributed File System) which uses commodity hardware to form clusters and store data in a distributed fashion. It works on Write once, read many times principle.</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Processing:</a:t>
            </a:r>
            <a:r>
              <a:rPr lang="en-US" b="0" i="0" dirty="0">
                <a:solidFill>
                  <a:srgbClr val="333333"/>
                </a:solidFill>
                <a:effectLst/>
                <a:latin typeface="inter-regular"/>
              </a:rPr>
              <a:t> Map Reduce paradigm is applied to data distributed over network to find the required output.</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Analyze:</a:t>
            </a:r>
            <a:r>
              <a:rPr lang="en-US" b="0" i="0" dirty="0">
                <a:solidFill>
                  <a:srgbClr val="333333"/>
                </a:solidFill>
                <a:effectLst/>
                <a:latin typeface="inter-regular"/>
              </a:rPr>
              <a:t> Pig, Hive can be used to analyze the data.</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Cost:</a:t>
            </a:r>
            <a:r>
              <a:rPr lang="en-US" b="0" i="0" dirty="0">
                <a:solidFill>
                  <a:srgbClr val="333333"/>
                </a:solidFill>
                <a:effectLst/>
                <a:latin typeface="inter-regular"/>
              </a:rPr>
              <a:t> Hadoop is open source so the cost is no more an issue.</a:t>
            </a:r>
          </a:p>
          <a:p>
            <a:endParaRPr lang="en-IN" dirty="0"/>
          </a:p>
        </p:txBody>
      </p:sp>
    </p:spTree>
    <p:extLst>
      <p:ext uri="{BB962C8B-B14F-4D97-AF65-F5344CB8AC3E}">
        <p14:creationId xmlns:p14="http://schemas.microsoft.com/office/powerpoint/2010/main" val="426136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CF9E601D-E3E0-DAD3-FED6-BBBDD7DB4556}"/>
              </a:ext>
            </a:extLst>
          </p:cNvPr>
          <p:cNvSpPr txBox="1"/>
          <p:nvPr/>
        </p:nvSpPr>
        <p:spPr>
          <a:xfrm>
            <a:off x="345057" y="448574"/>
            <a:ext cx="11501886" cy="4801314"/>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US" b="0" i="0" dirty="0">
                <a:solidFill>
                  <a:srgbClr val="610B38"/>
                </a:solidFill>
                <a:effectLst/>
                <a:latin typeface="erdana"/>
              </a:rPr>
              <a:t>What is Hadoop</a:t>
            </a:r>
          </a:p>
          <a:p>
            <a:pPr algn="just"/>
            <a:r>
              <a:rPr lang="en-US" b="0" i="0" dirty="0">
                <a:solidFill>
                  <a:srgbClr val="333333"/>
                </a:solidFill>
                <a:effectLst/>
                <a:latin typeface="inter-regular"/>
              </a:rPr>
              <a:t>Hadoop is an open source framework from Apache and is used to store process and analyze data which are very huge in volume. Hadoop is written in Java and is not OLAP (online analytical processing). It is used for batch/offline </a:t>
            </a:r>
            <a:r>
              <a:rPr lang="en-US" b="0" i="0" dirty="0" err="1">
                <a:solidFill>
                  <a:srgbClr val="333333"/>
                </a:solidFill>
                <a:effectLst/>
                <a:latin typeface="inter-regular"/>
              </a:rPr>
              <a:t>processing.It</a:t>
            </a:r>
            <a:r>
              <a:rPr lang="en-US" b="0" i="0" dirty="0">
                <a:solidFill>
                  <a:srgbClr val="333333"/>
                </a:solidFill>
                <a:effectLst/>
                <a:latin typeface="inter-regular"/>
              </a:rPr>
              <a:t> is being used by Facebook, Yahoo, Google, Twitter, LinkedIn and many more. Moreover it can be scaled up just by adding nodes in the cluster.</a:t>
            </a:r>
          </a:p>
          <a:p>
            <a:pPr algn="just"/>
            <a:endParaRPr lang="en-US" b="0" i="0" dirty="0">
              <a:solidFill>
                <a:srgbClr val="333333"/>
              </a:solidFill>
              <a:effectLst/>
              <a:latin typeface="inter-regular"/>
            </a:endParaRPr>
          </a:p>
          <a:p>
            <a:pPr algn="ctr"/>
            <a:r>
              <a:rPr lang="en-US" b="0" i="0" dirty="0">
                <a:solidFill>
                  <a:srgbClr val="610B38"/>
                </a:solidFill>
                <a:effectLst/>
                <a:latin typeface="erdana"/>
              </a:rPr>
              <a:t>Modules of Hadoop</a:t>
            </a:r>
          </a:p>
          <a:p>
            <a:pPr algn="just">
              <a:buFont typeface="+mj-lt"/>
              <a:buAutoNum type="arabicPeriod"/>
            </a:pPr>
            <a:r>
              <a:rPr lang="en-US" b="1" i="0" dirty="0">
                <a:solidFill>
                  <a:srgbClr val="000000"/>
                </a:solidFill>
                <a:effectLst/>
                <a:latin typeface="inter-bold"/>
              </a:rPr>
              <a:t>HDFS:</a:t>
            </a:r>
            <a:r>
              <a:rPr lang="en-US" b="0" i="0" dirty="0">
                <a:solidFill>
                  <a:srgbClr val="000000"/>
                </a:solidFill>
                <a:effectLst/>
                <a:latin typeface="inter-regular"/>
              </a:rPr>
              <a:t> Hadoop Distributed File System. Google published its paper GFS and on the basis of that HDFS was developed. It states that the files will be broken into blocks and stored in nodes over the distributed architecture.</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Yarn:</a:t>
            </a:r>
            <a:r>
              <a:rPr lang="en-US" b="0" i="0" dirty="0">
                <a:solidFill>
                  <a:srgbClr val="000000"/>
                </a:solidFill>
                <a:effectLst/>
                <a:latin typeface="inter-regular"/>
              </a:rPr>
              <a:t> Yet another Resource Negotiator is used for job scheduling and manage the cluster.</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Map Reduce:</a:t>
            </a:r>
            <a:r>
              <a:rPr lang="en-US" b="0" i="0" dirty="0">
                <a:solidFill>
                  <a:srgbClr val="000000"/>
                </a:solidFill>
                <a:effectLst/>
                <a:latin typeface="inter-regular"/>
              </a:rPr>
              <a:t> This is a framework which helps Java programs to do the parallel computation on data using key value pair. The Map task takes input data and converts it into a data set which can be computed in Key value pair. The output of Map task is consumed by reduce task and then the out of reducer gives the desired result.</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Hadoop Common:</a:t>
            </a:r>
            <a:r>
              <a:rPr lang="en-US" b="0" i="0" dirty="0">
                <a:solidFill>
                  <a:srgbClr val="000000"/>
                </a:solidFill>
                <a:effectLst/>
                <a:latin typeface="inter-regular"/>
              </a:rPr>
              <a:t> These Java libraries are used to start Hadoop and are used by other Hadoop modules.</a:t>
            </a:r>
          </a:p>
        </p:txBody>
      </p:sp>
    </p:spTree>
    <p:extLst>
      <p:ext uri="{BB962C8B-B14F-4D97-AF65-F5344CB8AC3E}">
        <p14:creationId xmlns:p14="http://schemas.microsoft.com/office/powerpoint/2010/main" val="141032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87E90EFD-1C21-CD01-E4C6-D523B9EFC2F5}"/>
              </a:ext>
            </a:extLst>
          </p:cNvPr>
          <p:cNvSpPr txBox="1"/>
          <p:nvPr/>
        </p:nvSpPr>
        <p:spPr>
          <a:xfrm>
            <a:off x="163902" y="379562"/>
            <a:ext cx="11576649" cy="2031325"/>
          </a:xfrm>
          <a:prstGeom prst="rect">
            <a:avLst/>
          </a:prstGeom>
          <a:solidFill>
            <a:schemeClr val="accent3">
              <a:lumMod val="60000"/>
              <a:lumOff val="40000"/>
            </a:schemeClr>
          </a:solidFill>
          <a:ln w="19050">
            <a:solidFill>
              <a:schemeClr val="accent1"/>
            </a:solidFill>
          </a:ln>
        </p:spPr>
        <p:txBody>
          <a:bodyPr wrap="square" rtlCol="0">
            <a:spAutoFit/>
          </a:bodyPr>
          <a:lstStyle/>
          <a:p>
            <a:pPr algn="ctr"/>
            <a:r>
              <a:rPr lang="en-US" b="0" i="0" dirty="0">
                <a:solidFill>
                  <a:srgbClr val="610B38"/>
                </a:solidFill>
                <a:effectLst/>
                <a:latin typeface="erdana"/>
              </a:rPr>
              <a:t>Hadoop Architecture</a:t>
            </a:r>
          </a:p>
          <a:p>
            <a:pPr algn="just"/>
            <a:r>
              <a:rPr lang="en-US" b="0" i="0" dirty="0">
                <a:solidFill>
                  <a:srgbClr val="333333"/>
                </a:solidFill>
                <a:effectLst/>
                <a:latin typeface="inter-regular"/>
              </a:rPr>
              <a:t>The Hadoop architecture is a package of the file system, MapReduce engine and the HDFS (Hadoop Distributed File System). The MapReduce engine can be MapReduce/MR1 or YARN/MR2.</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 Hadoop cluster consists of a single master and multiple slave nodes. The master node includes Job Tracker, Task Tracker, </a:t>
            </a:r>
            <a:r>
              <a:rPr lang="en-US" b="0" i="0" dirty="0" err="1">
                <a:solidFill>
                  <a:srgbClr val="333333"/>
                </a:solidFill>
                <a:effectLst/>
                <a:latin typeface="inter-regular"/>
              </a:rPr>
              <a:t>NameNode</a:t>
            </a:r>
            <a:r>
              <a:rPr lang="en-US" b="0" i="0" dirty="0">
                <a:solidFill>
                  <a:srgbClr val="333333"/>
                </a:solidFill>
                <a:effectLst/>
                <a:latin typeface="inter-regular"/>
              </a:rPr>
              <a:t>, and </a:t>
            </a:r>
            <a:r>
              <a:rPr lang="en-US" b="0" i="0" dirty="0" err="1">
                <a:solidFill>
                  <a:srgbClr val="333333"/>
                </a:solidFill>
                <a:effectLst/>
                <a:latin typeface="inter-regular"/>
              </a:rPr>
              <a:t>DataNode</a:t>
            </a:r>
            <a:r>
              <a:rPr lang="en-US" b="0" i="0" dirty="0">
                <a:solidFill>
                  <a:srgbClr val="333333"/>
                </a:solidFill>
                <a:effectLst/>
                <a:latin typeface="inter-regular"/>
              </a:rPr>
              <a:t> whereas the slave node includes </a:t>
            </a:r>
            <a:r>
              <a:rPr lang="en-US" b="0" i="0" dirty="0" err="1">
                <a:solidFill>
                  <a:srgbClr val="333333"/>
                </a:solidFill>
                <a:effectLst/>
                <a:latin typeface="inter-regular"/>
              </a:rPr>
              <a:t>DataNode</a:t>
            </a:r>
            <a:r>
              <a:rPr lang="en-US" b="0" i="0" dirty="0">
                <a:solidFill>
                  <a:srgbClr val="333333"/>
                </a:solidFill>
                <a:effectLst/>
                <a:latin typeface="inter-regular"/>
              </a:rPr>
              <a:t> and </a:t>
            </a:r>
            <a:r>
              <a:rPr lang="en-US" b="0" i="0" dirty="0" err="1">
                <a:solidFill>
                  <a:srgbClr val="333333"/>
                </a:solidFill>
                <a:effectLst/>
                <a:latin typeface="inter-regular"/>
              </a:rPr>
              <a:t>TaskTracker</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147114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AF68371-7D34-D08B-630E-8EEA5D6ADDB6}"/>
              </a:ext>
            </a:extLst>
          </p:cNvPr>
          <p:cNvSpPr txBox="1"/>
          <p:nvPr/>
        </p:nvSpPr>
        <p:spPr>
          <a:xfrm>
            <a:off x="225724" y="327803"/>
            <a:ext cx="11851257" cy="5324535"/>
          </a:xfrm>
          <a:prstGeom prst="rect">
            <a:avLst/>
          </a:prstGeom>
          <a:noFill/>
          <a:ln w="38100">
            <a:solidFill>
              <a:schemeClr val="accent1"/>
            </a:solidFill>
          </a:ln>
        </p:spPr>
        <p:txBody>
          <a:bodyPr wrap="square" rtlCol="0">
            <a:spAutoFit/>
          </a:bodyPr>
          <a:lstStyle/>
          <a:p>
            <a:pPr algn="ctr"/>
            <a:r>
              <a:rPr lang="en-US" b="1" i="0" dirty="0">
                <a:solidFill>
                  <a:srgbClr val="000000"/>
                </a:solidFill>
                <a:effectLst/>
                <a:latin typeface="Open Sans" panose="020B0606030504020204" pitchFamily="34" charset="0"/>
              </a:rPr>
              <a:t> Using Big Data Analytics Tools</a:t>
            </a:r>
            <a:endParaRPr lang="en-US" b="1" i="0" dirty="0">
              <a:solidFill>
                <a:srgbClr val="231F20"/>
              </a:solidFill>
              <a:effectLst/>
              <a:latin typeface="Open Sans" panose="020B0606030504020204" pitchFamily="34" charset="0"/>
            </a:endParaRPr>
          </a:p>
          <a:p>
            <a:pPr algn="l">
              <a:buFont typeface="+mj-lt"/>
              <a:buAutoNum type="arabicPeriod"/>
            </a:pPr>
            <a:r>
              <a:rPr lang="en-US" sz="1200" b="0" i="0" dirty="0">
                <a:solidFill>
                  <a:srgbClr val="000000"/>
                </a:solidFill>
                <a:effectLst/>
                <a:latin typeface="unset"/>
              </a:rPr>
              <a:t>Healthcare: Big data analytics technologies and tools are being used in healthcare to predict patient outcomes, identify at-risk patients, and improve population health.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Retail: Big data analytics tools are being used by retailers to improve customer experience, target marketing campaigns, and prevent fraud.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Manufacturing: Big data analytics tools are being used in manufacturing to improve quality control, reduce downtime, and optimize production processes.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Banking: Real time big data analytics tools are being used by banks to detect fraudulent activities, prevent money laundering, and improve customer service.   </a:t>
            </a:r>
          </a:p>
          <a:p>
            <a:pPr algn="l"/>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Government: Big data analytics tools are being used by government agencies to improve public services, combat fraud and corruption, and better understand citizen needs</a:t>
            </a:r>
            <a:r>
              <a:rPr lang="en-US" b="0" i="0" dirty="0">
                <a:solidFill>
                  <a:srgbClr val="000000"/>
                </a:solidFill>
                <a:effectLst/>
                <a:latin typeface="unset"/>
              </a:rPr>
              <a:t>.</a:t>
            </a:r>
          </a:p>
          <a:p>
            <a:pPr algn="l">
              <a:buFont typeface="+mj-lt"/>
              <a:buAutoNum type="arabicPeriod"/>
            </a:pPr>
            <a:endParaRPr lang="en-US" dirty="0">
              <a:solidFill>
                <a:srgbClr val="000000"/>
              </a:solidFill>
              <a:latin typeface="unset"/>
            </a:endParaRPr>
          </a:p>
          <a:p>
            <a:pPr algn="ctr"/>
            <a:r>
              <a:rPr lang="en-US" b="1" i="0" dirty="0">
                <a:solidFill>
                  <a:srgbClr val="000000"/>
                </a:solidFill>
                <a:effectLst/>
                <a:latin typeface="Open Sans" panose="020B0606030504020204" pitchFamily="34" charset="0"/>
              </a:rPr>
              <a:t>Limitations of Big Data Analytics Tools</a:t>
            </a:r>
          </a:p>
          <a:p>
            <a:pPr algn="ctr"/>
            <a:endParaRPr lang="en-US" b="1" i="0" dirty="0">
              <a:solidFill>
                <a:srgbClr val="231F20"/>
              </a:solidFill>
              <a:effectLst/>
              <a:latin typeface="Open Sans" panose="020B0606030504020204" pitchFamily="34" charset="0"/>
            </a:endParaRPr>
          </a:p>
          <a:p>
            <a:pPr algn="l"/>
            <a:r>
              <a:rPr lang="en-US" sz="1200" b="0" i="0" dirty="0">
                <a:solidFill>
                  <a:srgbClr val="231F20"/>
                </a:solidFill>
                <a:effectLst/>
                <a:latin typeface="Open Sans" panose="020B0606030504020204" pitchFamily="34" charset="0"/>
              </a:rPr>
              <a:t>There are several limitations to big data analytics tools, including:   </a:t>
            </a:r>
          </a:p>
          <a:p>
            <a:pPr algn="l"/>
            <a:endParaRPr lang="en-US" sz="1200" b="0" i="0" dirty="0">
              <a:solidFill>
                <a:srgbClr val="231F20"/>
              </a:solidFill>
              <a:effectLst/>
              <a:latin typeface="Open Sans" panose="020B0606030504020204" pitchFamily="34" charset="0"/>
            </a:endParaRPr>
          </a:p>
          <a:p>
            <a:pPr algn="l">
              <a:buFont typeface="+mj-lt"/>
              <a:buAutoNum type="arabicPeriod"/>
            </a:pPr>
            <a:r>
              <a:rPr lang="en-US" sz="1200" b="0" i="0" dirty="0">
                <a:solidFill>
                  <a:srgbClr val="000000"/>
                </a:solidFill>
                <a:effectLst/>
                <a:latin typeface="unset"/>
              </a:rPr>
              <a:t>They can be expensive and require a lot of resources to implement.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They can be complex to use and require skilled staff to get the most out of them.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They can require a lot of data to be effective, which can be a challenge to collect.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They can be slow and may not be able to keep up with rapidly changing data.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They can produce biased results, depending on how they are configured.</a:t>
            </a:r>
          </a:p>
          <a:p>
            <a:pPr algn="l">
              <a:buFont typeface="+mj-lt"/>
              <a:buAutoNum type="arabicPeriod"/>
            </a:pPr>
            <a:endParaRPr lang="en-US" sz="1200" b="0" i="0" dirty="0">
              <a:solidFill>
                <a:srgbClr val="000000"/>
              </a:solidFill>
              <a:effectLst/>
              <a:latin typeface="unset"/>
            </a:endParaRPr>
          </a:p>
          <a:p>
            <a:pPr algn="l">
              <a:buFont typeface="Arial" panose="020B0604020202020204" pitchFamily="34" charset="0"/>
              <a:buChar char="•"/>
            </a:pPr>
            <a:endParaRPr lang="en-US" sz="1000" b="0" i="0" dirty="0">
              <a:solidFill>
                <a:srgbClr val="666666"/>
              </a:solidFill>
              <a:effectLst/>
              <a:latin typeface="Arial" panose="020B0604020202020204" pitchFamily="34" charset="0"/>
            </a:endParaRPr>
          </a:p>
        </p:txBody>
      </p:sp>
    </p:spTree>
    <p:extLst>
      <p:ext uri="{BB962C8B-B14F-4D97-AF65-F5344CB8AC3E}">
        <p14:creationId xmlns:p14="http://schemas.microsoft.com/office/powerpoint/2010/main" val="3216892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7D1A3CC-D0C9-1D91-94FA-4543B7EC5937}"/>
              </a:ext>
            </a:extLst>
          </p:cNvPr>
          <p:cNvSpPr txBox="1"/>
          <p:nvPr/>
        </p:nvSpPr>
        <p:spPr>
          <a:xfrm>
            <a:off x="467983" y="541448"/>
            <a:ext cx="10513444" cy="2492990"/>
          </a:xfrm>
          <a:prstGeom prst="rect">
            <a:avLst/>
          </a:prstGeom>
          <a:noFill/>
          <a:ln w="19050">
            <a:solidFill>
              <a:schemeClr val="accent1"/>
            </a:solidFill>
          </a:ln>
        </p:spPr>
        <p:txBody>
          <a:bodyPr wrap="square">
            <a:spAutoFit/>
          </a:bodyPr>
          <a:lstStyle/>
          <a:p>
            <a:endParaRPr lang="en-US" sz="1200" dirty="0"/>
          </a:p>
          <a:p>
            <a:pPr algn="ctr"/>
            <a:r>
              <a:rPr lang="en-US" sz="1200" b="1" dirty="0"/>
              <a:t>Best tool for big data analytics?</a:t>
            </a:r>
          </a:p>
          <a:p>
            <a:r>
              <a:rPr lang="en-US" sz="1200" dirty="0"/>
              <a:t>Big Data frameworks such as Apache Hadoop are widely used in the market. Clusters of computers can be used to process massive data sets using Hadoop. Scaling up from one server to tens of thousands of commodity computers is one of the best features of this Big Data Tool.</a:t>
            </a:r>
          </a:p>
          <a:p>
            <a:endParaRPr lang="en-US" sz="1200" dirty="0"/>
          </a:p>
          <a:p>
            <a:pPr algn="ctr"/>
            <a:r>
              <a:rPr lang="en-US" sz="1200" b="1" dirty="0"/>
              <a:t>Five types of big data analytics?</a:t>
            </a:r>
          </a:p>
          <a:p>
            <a:r>
              <a:rPr lang="en-US" sz="1200" dirty="0"/>
              <a:t>The five types of big data analytics are as follows: </a:t>
            </a:r>
          </a:p>
          <a:p>
            <a:endParaRPr lang="en-US" sz="1200" dirty="0"/>
          </a:p>
          <a:p>
            <a:r>
              <a:rPr lang="en-US" sz="1200" dirty="0"/>
              <a:t>Cyber Analytics </a:t>
            </a:r>
          </a:p>
          <a:p>
            <a:r>
              <a:rPr lang="en-US" sz="1200" dirty="0"/>
              <a:t>Prescriptive Analytics </a:t>
            </a:r>
          </a:p>
          <a:p>
            <a:r>
              <a:rPr lang="en-US" sz="1200" dirty="0"/>
              <a:t>Descriptive Analytics </a:t>
            </a:r>
          </a:p>
          <a:p>
            <a:r>
              <a:rPr lang="en-US" sz="1200" dirty="0"/>
              <a:t>Diagnostic Analytics </a:t>
            </a:r>
          </a:p>
          <a:p>
            <a:r>
              <a:rPr lang="en-US" sz="1200" dirty="0"/>
              <a:t>Predictive Analytics </a:t>
            </a:r>
            <a:endParaRPr lang="en-IN" sz="1200" dirty="0"/>
          </a:p>
        </p:txBody>
      </p:sp>
    </p:spTree>
    <p:extLst>
      <p:ext uri="{BB962C8B-B14F-4D97-AF65-F5344CB8AC3E}">
        <p14:creationId xmlns:p14="http://schemas.microsoft.com/office/powerpoint/2010/main" val="2640320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565413D-8D90-C064-19A5-11ED727644BC}"/>
              </a:ext>
            </a:extLst>
          </p:cNvPr>
          <p:cNvSpPr txBox="1"/>
          <p:nvPr/>
        </p:nvSpPr>
        <p:spPr>
          <a:xfrm>
            <a:off x="477328" y="473749"/>
            <a:ext cx="11409872" cy="3139321"/>
          </a:xfrm>
          <a:prstGeom prst="rect">
            <a:avLst/>
          </a:prstGeom>
          <a:noFill/>
          <a:ln>
            <a:solidFill>
              <a:schemeClr val="accent1"/>
            </a:solidFill>
          </a:ln>
        </p:spPr>
        <p:txBody>
          <a:bodyPr wrap="square">
            <a:spAutoFit/>
          </a:bodyPr>
          <a:lstStyle/>
          <a:p>
            <a:pPr algn="l"/>
            <a:endParaRPr lang="en-US" b="0" i="0" dirty="0">
              <a:solidFill>
                <a:srgbClr val="32354F"/>
              </a:solidFill>
              <a:effectLst/>
              <a:latin typeface="Haffer XH"/>
            </a:endParaRPr>
          </a:p>
          <a:p>
            <a:pPr algn="ctr"/>
            <a:r>
              <a:rPr lang="en-US" b="1" i="0" dirty="0">
                <a:effectLst/>
                <a:latin typeface="Haffer XH"/>
              </a:rPr>
              <a:t>Data engineering</a:t>
            </a:r>
          </a:p>
          <a:p>
            <a:pPr algn="ctr"/>
            <a:endParaRPr lang="en-US" dirty="0">
              <a:solidFill>
                <a:srgbClr val="32354F"/>
              </a:solidFill>
              <a:latin typeface="Haffer XH"/>
            </a:endParaRPr>
          </a:p>
          <a:p>
            <a:pPr algn="l"/>
            <a:r>
              <a:rPr lang="en-US" b="0" i="0" dirty="0">
                <a:solidFill>
                  <a:srgbClr val="32354F"/>
                </a:solidFill>
                <a:effectLst/>
                <a:latin typeface="Haffer XH"/>
              </a:rPr>
              <a:t>Data engineering is the process of building robust data architecture that allows for data processing. This includes data transfers between databases and building data warehouses for easy accessibility.</a:t>
            </a:r>
          </a:p>
          <a:p>
            <a:pPr algn="l"/>
            <a:endParaRPr lang="en-US" dirty="0">
              <a:solidFill>
                <a:srgbClr val="32354F"/>
              </a:solidFill>
              <a:latin typeface="Haffer XH"/>
            </a:endParaRPr>
          </a:p>
          <a:p>
            <a:pPr algn="l"/>
            <a:endParaRPr lang="en-US" b="0" i="0" dirty="0">
              <a:solidFill>
                <a:srgbClr val="32354F"/>
              </a:solidFill>
              <a:effectLst/>
              <a:latin typeface="Haffer XH"/>
            </a:endParaRPr>
          </a:p>
          <a:p>
            <a:pPr algn="l"/>
            <a:endParaRPr lang="en-US" b="0" i="0" dirty="0">
              <a:solidFill>
                <a:srgbClr val="32354F"/>
              </a:solidFill>
              <a:effectLst/>
              <a:latin typeface="Haffer XH"/>
            </a:endParaRPr>
          </a:p>
          <a:p>
            <a:pPr algn="l"/>
            <a:r>
              <a:rPr lang="en-US" b="0" i="0" dirty="0">
                <a:solidFill>
                  <a:srgbClr val="32354F"/>
                </a:solidFill>
                <a:effectLst/>
                <a:latin typeface="Haffer XH"/>
              </a:rPr>
              <a:t>Through data engineering, the following question is answered: “How do I make all the data we collect easier for our data analysts and other stakeholders to wade through?” Data engineering makes the data more reliable, accurate, and ingestible through robust data processing systems.</a:t>
            </a:r>
          </a:p>
        </p:txBody>
      </p:sp>
    </p:spTree>
    <p:extLst>
      <p:ext uri="{BB962C8B-B14F-4D97-AF65-F5344CB8AC3E}">
        <p14:creationId xmlns:p14="http://schemas.microsoft.com/office/powerpoint/2010/main" val="116988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7C25DB8-32D4-F351-196F-9738EDE10E6C}"/>
              </a:ext>
            </a:extLst>
          </p:cNvPr>
          <p:cNvSpPr txBox="1"/>
          <p:nvPr/>
        </p:nvSpPr>
        <p:spPr>
          <a:xfrm>
            <a:off x="2693598" y="225089"/>
            <a:ext cx="3551927" cy="369332"/>
          </a:xfrm>
          <a:prstGeom prst="rect">
            <a:avLst/>
          </a:prstGeom>
          <a:noFill/>
          <a:ln>
            <a:solidFill>
              <a:schemeClr val="accent1"/>
            </a:solidFill>
          </a:ln>
        </p:spPr>
        <p:txBody>
          <a:bodyPr wrap="square">
            <a:spAutoFit/>
          </a:bodyPr>
          <a:lstStyle/>
          <a:p>
            <a:r>
              <a:rPr lang="en-US" dirty="0"/>
              <a:t> Data Engineer and a Data Analyst?</a:t>
            </a:r>
            <a:endParaRPr lang="en-IN" dirty="0"/>
          </a:p>
        </p:txBody>
      </p:sp>
      <p:pic>
        <p:nvPicPr>
          <p:cNvPr id="5" name="Picture 4" descr="A two white cards with text and images&#10;&#10;Description automatically generated with medium confidence">
            <a:extLst>
              <a:ext uri="{FF2B5EF4-FFF2-40B4-BE49-F238E27FC236}">
                <a16:creationId xmlns="" xmlns:a16="http://schemas.microsoft.com/office/drawing/2014/main" id="{3A5999D7-1E7C-BF61-0D1B-7E7213F73DA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139474" y="1067743"/>
            <a:ext cx="4992551" cy="3780302"/>
          </a:xfrm>
          <a:prstGeom prst="rect">
            <a:avLst/>
          </a:prstGeom>
        </p:spPr>
      </p:pic>
    </p:spTree>
    <p:extLst>
      <p:ext uri="{BB962C8B-B14F-4D97-AF65-F5344CB8AC3E}">
        <p14:creationId xmlns:p14="http://schemas.microsoft.com/office/powerpoint/2010/main" val="385760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C29FC0A-0238-29D2-9142-65DB9C61AD3B}"/>
              </a:ext>
            </a:extLst>
          </p:cNvPr>
          <p:cNvSpPr txBox="1"/>
          <p:nvPr/>
        </p:nvSpPr>
        <p:spPr>
          <a:xfrm>
            <a:off x="4160089" y="319979"/>
            <a:ext cx="1869775" cy="369332"/>
          </a:xfrm>
          <a:prstGeom prst="rect">
            <a:avLst/>
          </a:prstGeom>
          <a:noFill/>
          <a:ln>
            <a:solidFill>
              <a:schemeClr val="accent1"/>
            </a:solidFill>
          </a:ln>
        </p:spPr>
        <p:txBody>
          <a:bodyPr wrap="square">
            <a:spAutoFit/>
          </a:bodyPr>
          <a:lstStyle/>
          <a:p>
            <a:r>
              <a:rPr lang="en-IN" dirty="0"/>
              <a:t>Data Engineering</a:t>
            </a:r>
          </a:p>
        </p:txBody>
      </p:sp>
      <p:pic>
        <p:nvPicPr>
          <p:cNvPr id="5" name="Picture 4" descr="A diagram of data engineering&#10;&#10;Description automatically generated">
            <a:extLst>
              <a:ext uri="{FF2B5EF4-FFF2-40B4-BE49-F238E27FC236}">
                <a16:creationId xmlns="" xmlns:a16="http://schemas.microsoft.com/office/drawing/2014/main" id="{D5FAE939-DD62-6A28-B708-90F96A7D8FE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81000" y="1190625"/>
            <a:ext cx="10708532" cy="4194175"/>
          </a:xfrm>
          <a:prstGeom prst="rect">
            <a:avLst/>
          </a:prstGeom>
        </p:spPr>
      </p:pic>
    </p:spTree>
    <p:extLst>
      <p:ext uri="{BB962C8B-B14F-4D97-AF65-F5344CB8AC3E}">
        <p14:creationId xmlns:p14="http://schemas.microsoft.com/office/powerpoint/2010/main" val="315990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A249A19-FD12-730B-517C-EFF6B534C845}"/>
              </a:ext>
            </a:extLst>
          </p:cNvPr>
          <p:cNvSpPr txBox="1"/>
          <p:nvPr/>
        </p:nvSpPr>
        <p:spPr>
          <a:xfrm>
            <a:off x="873426" y="466629"/>
            <a:ext cx="3948740" cy="276999"/>
          </a:xfrm>
          <a:prstGeom prst="rect">
            <a:avLst/>
          </a:prstGeom>
          <a:noFill/>
        </p:spPr>
        <p:txBody>
          <a:bodyPr wrap="square">
            <a:spAutoFit/>
          </a:bodyPr>
          <a:lstStyle/>
          <a:p>
            <a:pPr algn="l"/>
            <a:r>
              <a:rPr lang="en-US" sz="1200" b="1" i="0" dirty="0">
                <a:solidFill>
                  <a:srgbClr val="32354F"/>
                </a:solidFill>
                <a:effectLst/>
                <a:latin typeface="Haffer XH"/>
              </a:rPr>
              <a:t> Requirements To Become a Data Engineer</a:t>
            </a:r>
          </a:p>
        </p:txBody>
      </p:sp>
      <p:pic>
        <p:nvPicPr>
          <p:cNvPr id="7" name="Picture 6" descr="A table with white text&#10;&#10;Description automatically generated">
            <a:extLst>
              <a:ext uri="{FF2B5EF4-FFF2-40B4-BE49-F238E27FC236}">
                <a16:creationId xmlns="" xmlns:a16="http://schemas.microsoft.com/office/drawing/2014/main" id="{81FE1291-FD86-8E2B-5F8A-A78E5977C56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17055" y="1164566"/>
            <a:ext cx="4405111" cy="3748308"/>
          </a:xfrm>
          <a:prstGeom prst="rect">
            <a:avLst/>
          </a:prstGeom>
        </p:spPr>
      </p:pic>
      <p:sp>
        <p:nvSpPr>
          <p:cNvPr id="9" name="TextBox 8">
            <a:extLst>
              <a:ext uri="{FF2B5EF4-FFF2-40B4-BE49-F238E27FC236}">
                <a16:creationId xmlns="" xmlns:a16="http://schemas.microsoft.com/office/drawing/2014/main" id="{4AFC6227-7410-1B49-62E7-8AF7A47F74E2}"/>
              </a:ext>
            </a:extLst>
          </p:cNvPr>
          <p:cNvSpPr txBox="1"/>
          <p:nvPr/>
        </p:nvSpPr>
        <p:spPr>
          <a:xfrm>
            <a:off x="6273561" y="466629"/>
            <a:ext cx="4164402" cy="369332"/>
          </a:xfrm>
          <a:prstGeom prst="rect">
            <a:avLst/>
          </a:prstGeom>
          <a:noFill/>
        </p:spPr>
        <p:txBody>
          <a:bodyPr wrap="square">
            <a:spAutoFit/>
          </a:bodyPr>
          <a:lstStyle/>
          <a:p>
            <a:r>
              <a:rPr lang="en-US" dirty="0"/>
              <a:t> </a:t>
            </a:r>
            <a:r>
              <a:rPr lang="en-US" sz="1200" b="1" dirty="0"/>
              <a:t>Requirements To Become a Data Analyst</a:t>
            </a:r>
            <a:endParaRPr lang="en-IN" sz="1200" b="1" dirty="0"/>
          </a:p>
        </p:txBody>
      </p:sp>
      <p:pic>
        <p:nvPicPr>
          <p:cNvPr id="11" name="Picture 10" descr="A screenshot of a computer&#10;&#10;Description automatically generated">
            <a:extLst>
              <a:ext uri="{FF2B5EF4-FFF2-40B4-BE49-F238E27FC236}">
                <a16:creationId xmlns="" xmlns:a16="http://schemas.microsoft.com/office/drawing/2014/main" id="{F9993A38-08CC-FF43-D0A9-CF8581D80EC6}"/>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5995359" y="1078302"/>
            <a:ext cx="4094010" cy="3748308"/>
          </a:xfrm>
          <a:prstGeom prst="rect">
            <a:avLst/>
          </a:prstGeom>
        </p:spPr>
      </p:pic>
    </p:spTree>
    <p:extLst>
      <p:ext uri="{BB962C8B-B14F-4D97-AF65-F5344CB8AC3E}">
        <p14:creationId xmlns:p14="http://schemas.microsoft.com/office/powerpoint/2010/main" val="343422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 xmlns:a16="http://schemas.microsoft.com/office/drawing/2014/main" id="{E16A6AC5-22C4-53D7-DA78-A3405A7FAE82}"/>
              </a:ext>
            </a:extLst>
          </p:cNvPr>
          <p:cNvSpPr txBox="1"/>
          <p:nvPr/>
        </p:nvSpPr>
        <p:spPr>
          <a:xfrm>
            <a:off x="2302225" y="353942"/>
            <a:ext cx="7373428" cy="369332"/>
          </a:xfrm>
          <a:prstGeom prst="rect">
            <a:avLst/>
          </a:prstGeom>
          <a:solidFill>
            <a:schemeClr val="accent4"/>
          </a:solidFill>
          <a:ln w="38100">
            <a:solidFill>
              <a:schemeClr val="accent1"/>
            </a:solidFill>
          </a:ln>
        </p:spPr>
        <p:txBody>
          <a:bodyPr wrap="square">
            <a:spAutoFit/>
          </a:bodyPr>
          <a:lstStyle/>
          <a:p>
            <a:r>
              <a:rPr lang="en-US" dirty="0"/>
              <a:t>Types of Big Data Technologies (+ Management Tools)</a:t>
            </a:r>
            <a:endParaRPr lang="en-IN" dirty="0"/>
          </a:p>
        </p:txBody>
      </p:sp>
      <p:sp>
        <p:nvSpPr>
          <p:cNvPr id="7" name="TextBox 6">
            <a:extLst>
              <a:ext uri="{FF2B5EF4-FFF2-40B4-BE49-F238E27FC236}">
                <a16:creationId xmlns="" xmlns:a16="http://schemas.microsoft.com/office/drawing/2014/main" id="{C828B7FB-DE27-A59A-F7D1-51710FE9BF3C}"/>
              </a:ext>
            </a:extLst>
          </p:cNvPr>
          <p:cNvSpPr txBox="1"/>
          <p:nvPr/>
        </p:nvSpPr>
        <p:spPr>
          <a:xfrm>
            <a:off x="143465" y="856763"/>
            <a:ext cx="2223459" cy="369332"/>
          </a:xfrm>
          <a:prstGeom prst="rect">
            <a:avLst/>
          </a:prstGeom>
          <a:solidFill>
            <a:schemeClr val="accent4"/>
          </a:solidFill>
          <a:ln w="12700">
            <a:solidFill>
              <a:schemeClr val="tx1"/>
            </a:solidFill>
          </a:ln>
        </p:spPr>
        <p:txBody>
          <a:bodyPr wrap="square">
            <a:spAutoFit/>
          </a:bodyPr>
          <a:lstStyle/>
          <a:p>
            <a:r>
              <a:rPr lang="en-IN" dirty="0"/>
              <a:t>1. Data storage</a:t>
            </a:r>
          </a:p>
        </p:txBody>
      </p:sp>
      <p:sp>
        <p:nvSpPr>
          <p:cNvPr id="9" name="TextBox 8">
            <a:extLst>
              <a:ext uri="{FF2B5EF4-FFF2-40B4-BE49-F238E27FC236}">
                <a16:creationId xmlns="" xmlns:a16="http://schemas.microsoft.com/office/drawing/2014/main" id="{7EBDDDA8-CB39-5196-0C0D-75F118217298}"/>
              </a:ext>
            </a:extLst>
          </p:cNvPr>
          <p:cNvSpPr txBox="1"/>
          <p:nvPr/>
        </p:nvSpPr>
        <p:spPr>
          <a:xfrm>
            <a:off x="1319892" y="1353663"/>
            <a:ext cx="2094063" cy="369332"/>
          </a:xfrm>
          <a:prstGeom prst="rect">
            <a:avLst/>
          </a:prstGeom>
          <a:solidFill>
            <a:schemeClr val="accent5"/>
          </a:solidFill>
          <a:ln>
            <a:solidFill>
              <a:schemeClr val="accent2"/>
            </a:solidFill>
          </a:ln>
        </p:spPr>
        <p:txBody>
          <a:bodyPr wrap="square">
            <a:spAutoFit/>
          </a:bodyPr>
          <a:lstStyle/>
          <a:p>
            <a:r>
              <a:rPr lang="en-IN" dirty="0"/>
              <a:t>Apache Hadoop </a:t>
            </a:r>
          </a:p>
        </p:txBody>
      </p:sp>
      <p:sp>
        <p:nvSpPr>
          <p:cNvPr id="11" name="TextBox 10">
            <a:extLst>
              <a:ext uri="{FF2B5EF4-FFF2-40B4-BE49-F238E27FC236}">
                <a16:creationId xmlns="" xmlns:a16="http://schemas.microsoft.com/office/drawing/2014/main" id="{BFB01BFE-A155-BA67-D21F-2F8E6D08BED3}"/>
              </a:ext>
            </a:extLst>
          </p:cNvPr>
          <p:cNvSpPr txBox="1"/>
          <p:nvPr/>
        </p:nvSpPr>
        <p:spPr>
          <a:xfrm>
            <a:off x="1319892" y="3788953"/>
            <a:ext cx="2094063" cy="369332"/>
          </a:xfrm>
          <a:prstGeom prst="rect">
            <a:avLst/>
          </a:prstGeom>
          <a:solidFill>
            <a:schemeClr val="accent6"/>
          </a:solidFill>
          <a:ln>
            <a:solidFill>
              <a:srgbClr val="92D050"/>
            </a:solidFill>
          </a:ln>
        </p:spPr>
        <p:txBody>
          <a:bodyPr wrap="square">
            <a:spAutoFit/>
          </a:bodyPr>
          <a:lstStyle/>
          <a:p>
            <a:r>
              <a:rPr lang="en-IN" dirty="0"/>
              <a:t>MongoDB</a:t>
            </a:r>
          </a:p>
        </p:txBody>
      </p:sp>
      <p:sp>
        <p:nvSpPr>
          <p:cNvPr id="13" name="TextBox 12">
            <a:extLst>
              <a:ext uri="{FF2B5EF4-FFF2-40B4-BE49-F238E27FC236}">
                <a16:creationId xmlns="" xmlns:a16="http://schemas.microsoft.com/office/drawing/2014/main" id="{F64A657B-66D9-E23F-0480-B12CED457E5E}"/>
              </a:ext>
            </a:extLst>
          </p:cNvPr>
          <p:cNvSpPr txBox="1"/>
          <p:nvPr/>
        </p:nvSpPr>
        <p:spPr>
          <a:xfrm>
            <a:off x="73803" y="4549273"/>
            <a:ext cx="2147978" cy="369332"/>
          </a:xfrm>
          <a:prstGeom prst="rect">
            <a:avLst/>
          </a:prstGeom>
          <a:solidFill>
            <a:schemeClr val="accent5">
              <a:lumMod val="60000"/>
              <a:lumOff val="40000"/>
            </a:schemeClr>
          </a:solidFill>
          <a:ln w="19050">
            <a:solidFill>
              <a:srgbClr val="92D050"/>
            </a:solidFill>
          </a:ln>
        </p:spPr>
        <p:txBody>
          <a:bodyPr wrap="square">
            <a:spAutoFit/>
          </a:bodyPr>
          <a:lstStyle/>
          <a:p>
            <a:r>
              <a:rPr lang="en-IN" dirty="0"/>
              <a:t>2. Data mining</a:t>
            </a:r>
          </a:p>
        </p:txBody>
      </p:sp>
      <p:sp>
        <p:nvSpPr>
          <p:cNvPr id="15" name="TextBox 14">
            <a:extLst>
              <a:ext uri="{FF2B5EF4-FFF2-40B4-BE49-F238E27FC236}">
                <a16:creationId xmlns="" xmlns:a16="http://schemas.microsoft.com/office/drawing/2014/main" id="{67A271B9-FF59-AD9C-6A8B-7C470FBEE896}"/>
              </a:ext>
            </a:extLst>
          </p:cNvPr>
          <p:cNvSpPr txBox="1"/>
          <p:nvPr/>
        </p:nvSpPr>
        <p:spPr>
          <a:xfrm>
            <a:off x="1255194" y="5124927"/>
            <a:ext cx="2094063" cy="369332"/>
          </a:xfrm>
          <a:prstGeom prst="rect">
            <a:avLst/>
          </a:prstGeom>
          <a:solidFill>
            <a:schemeClr val="accent4">
              <a:lumMod val="60000"/>
              <a:lumOff val="40000"/>
            </a:schemeClr>
          </a:solidFill>
          <a:ln w="19050">
            <a:solidFill>
              <a:srgbClr val="92D050"/>
            </a:solidFill>
          </a:ln>
        </p:spPr>
        <p:txBody>
          <a:bodyPr wrap="square">
            <a:spAutoFit/>
          </a:bodyPr>
          <a:lstStyle/>
          <a:p>
            <a:r>
              <a:rPr lang="en-IN" dirty="0" err="1"/>
              <a:t>Rapidminer</a:t>
            </a:r>
            <a:endParaRPr lang="en-IN" dirty="0"/>
          </a:p>
        </p:txBody>
      </p:sp>
      <p:sp>
        <p:nvSpPr>
          <p:cNvPr id="17" name="TextBox 16">
            <a:extLst>
              <a:ext uri="{FF2B5EF4-FFF2-40B4-BE49-F238E27FC236}">
                <a16:creationId xmlns="" xmlns:a16="http://schemas.microsoft.com/office/drawing/2014/main" id="{41CD924C-AE51-EDEF-4FB0-6BC06C9C82A7}"/>
              </a:ext>
            </a:extLst>
          </p:cNvPr>
          <p:cNvSpPr txBox="1"/>
          <p:nvPr/>
        </p:nvSpPr>
        <p:spPr>
          <a:xfrm>
            <a:off x="1255194" y="5639016"/>
            <a:ext cx="2094063" cy="369332"/>
          </a:xfrm>
          <a:prstGeom prst="rect">
            <a:avLst/>
          </a:prstGeom>
          <a:solidFill>
            <a:schemeClr val="accent2">
              <a:lumMod val="60000"/>
              <a:lumOff val="40000"/>
            </a:schemeClr>
          </a:solidFill>
          <a:ln w="28575">
            <a:solidFill>
              <a:srgbClr val="92D050"/>
            </a:solidFill>
          </a:ln>
        </p:spPr>
        <p:txBody>
          <a:bodyPr wrap="square">
            <a:spAutoFit/>
          </a:bodyPr>
          <a:lstStyle/>
          <a:p>
            <a:r>
              <a:rPr lang="en-IN" dirty="0"/>
              <a:t>Presto</a:t>
            </a:r>
          </a:p>
        </p:txBody>
      </p:sp>
      <p:sp>
        <p:nvSpPr>
          <p:cNvPr id="19" name="TextBox 18">
            <a:extLst>
              <a:ext uri="{FF2B5EF4-FFF2-40B4-BE49-F238E27FC236}">
                <a16:creationId xmlns="" xmlns:a16="http://schemas.microsoft.com/office/drawing/2014/main" id="{3257606A-66B3-0D2E-9924-5DA3430F72FF}"/>
              </a:ext>
            </a:extLst>
          </p:cNvPr>
          <p:cNvSpPr txBox="1"/>
          <p:nvPr/>
        </p:nvSpPr>
        <p:spPr>
          <a:xfrm>
            <a:off x="5512082" y="1003390"/>
            <a:ext cx="2223459" cy="369332"/>
          </a:xfrm>
          <a:prstGeom prst="rect">
            <a:avLst/>
          </a:prstGeom>
          <a:solidFill>
            <a:schemeClr val="accent6">
              <a:lumMod val="60000"/>
              <a:lumOff val="40000"/>
            </a:schemeClr>
          </a:solidFill>
          <a:ln>
            <a:solidFill>
              <a:schemeClr val="accent2">
                <a:lumMod val="75000"/>
              </a:schemeClr>
            </a:solidFill>
          </a:ln>
        </p:spPr>
        <p:txBody>
          <a:bodyPr wrap="square">
            <a:spAutoFit/>
          </a:bodyPr>
          <a:lstStyle/>
          <a:p>
            <a:r>
              <a:rPr lang="en-IN" dirty="0"/>
              <a:t>3. Data analytics</a:t>
            </a:r>
          </a:p>
        </p:txBody>
      </p:sp>
      <p:sp>
        <p:nvSpPr>
          <p:cNvPr id="21" name="TextBox 20">
            <a:extLst>
              <a:ext uri="{FF2B5EF4-FFF2-40B4-BE49-F238E27FC236}">
                <a16:creationId xmlns="" xmlns:a16="http://schemas.microsoft.com/office/drawing/2014/main" id="{0668FE93-188A-0583-F6F8-8AE35F0CB982}"/>
              </a:ext>
            </a:extLst>
          </p:cNvPr>
          <p:cNvSpPr txBox="1"/>
          <p:nvPr/>
        </p:nvSpPr>
        <p:spPr>
          <a:xfrm>
            <a:off x="6143520" y="1508817"/>
            <a:ext cx="2223459" cy="369332"/>
          </a:xfrm>
          <a:prstGeom prst="rect">
            <a:avLst/>
          </a:prstGeom>
          <a:solidFill>
            <a:schemeClr val="accent4">
              <a:lumMod val="60000"/>
              <a:lumOff val="40000"/>
            </a:schemeClr>
          </a:solidFill>
          <a:ln w="19050">
            <a:solidFill>
              <a:schemeClr val="accent2">
                <a:lumMod val="75000"/>
              </a:schemeClr>
            </a:solidFill>
          </a:ln>
        </p:spPr>
        <p:txBody>
          <a:bodyPr wrap="square">
            <a:spAutoFit/>
          </a:bodyPr>
          <a:lstStyle/>
          <a:p>
            <a:r>
              <a:rPr lang="en-IN" dirty="0"/>
              <a:t>Apache Spark</a:t>
            </a:r>
          </a:p>
        </p:txBody>
      </p:sp>
      <p:sp>
        <p:nvSpPr>
          <p:cNvPr id="23" name="TextBox 22">
            <a:extLst>
              <a:ext uri="{FF2B5EF4-FFF2-40B4-BE49-F238E27FC236}">
                <a16:creationId xmlns="" xmlns:a16="http://schemas.microsoft.com/office/drawing/2014/main" id="{7165C9CB-502C-6CBE-7846-48BA9A662E00}"/>
              </a:ext>
            </a:extLst>
          </p:cNvPr>
          <p:cNvSpPr txBox="1"/>
          <p:nvPr/>
        </p:nvSpPr>
        <p:spPr>
          <a:xfrm>
            <a:off x="6143520" y="2005803"/>
            <a:ext cx="2292470" cy="369332"/>
          </a:xfrm>
          <a:prstGeom prst="rect">
            <a:avLst/>
          </a:prstGeom>
          <a:solidFill>
            <a:schemeClr val="accent6"/>
          </a:solidFill>
          <a:ln w="28575">
            <a:solidFill>
              <a:schemeClr val="accent2">
                <a:lumMod val="75000"/>
              </a:schemeClr>
            </a:solidFill>
          </a:ln>
        </p:spPr>
        <p:txBody>
          <a:bodyPr wrap="square">
            <a:spAutoFit/>
          </a:bodyPr>
          <a:lstStyle/>
          <a:p>
            <a:r>
              <a:rPr lang="en-IN" dirty="0"/>
              <a:t>Splunk</a:t>
            </a:r>
          </a:p>
        </p:txBody>
      </p:sp>
      <p:sp>
        <p:nvSpPr>
          <p:cNvPr id="25" name="TextBox 24">
            <a:extLst>
              <a:ext uri="{FF2B5EF4-FFF2-40B4-BE49-F238E27FC236}">
                <a16:creationId xmlns="" xmlns:a16="http://schemas.microsoft.com/office/drawing/2014/main" id="{648433CE-9F8E-BE22-D983-5A281386B2C1}"/>
              </a:ext>
            </a:extLst>
          </p:cNvPr>
          <p:cNvSpPr txBox="1"/>
          <p:nvPr/>
        </p:nvSpPr>
        <p:spPr>
          <a:xfrm>
            <a:off x="5443071" y="4212550"/>
            <a:ext cx="2292470" cy="369332"/>
          </a:xfrm>
          <a:prstGeom prst="rect">
            <a:avLst/>
          </a:prstGeom>
          <a:solidFill>
            <a:schemeClr val="accent1"/>
          </a:solidFill>
          <a:ln w="12700">
            <a:solidFill>
              <a:schemeClr val="accent2">
                <a:lumMod val="75000"/>
              </a:schemeClr>
            </a:solidFill>
          </a:ln>
        </p:spPr>
        <p:txBody>
          <a:bodyPr wrap="square">
            <a:spAutoFit/>
          </a:bodyPr>
          <a:lstStyle/>
          <a:p>
            <a:r>
              <a:rPr lang="en-IN" dirty="0"/>
              <a:t>4. Data visualization</a:t>
            </a:r>
          </a:p>
        </p:txBody>
      </p:sp>
      <p:sp>
        <p:nvSpPr>
          <p:cNvPr id="27" name="TextBox 26">
            <a:extLst>
              <a:ext uri="{FF2B5EF4-FFF2-40B4-BE49-F238E27FC236}">
                <a16:creationId xmlns="" xmlns:a16="http://schemas.microsoft.com/office/drawing/2014/main" id="{01EF3740-FA70-31D2-82AC-8526053BF799}"/>
              </a:ext>
            </a:extLst>
          </p:cNvPr>
          <p:cNvSpPr txBox="1"/>
          <p:nvPr/>
        </p:nvSpPr>
        <p:spPr>
          <a:xfrm>
            <a:off x="5660440" y="4921133"/>
            <a:ext cx="2292470" cy="369332"/>
          </a:xfrm>
          <a:prstGeom prst="rect">
            <a:avLst/>
          </a:prstGeom>
          <a:solidFill>
            <a:schemeClr val="accent4">
              <a:lumMod val="75000"/>
            </a:schemeClr>
          </a:solidFill>
          <a:ln>
            <a:solidFill>
              <a:schemeClr val="accent2">
                <a:lumMod val="75000"/>
              </a:schemeClr>
            </a:solidFill>
            <a:extLst>
              <a:ext uri="{C807C97D-BFC1-408E-A445-0C87EB9F89A2}">
                <ask:lineSketchStyleProps xmlns="" xmlns:ask="http://schemas.microsoft.com/office/drawing/2018/sketchyshapes">
                  <ask:type>
                    <ask:lineSketchNone/>
                  </ask:type>
                </ask:lineSketchStyleProps>
              </a:ext>
            </a:extLst>
          </a:ln>
        </p:spPr>
        <p:txBody>
          <a:bodyPr wrap="square">
            <a:spAutoFit/>
          </a:bodyPr>
          <a:lstStyle/>
          <a:p>
            <a:r>
              <a:rPr lang="en-IN" dirty="0"/>
              <a:t>Tableau</a:t>
            </a:r>
          </a:p>
        </p:txBody>
      </p:sp>
      <p:sp>
        <p:nvSpPr>
          <p:cNvPr id="29" name="TextBox 28">
            <a:extLst>
              <a:ext uri="{FF2B5EF4-FFF2-40B4-BE49-F238E27FC236}">
                <a16:creationId xmlns="" xmlns:a16="http://schemas.microsoft.com/office/drawing/2014/main" id="{FA302109-1421-813F-8D13-EA3F7DA3B329}"/>
              </a:ext>
            </a:extLst>
          </p:cNvPr>
          <p:cNvSpPr txBox="1"/>
          <p:nvPr/>
        </p:nvSpPr>
        <p:spPr>
          <a:xfrm>
            <a:off x="5660440" y="5494259"/>
            <a:ext cx="2292470" cy="369332"/>
          </a:xfrm>
          <a:prstGeom prst="rect">
            <a:avLst/>
          </a:prstGeom>
          <a:solidFill>
            <a:srgbClr val="92D050"/>
          </a:solidFill>
          <a:ln>
            <a:solidFill>
              <a:srgbClr val="FF0000"/>
            </a:solidFill>
          </a:ln>
        </p:spPr>
        <p:txBody>
          <a:bodyPr wrap="square">
            <a:spAutoFit/>
          </a:bodyPr>
          <a:lstStyle/>
          <a:p>
            <a:r>
              <a:rPr lang="en-IN" dirty="0"/>
              <a:t>Power BI</a:t>
            </a:r>
          </a:p>
        </p:txBody>
      </p:sp>
      <p:sp>
        <p:nvSpPr>
          <p:cNvPr id="4" name="TextBox 3">
            <a:extLst>
              <a:ext uri="{FF2B5EF4-FFF2-40B4-BE49-F238E27FC236}">
                <a16:creationId xmlns="" xmlns:a16="http://schemas.microsoft.com/office/drawing/2014/main" id="{36717F4F-23D9-8422-4777-448602274AB8}"/>
              </a:ext>
            </a:extLst>
          </p:cNvPr>
          <p:cNvSpPr txBox="1"/>
          <p:nvPr/>
        </p:nvSpPr>
        <p:spPr>
          <a:xfrm>
            <a:off x="1340478" y="2356445"/>
            <a:ext cx="2094063" cy="369332"/>
          </a:xfrm>
          <a:prstGeom prst="rect">
            <a:avLst/>
          </a:prstGeom>
          <a:solidFill>
            <a:schemeClr val="accent6"/>
          </a:solidFill>
          <a:ln>
            <a:solidFill>
              <a:srgbClr val="92D050"/>
            </a:solidFill>
          </a:ln>
        </p:spPr>
        <p:txBody>
          <a:bodyPr wrap="square">
            <a:spAutoFit/>
          </a:bodyPr>
          <a:lstStyle/>
          <a:p>
            <a:r>
              <a:rPr lang="en-IN" b="1" i="0" dirty="0">
                <a:solidFill>
                  <a:srgbClr val="273239"/>
                </a:solidFill>
                <a:effectLst/>
                <a:latin typeface="Nunito" pitchFamily="2" charset="0"/>
              </a:rPr>
              <a:t> </a:t>
            </a:r>
            <a:r>
              <a:rPr lang="en-IN" b="1" i="0" u="sng" dirty="0">
                <a:effectLst/>
                <a:latin typeface="Nunito" pitchFamily="2" charset="0"/>
                <a:hlinkClick r:id="rId2"/>
              </a:rPr>
              <a:t>Apache Hive</a:t>
            </a:r>
            <a:endParaRPr lang="en-IN" dirty="0"/>
          </a:p>
        </p:txBody>
      </p:sp>
      <p:sp>
        <p:nvSpPr>
          <p:cNvPr id="6" name="TextBox 5">
            <a:extLst>
              <a:ext uri="{FF2B5EF4-FFF2-40B4-BE49-F238E27FC236}">
                <a16:creationId xmlns="" xmlns:a16="http://schemas.microsoft.com/office/drawing/2014/main" id="{DDA84006-E7F6-E008-70CE-BF1F6F45280C}"/>
              </a:ext>
            </a:extLst>
          </p:cNvPr>
          <p:cNvSpPr txBox="1"/>
          <p:nvPr/>
        </p:nvSpPr>
        <p:spPr>
          <a:xfrm>
            <a:off x="1340477" y="2843967"/>
            <a:ext cx="2094063" cy="369332"/>
          </a:xfrm>
          <a:prstGeom prst="rect">
            <a:avLst/>
          </a:prstGeom>
          <a:solidFill>
            <a:schemeClr val="accent6"/>
          </a:solidFill>
          <a:ln>
            <a:solidFill>
              <a:srgbClr val="92D050"/>
            </a:solidFill>
          </a:ln>
        </p:spPr>
        <p:txBody>
          <a:bodyPr wrap="square">
            <a:spAutoFit/>
          </a:bodyPr>
          <a:lstStyle/>
          <a:p>
            <a:r>
              <a:rPr lang="en-IN" b="1" i="0" dirty="0">
                <a:solidFill>
                  <a:srgbClr val="273239"/>
                </a:solidFill>
                <a:effectLst/>
                <a:latin typeface="Nunito" pitchFamily="2" charset="0"/>
              </a:rPr>
              <a:t> </a:t>
            </a:r>
            <a:r>
              <a:rPr lang="en-IN" b="1" i="0" dirty="0">
                <a:solidFill>
                  <a:srgbClr val="7030A0"/>
                </a:solidFill>
                <a:effectLst/>
                <a:latin typeface="Nunito" pitchFamily="2" charset="0"/>
              </a:rPr>
              <a:t>Apache Flume</a:t>
            </a:r>
            <a:endParaRPr lang="en-IN" dirty="0">
              <a:solidFill>
                <a:srgbClr val="7030A0"/>
              </a:solidFill>
            </a:endParaRPr>
          </a:p>
        </p:txBody>
      </p:sp>
      <p:sp>
        <p:nvSpPr>
          <p:cNvPr id="8" name="TextBox 7">
            <a:extLst>
              <a:ext uri="{FF2B5EF4-FFF2-40B4-BE49-F238E27FC236}">
                <a16:creationId xmlns="" xmlns:a16="http://schemas.microsoft.com/office/drawing/2014/main" id="{94BED14E-8F0B-D2C0-15A4-DDBFC650C5D3}"/>
              </a:ext>
            </a:extLst>
          </p:cNvPr>
          <p:cNvSpPr txBox="1"/>
          <p:nvPr/>
        </p:nvSpPr>
        <p:spPr>
          <a:xfrm>
            <a:off x="1340477" y="3316460"/>
            <a:ext cx="2094063" cy="369332"/>
          </a:xfrm>
          <a:prstGeom prst="rect">
            <a:avLst/>
          </a:prstGeom>
          <a:solidFill>
            <a:schemeClr val="accent6"/>
          </a:solidFill>
          <a:ln>
            <a:solidFill>
              <a:srgbClr val="92D050"/>
            </a:solidFill>
          </a:ln>
        </p:spPr>
        <p:txBody>
          <a:bodyPr wrap="square">
            <a:spAutoFit/>
          </a:bodyPr>
          <a:lstStyle/>
          <a:p>
            <a:r>
              <a:rPr lang="en-IN" b="1" i="0" dirty="0">
                <a:solidFill>
                  <a:srgbClr val="273239"/>
                </a:solidFill>
                <a:effectLst/>
                <a:latin typeface="Nunito" pitchFamily="2" charset="0"/>
              </a:rPr>
              <a:t> </a:t>
            </a:r>
            <a:r>
              <a:rPr lang="en-IN" b="1" i="0" u="sng" dirty="0" err="1">
                <a:effectLst/>
                <a:latin typeface="Nunito" pitchFamily="2" charset="0"/>
                <a:hlinkClick r:id="rId3"/>
              </a:rPr>
              <a:t>ElasticSearch</a:t>
            </a:r>
            <a:endParaRPr lang="en-IN" dirty="0">
              <a:solidFill>
                <a:srgbClr val="7030A0"/>
              </a:solidFill>
            </a:endParaRPr>
          </a:p>
        </p:txBody>
      </p:sp>
      <p:sp>
        <p:nvSpPr>
          <p:cNvPr id="10" name="TextBox 9">
            <a:extLst>
              <a:ext uri="{FF2B5EF4-FFF2-40B4-BE49-F238E27FC236}">
                <a16:creationId xmlns="" xmlns:a16="http://schemas.microsoft.com/office/drawing/2014/main" id="{32AFDD31-01A7-964B-1BB2-A947311545A5}"/>
              </a:ext>
            </a:extLst>
          </p:cNvPr>
          <p:cNvSpPr txBox="1"/>
          <p:nvPr/>
        </p:nvSpPr>
        <p:spPr>
          <a:xfrm>
            <a:off x="1340478" y="1838325"/>
            <a:ext cx="2094063" cy="369332"/>
          </a:xfrm>
          <a:prstGeom prst="rect">
            <a:avLst/>
          </a:prstGeom>
          <a:solidFill>
            <a:schemeClr val="accent6"/>
          </a:solidFill>
          <a:ln>
            <a:solidFill>
              <a:srgbClr val="92D050"/>
            </a:solidFill>
          </a:ln>
        </p:spPr>
        <p:txBody>
          <a:bodyPr wrap="square">
            <a:spAutoFit/>
          </a:bodyPr>
          <a:lstStyle/>
          <a:p>
            <a:r>
              <a:rPr lang="en-IN" b="1" i="0" dirty="0">
                <a:solidFill>
                  <a:srgbClr val="273239"/>
                </a:solidFill>
                <a:effectLst/>
                <a:latin typeface="Nunito" pitchFamily="2" charset="0"/>
              </a:rPr>
              <a:t> </a:t>
            </a:r>
            <a:r>
              <a:rPr lang="en-IN" b="1" i="0" u="sng" dirty="0">
                <a:solidFill>
                  <a:schemeClr val="accent2">
                    <a:lumMod val="75000"/>
                  </a:schemeClr>
                </a:solidFill>
                <a:effectLst/>
                <a:latin typeface="Nunito" pitchFamily="2" charset="0"/>
                <a:hlinkClick r:id="rId4">
                  <a:extLst>
                    <a:ext uri="{A12FA001-AC4F-418D-AE19-62706E023703}">
                      <ahyp:hlinkClr xmlns="" xmlns:ahyp="http://schemas.microsoft.com/office/drawing/2018/hyperlinkcolor" val="tx"/>
                    </a:ext>
                  </a:extLst>
                </a:hlinkClick>
              </a:rPr>
              <a:t>Apache Spark</a:t>
            </a:r>
            <a:endParaRPr lang="en-IN" dirty="0">
              <a:solidFill>
                <a:schemeClr val="accent2">
                  <a:lumMod val="75000"/>
                </a:schemeClr>
              </a:solidFill>
            </a:endParaRPr>
          </a:p>
        </p:txBody>
      </p:sp>
      <p:sp>
        <p:nvSpPr>
          <p:cNvPr id="12" name="TextBox 11">
            <a:extLst>
              <a:ext uri="{FF2B5EF4-FFF2-40B4-BE49-F238E27FC236}">
                <a16:creationId xmlns="" xmlns:a16="http://schemas.microsoft.com/office/drawing/2014/main" id="{8A9315E8-EA25-1D7D-39DE-C1E9D1966C85}"/>
              </a:ext>
            </a:extLst>
          </p:cNvPr>
          <p:cNvSpPr txBox="1"/>
          <p:nvPr/>
        </p:nvSpPr>
        <p:spPr>
          <a:xfrm>
            <a:off x="6143520" y="2460784"/>
            <a:ext cx="2292470" cy="369332"/>
          </a:xfrm>
          <a:prstGeom prst="rect">
            <a:avLst/>
          </a:prstGeom>
          <a:solidFill>
            <a:schemeClr val="accent2">
              <a:lumMod val="75000"/>
            </a:schemeClr>
          </a:solidFill>
          <a:ln w="28575">
            <a:solidFill>
              <a:schemeClr val="accent4">
                <a:lumMod val="75000"/>
              </a:schemeClr>
            </a:solidFill>
          </a:ln>
        </p:spPr>
        <p:txBody>
          <a:bodyPr wrap="square">
            <a:spAutoFit/>
          </a:bodyPr>
          <a:lstStyle/>
          <a:p>
            <a:r>
              <a:rPr lang="en-IN" dirty="0"/>
              <a:t> KNIME</a:t>
            </a:r>
          </a:p>
        </p:txBody>
      </p:sp>
    </p:spTree>
    <p:extLst>
      <p:ext uri="{BB962C8B-B14F-4D97-AF65-F5344CB8AC3E}">
        <p14:creationId xmlns:p14="http://schemas.microsoft.com/office/powerpoint/2010/main" val="1748644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19D32F93-50AC-4C46-A5DB-291C60DDB7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text on a white background&#10;&#10;Description automatically generated">
            <a:extLst>
              <a:ext uri="{FF2B5EF4-FFF2-40B4-BE49-F238E27FC236}">
                <a16:creationId xmlns="" xmlns:a16="http://schemas.microsoft.com/office/drawing/2014/main" id="{607D914C-2061-08CA-A757-517018B9E14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75206" y="1760577"/>
            <a:ext cx="9613397" cy="1946713"/>
          </a:xfrm>
          <a:prstGeom prst="rect">
            <a:avLst/>
          </a:prstGeom>
        </p:spPr>
      </p:pic>
      <p:sp>
        <p:nvSpPr>
          <p:cNvPr id="12" name="Right Triangle 11">
            <a:extLst>
              <a:ext uri="{FF2B5EF4-FFF2-40B4-BE49-F238E27FC236}">
                <a16:creationId xmlns="" xmlns:a16="http://schemas.microsoft.com/office/drawing/2014/main"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EE04B5EB-F158-4507-90DD-BD23620C7C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FD30BA47-C8E9-B04B-7540-4A060CC0BDE9}"/>
              </a:ext>
            </a:extLst>
          </p:cNvPr>
          <p:cNvSpPr txBox="1"/>
          <p:nvPr/>
        </p:nvSpPr>
        <p:spPr>
          <a:xfrm>
            <a:off x="1115352" y="811281"/>
            <a:ext cx="8921672" cy="60521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kern="1200" dirty="0">
                <a:solidFill>
                  <a:schemeClr val="tx1"/>
                </a:solidFill>
                <a:latin typeface="+mj-lt"/>
                <a:ea typeface="+mj-ea"/>
                <a:cs typeface="+mj-cs"/>
              </a:rPr>
              <a:t>Data Analyst, Data Engineer and Data Scientist</a:t>
            </a:r>
          </a:p>
        </p:txBody>
      </p:sp>
    </p:spTree>
    <p:extLst>
      <p:ext uri="{BB962C8B-B14F-4D97-AF65-F5344CB8AC3E}">
        <p14:creationId xmlns:p14="http://schemas.microsoft.com/office/powerpoint/2010/main" val="304231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E2681DB-AEC1-285E-65AD-C902252BFF92}"/>
              </a:ext>
            </a:extLst>
          </p:cNvPr>
          <p:cNvSpPr txBox="1"/>
          <p:nvPr/>
        </p:nvSpPr>
        <p:spPr>
          <a:xfrm>
            <a:off x="631885" y="317595"/>
            <a:ext cx="3508794" cy="1200329"/>
          </a:xfrm>
          <a:prstGeom prst="rect">
            <a:avLst/>
          </a:prstGeom>
          <a:noFill/>
        </p:spPr>
        <p:txBody>
          <a:bodyPr wrap="square">
            <a:spAutoFit/>
          </a:bodyPr>
          <a:lstStyle/>
          <a:p>
            <a:r>
              <a:rPr lang="en-US" sz="1200" dirty="0"/>
              <a:t>1. </a:t>
            </a:r>
            <a:r>
              <a:rPr lang="en-US" sz="1200" b="1" dirty="0"/>
              <a:t>Data in ____ bytes size is called Big Data.</a:t>
            </a:r>
          </a:p>
          <a:p>
            <a:endParaRPr lang="en-US" sz="1200" dirty="0"/>
          </a:p>
          <a:p>
            <a:r>
              <a:rPr lang="en-US" sz="1200" dirty="0"/>
              <a:t>Tera</a:t>
            </a:r>
          </a:p>
          <a:p>
            <a:r>
              <a:rPr lang="en-US" sz="1200" dirty="0"/>
              <a:t>Giga</a:t>
            </a:r>
          </a:p>
          <a:p>
            <a:r>
              <a:rPr lang="en-US" sz="1200" dirty="0"/>
              <a:t>Peta</a:t>
            </a:r>
          </a:p>
          <a:p>
            <a:r>
              <a:rPr lang="en-US" sz="1200" dirty="0"/>
              <a:t>Meta</a:t>
            </a:r>
            <a:endParaRPr lang="en-IN" sz="1200" dirty="0"/>
          </a:p>
        </p:txBody>
      </p:sp>
      <p:sp>
        <p:nvSpPr>
          <p:cNvPr id="5" name="TextBox 4">
            <a:extLst>
              <a:ext uri="{FF2B5EF4-FFF2-40B4-BE49-F238E27FC236}">
                <a16:creationId xmlns="" xmlns:a16="http://schemas.microsoft.com/office/drawing/2014/main" id="{122A3576-4C7E-C952-C010-C4960BCB0DB9}"/>
              </a:ext>
            </a:extLst>
          </p:cNvPr>
          <p:cNvSpPr txBox="1"/>
          <p:nvPr/>
        </p:nvSpPr>
        <p:spPr>
          <a:xfrm>
            <a:off x="631885" y="1973391"/>
            <a:ext cx="3508794" cy="1569660"/>
          </a:xfrm>
          <a:prstGeom prst="rect">
            <a:avLst/>
          </a:prstGeom>
          <a:noFill/>
        </p:spPr>
        <p:txBody>
          <a:bodyPr wrap="square">
            <a:spAutoFit/>
          </a:bodyPr>
          <a:lstStyle/>
          <a:p>
            <a:r>
              <a:rPr lang="en-US" sz="1200" dirty="0"/>
              <a:t>2. </a:t>
            </a:r>
            <a:r>
              <a:rPr lang="en-US" sz="1200" b="1" dirty="0"/>
              <a:t>How many V's of Big Data?</a:t>
            </a:r>
          </a:p>
          <a:p>
            <a:endParaRPr lang="en-US" sz="1200" b="1" dirty="0"/>
          </a:p>
          <a:p>
            <a:r>
              <a:rPr lang="en-US" sz="1200" dirty="0"/>
              <a:t>2</a:t>
            </a:r>
          </a:p>
          <a:p>
            <a:r>
              <a:rPr lang="en-US" sz="1200" dirty="0"/>
              <a:t>3</a:t>
            </a:r>
          </a:p>
          <a:p>
            <a:r>
              <a:rPr lang="en-US" sz="1200" dirty="0"/>
              <a:t>4</a:t>
            </a:r>
          </a:p>
          <a:p>
            <a:r>
              <a:rPr lang="en-US" sz="1200" dirty="0"/>
              <a:t>5</a:t>
            </a:r>
          </a:p>
          <a:p>
            <a:r>
              <a:rPr lang="en-US" sz="1200" dirty="0"/>
              <a:t>Answer: D) 5</a:t>
            </a:r>
          </a:p>
          <a:p>
            <a:r>
              <a:rPr lang="en-US" sz="1200" b="0" i="0" dirty="0">
                <a:solidFill>
                  <a:srgbClr val="000000"/>
                </a:solidFill>
                <a:effectLst/>
                <a:latin typeface="segoe ui" panose="020B0502040204020203" pitchFamily="34" charset="0"/>
              </a:rPr>
              <a:t>Volume, Velocity, Variety, Value and Veracity</a:t>
            </a:r>
            <a:endParaRPr lang="en-IN" sz="1200" dirty="0"/>
          </a:p>
        </p:txBody>
      </p:sp>
      <p:sp>
        <p:nvSpPr>
          <p:cNvPr id="7" name="TextBox 6">
            <a:extLst>
              <a:ext uri="{FF2B5EF4-FFF2-40B4-BE49-F238E27FC236}">
                <a16:creationId xmlns="" xmlns:a16="http://schemas.microsoft.com/office/drawing/2014/main" id="{EBDB3015-FB66-D96B-7CFF-5B8ED0BB1845}"/>
              </a:ext>
            </a:extLst>
          </p:cNvPr>
          <p:cNvSpPr txBox="1"/>
          <p:nvPr/>
        </p:nvSpPr>
        <p:spPr>
          <a:xfrm>
            <a:off x="614632" y="3888931"/>
            <a:ext cx="4397315" cy="1200329"/>
          </a:xfrm>
          <a:prstGeom prst="rect">
            <a:avLst/>
          </a:prstGeom>
          <a:noFill/>
        </p:spPr>
        <p:txBody>
          <a:bodyPr wrap="square">
            <a:spAutoFit/>
          </a:bodyPr>
          <a:lstStyle/>
          <a:p>
            <a:r>
              <a:rPr lang="en-US" sz="1200" b="1" dirty="0"/>
              <a:t>3. Unprocessed data or processed data are observations or measurements that can be expressed as text, numbers, or other types of media.</a:t>
            </a:r>
          </a:p>
          <a:p>
            <a:endParaRPr lang="en-US" sz="1200" dirty="0"/>
          </a:p>
          <a:p>
            <a:r>
              <a:rPr lang="en-US" sz="1200" dirty="0"/>
              <a:t>True</a:t>
            </a:r>
          </a:p>
          <a:p>
            <a:r>
              <a:rPr lang="en-US" sz="1200" dirty="0"/>
              <a:t>False</a:t>
            </a:r>
            <a:endParaRPr lang="en-IN" sz="1200" dirty="0"/>
          </a:p>
        </p:txBody>
      </p:sp>
      <p:sp>
        <p:nvSpPr>
          <p:cNvPr id="9" name="TextBox 8">
            <a:extLst>
              <a:ext uri="{FF2B5EF4-FFF2-40B4-BE49-F238E27FC236}">
                <a16:creationId xmlns="" xmlns:a16="http://schemas.microsoft.com/office/drawing/2014/main" id="{B1F00CE2-4ECE-2BCA-48E0-5F37500A2B62}"/>
              </a:ext>
            </a:extLst>
          </p:cNvPr>
          <p:cNvSpPr txBox="1"/>
          <p:nvPr/>
        </p:nvSpPr>
        <p:spPr>
          <a:xfrm>
            <a:off x="5229764" y="317595"/>
            <a:ext cx="6094562" cy="1754326"/>
          </a:xfrm>
          <a:prstGeom prst="rect">
            <a:avLst/>
          </a:prstGeom>
          <a:noFill/>
        </p:spPr>
        <p:txBody>
          <a:bodyPr wrap="square">
            <a:spAutoFit/>
          </a:bodyPr>
          <a:lstStyle/>
          <a:p>
            <a:r>
              <a:rPr lang="en-US" sz="1200" b="1" dirty="0"/>
              <a:t> 4. In Big Data environments, Velocity refers –</a:t>
            </a:r>
          </a:p>
          <a:p>
            <a:endParaRPr lang="en-US" sz="1200" dirty="0"/>
          </a:p>
          <a:p>
            <a:r>
              <a:rPr lang="en-US" sz="1200" dirty="0"/>
              <a:t>Data can arrive at fast speed</a:t>
            </a:r>
          </a:p>
          <a:p>
            <a:endParaRPr lang="en-US" sz="1200" dirty="0"/>
          </a:p>
          <a:p>
            <a:r>
              <a:rPr lang="en-US" sz="1200" dirty="0"/>
              <a:t>Enormous datasets can accumulate within very short periods of time</a:t>
            </a:r>
          </a:p>
          <a:p>
            <a:endParaRPr lang="en-US" sz="1200" dirty="0"/>
          </a:p>
          <a:p>
            <a:r>
              <a:rPr lang="en-US" sz="1200" dirty="0"/>
              <a:t>Velocity of data translates into the amount of time it takes for the data to be processed</a:t>
            </a:r>
          </a:p>
          <a:p>
            <a:endParaRPr lang="en-US" sz="1200" dirty="0"/>
          </a:p>
          <a:p>
            <a:r>
              <a:rPr lang="en-US" sz="1200" dirty="0"/>
              <a:t>All of the mentioned above</a:t>
            </a:r>
            <a:endParaRPr lang="en-IN" sz="1200" dirty="0"/>
          </a:p>
        </p:txBody>
      </p:sp>
      <p:sp>
        <p:nvSpPr>
          <p:cNvPr id="11" name="TextBox 10">
            <a:extLst>
              <a:ext uri="{FF2B5EF4-FFF2-40B4-BE49-F238E27FC236}">
                <a16:creationId xmlns="" xmlns:a16="http://schemas.microsoft.com/office/drawing/2014/main" id="{2D389614-D620-E514-E0AE-595774BA48E2}"/>
              </a:ext>
            </a:extLst>
          </p:cNvPr>
          <p:cNvSpPr txBox="1"/>
          <p:nvPr/>
        </p:nvSpPr>
        <p:spPr>
          <a:xfrm>
            <a:off x="5229764" y="2221649"/>
            <a:ext cx="6094562" cy="2123658"/>
          </a:xfrm>
          <a:prstGeom prst="rect">
            <a:avLst/>
          </a:prstGeom>
          <a:noFill/>
        </p:spPr>
        <p:txBody>
          <a:bodyPr wrap="square">
            <a:spAutoFit/>
          </a:bodyPr>
          <a:lstStyle/>
          <a:p>
            <a:r>
              <a:rPr lang="en-US" sz="1200" b="1" dirty="0"/>
              <a:t>5. In Big Data environments, Variety of data includes –</a:t>
            </a:r>
          </a:p>
          <a:p>
            <a:endParaRPr lang="en-US" sz="1200" dirty="0"/>
          </a:p>
          <a:p>
            <a:r>
              <a:rPr lang="en-US" sz="1200" dirty="0"/>
              <a:t>Includes multiple formats and types of data</a:t>
            </a:r>
          </a:p>
          <a:p>
            <a:endParaRPr lang="en-US" sz="1200" dirty="0"/>
          </a:p>
          <a:p>
            <a:r>
              <a:rPr lang="en-US" sz="1200" dirty="0"/>
              <a:t>Includes structured data in the form of financial transactions,</a:t>
            </a:r>
          </a:p>
          <a:p>
            <a:endParaRPr lang="en-US" sz="1200" dirty="0"/>
          </a:p>
          <a:p>
            <a:r>
              <a:rPr lang="en-US" sz="1200" dirty="0"/>
              <a:t>Includes semi-structured data in the form of emails and unstructured data in the form of images</a:t>
            </a:r>
          </a:p>
          <a:p>
            <a:endParaRPr lang="en-US" sz="1200" dirty="0"/>
          </a:p>
          <a:p>
            <a:r>
              <a:rPr lang="en-US" sz="1200" dirty="0"/>
              <a:t>All of the mentioned above</a:t>
            </a:r>
          </a:p>
          <a:p>
            <a:r>
              <a:rPr lang="en-US" sz="1200" dirty="0"/>
              <a:t> </a:t>
            </a:r>
            <a:endParaRPr lang="en-IN" sz="1200" dirty="0"/>
          </a:p>
        </p:txBody>
      </p:sp>
      <p:sp>
        <p:nvSpPr>
          <p:cNvPr id="13" name="TextBox 12">
            <a:extLst>
              <a:ext uri="{FF2B5EF4-FFF2-40B4-BE49-F238E27FC236}">
                <a16:creationId xmlns="" xmlns:a16="http://schemas.microsoft.com/office/drawing/2014/main" id="{8BFFEFB7-8E75-2904-EEAC-4238744592DB}"/>
              </a:ext>
            </a:extLst>
          </p:cNvPr>
          <p:cNvSpPr txBox="1"/>
          <p:nvPr/>
        </p:nvSpPr>
        <p:spPr>
          <a:xfrm>
            <a:off x="5379648" y="4489095"/>
            <a:ext cx="5794794" cy="1754326"/>
          </a:xfrm>
          <a:prstGeom prst="rect">
            <a:avLst/>
          </a:prstGeom>
          <a:noFill/>
        </p:spPr>
        <p:txBody>
          <a:bodyPr wrap="square">
            <a:spAutoFit/>
          </a:bodyPr>
          <a:lstStyle/>
          <a:p>
            <a:r>
              <a:rPr lang="en-US" sz="1200" b="1" dirty="0"/>
              <a:t>6. Which of the following are Benefits of Big Data Processing</a:t>
            </a:r>
            <a:r>
              <a:rPr lang="en-US" sz="1200" dirty="0"/>
              <a:t>?</a:t>
            </a:r>
          </a:p>
          <a:p>
            <a:endParaRPr lang="en-US" sz="1200" dirty="0"/>
          </a:p>
          <a:p>
            <a:r>
              <a:rPr lang="en-US" sz="1200" dirty="0"/>
              <a:t>Cost Reduction   </a:t>
            </a:r>
          </a:p>
          <a:p>
            <a:endParaRPr lang="en-US" sz="1200" dirty="0"/>
          </a:p>
          <a:p>
            <a:r>
              <a:rPr lang="en-US" sz="1200" dirty="0"/>
              <a:t>Time Reductions</a:t>
            </a:r>
          </a:p>
          <a:p>
            <a:endParaRPr lang="en-US" sz="1200" dirty="0"/>
          </a:p>
          <a:p>
            <a:r>
              <a:rPr lang="en-US" sz="1200" dirty="0"/>
              <a:t>Smarter Business Decisions</a:t>
            </a:r>
          </a:p>
          <a:p>
            <a:endParaRPr lang="en-US" sz="1200" dirty="0"/>
          </a:p>
          <a:p>
            <a:r>
              <a:rPr lang="en-US" sz="1200" dirty="0"/>
              <a:t>All of the mentioned above</a:t>
            </a:r>
            <a:endParaRPr lang="en-IN" sz="1200" dirty="0"/>
          </a:p>
        </p:txBody>
      </p:sp>
    </p:spTree>
    <p:extLst>
      <p:ext uri="{BB962C8B-B14F-4D97-AF65-F5344CB8AC3E}">
        <p14:creationId xmlns:p14="http://schemas.microsoft.com/office/powerpoint/2010/main" val="2464176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C07C421-C6E4-C4DB-64BF-4CA4C81B2727}"/>
              </a:ext>
            </a:extLst>
          </p:cNvPr>
          <p:cNvSpPr txBox="1"/>
          <p:nvPr/>
        </p:nvSpPr>
        <p:spPr>
          <a:xfrm>
            <a:off x="442105" y="289679"/>
            <a:ext cx="4121269" cy="1938992"/>
          </a:xfrm>
          <a:prstGeom prst="rect">
            <a:avLst/>
          </a:prstGeom>
          <a:noFill/>
        </p:spPr>
        <p:txBody>
          <a:bodyPr wrap="square">
            <a:spAutoFit/>
          </a:bodyPr>
          <a:lstStyle/>
          <a:p>
            <a:r>
              <a:rPr lang="en-US" sz="1200" b="1" dirty="0"/>
              <a:t>7. Data that does not conform to a data model or data schema is known as </a:t>
            </a:r>
            <a:r>
              <a:rPr lang="en-US" sz="1200" dirty="0"/>
              <a:t>______.</a:t>
            </a:r>
          </a:p>
          <a:p>
            <a:endParaRPr lang="en-US" sz="1200" dirty="0"/>
          </a:p>
          <a:p>
            <a:r>
              <a:rPr lang="en-US" sz="1200" dirty="0"/>
              <a:t>Structured data</a:t>
            </a:r>
          </a:p>
          <a:p>
            <a:endParaRPr lang="en-US" sz="1200" dirty="0"/>
          </a:p>
          <a:p>
            <a:r>
              <a:rPr lang="en-US" sz="1200" dirty="0"/>
              <a:t>Unstructured data</a:t>
            </a:r>
          </a:p>
          <a:p>
            <a:endParaRPr lang="en-US" sz="1200" dirty="0"/>
          </a:p>
          <a:p>
            <a:r>
              <a:rPr lang="en-US" sz="1200" dirty="0"/>
              <a:t>Semi-structured data</a:t>
            </a:r>
          </a:p>
          <a:p>
            <a:endParaRPr lang="en-US" sz="1200" dirty="0"/>
          </a:p>
          <a:p>
            <a:r>
              <a:rPr lang="en-US" sz="1200" dirty="0"/>
              <a:t>All of the mentioned above</a:t>
            </a:r>
            <a:endParaRPr lang="en-IN" sz="1200" dirty="0"/>
          </a:p>
        </p:txBody>
      </p:sp>
      <p:sp>
        <p:nvSpPr>
          <p:cNvPr id="5" name="TextBox 4">
            <a:extLst>
              <a:ext uri="{FF2B5EF4-FFF2-40B4-BE49-F238E27FC236}">
                <a16:creationId xmlns="" xmlns:a16="http://schemas.microsoft.com/office/drawing/2014/main" id="{5E97BB13-D579-797A-6F9C-D51A24A651A9}"/>
              </a:ext>
            </a:extLst>
          </p:cNvPr>
          <p:cNvSpPr txBox="1"/>
          <p:nvPr/>
        </p:nvSpPr>
        <p:spPr>
          <a:xfrm>
            <a:off x="442105" y="2516855"/>
            <a:ext cx="6094562" cy="1200329"/>
          </a:xfrm>
          <a:prstGeom prst="rect">
            <a:avLst/>
          </a:prstGeom>
          <a:noFill/>
        </p:spPr>
        <p:txBody>
          <a:bodyPr wrap="square">
            <a:spAutoFit/>
          </a:bodyPr>
          <a:lstStyle/>
          <a:p>
            <a:r>
              <a:rPr lang="en-US" sz="1200" b="1" dirty="0"/>
              <a:t>8. Amongst which of the following is/are not Big Data Technologies?</a:t>
            </a:r>
          </a:p>
          <a:p>
            <a:endParaRPr lang="en-US" sz="1200" dirty="0"/>
          </a:p>
          <a:p>
            <a:r>
              <a:rPr lang="en-US" sz="1200" dirty="0"/>
              <a:t>Apache Hadoop</a:t>
            </a:r>
          </a:p>
          <a:p>
            <a:r>
              <a:rPr lang="en-US" sz="1200" dirty="0"/>
              <a:t>Apache Spark</a:t>
            </a:r>
          </a:p>
          <a:p>
            <a:r>
              <a:rPr lang="en-US" sz="1200" dirty="0"/>
              <a:t>Apache Kafka</a:t>
            </a:r>
          </a:p>
          <a:p>
            <a:r>
              <a:rPr lang="en-US" sz="1200" dirty="0"/>
              <a:t>Apache </a:t>
            </a:r>
            <a:r>
              <a:rPr lang="en-US" sz="1200" dirty="0" err="1"/>
              <a:t>Pytarch</a:t>
            </a:r>
            <a:endParaRPr lang="en-IN" sz="1200" dirty="0"/>
          </a:p>
        </p:txBody>
      </p:sp>
      <p:sp>
        <p:nvSpPr>
          <p:cNvPr id="7" name="TextBox 6">
            <a:extLst>
              <a:ext uri="{FF2B5EF4-FFF2-40B4-BE49-F238E27FC236}">
                <a16:creationId xmlns="" xmlns:a16="http://schemas.microsoft.com/office/drawing/2014/main" id="{4243ACEC-BD5B-30B0-3191-2C662115E4DE}"/>
              </a:ext>
            </a:extLst>
          </p:cNvPr>
          <p:cNvSpPr txBox="1"/>
          <p:nvPr/>
        </p:nvSpPr>
        <p:spPr>
          <a:xfrm>
            <a:off x="355840" y="3871203"/>
            <a:ext cx="4811384" cy="1938992"/>
          </a:xfrm>
          <a:prstGeom prst="rect">
            <a:avLst/>
          </a:prstGeom>
          <a:noFill/>
        </p:spPr>
        <p:txBody>
          <a:bodyPr wrap="square">
            <a:spAutoFit/>
          </a:bodyPr>
          <a:lstStyle/>
          <a:p>
            <a:r>
              <a:rPr lang="en-US" sz="1200" dirty="0"/>
              <a:t> </a:t>
            </a:r>
            <a:r>
              <a:rPr lang="en-US" sz="1200" b="1" dirty="0"/>
              <a:t>9.______ involves the simultaneous execution of multiple sub-tasks that</a:t>
            </a:r>
          </a:p>
          <a:p>
            <a:r>
              <a:rPr lang="en-US" sz="1200" b="1" dirty="0"/>
              <a:t> collectively comprise a larger task.</a:t>
            </a:r>
          </a:p>
          <a:p>
            <a:endParaRPr lang="en-US" sz="1200" dirty="0"/>
          </a:p>
          <a:p>
            <a:r>
              <a:rPr lang="en-US" sz="1200" dirty="0"/>
              <a:t>Parallel data processing</a:t>
            </a:r>
          </a:p>
          <a:p>
            <a:endParaRPr lang="en-US" sz="1200" dirty="0"/>
          </a:p>
          <a:p>
            <a:r>
              <a:rPr lang="en-US" sz="1200" dirty="0"/>
              <a:t>Single channel processing</a:t>
            </a:r>
          </a:p>
          <a:p>
            <a:endParaRPr lang="en-US" sz="1200" dirty="0"/>
          </a:p>
          <a:p>
            <a:r>
              <a:rPr lang="en-US" sz="1200" dirty="0"/>
              <a:t>Multi data processing</a:t>
            </a:r>
          </a:p>
          <a:p>
            <a:endParaRPr lang="en-US" sz="1200" dirty="0"/>
          </a:p>
          <a:p>
            <a:r>
              <a:rPr lang="en-US" sz="1200" dirty="0"/>
              <a:t>None of the mentioned above</a:t>
            </a:r>
            <a:endParaRPr lang="en-IN" sz="1200" dirty="0"/>
          </a:p>
        </p:txBody>
      </p:sp>
      <p:sp>
        <p:nvSpPr>
          <p:cNvPr id="9" name="TextBox 8">
            <a:extLst>
              <a:ext uri="{FF2B5EF4-FFF2-40B4-BE49-F238E27FC236}">
                <a16:creationId xmlns="" xmlns:a16="http://schemas.microsoft.com/office/drawing/2014/main" id="{877B1050-148E-1C05-51E2-F08F01B798DC}"/>
              </a:ext>
            </a:extLst>
          </p:cNvPr>
          <p:cNvSpPr txBox="1"/>
          <p:nvPr/>
        </p:nvSpPr>
        <p:spPr>
          <a:xfrm>
            <a:off x="5620828" y="208531"/>
            <a:ext cx="6094562" cy="2308324"/>
          </a:xfrm>
          <a:prstGeom prst="rect">
            <a:avLst/>
          </a:prstGeom>
          <a:noFill/>
        </p:spPr>
        <p:txBody>
          <a:bodyPr wrap="square">
            <a:spAutoFit/>
          </a:bodyPr>
          <a:lstStyle/>
          <a:p>
            <a:r>
              <a:rPr lang="en-US" sz="1200" b="1" dirty="0"/>
              <a:t>10 Amongst which of the following can be considered as the main source of unstructured data.</a:t>
            </a:r>
          </a:p>
          <a:p>
            <a:endParaRPr lang="en-US" sz="1200" dirty="0"/>
          </a:p>
          <a:p>
            <a:r>
              <a:rPr lang="en-US" sz="1200" dirty="0"/>
              <a:t>Twitter</a:t>
            </a:r>
          </a:p>
          <a:p>
            <a:endParaRPr lang="en-US" sz="1200" dirty="0"/>
          </a:p>
          <a:p>
            <a:r>
              <a:rPr lang="en-US" sz="1200" dirty="0"/>
              <a:t>Facebook</a:t>
            </a:r>
          </a:p>
          <a:p>
            <a:endParaRPr lang="en-US" sz="1200" dirty="0"/>
          </a:p>
          <a:p>
            <a:r>
              <a:rPr lang="en-US" sz="1200" dirty="0"/>
              <a:t>Webpages</a:t>
            </a:r>
          </a:p>
          <a:p>
            <a:endParaRPr lang="en-US" sz="1200" dirty="0"/>
          </a:p>
          <a:p>
            <a:r>
              <a:rPr lang="en-US" sz="1200" dirty="0"/>
              <a:t>All of the mentioned above</a:t>
            </a:r>
          </a:p>
          <a:p>
            <a:endParaRPr lang="en-US" sz="1200" dirty="0"/>
          </a:p>
          <a:p>
            <a:r>
              <a:rPr lang="en-US" sz="1200" dirty="0"/>
              <a:t> </a:t>
            </a:r>
            <a:endParaRPr lang="en-IN" sz="1200" dirty="0"/>
          </a:p>
        </p:txBody>
      </p:sp>
      <p:sp>
        <p:nvSpPr>
          <p:cNvPr id="11" name="TextBox 10">
            <a:extLst>
              <a:ext uri="{FF2B5EF4-FFF2-40B4-BE49-F238E27FC236}">
                <a16:creationId xmlns="" xmlns:a16="http://schemas.microsoft.com/office/drawing/2014/main" id="{C457DE75-1368-C27E-AC81-C342691ADCE2}"/>
              </a:ext>
            </a:extLst>
          </p:cNvPr>
          <p:cNvSpPr txBox="1"/>
          <p:nvPr/>
        </p:nvSpPr>
        <p:spPr>
          <a:xfrm>
            <a:off x="5620828" y="2387808"/>
            <a:ext cx="6003984" cy="1754326"/>
          </a:xfrm>
          <a:prstGeom prst="rect">
            <a:avLst/>
          </a:prstGeom>
          <a:noFill/>
        </p:spPr>
        <p:txBody>
          <a:bodyPr wrap="square">
            <a:spAutoFit/>
          </a:bodyPr>
          <a:lstStyle/>
          <a:p>
            <a:r>
              <a:rPr lang="en-US" sz="1200" b="1" dirty="0"/>
              <a:t>11. Amongst which of the following shows an example of unstructured data,</a:t>
            </a:r>
          </a:p>
          <a:p>
            <a:endParaRPr lang="en-US" sz="1200" b="1" dirty="0"/>
          </a:p>
          <a:p>
            <a:r>
              <a:rPr lang="en-US" sz="1200" dirty="0"/>
              <a:t>Students roll number, age</a:t>
            </a:r>
          </a:p>
          <a:p>
            <a:endParaRPr lang="en-US" sz="1200" dirty="0"/>
          </a:p>
          <a:p>
            <a:r>
              <a:rPr lang="en-US" sz="1200" dirty="0"/>
              <a:t>Videos</a:t>
            </a:r>
          </a:p>
          <a:p>
            <a:endParaRPr lang="en-US" sz="1200" dirty="0"/>
          </a:p>
          <a:p>
            <a:r>
              <a:rPr lang="en-US" sz="1200" dirty="0"/>
              <a:t>Audio files</a:t>
            </a:r>
          </a:p>
          <a:p>
            <a:endParaRPr lang="en-US" sz="1200" dirty="0"/>
          </a:p>
          <a:p>
            <a:r>
              <a:rPr lang="en-US" sz="1200" dirty="0"/>
              <a:t>Both B and C</a:t>
            </a:r>
            <a:endParaRPr lang="en-IN" sz="1200" dirty="0"/>
          </a:p>
        </p:txBody>
      </p:sp>
      <p:sp>
        <p:nvSpPr>
          <p:cNvPr id="13" name="TextBox 12">
            <a:extLst>
              <a:ext uri="{FF2B5EF4-FFF2-40B4-BE49-F238E27FC236}">
                <a16:creationId xmlns="" xmlns:a16="http://schemas.microsoft.com/office/drawing/2014/main" id="{686D25E6-0648-BDC4-1B1D-762CDFDB0FC4}"/>
              </a:ext>
            </a:extLst>
          </p:cNvPr>
          <p:cNvSpPr txBox="1"/>
          <p:nvPr/>
        </p:nvSpPr>
        <p:spPr>
          <a:xfrm>
            <a:off x="5462677" y="4430318"/>
            <a:ext cx="6094562" cy="2031325"/>
          </a:xfrm>
          <a:prstGeom prst="rect">
            <a:avLst/>
          </a:prstGeom>
          <a:noFill/>
        </p:spPr>
        <p:txBody>
          <a:bodyPr wrap="square">
            <a:spAutoFit/>
          </a:bodyPr>
          <a:lstStyle/>
          <a:p>
            <a:r>
              <a:rPr lang="en-US" sz="1200" dirty="0"/>
              <a:t> </a:t>
            </a:r>
            <a:r>
              <a:rPr lang="en-US" sz="1200" b="1" dirty="0"/>
              <a:t>12 Scalability, elasticity, resource pooling, self-service, low cost and fault tolerance are the features of,</a:t>
            </a:r>
          </a:p>
          <a:p>
            <a:endParaRPr lang="en-US" dirty="0"/>
          </a:p>
          <a:p>
            <a:r>
              <a:rPr lang="en-US" sz="1200" dirty="0"/>
              <a:t>Cloud computing</a:t>
            </a:r>
          </a:p>
          <a:p>
            <a:endParaRPr lang="en-US" sz="1200" dirty="0"/>
          </a:p>
          <a:p>
            <a:r>
              <a:rPr lang="en-US" sz="1200" dirty="0"/>
              <a:t>Power BI</a:t>
            </a:r>
          </a:p>
          <a:p>
            <a:endParaRPr lang="en-US" sz="1200" dirty="0"/>
          </a:p>
          <a:p>
            <a:r>
              <a:rPr lang="en-US" sz="1200" dirty="0"/>
              <a:t>System development</a:t>
            </a:r>
          </a:p>
          <a:p>
            <a:endParaRPr lang="en-US" sz="1200" dirty="0"/>
          </a:p>
          <a:p>
            <a:r>
              <a:rPr lang="en-US" sz="1200" dirty="0"/>
              <a:t>None of the mentioned above</a:t>
            </a:r>
            <a:endParaRPr lang="en-IN" sz="1200" dirty="0"/>
          </a:p>
        </p:txBody>
      </p:sp>
    </p:spTree>
    <p:extLst>
      <p:ext uri="{BB962C8B-B14F-4D97-AF65-F5344CB8AC3E}">
        <p14:creationId xmlns:p14="http://schemas.microsoft.com/office/powerpoint/2010/main" val="52585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3C88E68-AED7-900B-BB0E-47B979B62B6A}"/>
              </a:ext>
            </a:extLst>
          </p:cNvPr>
          <p:cNvSpPr txBox="1"/>
          <p:nvPr/>
        </p:nvSpPr>
        <p:spPr>
          <a:xfrm>
            <a:off x="649136" y="238051"/>
            <a:ext cx="8745029" cy="2031325"/>
          </a:xfrm>
          <a:prstGeom prst="rect">
            <a:avLst/>
          </a:prstGeom>
          <a:solidFill>
            <a:schemeClr val="accent4">
              <a:lumMod val="20000"/>
              <a:lumOff val="80000"/>
            </a:schemeClr>
          </a:solidFill>
          <a:ln w="38100">
            <a:solidFill>
              <a:schemeClr val="accent1"/>
            </a:solidFill>
          </a:ln>
        </p:spPr>
        <p:txBody>
          <a:bodyPr wrap="square">
            <a:spAutoFit/>
          </a:bodyPr>
          <a:lstStyle/>
          <a:p>
            <a:r>
              <a:rPr lang="en-US" b="1" dirty="0"/>
              <a:t>Big data </a:t>
            </a:r>
            <a:r>
              <a:rPr lang="en-US" dirty="0"/>
              <a:t>is a field that treats ways to analyze and systematically extract information from or otherwise deal with data sets. Data can be large or complex to be dealt with by traditional data processing applications software</a:t>
            </a:r>
          </a:p>
          <a:p>
            <a:endParaRPr lang="en-US" dirty="0"/>
          </a:p>
          <a:p>
            <a:r>
              <a:rPr lang="en-US" dirty="0"/>
              <a:t>A large amount of data</a:t>
            </a:r>
          </a:p>
          <a:p>
            <a:r>
              <a:rPr lang="en-US" dirty="0"/>
              <a:t>It is a popular term used to express the exponential growth of data.</a:t>
            </a:r>
          </a:p>
          <a:p>
            <a:r>
              <a:rPr lang="en-US" dirty="0"/>
              <a:t>Big data is difficult to store, collect, maintain, analyze and visualize.</a:t>
            </a:r>
            <a:endParaRPr lang="en-IN" dirty="0"/>
          </a:p>
        </p:txBody>
      </p:sp>
      <p:sp>
        <p:nvSpPr>
          <p:cNvPr id="5" name="TextBox 4">
            <a:extLst>
              <a:ext uri="{FF2B5EF4-FFF2-40B4-BE49-F238E27FC236}">
                <a16:creationId xmlns="" xmlns:a16="http://schemas.microsoft.com/office/drawing/2014/main" id="{01BAE61D-F7EE-0E83-350C-72F4BF9F23A5}"/>
              </a:ext>
            </a:extLst>
          </p:cNvPr>
          <p:cNvSpPr txBox="1"/>
          <p:nvPr/>
        </p:nvSpPr>
        <p:spPr>
          <a:xfrm>
            <a:off x="3504482" y="2599780"/>
            <a:ext cx="8451730" cy="3693319"/>
          </a:xfrm>
          <a:prstGeom prst="rect">
            <a:avLst/>
          </a:prstGeom>
          <a:solidFill>
            <a:schemeClr val="accent4">
              <a:lumMod val="40000"/>
              <a:lumOff val="60000"/>
            </a:schemeClr>
          </a:solidFill>
          <a:ln w="28575">
            <a:solidFill>
              <a:schemeClr val="accent1"/>
            </a:solidFill>
          </a:ln>
        </p:spPr>
        <p:txBody>
          <a:bodyPr wrap="square">
            <a:spAutoFit/>
          </a:bodyPr>
          <a:lstStyle/>
          <a:p>
            <a:r>
              <a:rPr lang="en-US" dirty="0"/>
              <a:t>Distributed file system: A distributed file system is a file system in which data is stored on a server. The data is accessed and processed as if it were stored on the local client machine. The following are the Characteristics of distributed file system:</a:t>
            </a:r>
          </a:p>
          <a:p>
            <a:endParaRPr lang="en-US" dirty="0"/>
          </a:p>
          <a:p>
            <a:r>
              <a:rPr lang="en-US" dirty="0"/>
              <a:t>Transparency</a:t>
            </a:r>
          </a:p>
          <a:p>
            <a:r>
              <a:rPr lang="en-US" dirty="0"/>
              <a:t>user mobility</a:t>
            </a:r>
          </a:p>
          <a:p>
            <a:r>
              <a:rPr lang="en-US" dirty="0"/>
              <a:t>Performance</a:t>
            </a:r>
          </a:p>
          <a:p>
            <a:r>
              <a:rPr lang="en-US" dirty="0"/>
              <a:t>simplicity and ease of use</a:t>
            </a:r>
          </a:p>
          <a:p>
            <a:r>
              <a:rPr lang="en-US" dirty="0"/>
              <a:t>Scalability</a:t>
            </a:r>
          </a:p>
          <a:p>
            <a:r>
              <a:rPr lang="en-US" dirty="0"/>
              <a:t>high availability</a:t>
            </a:r>
          </a:p>
          <a:p>
            <a:r>
              <a:rPr lang="en-US" dirty="0"/>
              <a:t>high reliability</a:t>
            </a:r>
          </a:p>
          <a:p>
            <a:r>
              <a:rPr lang="en-US" dirty="0"/>
              <a:t>Big data tools: Apache Hadoop,  Apache Storm, Cassandra,  Mongo DB, Neo4j. Learn More.</a:t>
            </a:r>
            <a:endParaRPr lang="en-IN" dirty="0"/>
          </a:p>
        </p:txBody>
      </p:sp>
    </p:spTree>
    <p:extLst>
      <p:ext uri="{BB962C8B-B14F-4D97-AF65-F5344CB8AC3E}">
        <p14:creationId xmlns:p14="http://schemas.microsoft.com/office/powerpoint/2010/main" val="95203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B6ABD20-049A-49CA-F456-78C397AA7351}"/>
              </a:ext>
            </a:extLst>
          </p:cNvPr>
          <p:cNvSpPr txBox="1"/>
          <p:nvPr/>
        </p:nvSpPr>
        <p:spPr>
          <a:xfrm>
            <a:off x="183311" y="126384"/>
            <a:ext cx="8236070" cy="2862322"/>
          </a:xfrm>
          <a:prstGeom prst="rect">
            <a:avLst/>
          </a:prstGeom>
          <a:solidFill>
            <a:schemeClr val="accent4">
              <a:lumMod val="60000"/>
              <a:lumOff val="40000"/>
            </a:schemeClr>
          </a:solidFill>
          <a:ln w="28575">
            <a:solidFill>
              <a:schemeClr val="accent1"/>
            </a:solidFill>
          </a:ln>
        </p:spPr>
        <p:txBody>
          <a:bodyPr wrap="square">
            <a:spAutoFit/>
          </a:bodyPr>
          <a:lstStyle/>
          <a:p>
            <a:pPr algn="ctr"/>
            <a:r>
              <a:rPr lang="en-US" b="1" dirty="0"/>
              <a:t>Big data sources: </a:t>
            </a:r>
          </a:p>
          <a:p>
            <a:r>
              <a:rPr lang="en-US" dirty="0"/>
              <a:t> Amazon,  Redshift,  Mongo DB</a:t>
            </a:r>
          </a:p>
          <a:p>
            <a:endParaRPr lang="en-US" dirty="0"/>
          </a:p>
          <a:p>
            <a:pPr algn="ctr"/>
            <a:r>
              <a:rPr lang="en-US" b="1" dirty="0"/>
              <a:t>Challenges of big data:</a:t>
            </a:r>
          </a:p>
          <a:p>
            <a:endParaRPr lang="en-US" b="1" dirty="0"/>
          </a:p>
          <a:p>
            <a:r>
              <a:rPr lang="en-US" dirty="0"/>
              <a:t>Uncertainty of data management</a:t>
            </a:r>
          </a:p>
          <a:p>
            <a:r>
              <a:rPr lang="en-US" dirty="0"/>
              <a:t>The talent gap in big data</a:t>
            </a:r>
          </a:p>
          <a:p>
            <a:r>
              <a:rPr lang="en-US" dirty="0"/>
              <a:t>Getting data into a big data structure</a:t>
            </a:r>
          </a:p>
          <a:p>
            <a:r>
              <a:rPr lang="en-US" dirty="0"/>
              <a:t>Synchronizing across data sources</a:t>
            </a:r>
          </a:p>
          <a:p>
            <a:r>
              <a:rPr lang="en-US" dirty="0"/>
              <a:t>Integration</a:t>
            </a:r>
            <a:endParaRPr lang="en-IN" dirty="0"/>
          </a:p>
        </p:txBody>
      </p:sp>
      <p:sp>
        <p:nvSpPr>
          <p:cNvPr id="5" name="TextBox 4">
            <a:extLst>
              <a:ext uri="{FF2B5EF4-FFF2-40B4-BE49-F238E27FC236}">
                <a16:creationId xmlns="" xmlns:a16="http://schemas.microsoft.com/office/drawing/2014/main" id="{74DDFEAD-5FE5-5EFB-4003-C96E1823F9B9}"/>
              </a:ext>
            </a:extLst>
          </p:cNvPr>
          <p:cNvSpPr txBox="1"/>
          <p:nvPr/>
        </p:nvSpPr>
        <p:spPr>
          <a:xfrm>
            <a:off x="4410255" y="3135572"/>
            <a:ext cx="6094562" cy="3139321"/>
          </a:xfrm>
          <a:prstGeom prst="rect">
            <a:avLst/>
          </a:prstGeom>
          <a:solidFill>
            <a:schemeClr val="accent1">
              <a:lumMod val="20000"/>
              <a:lumOff val="80000"/>
            </a:schemeClr>
          </a:solidFill>
          <a:ln w="28575">
            <a:solidFill>
              <a:schemeClr val="accent1"/>
            </a:solidFill>
          </a:ln>
        </p:spPr>
        <p:txBody>
          <a:bodyPr wrap="square">
            <a:spAutoFit/>
          </a:bodyPr>
          <a:lstStyle/>
          <a:p>
            <a:pPr algn="ctr"/>
            <a:r>
              <a:rPr lang="en-US" dirty="0"/>
              <a:t>Benefits of big data:</a:t>
            </a:r>
          </a:p>
          <a:p>
            <a:endParaRPr lang="en-US" dirty="0"/>
          </a:p>
          <a:p>
            <a:r>
              <a:rPr lang="en-US" dirty="0"/>
              <a:t>Cost</a:t>
            </a:r>
          </a:p>
          <a:p>
            <a:r>
              <a:rPr lang="en-US" dirty="0"/>
              <a:t>Time reduction</a:t>
            </a:r>
          </a:p>
          <a:p>
            <a:r>
              <a:rPr lang="en-US" dirty="0"/>
              <a:t>Speeding up decision-making</a:t>
            </a:r>
          </a:p>
          <a:p>
            <a:r>
              <a:rPr lang="en-US" dirty="0"/>
              <a:t>Analyze in real-time</a:t>
            </a:r>
          </a:p>
          <a:p>
            <a:r>
              <a:rPr lang="en-US" dirty="0"/>
              <a:t>Model and Test variation</a:t>
            </a:r>
          </a:p>
          <a:p>
            <a:pPr algn="ctr"/>
            <a:r>
              <a:rPr lang="en-US" dirty="0"/>
              <a:t>Characteristics of big data:</a:t>
            </a:r>
          </a:p>
          <a:p>
            <a:r>
              <a:rPr lang="en-US" dirty="0"/>
              <a:t>Volume</a:t>
            </a:r>
          </a:p>
          <a:p>
            <a:r>
              <a:rPr lang="en-US" dirty="0"/>
              <a:t>Velocity</a:t>
            </a:r>
          </a:p>
          <a:p>
            <a:r>
              <a:rPr lang="en-US" dirty="0"/>
              <a:t>Variety</a:t>
            </a:r>
            <a:endParaRPr lang="en-IN" dirty="0"/>
          </a:p>
        </p:txBody>
      </p:sp>
    </p:spTree>
    <p:extLst>
      <p:ext uri="{BB962C8B-B14F-4D97-AF65-F5344CB8AC3E}">
        <p14:creationId xmlns:p14="http://schemas.microsoft.com/office/powerpoint/2010/main" val="2839204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600D1C9-5569-1151-682A-5F57DC22943D}"/>
              </a:ext>
            </a:extLst>
          </p:cNvPr>
          <p:cNvSpPr txBox="1"/>
          <p:nvPr/>
        </p:nvSpPr>
        <p:spPr>
          <a:xfrm>
            <a:off x="2176013" y="607556"/>
            <a:ext cx="6094562" cy="3416320"/>
          </a:xfrm>
          <a:prstGeom prst="rect">
            <a:avLst/>
          </a:prstGeom>
          <a:solidFill>
            <a:schemeClr val="accent4">
              <a:lumMod val="20000"/>
              <a:lumOff val="80000"/>
            </a:schemeClr>
          </a:solidFill>
          <a:ln w="28575">
            <a:solidFill>
              <a:schemeClr val="accent1"/>
            </a:solidFill>
          </a:ln>
        </p:spPr>
        <p:txBody>
          <a:bodyPr wrap="square">
            <a:spAutoFit/>
          </a:bodyPr>
          <a:lstStyle/>
          <a:p>
            <a:pPr algn="ctr"/>
            <a:r>
              <a:rPr lang="en-US" dirty="0"/>
              <a:t>Types of big data:</a:t>
            </a:r>
          </a:p>
          <a:p>
            <a:endParaRPr lang="en-US" dirty="0"/>
          </a:p>
          <a:p>
            <a:r>
              <a:rPr lang="en-US" dirty="0"/>
              <a:t>Structured</a:t>
            </a:r>
          </a:p>
          <a:p>
            <a:r>
              <a:rPr lang="en-US" dirty="0"/>
              <a:t>unstructured</a:t>
            </a:r>
          </a:p>
          <a:p>
            <a:r>
              <a:rPr lang="en-US" dirty="0"/>
              <a:t>Semi-structured</a:t>
            </a:r>
          </a:p>
          <a:p>
            <a:r>
              <a:rPr lang="en-US" dirty="0"/>
              <a:t>hybrid</a:t>
            </a:r>
          </a:p>
          <a:p>
            <a:pPr algn="ctr"/>
            <a:r>
              <a:rPr lang="en-US" dirty="0"/>
              <a:t>Use cases of big data: </a:t>
            </a:r>
          </a:p>
          <a:p>
            <a:endParaRPr lang="en-US" dirty="0"/>
          </a:p>
          <a:p>
            <a:r>
              <a:rPr lang="en-US" dirty="0"/>
              <a:t>Recommendation engine</a:t>
            </a:r>
          </a:p>
          <a:p>
            <a:r>
              <a:rPr lang="en-US" dirty="0"/>
              <a:t>Analyzing call detail records</a:t>
            </a:r>
          </a:p>
          <a:p>
            <a:r>
              <a:rPr lang="en-US" dirty="0"/>
              <a:t>Fraud detection</a:t>
            </a:r>
          </a:p>
          <a:p>
            <a:r>
              <a:rPr lang="en-US" dirty="0"/>
              <a:t>sentiment analysis</a:t>
            </a:r>
            <a:endParaRPr lang="en-IN" dirty="0"/>
          </a:p>
        </p:txBody>
      </p:sp>
    </p:spTree>
    <p:extLst>
      <p:ext uri="{BB962C8B-B14F-4D97-AF65-F5344CB8AC3E}">
        <p14:creationId xmlns:p14="http://schemas.microsoft.com/office/powerpoint/2010/main" val="333426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7DD1C50-9932-189C-B0FD-08FDC5398128}"/>
              </a:ext>
            </a:extLst>
          </p:cNvPr>
          <p:cNvSpPr txBox="1"/>
          <p:nvPr/>
        </p:nvSpPr>
        <p:spPr>
          <a:xfrm>
            <a:off x="907929" y="154691"/>
            <a:ext cx="11117293" cy="4524315"/>
          </a:xfrm>
          <a:prstGeom prst="rect">
            <a:avLst/>
          </a:prstGeom>
          <a:solidFill>
            <a:schemeClr val="accent4">
              <a:lumMod val="40000"/>
              <a:lumOff val="60000"/>
            </a:schemeClr>
          </a:solidFill>
          <a:ln w="38100">
            <a:solidFill>
              <a:schemeClr val="accent1"/>
            </a:solidFill>
          </a:ln>
        </p:spPr>
        <p:txBody>
          <a:bodyPr wrap="square">
            <a:spAutoFit/>
          </a:bodyPr>
          <a:lstStyle/>
          <a:p>
            <a:pPr algn="ctr"/>
            <a:r>
              <a:rPr lang="en-US" b="1" i="0" dirty="0">
                <a:solidFill>
                  <a:srgbClr val="000000"/>
                </a:solidFill>
                <a:effectLst/>
                <a:latin typeface="Open Sans" panose="020B0606030504020204" pitchFamily="34" charset="0"/>
              </a:rPr>
              <a:t>What is Structured Data?</a:t>
            </a:r>
          </a:p>
          <a:p>
            <a:pPr algn="l"/>
            <a:r>
              <a:rPr lang="en-US" b="0" i="0" dirty="0">
                <a:solidFill>
                  <a:srgbClr val="000000"/>
                </a:solidFill>
                <a:effectLst/>
                <a:latin typeface="Open Sans" panose="020B0606030504020204" pitchFamily="34" charset="0"/>
              </a:rPr>
              <a:t>Structured data is information that has been formatted and transformed into a well-defined data model. The raw data is mapped into predesigned fields that can then be extracted and read through SQL easily. SQL relational databases, consisting of tables with rows and columns, are the perfect example of structured data.</a:t>
            </a:r>
          </a:p>
          <a:p>
            <a:pPr algn="l"/>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The relational model of this data format utilizes memory since it minimizes data redundancy. However, this also means that structured data is more inter-dependent and less flexible. Now let’s look at more examples of structured data.</a:t>
            </a:r>
          </a:p>
          <a:p>
            <a:pPr algn="ctr"/>
            <a:endParaRPr lang="en-US" b="0" i="0" dirty="0">
              <a:solidFill>
                <a:srgbClr val="000000"/>
              </a:solidFill>
              <a:effectLst/>
              <a:latin typeface="Open Sans" panose="020B0606030504020204" pitchFamily="34" charset="0"/>
            </a:endParaRPr>
          </a:p>
          <a:p>
            <a:pPr algn="ctr"/>
            <a:r>
              <a:rPr lang="en-US" b="1" i="0" dirty="0">
                <a:solidFill>
                  <a:srgbClr val="000000"/>
                </a:solidFill>
                <a:effectLst/>
                <a:latin typeface="Open Sans" panose="020B0606030504020204" pitchFamily="34" charset="0"/>
              </a:rPr>
              <a:t>Examples of Structured Data</a:t>
            </a:r>
          </a:p>
          <a:p>
            <a:pPr algn="l"/>
            <a:r>
              <a:rPr lang="en-US" b="0" i="0" dirty="0">
                <a:solidFill>
                  <a:srgbClr val="000000"/>
                </a:solidFill>
                <a:effectLst/>
                <a:latin typeface="Open Sans" panose="020B0606030504020204" pitchFamily="34" charset="0"/>
              </a:rPr>
              <a:t>This type of data is generated by both humans and machines. There are numerous examples of structured data from machines, such as POS data like quantity, barcodes, and weblog statistics. Similarly, anyone who works on data would have used spreadsheets once in their lifetime, which is a classic case of structured data generated by humans. Due to the organization of structured data, it is easier to analyze than both semi-structured and unstructured data.</a:t>
            </a:r>
          </a:p>
        </p:txBody>
      </p:sp>
    </p:spTree>
    <p:extLst>
      <p:ext uri="{BB962C8B-B14F-4D97-AF65-F5344CB8AC3E}">
        <p14:creationId xmlns:p14="http://schemas.microsoft.com/office/powerpoint/2010/main" val="3798731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F2D0FC6-DD8E-4AAE-E003-C12781F20AB1}"/>
              </a:ext>
            </a:extLst>
          </p:cNvPr>
          <p:cNvSpPr txBox="1"/>
          <p:nvPr/>
        </p:nvSpPr>
        <p:spPr>
          <a:xfrm>
            <a:off x="571499" y="341612"/>
            <a:ext cx="11419218" cy="3323987"/>
          </a:xfrm>
          <a:prstGeom prst="rect">
            <a:avLst/>
          </a:prstGeom>
          <a:solidFill>
            <a:schemeClr val="accent2">
              <a:lumMod val="40000"/>
              <a:lumOff val="60000"/>
            </a:schemeClr>
          </a:solidFill>
          <a:ln>
            <a:solidFill>
              <a:schemeClr val="accent1"/>
            </a:solidFill>
          </a:ln>
        </p:spPr>
        <p:txBody>
          <a:bodyPr wrap="square">
            <a:spAutoFit/>
          </a:bodyPr>
          <a:lstStyle/>
          <a:p>
            <a:pPr algn="ctr"/>
            <a:r>
              <a:rPr lang="en-US" sz="1400" b="1" i="0" dirty="0">
                <a:solidFill>
                  <a:srgbClr val="000000"/>
                </a:solidFill>
                <a:effectLst/>
                <a:latin typeface="Open Sans" panose="020B0606030504020204" pitchFamily="34" charset="0"/>
              </a:rPr>
              <a:t>What is Semi-Structured Data</a:t>
            </a:r>
          </a:p>
          <a:p>
            <a:pPr algn="l"/>
            <a:r>
              <a:rPr lang="en-US" sz="1400" b="0" i="0" dirty="0">
                <a:solidFill>
                  <a:srgbClr val="000000"/>
                </a:solidFill>
                <a:effectLst/>
                <a:latin typeface="Open Sans" panose="020B0606030504020204" pitchFamily="34" charset="0"/>
              </a:rPr>
              <a:t>We may not always find your data sets to be structured or unstructured. Semi-structured data or partially structured data is another category between structured and unstructured data. Semi-structured data is a type of data that has some consistent and definite characteristics.</a:t>
            </a:r>
          </a:p>
          <a:p>
            <a:pPr algn="l"/>
            <a:r>
              <a:rPr lang="en-US" sz="1400" b="0" i="0" dirty="0">
                <a:solidFill>
                  <a:srgbClr val="000000"/>
                </a:solidFill>
                <a:effectLst/>
                <a:latin typeface="Open Sans" panose="020B0606030504020204" pitchFamily="34" charset="0"/>
              </a:rPr>
              <a:t>It does not confine into a rigid structure such as that needed for relational databases. Businesses use organizational properties like metadata or semantics tags with semi-structured data to make it more manageable. However, it still contains some variability and inconsistency.</a:t>
            </a:r>
          </a:p>
          <a:p>
            <a:pPr algn="l"/>
            <a:endParaRPr lang="en-US" sz="1400" b="0" i="0" dirty="0">
              <a:solidFill>
                <a:srgbClr val="000000"/>
              </a:solidFill>
              <a:effectLst/>
              <a:latin typeface="Open Sans" panose="020B0606030504020204" pitchFamily="34" charset="0"/>
            </a:endParaRPr>
          </a:p>
          <a:p>
            <a:pPr algn="ctr"/>
            <a:r>
              <a:rPr lang="en-US" sz="1400" b="1" i="0" dirty="0">
                <a:solidFill>
                  <a:srgbClr val="000000"/>
                </a:solidFill>
                <a:effectLst/>
                <a:latin typeface="Open Sans" panose="020B0606030504020204" pitchFamily="34" charset="0"/>
              </a:rPr>
              <a:t>Examples of Semi-Structured Data</a:t>
            </a:r>
          </a:p>
          <a:p>
            <a:pPr algn="ctr"/>
            <a:endParaRPr lang="en-US" sz="1400" b="1" i="0" dirty="0">
              <a:solidFill>
                <a:srgbClr val="000000"/>
              </a:solidFill>
              <a:effectLst/>
              <a:latin typeface="Open Sans" panose="020B0606030504020204" pitchFamily="34" charset="0"/>
            </a:endParaRPr>
          </a:p>
          <a:p>
            <a:pPr algn="l"/>
            <a:r>
              <a:rPr lang="en-US" sz="1400" b="1" i="0" dirty="0">
                <a:solidFill>
                  <a:srgbClr val="000000"/>
                </a:solidFill>
                <a:effectLst/>
                <a:latin typeface="Open Sans" panose="020B0606030504020204" pitchFamily="34" charset="0"/>
              </a:rPr>
              <a:t>An example </a:t>
            </a:r>
            <a:r>
              <a:rPr lang="en-US" sz="1400" b="0" i="0" dirty="0">
                <a:solidFill>
                  <a:srgbClr val="000000"/>
                </a:solidFill>
                <a:effectLst/>
                <a:latin typeface="Open Sans" panose="020B0606030504020204" pitchFamily="34" charset="0"/>
              </a:rPr>
              <a:t>of data in a semi-structured format is delimited files. It contains elements that can break down the data into separate hierarchies. Similarly, in digital photographs, the image does not have a pre-defined structure itself but has certain structural attributes making them semi-structured. F or instance, if you take a photo from a smartphone, it would have some structured attributes like geotag, device ID, and </a:t>
            </a:r>
            <a:r>
              <a:rPr lang="en-US" sz="1400" b="0" i="0" dirty="0" err="1">
                <a:solidFill>
                  <a:srgbClr val="000000"/>
                </a:solidFill>
                <a:effectLst/>
                <a:latin typeface="Open Sans" panose="020B0606030504020204" pitchFamily="34" charset="0"/>
              </a:rPr>
              <a:t>DateTime</a:t>
            </a:r>
            <a:r>
              <a:rPr lang="en-US" sz="1400" b="0" i="0" dirty="0">
                <a:solidFill>
                  <a:srgbClr val="000000"/>
                </a:solidFill>
                <a:effectLst/>
                <a:latin typeface="Open Sans" panose="020B0606030504020204" pitchFamily="34" charset="0"/>
              </a:rPr>
              <a:t> stamp. After you save them, we can assign tags to images such as ‘pet’ or ‘dog’ to provide a structure.</a:t>
            </a:r>
          </a:p>
          <a:p>
            <a:pPr algn="l"/>
            <a:r>
              <a:rPr lang="en-US" sz="1400" b="0" i="0" dirty="0">
                <a:solidFill>
                  <a:srgbClr val="000000"/>
                </a:solidFill>
                <a:effectLst/>
                <a:latin typeface="Open Sans" panose="020B0606030504020204" pitchFamily="34" charset="0"/>
              </a:rPr>
              <a:t>On some occasions, unstructured data is classified as semi-structured data because it has one or more classifying attributes.</a:t>
            </a:r>
          </a:p>
        </p:txBody>
      </p:sp>
    </p:spTree>
    <p:extLst>
      <p:ext uri="{BB962C8B-B14F-4D97-AF65-F5344CB8AC3E}">
        <p14:creationId xmlns:p14="http://schemas.microsoft.com/office/powerpoint/2010/main" val="344540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3C4D3CC-9815-6D97-43EC-E795E1660A4E}"/>
              </a:ext>
            </a:extLst>
          </p:cNvPr>
          <p:cNvSpPr txBox="1"/>
          <p:nvPr/>
        </p:nvSpPr>
        <p:spPr>
          <a:xfrm>
            <a:off x="1227106" y="467150"/>
            <a:ext cx="10530698" cy="3416320"/>
          </a:xfrm>
          <a:prstGeom prst="rect">
            <a:avLst/>
          </a:prstGeom>
          <a:solidFill>
            <a:schemeClr val="accent2">
              <a:lumMod val="40000"/>
              <a:lumOff val="60000"/>
            </a:schemeClr>
          </a:solidFill>
          <a:ln w="28575">
            <a:solidFill>
              <a:schemeClr val="tx1"/>
            </a:solidFill>
          </a:ln>
        </p:spPr>
        <p:txBody>
          <a:bodyPr wrap="square">
            <a:spAutoFit/>
          </a:bodyPr>
          <a:lstStyle/>
          <a:p>
            <a:pPr algn="ctr"/>
            <a:r>
              <a:rPr lang="en-US" b="1" dirty="0"/>
              <a:t>What is Unstructured Data?</a:t>
            </a:r>
          </a:p>
          <a:p>
            <a:r>
              <a:rPr lang="en-US" dirty="0"/>
              <a:t>Unstructured data is defined as data present in absolute raw form. This data is difficult to process due to its complex arrangement and formatting.</a:t>
            </a:r>
          </a:p>
          <a:p>
            <a:endParaRPr lang="en-US" dirty="0"/>
          </a:p>
          <a:p>
            <a:r>
              <a:rPr lang="en-US" dirty="0"/>
              <a:t>Unstructured data includes social media posts, chats, satellite imagery, IoT sensor data, emails, and presentations. Unstructured data management takes this data to organize it in a logical, predefined manner in data storage. Natural language processing (NLP) tools help understand unstructured data that exists in a written format.</a:t>
            </a:r>
          </a:p>
          <a:p>
            <a:endParaRPr lang="en-US" dirty="0"/>
          </a:p>
          <a:p>
            <a:r>
              <a:rPr lang="en-US" dirty="0"/>
              <a:t>In contrast, the meaning of structured data is data that follows predefined data models and is easy to analyze. Structured data examples would include alphabetically arranged names of customers and properly organized credit card numbers. After understanding the definition of unstructured data, let’s look at some examples.</a:t>
            </a:r>
            <a:endParaRPr lang="en-IN" dirty="0"/>
          </a:p>
        </p:txBody>
      </p:sp>
    </p:spTree>
    <p:extLst>
      <p:ext uri="{BB962C8B-B14F-4D97-AF65-F5344CB8AC3E}">
        <p14:creationId xmlns:p14="http://schemas.microsoft.com/office/powerpoint/2010/main" val="3411520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28BC6F9-8FCD-3A60-EDC0-5BCEA61292A0}"/>
              </a:ext>
            </a:extLst>
          </p:cNvPr>
          <p:cNvSpPr txBox="1"/>
          <p:nvPr/>
        </p:nvSpPr>
        <p:spPr>
          <a:xfrm>
            <a:off x="933809" y="641628"/>
            <a:ext cx="10772236" cy="3231654"/>
          </a:xfrm>
          <a:prstGeom prst="rect">
            <a:avLst/>
          </a:prstGeom>
          <a:solidFill>
            <a:schemeClr val="accent2">
              <a:lumMod val="20000"/>
              <a:lumOff val="80000"/>
            </a:schemeClr>
          </a:solidFill>
          <a:ln w="38100">
            <a:solidFill>
              <a:schemeClr val="accent1"/>
            </a:solidFill>
          </a:ln>
        </p:spPr>
        <p:txBody>
          <a:bodyPr wrap="square">
            <a:spAutoFit/>
          </a:bodyPr>
          <a:lstStyle/>
          <a:p>
            <a:r>
              <a:rPr lang="en-US" sz="1200" dirty="0"/>
              <a:t>Big Data includes huge volume, high velocity, and extensible variety of data. There are 3 types: Structured data, Semi-structured data, and Unstructured data. </a:t>
            </a:r>
          </a:p>
          <a:p>
            <a:r>
              <a:rPr lang="en-US" sz="1200" dirty="0"/>
              <a:t> </a:t>
            </a:r>
          </a:p>
          <a:p>
            <a:pPr algn="ctr"/>
            <a:endParaRPr lang="en-US" sz="1200" b="1" dirty="0"/>
          </a:p>
          <a:p>
            <a:pPr algn="ctr"/>
            <a:r>
              <a:rPr lang="en-US" sz="1200" b="1" dirty="0"/>
              <a:t>Structured data – </a:t>
            </a:r>
          </a:p>
          <a:p>
            <a:r>
              <a:rPr lang="en-US" sz="1200" dirty="0"/>
              <a:t>Structured data is data whose elements are addressable for effective analysis. It has been organized into a formatted repository that is typically a database. It concerns all data which can be stored in database SQL in a table with rows and columns. They have relational keys and can easily be mapped into pre-designed fields. Today, those data are most processed in the development and simplest way to manage information. Example: Relational data. </a:t>
            </a:r>
          </a:p>
          <a:p>
            <a:r>
              <a:rPr lang="en-US" sz="1200" dirty="0"/>
              <a:t> </a:t>
            </a:r>
          </a:p>
          <a:p>
            <a:pPr algn="ctr"/>
            <a:r>
              <a:rPr lang="en-US" sz="1200" b="1" dirty="0"/>
              <a:t>Semi-Structured data – </a:t>
            </a:r>
          </a:p>
          <a:p>
            <a:r>
              <a:rPr lang="en-US" sz="1200" dirty="0"/>
              <a:t>Semi-structured data is information that does not reside in a relational database but that has some organizational properties that make it easier to analyze. With some processes, you can store them in the relation database (it could be very hard for some kind of semi-structured data), but Semi-structured exist to ease space. Example: XML data. </a:t>
            </a:r>
          </a:p>
          <a:p>
            <a:r>
              <a:rPr lang="en-US" sz="1200" dirty="0"/>
              <a:t> </a:t>
            </a:r>
          </a:p>
          <a:p>
            <a:pPr algn="ctr"/>
            <a:r>
              <a:rPr lang="en-US" sz="1200" b="1" dirty="0"/>
              <a:t>Unstructured data – </a:t>
            </a:r>
          </a:p>
          <a:p>
            <a:r>
              <a:rPr lang="en-US" sz="1200" dirty="0"/>
              <a:t>Unstructured data is a data which is not organized in a predefined manner or does not have a predefined data model, thus it is not a good fit for a mainstream relational database. So for Unstructured data, there are alternative platforms for storing and managing, it is increasingly prevalent in IT systems and is used by organizations in a variety of business intelligence and analytics applications. Example: Word, PDF, Text, Media logs. </a:t>
            </a:r>
            <a:endParaRPr lang="en-IN" sz="1200" dirty="0"/>
          </a:p>
        </p:txBody>
      </p:sp>
    </p:spTree>
    <p:extLst>
      <p:ext uri="{BB962C8B-B14F-4D97-AF65-F5344CB8AC3E}">
        <p14:creationId xmlns:p14="http://schemas.microsoft.com/office/powerpoint/2010/main" val="308831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 xmlns:a16="http://schemas.microsoft.com/office/drawing/2014/main" id="{0EC25492-4376-58F7-D8D0-0037C363554C}"/>
              </a:ext>
            </a:extLst>
          </p:cNvPr>
          <p:cNvSpPr txBox="1"/>
          <p:nvPr/>
        </p:nvSpPr>
        <p:spPr>
          <a:xfrm>
            <a:off x="175491" y="753124"/>
            <a:ext cx="6389256" cy="1754326"/>
          </a:xfrm>
          <a:prstGeom prst="rect">
            <a:avLst/>
          </a:prstGeom>
          <a:solidFill>
            <a:schemeClr val="accent6">
              <a:lumMod val="40000"/>
              <a:lumOff val="60000"/>
            </a:schemeClr>
          </a:solidFill>
          <a:ln w="28575">
            <a:solidFill>
              <a:schemeClr val="tx1"/>
            </a:solidFill>
          </a:ln>
        </p:spPr>
        <p:txBody>
          <a:bodyPr wrap="square">
            <a:spAutoFit/>
          </a:bodyPr>
          <a:lstStyle/>
          <a:p>
            <a:pPr algn="ctr"/>
            <a:r>
              <a:rPr lang="en-IN" dirty="0">
                <a:solidFill>
                  <a:schemeClr val="accent2">
                    <a:lumMod val="75000"/>
                  </a:schemeClr>
                </a:solidFill>
              </a:rPr>
              <a:t>Apache Hadoop</a:t>
            </a:r>
          </a:p>
          <a:p>
            <a:r>
              <a:rPr lang="en-IN" dirty="0"/>
              <a:t>The Apache Hadoop software library is a framework that allows for the distributed processing of large data sets across clusters of computers using simple programming models. It is designed to scale up from single servers to thousands of machines, each offering local computation and storage. </a:t>
            </a:r>
          </a:p>
        </p:txBody>
      </p:sp>
      <p:sp>
        <p:nvSpPr>
          <p:cNvPr id="8" name="TextBox 7">
            <a:extLst>
              <a:ext uri="{FF2B5EF4-FFF2-40B4-BE49-F238E27FC236}">
                <a16:creationId xmlns="" xmlns:a16="http://schemas.microsoft.com/office/drawing/2014/main" id="{51BB191A-3A6D-340B-F880-35218C5091A9}"/>
              </a:ext>
            </a:extLst>
          </p:cNvPr>
          <p:cNvSpPr txBox="1"/>
          <p:nvPr/>
        </p:nvSpPr>
        <p:spPr>
          <a:xfrm>
            <a:off x="367147" y="2838035"/>
            <a:ext cx="6197600" cy="1477328"/>
          </a:xfrm>
          <a:prstGeom prst="rect">
            <a:avLst/>
          </a:prstGeom>
          <a:noFill/>
          <a:ln w="28575">
            <a:solidFill>
              <a:srgbClr val="FF0000"/>
            </a:solidFill>
          </a:ln>
        </p:spPr>
        <p:txBody>
          <a:bodyPr wrap="square" rtlCol="0">
            <a:spAutoFit/>
          </a:bodyPr>
          <a:lstStyle/>
          <a:p>
            <a:pPr algn="ctr"/>
            <a:r>
              <a:rPr lang="en-IN" dirty="0">
                <a:solidFill>
                  <a:srgbClr val="0070C0"/>
                </a:solidFill>
              </a:rPr>
              <a:t>MongoDB</a:t>
            </a:r>
          </a:p>
          <a:p>
            <a:r>
              <a:rPr lang="en-IN" dirty="0"/>
              <a:t>MongoDB is a source-available cross-platform document-oriented database program.</a:t>
            </a:r>
          </a:p>
          <a:p>
            <a:r>
              <a:rPr lang="en-IN" dirty="0"/>
              <a:t> Classified as a NoSQL database program, MongoDB uses JSON-like documents with optional schemas</a:t>
            </a:r>
          </a:p>
        </p:txBody>
      </p:sp>
      <p:pic>
        <p:nvPicPr>
          <p:cNvPr id="10" name="Picture 9">
            <a:extLst>
              <a:ext uri="{FF2B5EF4-FFF2-40B4-BE49-F238E27FC236}">
                <a16:creationId xmlns="" xmlns:a16="http://schemas.microsoft.com/office/drawing/2014/main" id="{6CA90B5D-2E89-D2DC-6700-8AF55FA5870A}"/>
              </a:ext>
            </a:extLst>
          </p:cNvPr>
          <p:cNvPicPr>
            <a:picLocks noChangeAspect="1"/>
          </p:cNvPicPr>
          <p:nvPr/>
        </p:nvPicPr>
        <p:blipFill>
          <a:blip/>
          <a:stretch>
            <a:fillRect/>
          </a:stretch>
        </p:blipFill>
        <p:spPr>
          <a:xfrm>
            <a:off x="1341483" y="236574"/>
            <a:ext cx="2286198" cy="493819"/>
          </a:xfrm>
          <a:prstGeom prst="rect">
            <a:avLst/>
          </a:prstGeom>
        </p:spPr>
      </p:pic>
      <p:pic>
        <p:nvPicPr>
          <p:cNvPr id="12" name="Picture 11">
            <a:extLst>
              <a:ext uri="{FF2B5EF4-FFF2-40B4-BE49-F238E27FC236}">
                <a16:creationId xmlns="" xmlns:a16="http://schemas.microsoft.com/office/drawing/2014/main" id="{A7F8D18E-593A-1981-EB65-5B3936045DD7}"/>
              </a:ext>
            </a:extLst>
          </p:cNvPr>
          <p:cNvPicPr>
            <a:picLocks noChangeAspect="1"/>
          </p:cNvPicPr>
          <p:nvPr/>
        </p:nvPicPr>
        <p:blipFill>
          <a:blip/>
          <a:stretch>
            <a:fillRect/>
          </a:stretch>
        </p:blipFill>
        <p:spPr>
          <a:xfrm>
            <a:off x="8167158" y="78870"/>
            <a:ext cx="2206943" cy="499915"/>
          </a:xfrm>
          <a:prstGeom prst="rect">
            <a:avLst/>
          </a:prstGeom>
        </p:spPr>
      </p:pic>
      <p:sp>
        <p:nvSpPr>
          <p:cNvPr id="14" name="TextBox 13">
            <a:extLst>
              <a:ext uri="{FF2B5EF4-FFF2-40B4-BE49-F238E27FC236}">
                <a16:creationId xmlns="" xmlns:a16="http://schemas.microsoft.com/office/drawing/2014/main" id="{A8638D99-9737-E96D-93B5-C5EF2153C184}"/>
              </a:ext>
            </a:extLst>
          </p:cNvPr>
          <p:cNvSpPr txBox="1"/>
          <p:nvPr/>
        </p:nvSpPr>
        <p:spPr>
          <a:xfrm>
            <a:off x="7532865" y="578785"/>
            <a:ext cx="3925455" cy="2400657"/>
          </a:xfrm>
          <a:prstGeom prst="rect">
            <a:avLst/>
          </a:prstGeom>
          <a:noFill/>
          <a:ln w="19050">
            <a:solidFill>
              <a:srgbClr val="FF0000"/>
            </a:solidFill>
          </a:ln>
        </p:spPr>
        <p:txBody>
          <a:bodyPr wrap="square" rtlCol="0">
            <a:spAutoFit/>
          </a:bodyPr>
          <a:lstStyle/>
          <a:p>
            <a:pPr algn="l" rtl="0"/>
            <a:endParaRPr lang="en-US" sz="1200" b="0" i="0" dirty="0">
              <a:solidFill>
                <a:srgbClr val="282829"/>
              </a:solidFill>
              <a:effectLst/>
              <a:latin typeface="-apple-system"/>
            </a:endParaRPr>
          </a:p>
          <a:p>
            <a:pPr algn="l" rtl="0"/>
            <a:r>
              <a:rPr lang="en-US" sz="1200" b="0" i="0" dirty="0">
                <a:solidFill>
                  <a:srgbClr val="FF0000"/>
                </a:solidFill>
                <a:effectLst/>
                <a:latin typeface="-apple-system"/>
              </a:rPr>
              <a:t>pros:</a:t>
            </a:r>
          </a:p>
          <a:p>
            <a:pPr algn="l" rtl="0"/>
            <a:r>
              <a:rPr lang="en-US" sz="1200" b="0" i="0" dirty="0">
                <a:solidFill>
                  <a:srgbClr val="282829"/>
                </a:solidFill>
                <a:effectLst/>
                <a:latin typeface="-apple-system"/>
              </a:rPr>
              <a:t>1. Multiple deployment options based on our preference.</a:t>
            </a:r>
          </a:p>
          <a:p>
            <a:pPr algn="l" rtl="0"/>
            <a:r>
              <a:rPr lang="en-US" sz="1200" b="0" i="0" dirty="0">
                <a:solidFill>
                  <a:srgbClr val="282829"/>
                </a:solidFill>
                <a:effectLst/>
                <a:latin typeface="-apple-system"/>
              </a:rPr>
              <a:t>2. Strong visualization.</a:t>
            </a:r>
          </a:p>
          <a:p>
            <a:pPr algn="l" rtl="0"/>
            <a:r>
              <a:rPr lang="en-US" sz="1200" b="0" i="0" dirty="0">
                <a:solidFill>
                  <a:srgbClr val="282829"/>
                </a:solidFill>
                <a:effectLst/>
                <a:latin typeface="-apple-system"/>
              </a:rPr>
              <a:t>3. Accurate Preprocessing.</a:t>
            </a:r>
          </a:p>
          <a:p>
            <a:pPr algn="l" rtl="0"/>
            <a:r>
              <a:rPr lang="en-US" sz="1200" b="0" i="0" dirty="0">
                <a:solidFill>
                  <a:srgbClr val="282829"/>
                </a:solidFill>
                <a:effectLst/>
                <a:latin typeface="-apple-system"/>
              </a:rPr>
              <a:t>4. Multiple interfaces.</a:t>
            </a:r>
          </a:p>
          <a:p>
            <a:pPr algn="l" rtl="0"/>
            <a:r>
              <a:rPr lang="en-US" sz="1200" b="0" i="0" dirty="0">
                <a:solidFill>
                  <a:srgbClr val="282829"/>
                </a:solidFill>
                <a:effectLst/>
                <a:latin typeface="-apple-system"/>
              </a:rPr>
              <a:t>5. Java API available that can be used in programs.</a:t>
            </a:r>
          </a:p>
          <a:p>
            <a:pPr algn="l" rtl="0"/>
            <a:r>
              <a:rPr lang="en-US" sz="1200" b="0" i="0" dirty="0">
                <a:solidFill>
                  <a:srgbClr val="FF0000"/>
                </a:solidFill>
                <a:effectLst/>
                <a:latin typeface="-apple-system"/>
              </a:rPr>
              <a:t>cons:</a:t>
            </a:r>
          </a:p>
          <a:p>
            <a:pPr algn="l" rtl="0"/>
            <a:r>
              <a:rPr lang="en-US" sz="1200" b="0" i="0" dirty="0">
                <a:solidFill>
                  <a:srgbClr val="282829"/>
                </a:solidFill>
                <a:effectLst/>
                <a:latin typeface="-apple-system"/>
              </a:rPr>
              <a:t>1. It takes too much memory and so slows down your system.</a:t>
            </a:r>
          </a:p>
          <a:p>
            <a:pPr algn="l" rtl="0"/>
            <a:r>
              <a:rPr lang="en-US" sz="1200" b="0" i="0" dirty="0">
                <a:solidFill>
                  <a:srgbClr val="282829"/>
                </a:solidFill>
                <a:effectLst/>
                <a:latin typeface="-apple-system"/>
              </a:rPr>
              <a:t>2. Less forums for support.</a:t>
            </a:r>
          </a:p>
          <a:p>
            <a:endParaRPr lang="en-IN" dirty="0"/>
          </a:p>
        </p:txBody>
      </p:sp>
      <p:sp>
        <p:nvSpPr>
          <p:cNvPr id="16" name="TextBox 15">
            <a:extLst>
              <a:ext uri="{FF2B5EF4-FFF2-40B4-BE49-F238E27FC236}">
                <a16:creationId xmlns="" xmlns:a16="http://schemas.microsoft.com/office/drawing/2014/main" id="{DE931A5A-E3F4-ED09-DA4C-B73BC8A8FB91}"/>
              </a:ext>
            </a:extLst>
          </p:cNvPr>
          <p:cNvSpPr txBox="1"/>
          <p:nvPr/>
        </p:nvSpPr>
        <p:spPr>
          <a:xfrm>
            <a:off x="8573558" y="614625"/>
            <a:ext cx="1198515" cy="276999"/>
          </a:xfrm>
          <a:prstGeom prst="rect">
            <a:avLst/>
          </a:prstGeom>
          <a:solidFill>
            <a:schemeClr val="accent4">
              <a:lumMod val="60000"/>
              <a:lumOff val="40000"/>
            </a:schemeClr>
          </a:solidFill>
          <a:ln w="19050">
            <a:solidFill>
              <a:srgbClr val="92D050"/>
            </a:solidFill>
          </a:ln>
        </p:spPr>
        <p:txBody>
          <a:bodyPr wrap="square">
            <a:spAutoFit/>
          </a:bodyPr>
          <a:lstStyle/>
          <a:p>
            <a:r>
              <a:rPr lang="en-IN" sz="1200" dirty="0" err="1"/>
              <a:t>Rapidminer</a:t>
            </a:r>
            <a:endParaRPr lang="en-IN" sz="1200" dirty="0"/>
          </a:p>
        </p:txBody>
      </p:sp>
      <p:sp>
        <p:nvSpPr>
          <p:cNvPr id="18" name="TextBox 17">
            <a:extLst>
              <a:ext uri="{FF2B5EF4-FFF2-40B4-BE49-F238E27FC236}">
                <a16:creationId xmlns="" xmlns:a16="http://schemas.microsoft.com/office/drawing/2014/main" id="{3A6F76FA-85FF-ECFF-943B-A89FE31AD497}"/>
              </a:ext>
            </a:extLst>
          </p:cNvPr>
          <p:cNvSpPr txBox="1"/>
          <p:nvPr/>
        </p:nvSpPr>
        <p:spPr>
          <a:xfrm>
            <a:off x="7490691" y="3576699"/>
            <a:ext cx="4165600" cy="1569660"/>
          </a:xfrm>
          <a:prstGeom prst="rect">
            <a:avLst/>
          </a:prstGeom>
          <a:solidFill>
            <a:schemeClr val="accent4">
              <a:lumMod val="60000"/>
              <a:lumOff val="40000"/>
            </a:schemeClr>
          </a:solidFill>
          <a:ln>
            <a:solidFill>
              <a:schemeClr val="accent3">
                <a:lumMod val="40000"/>
                <a:lumOff val="60000"/>
              </a:schemeClr>
            </a:solidFill>
          </a:ln>
        </p:spPr>
        <p:txBody>
          <a:bodyPr wrap="square" rtlCol="0">
            <a:spAutoFit/>
          </a:bodyPr>
          <a:lstStyle/>
          <a:p>
            <a:pPr algn="ctr"/>
            <a:r>
              <a:rPr lang="en-US" sz="1200" b="1" i="0" dirty="0">
                <a:solidFill>
                  <a:srgbClr val="7030A0"/>
                </a:solidFill>
                <a:effectLst/>
                <a:latin typeface="Verdana" panose="020B0604030504040204" pitchFamily="34" charset="0"/>
              </a:rPr>
              <a:t>Presto </a:t>
            </a:r>
          </a:p>
          <a:p>
            <a:pPr algn="ctr"/>
            <a:r>
              <a:rPr lang="en-US" sz="1200" b="0" i="0" dirty="0">
                <a:solidFill>
                  <a:srgbClr val="000000"/>
                </a:solidFill>
                <a:effectLst/>
                <a:latin typeface="Verdana" panose="020B0604030504040204" pitchFamily="34" charset="0"/>
              </a:rPr>
              <a:t>A single Presto query can process data from multiple sources like HDFS, MySQL, Cassandra, Hive and many more data sources. Presto is built in Java and easy to integrate with other data infrastructure components. Presto is powerful, and leading companies like Airbnb, </a:t>
            </a:r>
            <a:r>
              <a:rPr lang="en-US" sz="1200" b="0" i="0" dirty="0" err="1">
                <a:solidFill>
                  <a:srgbClr val="000000"/>
                </a:solidFill>
                <a:effectLst/>
                <a:latin typeface="Verdana" panose="020B0604030504040204" pitchFamily="34" charset="0"/>
              </a:rPr>
              <a:t>DropBox</a:t>
            </a:r>
            <a:r>
              <a:rPr lang="en-US" sz="1200" b="0" i="0" dirty="0">
                <a:solidFill>
                  <a:srgbClr val="000000"/>
                </a:solidFill>
                <a:effectLst/>
                <a:latin typeface="Verdana" panose="020B0604030504040204" pitchFamily="34" charset="0"/>
              </a:rPr>
              <a:t>, Groupon, Netflix are adopting it.</a:t>
            </a:r>
            <a:endParaRPr lang="en-IN" sz="1200" b="1" i="0" dirty="0">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645951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56F3227-DDE7-3F23-29DE-F943921EAF52}"/>
              </a:ext>
            </a:extLst>
          </p:cNvPr>
          <p:cNvSpPr txBox="1"/>
          <p:nvPr/>
        </p:nvSpPr>
        <p:spPr>
          <a:xfrm>
            <a:off x="336431" y="713501"/>
            <a:ext cx="11688792" cy="3385542"/>
          </a:xfrm>
          <a:prstGeom prst="rect">
            <a:avLst/>
          </a:prstGeom>
          <a:solidFill>
            <a:schemeClr val="accent3">
              <a:lumMod val="40000"/>
              <a:lumOff val="60000"/>
            </a:schemeClr>
          </a:solidFill>
          <a:ln>
            <a:solidFill>
              <a:schemeClr val="accent1"/>
            </a:solidFill>
          </a:ln>
        </p:spPr>
        <p:txBody>
          <a:bodyPr wrap="square">
            <a:spAutoFit/>
          </a:bodyPr>
          <a:lstStyle/>
          <a:p>
            <a:pPr algn="ctr"/>
            <a:r>
              <a:rPr lang="en-US" b="1" i="0" dirty="0">
                <a:solidFill>
                  <a:srgbClr val="000000"/>
                </a:solidFill>
                <a:effectLst/>
                <a:latin typeface="Open Sans" panose="020B0606030504020204" pitchFamily="34" charset="0"/>
              </a:rPr>
              <a:t>Examples of Unstructured Data</a:t>
            </a:r>
          </a:p>
          <a:p>
            <a:pPr algn="l"/>
            <a:r>
              <a:rPr lang="en-US" sz="1400" b="0" i="0" dirty="0">
                <a:solidFill>
                  <a:srgbClr val="000000"/>
                </a:solidFill>
                <a:effectLst/>
                <a:latin typeface="Open Sans" panose="020B0606030504020204" pitchFamily="34" charset="0"/>
              </a:rPr>
              <a:t>Unstructured data can be anything that’s not in a specific format. This can be a paragraph from a book with relevant information or a web page. An example of unstructured data could also be Log files that are not easy to separate. Social media comments and posts are also unstructured.</a:t>
            </a:r>
          </a:p>
          <a:p>
            <a:pPr algn="l"/>
            <a:r>
              <a:rPr lang="en-US" sz="1400" b="0" i="0" dirty="0">
                <a:solidFill>
                  <a:srgbClr val="000000"/>
                </a:solidFill>
                <a:effectLst/>
                <a:latin typeface="Open Sans" panose="020B0606030504020204" pitchFamily="34" charset="0"/>
              </a:rPr>
              <a:t>Here is an example of unstructured data from a log file.</a:t>
            </a:r>
          </a:p>
          <a:p>
            <a:pPr algn="l"/>
            <a:endParaRPr lang="en-US" sz="1400" b="0" i="0" dirty="0">
              <a:solidFill>
                <a:srgbClr val="000000"/>
              </a:solidFill>
              <a:effectLst/>
              <a:latin typeface="Open Sans" panose="020B0606030504020204" pitchFamily="34" charset="0"/>
            </a:endParaRPr>
          </a:p>
          <a:p>
            <a:pPr algn="l"/>
            <a:r>
              <a:rPr lang="en-US" sz="1400" b="0" i="0" dirty="0">
                <a:solidFill>
                  <a:srgbClr val="000000"/>
                </a:solidFill>
                <a:effectLst/>
                <a:latin typeface="Open Sans" panose="020B0606030504020204" pitchFamily="34" charset="0"/>
              </a:rPr>
              <a:t>38,P-R-38636-6-45,P-R-39105-1-11,P-R-38036-1-5,P-R-35697-1-13,P-R-35087-1-27,P-R-34341-1-9,P-R-33341-1-15,P-R-33110-1-29,P-R-31345-1-693,P-R-29076-1-6,P-R-28767-1-8,P-R-28540-2-8,P-R-28312-1-10,P-R-28069-1-27,P-R-28032-1-9,P-R-26562-1-12,P-R-26527-5-20,P-R-26164-1-11,P-R-25785-1-30,P-R-25095-9-70,P-R-23504-1-15,P-R-19719-5-41203</a:t>
            </a:r>
          </a:p>
          <a:p>
            <a:pPr algn="l"/>
            <a:r>
              <a:rPr lang="en-US" sz="1400" b="0" i="0" dirty="0">
                <a:solidFill>
                  <a:srgbClr val="000000"/>
                </a:solidFill>
                <a:effectLst/>
                <a:latin typeface="Open Sans" panose="020B0606030504020204" pitchFamily="34" charset="0"/>
              </a:rPr>
              <a:t>Wed Sep 23 2020 05:21:01 GMT+0500</a:t>
            </a:r>
          </a:p>
          <a:p>
            <a:pPr algn="l"/>
            <a:endParaRPr lang="en-US" sz="1400" b="0" i="0" dirty="0">
              <a:solidFill>
                <a:srgbClr val="000000"/>
              </a:solidFill>
              <a:effectLst/>
              <a:latin typeface="Open Sans" panose="020B0606030504020204" pitchFamily="34" charset="0"/>
            </a:endParaRPr>
          </a:p>
          <a:p>
            <a:pPr algn="l"/>
            <a:r>
              <a:rPr lang="en-US" sz="1400" b="1" i="0" dirty="0">
                <a:solidFill>
                  <a:srgbClr val="000000"/>
                </a:solidFill>
                <a:effectLst/>
                <a:latin typeface="Open Sans" panose="020B0606030504020204" pitchFamily="34" charset="0"/>
              </a:rPr>
              <a:t>Unstructured data is qualitative, not quantitative</a:t>
            </a:r>
            <a:r>
              <a:rPr lang="en-US" sz="1400" b="0" i="0" dirty="0">
                <a:solidFill>
                  <a:srgbClr val="000000"/>
                </a:solidFill>
                <a:effectLst/>
                <a:latin typeface="Open Sans" panose="020B0606030504020204" pitchFamily="34" charset="0"/>
              </a:rPr>
              <a:t>, so it is mostly categorical and characteristic in nature. For example, data from social media or websites can help predict future buying trends or determine the effectiveness of a marketing campaign. Another unstructured data analytics example is detecting patterns in scam emails and chat, which can be useful for enterprises in monitoring policy compliance. That’s why businesses extract and store unstructured data in data warehouses (also called data lakes) for analysis.</a:t>
            </a:r>
          </a:p>
        </p:txBody>
      </p:sp>
    </p:spTree>
    <p:extLst>
      <p:ext uri="{BB962C8B-B14F-4D97-AF65-F5344CB8AC3E}">
        <p14:creationId xmlns:p14="http://schemas.microsoft.com/office/powerpoint/2010/main" val="3072253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7085CA8-9127-C054-3D92-CCE2FE597301}"/>
              </a:ext>
            </a:extLst>
          </p:cNvPr>
          <p:cNvSpPr txBox="1"/>
          <p:nvPr/>
        </p:nvSpPr>
        <p:spPr>
          <a:xfrm>
            <a:off x="4494362" y="362310"/>
            <a:ext cx="4701396" cy="3785652"/>
          </a:xfrm>
          <a:prstGeom prst="rect">
            <a:avLst/>
          </a:prstGeom>
          <a:noFill/>
        </p:spPr>
        <p:txBody>
          <a:bodyPr wrap="square" rtlCol="0">
            <a:spAutoFit/>
          </a:bodyPr>
          <a:lstStyle/>
          <a:p>
            <a:pPr algn="just"/>
            <a:r>
              <a:rPr lang="en-US" sz="1200" b="1" dirty="0">
                <a:solidFill>
                  <a:srgbClr val="333333"/>
                </a:solidFill>
                <a:latin typeface="inter-regular"/>
              </a:rPr>
              <a:t>Q.6 The best AI agent is one which____________</a:t>
            </a:r>
          </a:p>
          <a:p>
            <a:pPr algn="just">
              <a:buFont typeface="+mj-lt"/>
              <a:buAutoNum type="arabicPeriod"/>
            </a:pPr>
            <a:r>
              <a:rPr lang="en-US" sz="1200" dirty="0">
                <a:solidFill>
                  <a:srgbClr val="000000"/>
                </a:solidFill>
                <a:latin typeface="inter-regular"/>
              </a:rPr>
              <a:t>Needs user inputs for solving any problem</a:t>
            </a:r>
          </a:p>
          <a:p>
            <a:pPr algn="just">
              <a:buFont typeface="+mj-lt"/>
              <a:buAutoNum type="arabicPeriod"/>
            </a:pPr>
            <a:r>
              <a:rPr lang="en-US" sz="1200" dirty="0">
                <a:solidFill>
                  <a:srgbClr val="000000"/>
                </a:solidFill>
                <a:latin typeface="inter-regular"/>
              </a:rPr>
              <a:t>Can solve a problem on its own without any human intervention</a:t>
            </a:r>
          </a:p>
          <a:p>
            <a:pPr algn="just">
              <a:buFont typeface="+mj-lt"/>
              <a:buAutoNum type="arabicPeriod"/>
            </a:pPr>
            <a:r>
              <a:rPr lang="en-US" sz="1200" dirty="0">
                <a:solidFill>
                  <a:srgbClr val="000000"/>
                </a:solidFill>
                <a:latin typeface="inter-regular"/>
              </a:rPr>
              <a:t>Need a similar exemplary problem in its knowledge base</a:t>
            </a:r>
          </a:p>
          <a:p>
            <a:pPr algn="just">
              <a:buFont typeface="+mj-lt"/>
              <a:buAutoNum type="arabicPeriod"/>
            </a:pPr>
            <a:r>
              <a:rPr lang="en-US" sz="1200" dirty="0">
                <a:solidFill>
                  <a:srgbClr val="000000"/>
                </a:solidFill>
                <a:latin typeface="inter-regular"/>
              </a:rPr>
              <a:t>All of the above</a:t>
            </a:r>
          </a:p>
          <a:p>
            <a:pPr algn="just">
              <a:buFont typeface="+mj-lt"/>
              <a:buAutoNum type="arabicPeriod"/>
            </a:pPr>
            <a:endParaRPr lang="en-US" sz="1200" dirty="0">
              <a:solidFill>
                <a:srgbClr val="000000"/>
              </a:solidFill>
              <a:latin typeface="inter-regular"/>
            </a:endParaRPr>
          </a:p>
          <a:p>
            <a:pPr algn="just"/>
            <a:r>
              <a:rPr lang="en-US" sz="1200" b="1" i="0" dirty="0">
                <a:solidFill>
                  <a:srgbClr val="333333"/>
                </a:solidFill>
                <a:effectLst/>
                <a:latin typeface="inter-regular"/>
              </a:rPr>
              <a:t>Q.7 Which of the given element improve the performance of AI agent so that it can make better decisions?</a:t>
            </a:r>
          </a:p>
          <a:p>
            <a:pPr algn="just">
              <a:buFont typeface="+mj-lt"/>
              <a:buAutoNum type="arabicPeriod"/>
            </a:pPr>
            <a:r>
              <a:rPr lang="en-US" sz="1200" b="0" i="0" dirty="0">
                <a:solidFill>
                  <a:srgbClr val="000000"/>
                </a:solidFill>
                <a:effectLst/>
                <a:latin typeface="inter-regular"/>
              </a:rPr>
              <a:t>Changing Element</a:t>
            </a:r>
          </a:p>
          <a:p>
            <a:pPr algn="just">
              <a:buFont typeface="+mj-lt"/>
              <a:buAutoNum type="arabicPeriod"/>
            </a:pPr>
            <a:r>
              <a:rPr lang="en-US" sz="1200" b="0" i="0" dirty="0">
                <a:solidFill>
                  <a:srgbClr val="000000"/>
                </a:solidFill>
                <a:effectLst/>
                <a:latin typeface="inter-regular"/>
              </a:rPr>
              <a:t>Performance Element</a:t>
            </a:r>
          </a:p>
          <a:p>
            <a:pPr algn="just">
              <a:buFont typeface="+mj-lt"/>
              <a:buAutoNum type="arabicPeriod"/>
            </a:pPr>
            <a:r>
              <a:rPr lang="en-US" sz="1200" b="0" i="0" dirty="0">
                <a:solidFill>
                  <a:srgbClr val="000000"/>
                </a:solidFill>
                <a:effectLst/>
                <a:latin typeface="inter-regular"/>
              </a:rPr>
              <a:t>Learning Element</a:t>
            </a:r>
          </a:p>
          <a:p>
            <a:pPr algn="just">
              <a:buFont typeface="+mj-lt"/>
              <a:buAutoNum type="arabicPeriod"/>
            </a:pPr>
            <a:r>
              <a:rPr lang="en-US" sz="1200" b="0" i="0" dirty="0">
                <a:solidFill>
                  <a:srgbClr val="000000"/>
                </a:solidFill>
                <a:effectLst/>
                <a:latin typeface="inter-regular"/>
              </a:rPr>
              <a:t>None of the above</a:t>
            </a:r>
          </a:p>
          <a:p>
            <a:pPr algn="just">
              <a:buFont typeface="+mj-lt"/>
              <a:buAutoNum type="arabicPeriod"/>
            </a:pPr>
            <a:endParaRPr lang="en-US" sz="1200" dirty="0">
              <a:solidFill>
                <a:srgbClr val="000000"/>
              </a:solidFill>
              <a:latin typeface="inter-regular"/>
            </a:endParaRPr>
          </a:p>
          <a:p>
            <a:pPr algn="just"/>
            <a:r>
              <a:rPr lang="en-US" sz="1200" b="1" i="0" dirty="0">
                <a:solidFill>
                  <a:srgbClr val="333333"/>
                </a:solidFill>
                <a:effectLst/>
                <a:latin typeface="inter-regular"/>
              </a:rPr>
              <a:t>Q.8 How many types of Machine Learning are there?</a:t>
            </a:r>
          </a:p>
          <a:p>
            <a:pPr algn="just">
              <a:buFont typeface="+mj-lt"/>
              <a:buAutoNum type="arabicPeriod"/>
            </a:pPr>
            <a:r>
              <a:rPr lang="en-US" sz="1200" b="0" i="0" dirty="0">
                <a:solidFill>
                  <a:srgbClr val="000000"/>
                </a:solidFill>
                <a:effectLst/>
                <a:latin typeface="inter-regular"/>
              </a:rPr>
              <a:t>1</a:t>
            </a:r>
          </a:p>
          <a:p>
            <a:pPr algn="just">
              <a:buFont typeface="+mj-lt"/>
              <a:buAutoNum type="arabicPeriod"/>
            </a:pPr>
            <a:r>
              <a:rPr lang="en-US" sz="1200" b="0" i="0" dirty="0">
                <a:solidFill>
                  <a:srgbClr val="000000"/>
                </a:solidFill>
                <a:effectLst/>
                <a:latin typeface="inter-regular"/>
              </a:rPr>
              <a:t>2</a:t>
            </a:r>
          </a:p>
          <a:p>
            <a:pPr algn="just">
              <a:buFont typeface="+mj-lt"/>
              <a:buAutoNum type="arabicPeriod"/>
            </a:pPr>
            <a:r>
              <a:rPr lang="en-US" sz="1200" b="0" i="0" dirty="0">
                <a:solidFill>
                  <a:srgbClr val="000000"/>
                </a:solidFill>
                <a:effectLst/>
                <a:latin typeface="inter-regular"/>
              </a:rPr>
              <a:t>3</a:t>
            </a:r>
          </a:p>
          <a:p>
            <a:pPr algn="just">
              <a:buFont typeface="+mj-lt"/>
              <a:buAutoNum type="arabicPeriod"/>
            </a:pPr>
            <a:r>
              <a:rPr lang="en-US" sz="1200" b="0" i="0" dirty="0">
                <a:solidFill>
                  <a:srgbClr val="000000"/>
                </a:solidFill>
                <a:effectLst/>
                <a:latin typeface="inter-regular"/>
              </a:rPr>
              <a:t>4</a:t>
            </a:r>
          </a:p>
          <a:p>
            <a:pPr algn="just">
              <a:buFont typeface="+mj-lt"/>
              <a:buAutoNum type="arabicPeriod"/>
            </a:pPr>
            <a:endParaRPr lang="en-US" sz="1200" b="0" i="0" dirty="0">
              <a:solidFill>
                <a:srgbClr val="000000"/>
              </a:solidFill>
              <a:effectLst/>
              <a:latin typeface="inter-regular"/>
            </a:endParaRPr>
          </a:p>
          <a:p>
            <a:pPr algn="just">
              <a:buFont typeface="+mj-lt"/>
              <a:buAutoNum type="arabicPeriod"/>
            </a:pPr>
            <a:endParaRPr lang="en-US" sz="1200" dirty="0">
              <a:solidFill>
                <a:srgbClr val="000000"/>
              </a:solidFill>
              <a:latin typeface="inter-regular"/>
            </a:endParaRPr>
          </a:p>
        </p:txBody>
      </p:sp>
      <p:sp>
        <p:nvSpPr>
          <p:cNvPr id="4" name="TextBox 3">
            <a:extLst>
              <a:ext uri="{FF2B5EF4-FFF2-40B4-BE49-F238E27FC236}">
                <a16:creationId xmlns="" xmlns:a16="http://schemas.microsoft.com/office/drawing/2014/main" id="{A574F1C9-3805-8D8E-E353-ECC2A698A24D}"/>
              </a:ext>
            </a:extLst>
          </p:cNvPr>
          <p:cNvSpPr txBox="1"/>
          <p:nvPr/>
        </p:nvSpPr>
        <p:spPr>
          <a:xfrm>
            <a:off x="445698" y="290423"/>
            <a:ext cx="3761117" cy="5816977"/>
          </a:xfrm>
          <a:prstGeom prst="rect">
            <a:avLst/>
          </a:prstGeom>
          <a:noFill/>
        </p:spPr>
        <p:txBody>
          <a:bodyPr wrap="square" rtlCol="0">
            <a:spAutoFit/>
          </a:bodyPr>
          <a:lstStyle/>
          <a:p>
            <a:pPr algn="just"/>
            <a:r>
              <a:rPr lang="en-US" sz="1200" b="1" i="0" dirty="0">
                <a:solidFill>
                  <a:srgbClr val="333333"/>
                </a:solidFill>
                <a:effectLst/>
                <a:latin typeface="inter-regular"/>
              </a:rPr>
              <a:t>1) Artificial Intelligence is about_____.</a:t>
            </a:r>
          </a:p>
          <a:p>
            <a:pPr algn="just">
              <a:buFont typeface="+mj-lt"/>
              <a:buAutoNum type="arabicPeriod"/>
            </a:pPr>
            <a:r>
              <a:rPr lang="en-US" sz="1200" b="0" i="0" dirty="0">
                <a:solidFill>
                  <a:srgbClr val="000000"/>
                </a:solidFill>
                <a:effectLst/>
                <a:latin typeface="inter-regular"/>
              </a:rPr>
              <a:t>Playing a game on Computer</a:t>
            </a:r>
          </a:p>
          <a:p>
            <a:pPr algn="just">
              <a:buFont typeface="+mj-lt"/>
              <a:buAutoNum type="arabicPeriod"/>
            </a:pPr>
            <a:r>
              <a:rPr lang="en-US" sz="1200" b="0" i="0" dirty="0">
                <a:solidFill>
                  <a:srgbClr val="000000"/>
                </a:solidFill>
                <a:effectLst/>
                <a:latin typeface="inter-regular"/>
              </a:rPr>
              <a:t>Making a machine Intelligent</a:t>
            </a:r>
          </a:p>
          <a:p>
            <a:pPr algn="just">
              <a:buFont typeface="+mj-lt"/>
              <a:buAutoNum type="arabicPeriod"/>
            </a:pPr>
            <a:r>
              <a:rPr lang="en-US" sz="1200" b="0" i="0" dirty="0">
                <a:solidFill>
                  <a:srgbClr val="000000"/>
                </a:solidFill>
                <a:effectLst/>
                <a:latin typeface="inter-regular"/>
              </a:rPr>
              <a:t>Programming on Machine with your Own Intelligence</a:t>
            </a:r>
          </a:p>
          <a:p>
            <a:pPr algn="just">
              <a:buFont typeface="+mj-lt"/>
              <a:buAutoNum type="arabicPeriod"/>
            </a:pPr>
            <a:r>
              <a:rPr lang="en-US" sz="1200" b="0" i="0" dirty="0">
                <a:solidFill>
                  <a:srgbClr val="000000"/>
                </a:solidFill>
                <a:effectLst/>
                <a:latin typeface="inter-regular"/>
              </a:rPr>
              <a:t>Putting your intelligence in Machine</a:t>
            </a:r>
          </a:p>
          <a:p>
            <a:pPr algn="just">
              <a:buFont typeface="+mj-lt"/>
              <a:buAutoNum type="arabicPeriod"/>
            </a:pPr>
            <a:endParaRPr lang="en-US" sz="1200" dirty="0">
              <a:solidFill>
                <a:srgbClr val="000000"/>
              </a:solidFill>
              <a:latin typeface="inter-regular"/>
            </a:endParaRPr>
          </a:p>
          <a:p>
            <a:pPr algn="just"/>
            <a:r>
              <a:rPr lang="en-US" sz="1200" b="1" i="0" dirty="0">
                <a:solidFill>
                  <a:srgbClr val="333333"/>
                </a:solidFill>
                <a:effectLst/>
                <a:latin typeface="inter-regular"/>
              </a:rPr>
              <a:t>2) Who is known as the -Father of AI"?</a:t>
            </a:r>
          </a:p>
          <a:p>
            <a:pPr algn="just">
              <a:buFont typeface="+mj-lt"/>
              <a:buAutoNum type="arabicPeriod"/>
            </a:pPr>
            <a:r>
              <a:rPr lang="en-US" sz="1200" b="0" i="0" dirty="0">
                <a:solidFill>
                  <a:srgbClr val="000000"/>
                </a:solidFill>
                <a:effectLst/>
                <a:latin typeface="inter-regular"/>
              </a:rPr>
              <a:t>Fisher Ada</a:t>
            </a:r>
          </a:p>
          <a:p>
            <a:pPr algn="just">
              <a:buFont typeface="+mj-lt"/>
              <a:buAutoNum type="arabicPeriod"/>
            </a:pPr>
            <a:r>
              <a:rPr lang="en-US" sz="1200" b="0" i="0" dirty="0">
                <a:solidFill>
                  <a:srgbClr val="000000"/>
                </a:solidFill>
                <a:effectLst/>
                <a:latin typeface="inter-regular"/>
              </a:rPr>
              <a:t>Alan Turing</a:t>
            </a:r>
          </a:p>
          <a:p>
            <a:pPr algn="just">
              <a:buFont typeface="+mj-lt"/>
              <a:buAutoNum type="arabicPeriod"/>
            </a:pPr>
            <a:r>
              <a:rPr lang="en-US" sz="1200" b="0" i="0" dirty="0">
                <a:solidFill>
                  <a:srgbClr val="000000"/>
                </a:solidFill>
                <a:effectLst/>
                <a:latin typeface="inter-regular"/>
              </a:rPr>
              <a:t>John McCarthy</a:t>
            </a:r>
          </a:p>
          <a:p>
            <a:pPr algn="just">
              <a:buFont typeface="+mj-lt"/>
              <a:buAutoNum type="arabicPeriod"/>
            </a:pPr>
            <a:r>
              <a:rPr lang="en-US" sz="1200" b="0" i="0" dirty="0">
                <a:solidFill>
                  <a:srgbClr val="000000"/>
                </a:solidFill>
                <a:effectLst/>
                <a:latin typeface="inter-regular"/>
              </a:rPr>
              <a:t>Allen Newell</a:t>
            </a:r>
          </a:p>
          <a:p>
            <a:pPr algn="just">
              <a:buFont typeface="+mj-lt"/>
              <a:buAutoNum type="arabicPeriod"/>
            </a:pPr>
            <a:endParaRPr lang="en-US" sz="1200" dirty="0">
              <a:solidFill>
                <a:srgbClr val="000000"/>
              </a:solidFill>
              <a:latin typeface="inter-regular"/>
            </a:endParaRPr>
          </a:p>
          <a:p>
            <a:pPr algn="just"/>
            <a:r>
              <a:rPr lang="en-US" sz="1200" b="1" i="0" dirty="0">
                <a:solidFill>
                  <a:srgbClr val="333333"/>
                </a:solidFill>
                <a:effectLst/>
                <a:latin typeface="inter-regular"/>
              </a:rPr>
              <a:t>3)Select the most appropriate situation for that a blind search can be used.</a:t>
            </a:r>
          </a:p>
          <a:p>
            <a:pPr algn="just"/>
            <a:endParaRPr lang="en-US" sz="1200" b="1" i="0" dirty="0">
              <a:solidFill>
                <a:srgbClr val="333333"/>
              </a:solidFill>
              <a:effectLst/>
              <a:latin typeface="inter-regular"/>
            </a:endParaRPr>
          </a:p>
          <a:p>
            <a:pPr algn="just">
              <a:buFont typeface="+mj-lt"/>
              <a:buAutoNum type="arabicPeriod"/>
            </a:pPr>
            <a:r>
              <a:rPr lang="en-US" sz="1200" b="0" i="0" dirty="0">
                <a:solidFill>
                  <a:srgbClr val="000000"/>
                </a:solidFill>
                <a:effectLst/>
                <a:latin typeface="inter-regular"/>
              </a:rPr>
              <a:t>Real-life situation</a:t>
            </a:r>
          </a:p>
          <a:p>
            <a:pPr algn="just">
              <a:buFont typeface="+mj-lt"/>
              <a:buAutoNum type="arabicPeriod"/>
            </a:pPr>
            <a:r>
              <a:rPr lang="en-US" sz="1200" b="0" i="0" dirty="0">
                <a:solidFill>
                  <a:srgbClr val="000000"/>
                </a:solidFill>
                <a:effectLst/>
                <a:latin typeface="inter-regular"/>
              </a:rPr>
              <a:t>Small Search Space</a:t>
            </a:r>
          </a:p>
          <a:p>
            <a:pPr algn="just">
              <a:buFont typeface="+mj-lt"/>
              <a:buAutoNum type="arabicPeriod"/>
            </a:pPr>
            <a:r>
              <a:rPr lang="en-US" sz="1200" b="0" i="0" dirty="0">
                <a:solidFill>
                  <a:srgbClr val="000000"/>
                </a:solidFill>
                <a:effectLst/>
                <a:latin typeface="inter-regular"/>
              </a:rPr>
              <a:t>Complex game</a:t>
            </a:r>
          </a:p>
          <a:p>
            <a:pPr algn="just">
              <a:buFont typeface="+mj-lt"/>
              <a:buAutoNum type="arabicPeriod"/>
            </a:pPr>
            <a:r>
              <a:rPr lang="en-US" sz="1200" b="0" i="0" dirty="0">
                <a:solidFill>
                  <a:srgbClr val="000000"/>
                </a:solidFill>
                <a:effectLst/>
                <a:latin typeface="inter-regular"/>
              </a:rPr>
              <a:t> All of the above</a:t>
            </a:r>
          </a:p>
          <a:p>
            <a:pPr algn="just">
              <a:buFont typeface="+mj-lt"/>
              <a:buAutoNum type="arabicPeriod"/>
            </a:pPr>
            <a:endParaRPr lang="en-US" sz="1200" dirty="0">
              <a:solidFill>
                <a:srgbClr val="000000"/>
              </a:solidFill>
              <a:latin typeface="inter-regular"/>
            </a:endParaRPr>
          </a:p>
          <a:p>
            <a:pPr algn="just"/>
            <a:r>
              <a:rPr lang="en-US" sz="1200" b="1" i="0" dirty="0">
                <a:solidFill>
                  <a:srgbClr val="333333"/>
                </a:solidFill>
                <a:effectLst/>
                <a:latin typeface="inter-regular"/>
              </a:rPr>
              <a:t>4. Ways to achieve AI in real-life are_________.</a:t>
            </a:r>
          </a:p>
          <a:p>
            <a:pPr algn="just">
              <a:buFont typeface="+mj-lt"/>
              <a:buAutoNum type="arabicPeriod"/>
            </a:pPr>
            <a:r>
              <a:rPr lang="en-US" sz="1200" b="0" i="0" dirty="0">
                <a:solidFill>
                  <a:srgbClr val="000000"/>
                </a:solidFill>
                <a:effectLst/>
                <a:latin typeface="inter-regular"/>
              </a:rPr>
              <a:t>Machine Learning</a:t>
            </a:r>
          </a:p>
          <a:p>
            <a:pPr algn="just">
              <a:buFont typeface="+mj-lt"/>
              <a:buAutoNum type="arabicPeriod"/>
            </a:pPr>
            <a:r>
              <a:rPr lang="en-US" sz="1200" b="0" i="0" dirty="0">
                <a:solidFill>
                  <a:srgbClr val="000000"/>
                </a:solidFill>
                <a:effectLst/>
                <a:latin typeface="inter-regular"/>
              </a:rPr>
              <a:t>Deep Learning</a:t>
            </a:r>
          </a:p>
          <a:p>
            <a:pPr algn="just">
              <a:buFont typeface="+mj-lt"/>
              <a:buAutoNum type="arabicPeriod"/>
            </a:pPr>
            <a:r>
              <a:rPr lang="en-US" sz="1200" b="0" i="0" dirty="0">
                <a:solidFill>
                  <a:srgbClr val="000000"/>
                </a:solidFill>
                <a:effectLst/>
                <a:latin typeface="inter-regular"/>
              </a:rPr>
              <a:t>Both a &amp; b</a:t>
            </a:r>
          </a:p>
          <a:p>
            <a:pPr algn="just">
              <a:buFont typeface="+mj-lt"/>
              <a:buAutoNum type="arabicPeriod"/>
            </a:pPr>
            <a:r>
              <a:rPr lang="en-US" sz="1200" b="0" i="0" dirty="0">
                <a:solidFill>
                  <a:srgbClr val="000000"/>
                </a:solidFill>
                <a:effectLst/>
                <a:latin typeface="inter-regular"/>
              </a:rPr>
              <a:t>None of the </a:t>
            </a:r>
            <a:r>
              <a:rPr lang="en-US" sz="1200" b="0" i="0" dirty="0" err="1">
                <a:solidFill>
                  <a:srgbClr val="000000"/>
                </a:solidFill>
                <a:effectLst/>
                <a:latin typeface="inter-regular"/>
              </a:rPr>
              <a:t>abov</a:t>
            </a:r>
            <a:endParaRPr lang="en-US" sz="1200" b="0" i="0" dirty="0">
              <a:solidFill>
                <a:srgbClr val="000000"/>
              </a:solidFill>
              <a:effectLst/>
              <a:latin typeface="inter-regular"/>
            </a:endParaRPr>
          </a:p>
          <a:p>
            <a:pPr algn="just">
              <a:buFont typeface="+mj-lt"/>
              <a:buAutoNum type="arabicPeriod"/>
            </a:pPr>
            <a:endParaRPr lang="en-US" sz="1200" b="0" i="0" dirty="0">
              <a:solidFill>
                <a:srgbClr val="000000"/>
              </a:solidFill>
              <a:effectLst/>
              <a:latin typeface="inter-regular"/>
            </a:endParaRPr>
          </a:p>
          <a:p>
            <a:pPr algn="just"/>
            <a:r>
              <a:rPr lang="en-US" sz="1200" b="1" i="0" dirty="0">
                <a:solidFill>
                  <a:srgbClr val="333333"/>
                </a:solidFill>
                <a:effectLst/>
                <a:latin typeface="inter-regular"/>
              </a:rPr>
              <a:t>5. The main tasks of an AI agent are_______.</a:t>
            </a:r>
          </a:p>
          <a:p>
            <a:pPr algn="just">
              <a:buFont typeface="+mj-lt"/>
              <a:buAutoNum type="arabicPeriod"/>
            </a:pPr>
            <a:r>
              <a:rPr lang="en-US" sz="1200" b="0" i="0" dirty="0">
                <a:solidFill>
                  <a:srgbClr val="000000"/>
                </a:solidFill>
                <a:effectLst/>
                <a:latin typeface="inter-regular"/>
              </a:rPr>
              <a:t>Input and Output</a:t>
            </a:r>
          </a:p>
          <a:p>
            <a:pPr algn="just">
              <a:buFont typeface="+mj-lt"/>
              <a:buAutoNum type="arabicPeriod"/>
            </a:pPr>
            <a:r>
              <a:rPr lang="en-US" sz="1200" b="0" i="0" dirty="0">
                <a:solidFill>
                  <a:srgbClr val="000000"/>
                </a:solidFill>
                <a:effectLst/>
                <a:latin typeface="inter-regular"/>
              </a:rPr>
              <a:t>Moment and Humanly Actions</a:t>
            </a:r>
          </a:p>
          <a:p>
            <a:pPr algn="just">
              <a:buFont typeface="+mj-lt"/>
              <a:buAutoNum type="arabicPeriod"/>
            </a:pPr>
            <a:r>
              <a:rPr lang="en-US" sz="1200" b="0" i="0" dirty="0">
                <a:solidFill>
                  <a:srgbClr val="000000"/>
                </a:solidFill>
                <a:effectLst/>
                <a:latin typeface="inter-regular"/>
              </a:rPr>
              <a:t>Perceiving, thinking, and acting on the environment</a:t>
            </a:r>
          </a:p>
          <a:p>
            <a:pPr algn="just">
              <a:buFont typeface="+mj-lt"/>
              <a:buAutoNum type="arabicPeriod"/>
            </a:pPr>
            <a:r>
              <a:rPr lang="en-US" sz="1200" b="0" i="0" dirty="0">
                <a:solidFill>
                  <a:srgbClr val="000000"/>
                </a:solidFill>
                <a:effectLst/>
                <a:latin typeface="inter-regular"/>
              </a:rPr>
              <a:t>None of the above</a:t>
            </a:r>
            <a:endParaRPr lang="en-IN" dirty="0"/>
          </a:p>
        </p:txBody>
      </p:sp>
    </p:spTree>
    <p:extLst>
      <p:ext uri="{BB962C8B-B14F-4D97-AF65-F5344CB8AC3E}">
        <p14:creationId xmlns:p14="http://schemas.microsoft.com/office/powerpoint/2010/main" val="2460479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FEE07CF-2F68-EA1F-B3BA-FC2FFA2F1AE8}"/>
              </a:ext>
            </a:extLst>
          </p:cNvPr>
          <p:cNvSpPr txBox="1"/>
          <p:nvPr/>
        </p:nvSpPr>
        <p:spPr>
          <a:xfrm>
            <a:off x="148807" y="151179"/>
            <a:ext cx="6094562" cy="6555641"/>
          </a:xfrm>
          <a:prstGeom prst="rect">
            <a:avLst/>
          </a:prstGeom>
          <a:noFill/>
          <a:ln w="38100">
            <a:solidFill>
              <a:schemeClr val="accent1"/>
            </a:solidFill>
          </a:ln>
        </p:spPr>
        <p:txBody>
          <a:bodyPr wrap="square">
            <a:spAutoFit/>
          </a:bodyPr>
          <a:lstStyle/>
          <a:p>
            <a:pPr algn="l"/>
            <a:r>
              <a:rPr lang="en-US" sz="1000" b="1" i="0" dirty="0">
                <a:solidFill>
                  <a:srgbClr val="000000"/>
                </a:solidFill>
                <a:effectLst/>
                <a:latin typeface="Open Sans" panose="020B0606030504020204" pitchFamily="34" charset="0"/>
              </a:rPr>
              <a:t>Q.1 Select the type of data that can be Structured easily ?</a:t>
            </a:r>
          </a:p>
          <a:p>
            <a:pPr algn="l"/>
            <a:r>
              <a:rPr lang="en-US" sz="1000" b="0" i="0" dirty="0">
                <a:solidFill>
                  <a:srgbClr val="000000"/>
                </a:solidFill>
                <a:effectLst/>
                <a:latin typeface="Open Sans" panose="020B0606030504020204" pitchFamily="34" charset="0"/>
              </a:rPr>
              <a:t>Date Of Birth</a:t>
            </a:r>
          </a:p>
          <a:p>
            <a:pPr algn="l"/>
            <a:r>
              <a:rPr lang="en-US" sz="1000" b="0" i="0" dirty="0">
                <a:solidFill>
                  <a:srgbClr val="000000"/>
                </a:solidFill>
                <a:effectLst/>
                <a:latin typeface="Open Sans" panose="020B0606030504020204" pitchFamily="34" charset="0"/>
              </a:rPr>
              <a:t>Profile Photo</a:t>
            </a:r>
          </a:p>
          <a:p>
            <a:pPr algn="l"/>
            <a:r>
              <a:rPr lang="en-US" sz="1000" b="0" i="0" dirty="0">
                <a:solidFill>
                  <a:srgbClr val="000000"/>
                </a:solidFill>
                <a:effectLst/>
                <a:latin typeface="Open Sans" panose="020B0606030504020204" pitchFamily="34" charset="0"/>
              </a:rPr>
              <a:t>Screenshots</a:t>
            </a:r>
          </a:p>
          <a:p>
            <a:pPr algn="l"/>
            <a:r>
              <a:rPr lang="en-US" sz="1000" b="0" i="0" dirty="0">
                <a:solidFill>
                  <a:srgbClr val="000000"/>
                </a:solidFill>
                <a:effectLst/>
                <a:latin typeface="Open Sans" panose="020B0606030504020204" pitchFamily="34" charset="0"/>
              </a:rPr>
              <a:t>directions to the shops</a:t>
            </a:r>
          </a:p>
          <a:p>
            <a:pPr algn="l"/>
            <a:endParaRPr lang="en-US" sz="1000" dirty="0">
              <a:solidFill>
                <a:srgbClr val="000000"/>
              </a:solidFill>
              <a:latin typeface="Open Sans" panose="020B0606030504020204" pitchFamily="34" charset="0"/>
            </a:endParaRPr>
          </a:p>
          <a:p>
            <a:pPr algn="l"/>
            <a:r>
              <a:rPr lang="en-US" sz="1000" b="1" i="0" dirty="0">
                <a:solidFill>
                  <a:srgbClr val="000000"/>
                </a:solidFill>
                <a:effectLst/>
                <a:latin typeface="Open Sans" panose="020B0606030504020204" pitchFamily="34" charset="0"/>
              </a:rPr>
              <a:t>Q.2 Select the unstructured data</a:t>
            </a:r>
          </a:p>
          <a:p>
            <a:pPr algn="l"/>
            <a:endParaRPr lang="en-US" sz="1000" b="0" i="0" dirty="0">
              <a:solidFill>
                <a:srgbClr val="000000"/>
              </a:solidFill>
              <a:effectLst/>
              <a:latin typeface="Open Sans" panose="020B0606030504020204" pitchFamily="34" charset="0"/>
            </a:endParaRPr>
          </a:p>
          <a:p>
            <a:pPr algn="l"/>
            <a:r>
              <a:rPr lang="en-US" sz="1000" b="0" i="0" dirty="0">
                <a:solidFill>
                  <a:srgbClr val="000000"/>
                </a:solidFill>
                <a:effectLst/>
                <a:latin typeface="Open Sans" panose="020B0606030504020204" pitchFamily="34" charset="0"/>
              </a:rPr>
              <a:t>Name</a:t>
            </a:r>
          </a:p>
          <a:p>
            <a:pPr algn="l"/>
            <a:r>
              <a:rPr lang="en-US" sz="1000" b="0" i="0" dirty="0">
                <a:solidFill>
                  <a:srgbClr val="000000"/>
                </a:solidFill>
                <a:effectLst/>
                <a:latin typeface="Open Sans" panose="020B0606030504020204" pitchFamily="34" charset="0"/>
              </a:rPr>
              <a:t>shipping time</a:t>
            </a:r>
          </a:p>
          <a:p>
            <a:pPr algn="l"/>
            <a:r>
              <a:rPr lang="en-US" sz="1000" b="0" i="0" dirty="0">
                <a:solidFill>
                  <a:srgbClr val="000000"/>
                </a:solidFill>
                <a:effectLst/>
                <a:latin typeface="Open Sans" panose="020B0606030504020204" pitchFamily="34" charset="0"/>
              </a:rPr>
              <a:t>Price of product</a:t>
            </a:r>
          </a:p>
          <a:p>
            <a:pPr algn="l"/>
            <a:r>
              <a:rPr lang="en-US" sz="1000" b="0" i="0" dirty="0">
                <a:solidFill>
                  <a:srgbClr val="000000"/>
                </a:solidFill>
                <a:effectLst/>
                <a:latin typeface="Open Sans" panose="020B0606030504020204" pitchFamily="34" charset="0"/>
              </a:rPr>
              <a:t>Product description</a:t>
            </a:r>
          </a:p>
          <a:p>
            <a:pPr algn="l"/>
            <a:endParaRPr lang="en-US" sz="1000" dirty="0">
              <a:solidFill>
                <a:srgbClr val="000000"/>
              </a:solidFill>
              <a:latin typeface="Open Sans" panose="020B0606030504020204" pitchFamily="34" charset="0"/>
            </a:endParaRPr>
          </a:p>
          <a:p>
            <a:pPr algn="l"/>
            <a:r>
              <a:rPr lang="en-US" sz="1000" b="1" dirty="0">
                <a:solidFill>
                  <a:srgbClr val="000000"/>
                </a:solidFill>
                <a:latin typeface="Open Sans" panose="020B0606030504020204" pitchFamily="34" charset="0"/>
              </a:rPr>
              <a:t>Q.3 Unstructured data can come from which of the following?</a:t>
            </a:r>
          </a:p>
          <a:p>
            <a:pPr algn="l"/>
            <a:r>
              <a:rPr lang="en-US" sz="1000" i="0" dirty="0">
                <a:solidFill>
                  <a:srgbClr val="000000"/>
                </a:solidFill>
                <a:effectLst/>
                <a:latin typeface="Open Sans" panose="020B0606030504020204" pitchFamily="34" charset="0"/>
              </a:rPr>
              <a:t>Facebook</a:t>
            </a:r>
          </a:p>
          <a:p>
            <a:pPr algn="l"/>
            <a:r>
              <a:rPr lang="en-US" sz="1000" i="0" dirty="0">
                <a:solidFill>
                  <a:srgbClr val="000000"/>
                </a:solidFill>
                <a:effectLst/>
                <a:latin typeface="Open Sans" panose="020B0606030504020204" pitchFamily="34" charset="0"/>
              </a:rPr>
              <a:t>Twitter</a:t>
            </a:r>
          </a:p>
          <a:p>
            <a:pPr algn="l"/>
            <a:r>
              <a:rPr lang="en-US" sz="1000" i="0" dirty="0">
                <a:solidFill>
                  <a:srgbClr val="000000"/>
                </a:solidFill>
                <a:effectLst/>
                <a:latin typeface="Open Sans" panose="020B0606030504020204" pitchFamily="34" charset="0"/>
              </a:rPr>
              <a:t>Presentations</a:t>
            </a:r>
          </a:p>
          <a:p>
            <a:pPr algn="l"/>
            <a:r>
              <a:rPr lang="en-US" sz="1000" i="0" dirty="0">
                <a:solidFill>
                  <a:srgbClr val="000000"/>
                </a:solidFill>
                <a:effectLst/>
                <a:latin typeface="Open Sans" panose="020B0606030504020204" pitchFamily="34" charset="0"/>
              </a:rPr>
              <a:t>All of these are </a:t>
            </a:r>
            <a:r>
              <a:rPr lang="en-US" sz="1000" i="0" dirty="0" err="1">
                <a:solidFill>
                  <a:srgbClr val="000000"/>
                </a:solidFill>
                <a:effectLst/>
                <a:latin typeface="Open Sans" panose="020B0606030504020204" pitchFamily="34" charset="0"/>
              </a:rPr>
              <a:t>corr</a:t>
            </a:r>
            <a:endParaRPr lang="en-US" sz="1000" i="0" dirty="0">
              <a:solidFill>
                <a:srgbClr val="000000"/>
              </a:solidFill>
              <a:effectLst/>
              <a:latin typeface="Open Sans" panose="020B0606030504020204" pitchFamily="34" charset="0"/>
            </a:endParaRPr>
          </a:p>
          <a:p>
            <a:pPr algn="l"/>
            <a:endParaRPr lang="en-US" sz="1000" dirty="0">
              <a:solidFill>
                <a:srgbClr val="000000"/>
              </a:solidFill>
              <a:latin typeface="Open Sans" panose="020B0606030504020204" pitchFamily="34" charset="0"/>
            </a:endParaRPr>
          </a:p>
          <a:p>
            <a:pPr algn="l"/>
            <a:endParaRPr lang="en-US" sz="1000" i="0" dirty="0">
              <a:solidFill>
                <a:srgbClr val="000000"/>
              </a:solidFill>
              <a:effectLst/>
              <a:latin typeface="Open Sans" panose="020B0606030504020204" pitchFamily="34" charset="0"/>
            </a:endParaRPr>
          </a:p>
          <a:p>
            <a:pPr algn="l"/>
            <a:r>
              <a:rPr lang="en-US" sz="1000" b="1" dirty="0">
                <a:solidFill>
                  <a:srgbClr val="000000"/>
                </a:solidFill>
                <a:latin typeface="Open Sans" panose="020B0606030504020204" pitchFamily="34" charset="0"/>
              </a:rPr>
              <a:t>Q.4 What is structured data?</a:t>
            </a:r>
          </a:p>
          <a:p>
            <a:pPr algn="l"/>
            <a:endParaRPr lang="en-US" sz="1000" dirty="0">
              <a:solidFill>
                <a:srgbClr val="000000"/>
              </a:solidFill>
              <a:latin typeface="Open Sans" panose="020B0606030504020204" pitchFamily="34" charset="0"/>
            </a:endParaRPr>
          </a:p>
          <a:p>
            <a:pPr algn="l"/>
            <a:r>
              <a:rPr lang="en-US" sz="1000" dirty="0">
                <a:solidFill>
                  <a:srgbClr val="000000"/>
                </a:solidFill>
                <a:latin typeface="Open Sans" panose="020B0606030504020204" pitchFamily="34" charset="0"/>
              </a:rPr>
              <a:t>Structured data is a type of data that is huge in number and has many inaccurate values</a:t>
            </a:r>
          </a:p>
          <a:p>
            <a:pPr algn="l"/>
            <a:r>
              <a:rPr lang="en-US" sz="1000" dirty="0">
                <a:solidFill>
                  <a:srgbClr val="000000"/>
                </a:solidFill>
                <a:latin typeface="Open Sans" panose="020B0606030504020204" pitchFamily="34" charset="0"/>
              </a:rPr>
              <a:t>Structured data is a type of data that is very less in number and can be stored in proper rows and columns</a:t>
            </a:r>
          </a:p>
          <a:p>
            <a:pPr algn="l"/>
            <a:r>
              <a:rPr lang="en-US" sz="1000" dirty="0">
                <a:solidFill>
                  <a:srgbClr val="000000"/>
                </a:solidFill>
                <a:latin typeface="Open Sans" panose="020B0606030504020204" pitchFamily="34" charset="0"/>
              </a:rPr>
              <a:t>Structured data is a type of data that has inaccurate values but can be stored in rows and columns</a:t>
            </a:r>
          </a:p>
          <a:p>
            <a:pPr algn="l"/>
            <a:endParaRPr lang="en-US" sz="1000" dirty="0">
              <a:solidFill>
                <a:srgbClr val="000000"/>
              </a:solidFill>
              <a:latin typeface="Open Sans" panose="020B0606030504020204" pitchFamily="34" charset="0"/>
            </a:endParaRPr>
          </a:p>
          <a:p>
            <a:pPr algn="l"/>
            <a:endParaRPr lang="en-US" sz="1000" i="0" dirty="0">
              <a:solidFill>
                <a:srgbClr val="000000"/>
              </a:solidFill>
              <a:effectLst/>
              <a:latin typeface="Open Sans" panose="020B0606030504020204" pitchFamily="34" charset="0"/>
            </a:endParaRPr>
          </a:p>
          <a:p>
            <a:pPr algn="l"/>
            <a:r>
              <a:rPr lang="en-US" sz="1000" b="1" i="0" dirty="0">
                <a:solidFill>
                  <a:srgbClr val="000000"/>
                </a:solidFill>
                <a:effectLst/>
                <a:latin typeface="Open Sans" panose="020B0606030504020204" pitchFamily="34" charset="0"/>
              </a:rPr>
              <a:t>Q.5 An example of structured data is _____.</a:t>
            </a:r>
          </a:p>
          <a:p>
            <a:pPr algn="l"/>
            <a:r>
              <a:rPr lang="en-US" sz="1000" i="0" dirty="0">
                <a:solidFill>
                  <a:srgbClr val="000000"/>
                </a:solidFill>
                <a:effectLst/>
                <a:latin typeface="Open Sans" panose="020B0606030504020204" pitchFamily="34" charset="0"/>
              </a:rPr>
              <a:t>age information</a:t>
            </a:r>
          </a:p>
          <a:p>
            <a:pPr algn="l"/>
            <a:r>
              <a:rPr lang="en-US" sz="1000" i="0" dirty="0">
                <a:solidFill>
                  <a:srgbClr val="000000"/>
                </a:solidFill>
                <a:effectLst/>
                <a:latin typeface="Open Sans" panose="020B0606030504020204" pitchFamily="34" charset="0"/>
              </a:rPr>
              <a:t>reason for a customer complaint</a:t>
            </a:r>
          </a:p>
          <a:p>
            <a:pPr algn="l"/>
            <a:r>
              <a:rPr lang="en-US" sz="1000" i="0" dirty="0">
                <a:solidFill>
                  <a:srgbClr val="000000"/>
                </a:solidFill>
                <a:effectLst/>
                <a:latin typeface="Open Sans" panose="020B0606030504020204" pitchFamily="34" charset="0"/>
              </a:rPr>
              <a:t>customer reviews</a:t>
            </a:r>
          </a:p>
          <a:p>
            <a:pPr algn="l"/>
            <a:r>
              <a:rPr lang="en-US" sz="1000" i="0" dirty="0">
                <a:solidFill>
                  <a:srgbClr val="000000"/>
                </a:solidFill>
                <a:effectLst/>
                <a:latin typeface="Open Sans" panose="020B0606030504020204" pitchFamily="34" charset="0"/>
              </a:rPr>
              <a:t>pictures of the good/</a:t>
            </a:r>
            <a:r>
              <a:rPr lang="en-US" sz="1000" i="0" dirty="0" err="1">
                <a:solidFill>
                  <a:srgbClr val="000000"/>
                </a:solidFill>
                <a:effectLst/>
                <a:latin typeface="Open Sans" panose="020B0606030504020204" pitchFamily="34" charset="0"/>
              </a:rPr>
              <a:t>serviceect</a:t>
            </a:r>
            <a:r>
              <a:rPr lang="en-US" sz="1000" i="0" dirty="0">
                <a:solidFill>
                  <a:srgbClr val="000000"/>
                </a:solidFill>
                <a:effectLst/>
                <a:latin typeface="Open Sans" panose="020B0606030504020204" pitchFamily="34" charset="0"/>
              </a:rPr>
              <a:t>.</a:t>
            </a:r>
          </a:p>
          <a:p>
            <a:pPr algn="l"/>
            <a:endParaRPr lang="en-US" sz="1000" dirty="0">
              <a:solidFill>
                <a:srgbClr val="000000"/>
              </a:solidFill>
              <a:latin typeface="Open Sans" panose="020B0606030504020204" pitchFamily="34" charset="0"/>
            </a:endParaRPr>
          </a:p>
          <a:p>
            <a:pPr algn="l"/>
            <a:endParaRPr lang="en-US" sz="1000" b="1" i="0" dirty="0">
              <a:solidFill>
                <a:srgbClr val="000000"/>
              </a:solidFill>
              <a:effectLst/>
              <a:latin typeface="Open Sans" panose="020B0606030504020204" pitchFamily="34" charset="0"/>
            </a:endParaRPr>
          </a:p>
          <a:p>
            <a:pPr algn="l"/>
            <a:r>
              <a:rPr lang="en-US" sz="1000" b="1" dirty="0">
                <a:solidFill>
                  <a:srgbClr val="000000"/>
                </a:solidFill>
                <a:latin typeface="Open Sans" panose="020B0606030504020204" pitchFamily="34" charset="0"/>
              </a:rPr>
              <a:t> Q.6 What is unstructured data?</a:t>
            </a:r>
          </a:p>
          <a:p>
            <a:pPr algn="l"/>
            <a:endParaRPr lang="en-US" sz="1000" dirty="0">
              <a:solidFill>
                <a:srgbClr val="000000"/>
              </a:solidFill>
              <a:latin typeface="Open Sans" panose="020B0606030504020204" pitchFamily="34" charset="0"/>
            </a:endParaRPr>
          </a:p>
          <a:p>
            <a:pPr algn="l"/>
            <a:r>
              <a:rPr lang="en-US" sz="1000" dirty="0">
                <a:solidFill>
                  <a:srgbClr val="000000"/>
                </a:solidFill>
                <a:latin typeface="Open Sans" panose="020B0606030504020204" pitchFamily="34" charset="0"/>
              </a:rPr>
              <a:t>Unstructured data is a type of data that is huge in number and has many inaccurate values</a:t>
            </a:r>
          </a:p>
          <a:p>
            <a:pPr algn="l"/>
            <a:r>
              <a:rPr lang="en-US" sz="1000" dirty="0">
                <a:solidFill>
                  <a:srgbClr val="000000"/>
                </a:solidFill>
                <a:latin typeface="Open Sans" panose="020B0606030504020204" pitchFamily="34" charset="0"/>
              </a:rPr>
              <a:t>Unstructured data is a type of data that is very less in number and can be stored in proper rows and columns</a:t>
            </a:r>
          </a:p>
          <a:p>
            <a:pPr algn="l"/>
            <a:r>
              <a:rPr lang="en-US" sz="1000" dirty="0">
                <a:solidFill>
                  <a:srgbClr val="000000"/>
                </a:solidFill>
                <a:latin typeface="Open Sans" panose="020B0606030504020204" pitchFamily="34" charset="0"/>
              </a:rPr>
              <a:t>Unstructured data is a type of data that has inaccurate values but can be stored in rows and columns</a:t>
            </a:r>
            <a:endParaRPr lang="en-US" sz="1000" i="0" dirty="0">
              <a:solidFill>
                <a:srgbClr val="000000"/>
              </a:solidFill>
              <a:effectLst/>
              <a:latin typeface="Open Sans" panose="020B0606030504020204" pitchFamily="34" charset="0"/>
            </a:endParaRPr>
          </a:p>
        </p:txBody>
      </p:sp>
      <p:sp>
        <p:nvSpPr>
          <p:cNvPr id="17" name="TextBox 16">
            <a:extLst>
              <a:ext uri="{FF2B5EF4-FFF2-40B4-BE49-F238E27FC236}">
                <a16:creationId xmlns="" xmlns:a16="http://schemas.microsoft.com/office/drawing/2014/main" id="{5AE81487-A24F-6D54-57C0-66AABF56B44D}"/>
              </a:ext>
            </a:extLst>
          </p:cNvPr>
          <p:cNvSpPr txBox="1"/>
          <p:nvPr/>
        </p:nvSpPr>
        <p:spPr>
          <a:xfrm>
            <a:off x="6368451" y="151179"/>
            <a:ext cx="5441111" cy="1538883"/>
          </a:xfrm>
          <a:prstGeom prst="rect">
            <a:avLst/>
          </a:prstGeom>
          <a:noFill/>
          <a:ln w="28575">
            <a:solidFill>
              <a:schemeClr val="accent1"/>
            </a:solidFill>
          </a:ln>
        </p:spPr>
        <p:txBody>
          <a:bodyPr wrap="square">
            <a:spAutoFit/>
          </a:bodyPr>
          <a:lstStyle/>
          <a:p>
            <a:r>
              <a:rPr lang="en-US" sz="1400" b="1" dirty="0"/>
              <a:t>Q.6 What is semi-structured data?</a:t>
            </a:r>
          </a:p>
          <a:p>
            <a:endParaRPr lang="en-US" sz="1000" dirty="0"/>
          </a:p>
          <a:p>
            <a:r>
              <a:rPr lang="en-US" sz="1000" dirty="0"/>
              <a:t>Semi-structured data is a type of data that is huge in number and has many inaccurate values</a:t>
            </a:r>
          </a:p>
          <a:p>
            <a:r>
              <a:rPr lang="en-US" sz="1000" dirty="0"/>
              <a:t>Semi-structured data is a type of data that is very less in number and can be stored in proper rows and columns</a:t>
            </a:r>
          </a:p>
          <a:p>
            <a:r>
              <a:rPr lang="en-US" sz="1000" dirty="0"/>
              <a:t>Semi-structured data is a type of data that has inaccurate values but can be stored in rows and columns</a:t>
            </a:r>
          </a:p>
          <a:p>
            <a:r>
              <a:rPr lang="en-US" sz="1000" dirty="0"/>
              <a:t>Semi-structured data is a type of data which has contained the data of both types i.e., structured data and semi-structured data</a:t>
            </a:r>
            <a:endParaRPr lang="en-IN" sz="1000" dirty="0"/>
          </a:p>
        </p:txBody>
      </p:sp>
    </p:spTree>
    <p:extLst>
      <p:ext uri="{BB962C8B-B14F-4D97-AF65-F5344CB8AC3E}">
        <p14:creationId xmlns:p14="http://schemas.microsoft.com/office/powerpoint/2010/main" val="738545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2855" y="317367"/>
            <a:ext cx="6005466" cy="646331"/>
          </a:xfrm>
          <a:prstGeom prst="rect">
            <a:avLst/>
          </a:prstGeom>
          <a:solidFill>
            <a:schemeClr val="bg2"/>
          </a:solidFill>
        </p:spPr>
        <p:txBody>
          <a:bodyPr wrap="square">
            <a:spAutoFit/>
          </a:bodyPr>
          <a:lstStyle/>
          <a:p>
            <a:pPr algn="ctr"/>
            <a:r>
              <a:rPr lang="en-US" b="1" dirty="0">
                <a:solidFill>
                  <a:schemeClr val="accent1"/>
                </a:solidFill>
              </a:rPr>
              <a:t>Big Data Frameworks</a:t>
            </a:r>
          </a:p>
          <a:p>
            <a:pPr algn="ctr"/>
            <a:r>
              <a:rPr lang="en-US" b="1" dirty="0">
                <a:solidFill>
                  <a:schemeClr val="accent1"/>
                </a:solidFill>
              </a:rPr>
              <a:t> </a:t>
            </a:r>
            <a:r>
              <a:rPr lang="en-US" b="1" dirty="0" smtClean="0">
                <a:solidFill>
                  <a:schemeClr val="accent1"/>
                </a:solidFill>
              </a:rPr>
              <a:t>     Big </a:t>
            </a:r>
            <a:r>
              <a:rPr lang="en-US" b="1" dirty="0">
                <a:solidFill>
                  <a:schemeClr val="accent1"/>
                </a:solidFill>
              </a:rPr>
              <a:t>Data Programming Paradigms</a:t>
            </a:r>
          </a:p>
        </p:txBody>
      </p:sp>
      <p:sp>
        <p:nvSpPr>
          <p:cNvPr id="3" name="Rectangle 2"/>
          <p:cNvSpPr/>
          <p:nvPr/>
        </p:nvSpPr>
        <p:spPr>
          <a:xfrm>
            <a:off x="144853" y="1447541"/>
            <a:ext cx="12047147" cy="4893647"/>
          </a:xfrm>
          <a:prstGeom prst="rect">
            <a:avLst/>
          </a:prstGeom>
          <a:solidFill>
            <a:schemeClr val="bg2"/>
          </a:solidFill>
        </p:spPr>
        <p:txBody>
          <a:bodyPr wrap="square">
            <a:spAutoFit/>
          </a:bodyPr>
          <a:lstStyle/>
          <a:p>
            <a:pPr algn="ctr"/>
            <a:r>
              <a:rPr lang="en-US" b="1" dirty="0" smtClean="0">
                <a:solidFill>
                  <a:srgbClr val="002060"/>
                </a:solidFill>
              </a:rPr>
              <a:t>Big Data Frameworks</a:t>
            </a:r>
          </a:p>
          <a:p>
            <a:r>
              <a:rPr lang="en-US" sz="2400" b="1" dirty="0" smtClean="0">
                <a:solidFill>
                  <a:srgbClr val="002060"/>
                </a:solidFill>
              </a:rPr>
              <a:t>. </a:t>
            </a:r>
            <a:r>
              <a:rPr lang="en-US" sz="2400" b="1" dirty="0" err="1" smtClean="0">
                <a:solidFill>
                  <a:srgbClr val="002060"/>
                </a:solidFill>
              </a:rPr>
              <a:t>Hadoop</a:t>
            </a:r>
            <a:r>
              <a:rPr lang="en-US" sz="2400" b="1" dirty="0" smtClean="0">
                <a:solidFill>
                  <a:srgbClr val="002060"/>
                </a:solidFill>
              </a:rPr>
              <a:t>  </a:t>
            </a:r>
          </a:p>
          <a:p>
            <a:r>
              <a:rPr lang="en-US" b="1" dirty="0" smtClean="0">
                <a:solidFill>
                  <a:srgbClr val="002060"/>
                </a:solidFill>
              </a:rPr>
              <a:t>    </a:t>
            </a:r>
          </a:p>
          <a:p>
            <a:r>
              <a:rPr lang="en-US" b="1" dirty="0" smtClean="0">
                <a:solidFill>
                  <a:srgbClr val="002060"/>
                </a:solidFill>
              </a:rPr>
              <a:t>          There are four components in the </a:t>
            </a:r>
            <a:r>
              <a:rPr lang="en-US" b="1" u="sng" dirty="0" err="1" smtClean="0">
                <a:solidFill>
                  <a:srgbClr val="002060"/>
                </a:solidFill>
                <a:hlinkClick r:id="rId2"/>
              </a:rPr>
              <a:t>Hadoop</a:t>
            </a:r>
            <a:r>
              <a:rPr lang="en-US" b="1" u="sng" dirty="0" smtClean="0">
                <a:solidFill>
                  <a:srgbClr val="002060"/>
                </a:solidFill>
                <a:hlinkClick r:id="rId2"/>
              </a:rPr>
              <a:t> ecosystem</a:t>
            </a:r>
            <a:endParaRPr lang="en-US" b="1" dirty="0" smtClean="0">
              <a:solidFill>
                <a:srgbClr val="002060"/>
              </a:solidFill>
            </a:endParaRPr>
          </a:p>
          <a:p>
            <a:endParaRPr lang="en-US" dirty="0" smtClean="0">
              <a:solidFill>
                <a:srgbClr val="002060"/>
              </a:solidFill>
            </a:endParaRPr>
          </a:p>
          <a:p>
            <a:r>
              <a:rPr lang="en-US" b="1" dirty="0" smtClean="0">
                <a:solidFill>
                  <a:srgbClr val="002060"/>
                </a:solidFill>
              </a:rPr>
              <a:t>         HDFS:</a:t>
            </a:r>
            <a:r>
              <a:rPr lang="en-US" dirty="0" smtClean="0">
                <a:solidFill>
                  <a:srgbClr val="002060"/>
                </a:solidFill>
              </a:rPr>
              <a:t> Stands for </a:t>
            </a:r>
            <a:r>
              <a:rPr lang="en-US" dirty="0" err="1" smtClean="0">
                <a:solidFill>
                  <a:srgbClr val="002060"/>
                </a:solidFill>
              </a:rPr>
              <a:t>Hadoop</a:t>
            </a:r>
            <a:r>
              <a:rPr lang="en-US" dirty="0" smtClean="0">
                <a:solidFill>
                  <a:srgbClr val="002060"/>
                </a:solidFill>
              </a:rPr>
              <a:t> Distributed File System, a file system that stores data on computers in a cluster.</a:t>
            </a:r>
          </a:p>
          <a:p>
            <a:r>
              <a:rPr lang="en-US" dirty="0" smtClean="0">
                <a:solidFill>
                  <a:srgbClr val="002060"/>
                </a:solidFill>
              </a:rPr>
              <a:t>           In simple words, it is a storage unit of </a:t>
            </a:r>
            <a:r>
              <a:rPr lang="en-US" dirty="0" err="1" smtClean="0">
                <a:solidFill>
                  <a:srgbClr val="002060"/>
                </a:solidFill>
              </a:rPr>
              <a:t>Hadoop</a:t>
            </a:r>
            <a:r>
              <a:rPr lang="en-US" dirty="0" smtClean="0">
                <a:solidFill>
                  <a:srgbClr val="002060"/>
                </a:solidFill>
              </a:rPr>
              <a:t>.</a:t>
            </a:r>
          </a:p>
          <a:p>
            <a:endParaRPr lang="en-US" dirty="0" smtClean="0">
              <a:solidFill>
                <a:srgbClr val="002060"/>
              </a:solidFill>
            </a:endParaRPr>
          </a:p>
          <a:p>
            <a:r>
              <a:rPr lang="en-US" b="1" dirty="0" smtClean="0">
                <a:solidFill>
                  <a:srgbClr val="002060"/>
                </a:solidFill>
              </a:rPr>
              <a:t>         YARN:</a:t>
            </a:r>
            <a:r>
              <a:rPr lang="en-US" dirty="0" smtClean="0">
                <a:solidFill>
                  <a:srgbClr val="002060"/>
                </a:solidFill>
              </a:rPr>
              <a:t> An acronym for Yet Another Resource Negotiator, a resource manager. It manages all computing </a:t>
            </a:r>
          </a:p>
          <a:p>
            <a:r>
              <a:rPr lang="en-US" dirty="0" smtClean="0">
                <a:solidFill>
                  <a:srgbClr val="002060"/>
                </a:solidFill>
              </a:rPr>
              <a:t>         resources in clusters and uses them to schedule user applications.</a:t>
            </a:r>
          </a:p>
          <a:p>
            <a:endParaRPr lang="en-US" dirty="0" smtClean="0">
              <a:solidFill>
                <a:srgbClr val="002060"/>
              </a:solidFill>
            </a:endParaRPr>
          </a:p>
          <a:p>
            <a:r>
              <a:rPr lang="en-US" dirty="0" smtClean="0">
                <a:solidFill>
                  <a:srgbClr val="002060"/>
                </a:solidFill>
              </a:rPr>
              <a:t>         </a:t>
            </a:r>
            <a:r>
              <a:rPr lang="en-US" dirty="0" err="1" smtClean="0">
                <a:solidFill>
                  <a:srgbClr val="002060"/>
                </a:solidFill>
              </a:rPr>
              <a:t>M</a:t>
            </a:r>
            <a:r>
              <a:rPr lang="en-US" b="1" dirty="0" err="1" smtClean="0">
                <a:solidFill>
                  <a:srgbClr val="002060"/>
                </a:solidFill>
              </a:rPr>
              <a:t>apReduce</a:t>
            </a:r>
            <a:r>
              <a:rPr lang="en-US" b="1" dirty="0" smtClean="0">
                <a:solidFill>
                  <a:srgbClr val="002060"/>
                </a:solidFill>
              </a:rPr>
              <a:t>:</a:t>
            </a:r>
            <a:r>
              <a:rPr lang="en-US" dirty="0" smtClean="0">
                <a:solidFill>
                  <a:srgbClr val="002060"/>
                </a:solidFill>
              </a:rPr>
              <a:t> A programming model for processing data.</a:t>
            </a:r>
          </a:p>
          <a:p>
            <a:endParaRPr lang="en-US" b="1" dirty="0" smtClean="0">
              <a:solidFill>
                <a:srgbClr val="002060"/>
              </a:solidFill>
            </a:endParaRPr>
          </a:p>
          <a:p>
            <a:r>
              <a:rPr lang="en-US" b="1" dirty="0" smtClean="0">
                <a:solidFill>
                  <a:srgbClr val="002060"/>
                </a:solidFill>
              </a:rPr>
              <a:t>        </a:t>
            </a:r>
            <a:r>
              <a:rPr lang="en-US" b="1" dirty="0" err="1" smtClean="0">
                <a:solidFill>
                  <a:srgbClr val="002060"/>
                </a:solidFill>
              </a:rPr>
              <a:t>Hadoop</a:t>
            </a:r>
            <a:r>
              <a:rPr lang="en-US" b="1" dirty="0" smtClean="0">
                <a:solidFill>
                  <a:srgbClr val="002060"/>
                </a:solidFill>
              </a:rPr>
              <a:t> Common:</a:t>
            </a:r>
            <a:r>
              <a:rPr lang="en-US" dirty="0" smtClean="0">
                <a:solidFill>
                  <a:srgbClr val="002060"/>
                </a:solidFill>
              </a:rPr>
              <a:t> Hosts libraries and utilities and provide them to the above </a:t>
            </a:r>
            <a:r>
              <a:rPr lang="en-US" dirty="0" err="1" smtClean="0">
                <a:solidFill>
                  <a:srgbClr val="002060"/>
                </a:solidFill>
              </a:rPr>
              <a:t>Hadoop</a:t>
            </a:r>
            <a:r>
              <a:rPr lang="en-US" dirty="0" smtClean="0">
                <a:solidFill>
                  <a:srgbClr val="002060"/>
                </a:solidFill>
              </a:rPr>
              <a:t> components as </a:t>
            </a:r>
          </a:p>
          <a:p>
            <a:r>
              <a:rPr lang="en-US" dirty="0" smtClean="0">
                <a:solidFill>
                  <a:srgbClr val="002060"/>
                </a:solidFill>
              </a:rPr>
              <a:t>         required.</a:t>
            </a:r>
          </a:p>
          <a:p>
            <a:endParaRPr lang="en-US" b="1" dirty="0" smtClean="0">
              <a:solidFill>
                <a:srgbClr val="002060"/>
              </a:solidFill>
            </a:endParaRPr>
          </a:p>
          <a:p>
            <a:endParaRPr lang="en-US" b="1" dirty="0">
              <a:solidFill>
                <a:srgbClr val="002060"/>
              </a:solidFill>
            </a:endParaRPr>
          </a:p>
        </p:txBody>
      </p:sp>
    </p:spTree>
    <p:extLst>
      <p:ext uri="{BB962C8B-B14F-4D97-AF65-F5344CB8AC3E}">
        <p14:creationId xmlns:p14="http://schemas.microsoft.com/office/powerpoint/2010/main" val="4011885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388" y="632729"/>
            <a:ext cx="12047147" cy="6001643"/>
          </a:xfrm>
          <a:prstGeom prst="rect">
            <a:avLst/>
          </a:prstGeom>
          <a:solidFill>
            <a:schemeClr val="bg2"/>
          </a:solidFill>
        </p:spPr>
        <p:txBody>
          <a:bodyPr wrap="square">
            <a:spAutoFit/>
          </a:bodyPr>
          <a:lstStyle/>
          <a:p>
            <a:pPr algn="ctr"/>
            <a:r>
              <a:rPr lang="en-US" b="1" dirty="0" smtClean="0">
                <a:solidFill>
                  <a:srgbClr val="002060"/>
                </a:solidFill>
              </a:rPr>
              <a:t>Big Data Frameworks</a:t>
            </a:r>
          </a:p>
          <a:p>
            <a:r>
              <a:rPr lang="en-US" sz="2400" b="1" dirty="0" smtClean="0">
                <a:solidFill>
                  <a:srgbClr val="002060"/>
                </a:solidFill>
              </a:rPr>
              <a:t>. </a:t>
            </a:r>
            <a:r>
              <a:rPr lang="en-IN" sz="2400" b="1" u="sng" dirty="0">
                <a:hlinkClick r:id="rId2"/>
              </a:rPr>
              <a:t>2. Apache </a:t>
            </a:r>
            <a:r>
              <a:rPr lang="en-IN" sz="2400" b="1" u="sng" dirty="0" smtClean="0">
                <a:hlinkClick r:id="rId2"/>
              </a:rPr>
              <a:t>Spark</a:t>
            </a:r>
            <a:endParaRPr lang="en-IN" sz="2400" b="1" u="sng" dirty="0" smtClean="0"/>
          </a:p>
          <a:p>
            <a:endParaRPr lang="en-US" sz="2400" b="1" u="sng" dirty="0"/>
          </a:p>
          <a:p>
            <a:r>
              <a:rPr lang="en-US" sz="2400" dirty="0"/>
              <a:t>It is a multi-language analytics engine for big data processing. It works well with very massive datasets. Along with batch processing, it supports stream processing. It distributes data across multiple computers itself or with the help of other distributing tools</a:t>
            </a:r>
            <a:r>
              <a:rPr lang="en-US" sz="2400" dirty="0" smtClean="0"/>
              <a:t>.</a:t>
            </a:r>
          </a:p>
          <a:p>
            <a:endParaRPr lang="en-US" sz="2400" b="1" dirty="0"/>
          </a:p>
          <a:p>
            <a:endParaRPr lang="en-US" sz="2400" b="1" dirty="0" smtClean="0"/>
          </a:p>
          <a:p>
            <a:r>
              <a:rPr lang="en-US" sz="2400" dirty="0"/>
              <a:t>Spark uses </a:t>
            </a:r>
            <a:r>
              <a:rPr lang="en-US" sz="2400" b="1" dirty="0"/>
              <a:t>in-memory caching</a:t>
            </a:r>
            <a:r>
              <a:rPr lang="en-US" sz="2400" dirty="0"/>
              <a:t>, which makes it a superfast framework than other cluster computing systems, such as </a:t>
            </a:r>
            <a:r>
              <a:rPr lang="en-US" sz="2400" dirty="0" err="1"/>
              <a:t>Hadoop</a:t>
            </a:r>
            <a:r>
              <a:rPr lang="en-US" sz="2400" dirty="0"/>
              <a:t>. The data processing in memory is just one-step — reading data into memory, performing operations, and writing the results back</a:t>
            </a:r>
            <a:r>
              <a:rPr lang="en-US" sz="2400" dirty="0" smtClean="0"/>
              <a:t>.</a:t>
            </a:r>
          </a:p>
          <a:p>
            <a:endParaRPr lang="en-US" sz="2400" b="1" dirty="0"/>
          </a:p>
          <a:p>
            <a:r>
              <a:rPr lang="en-US" sz="2400" dirty="0"/>
              <a:t>Resilient Distributed Dataset (RDD) forms the architectural basis for Spark. It is a read-only multi-set of data items spread across different machines in a cluster.</a:t>
            </a:r>
            <a:endParaRPr lang="en-IN" sz="2400" b="1" dirty="0"/>
          </a:p>
          <a:p>
            <a:r>
              <a:rPr lang="en-US" b="1" dirty="0" smtClean="0">
                <a:solidFill>
                  <a:srgbClr val="002060"/>
                </a:solidFill>
              </a:rPr>
              <a:t>    </a:t>
            </a:r>
          </a:p>
          <a:p>
            <a:endParaRPr lang="en-US" b="1" dirty="0" smtClean="0">
              <a:solidFill>
                <a:srgbClr val="002060"/>
              </a:solidFill>
            </a:endParaRPr>
          </a:p>
          <a:p>
            <a:endParaRPr lang="en-US" b="1" dirty="0">
              <a:solidFill>
                <a:srgbClr val="002060"/>
              </a:solidFill>
            </a:endParaRPr>
          </a:p>
        </p:txBody>
      </p:sp>
    </p:spTree>
    <p:extLst>
      <p:ext uri="{BB962C8B-B14F-4D97-AF65-F5344CB8AC3E}">
        <p14:creationId xmlns:p14="http://schemas.microsoft.com/office/powerpoint/2010/main" val="1101259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69" y="624689"/>
            <a:ext cx="10993925" cy="1754326"/>
          </a:xfrm>
          <a:prstGeom prst="rect">
            <a:avLst/>
          </a:prstGeom>
          <a:solidFill>
            <a:schemeClr val="accent4">
              <a:lumMod val="60000"/>
              <a:lumOff val="40000"/>
            </a:schemeClr>
          </a:solidFill>
          <a:ln w="28575">
            <a:solidFill>
              <a:schemeClr val="tx2">
                <a:lumMod val="40000"/>
                <a:lumOff val="60000"/>
              </a:schemeClr>
            </a:solidFill>
          </a:ln>
        </p:spPr>
        <p:txBody>
          <a:bodyPr wrap="square">
            <a:spAutoFit/>
          </a:bodyPr>
          <a:lstStyle/>
          <a:p>
            <a:pPr algn="ctr"/>
            <a:r>
              <a:rPr lang="en-US" b="1" dirty="0"/>
              <a:t>Why Do We Need RDDs in Spark?</a:t>
            </a:r>
          </a:p>
          <a:p>
            <a:r>
              <a:rPr lang="en-US" dirty="0"/>
              <a:t>RDDs address </a:t>
            </a:r>
            <a:r>
              <a:rPr lang="en-US" dirty="0" err="1"/>
              <a:t>MapReduce's</a:t>
            </a:r>
            <a:r>
              <a:rPr lang="en-US" dirty="0"/>
              <a:t> shortcomings in data sharing. When reusing data for computations, </a:t>
            </a:r>
            <a:r>
              <a:rPr lang="en-US" dirty="0" err="1"/>
              <a:t>MapReduce</a:t>
            </a:r>
            <a:r>
              <a:rPr lang="en-US" dirty="0"/>
              <a:t> requires writing to external storage (HDFS, Cassandra, </a:t>
            </a:r>
            <a:r>
              <a:rPr lang="en-US" dirty="0" err="1"/>
              <a:t>HBase</a:t>
            </a:r>
            <a:r>
              <a:rPr lang="en-US" dirty="0"/>
              <a:t>, etc.). The read and write processes between jobs consume a significant amount of memory.</a:t>
            </a:r>
          </a:p>
          <a:p>
            <a:endParaRPr lang="en-US" dirty="0"/>
          </a:p>
          <a:p>
            <a:r>
              <a:rPr lang="en-US" dirty="0"/>
              <a:t>Furthermore, data sharing between tasks is slow due to replication, serialization, and increased disk usage.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484" y="2565526"/>
            <a:ext cx="7620000" cy="3429000"/>
          </a:xfrm>
          <a:prstGeom prst="rect">
            <a:avLst/>
          </a:prstGeom>
        </p:spPr>
      </p:pic>
    </p:spTree>
    <p:extLst>
      <p:ext uri="{BB962C8B-B14F-4D97-AF65-F5344CB8AC3E}">
        <p14:creationId xmlns:p14="http://schemas.microsoft.com/office/powerpoint/2010/main" val="408907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335" y="403468"/>
            <a:ext cx="10668000" cy="1200329"/>
          </a:xfrm>
          <a:prstGeom prst="rect">
            <a:avLst/>
          </a:prstGeom>
          <a:solidFill>
            <a:schemeClr val="accent4">
              <a:lumMod val="20000"/>
              <a:lumOff val="80000"/>
            </a:schemeClr>
          </a:solidFill>
          <a:ln>
            <a:solidFill>
              <a:schemeClr val="tx2">
                <a:lumMod val="40000"/>
                <a:lumOff val="60000"/>
              </a:schemeClr>
            </a:solidFill>
          </a:ln>
        </p:spPr>
        <p:txBody>
          <a:bodyPr wrap="square">
            <a:spAutoFit/>
          </a:bodyPr>
          <a:lstStyle/>
          <a:p>
            <a:r>
              <a:rPr lang="en-US" dirty="0">
                <a:solidFill>
                  <a:srgbClr val="404040"/>
                </a:solidFill>
                <a:latin typeface="roboto"/>
              </a:rPr>
              <a:t>RDDs aim to reduce the usage of external storage systems by leveraging </a:t>
            </a:r>
            <a:r>
              <a:rPr lang="en-US" b="1" dirty="0">
                <a:solidFill>
                  <a:srgbClr val="404040"/>
                </a:solidFill>
                <a:latin typeface="roboto"/>
              </a:rPr>
              <a:t>in-memory compute operation storage.</a:t>
            </a:r>
            <a:r>
              <a:rPr lang="en-US" dirty="0">
                <a:solidFill>
                  <a:srgbClr val="404040"/>
                </a:solidFill>
                <a:latin typeface="roboto"/>
              </a:rPr>
              <a:t> This approach improves data exchange speeds between tasks by 10 to 100 times.</a:t>
            </a:r>
          </a:p>
          <a:p>
            <a:r>
              <a:rPr lang="en-US" dirty="0">
                <a:solidFill>
                  <a:srgbClr val="404040"/>
                </a:solidFill>
                <a:latin typeface="roboto"/>
              </a:rPr>
              <a:t>Speed is critical when working with large data volumes. Spark RDDs make it easier to train </a:t>
            </a:r>
            <a:r>
              <a:rPr lang="en-US" dirty="0">
                <a:solidFill>
                  <a:srgbClr val="0074DB"/>
                </a:solidFill>
                <a:latin typeface="roboto"/>
                <a:hlinkClick r:id="rId2"/>
              </a:rPr>
              <a:t>machine learning algorithms</a:t>
            </a:r>
            <a:r>
              <a:rPr lang="en-US" dirty="0">
                <a:solidFill>
                  <a:srgbClr val="404040"/>
                </a:solidFill>
                <a:latin typeface="roboto"/>
              </a:rPr>
              <a:t> and handle large amounts of data for analytic</a:t>
            </a:r>
            <a:endParaRPr lang="en-US" b="0" i="0" dirty="0">
              <a:solidFill>
                <a:srgbClr val="404040"/>
              </a:solidFill>
              <a:effectLst/>
              <a:latin typeface="roboto"/>
            </a:endParaRPr>
          </a:p>
        </p:txBody>
      </p:sp>
      <p:sp>
        <p:nvSpPr>
          <p:cNvPr id="3" name="Rectangle 2"/>
          <p:cNvSpPr/>
          <p:nvPr/>
        </p:nvSpPr>
        <p:spPr>
          <a:xfrm>
            <a:off x="395335" y="1968757"/>
            <a:ext cx="10387342" cy="369332"/>
          </a:xfrm>
          <a:prstGeom prst="rect">
            <a:avLst/>
          </a:prstGeom>
          <a:solidFill>
            <a:schemeClr val="accent4">
              <a:lumMod val="60000"/>
              <a:lumOff val="40000"/>
            </a:schemeClr>
          </a:solidFill>
          <a:ln w="28575">
            <a:solidFill>
              <a:schemeClr val="tx2">
                <a:lumMod val="40000"/>
                <a:lumOff val="60000"/>
              </a:schemeClr>
            </a:solidFill>
          </a:ln>
        </p:spPr>
        <p:txBody>
          <a:bodyPr wrap="square">
            <a:spAutoFit/>
          </a:bodyPr>
          <a:lstStyle/>
          <a:p>
            <a:pPr algn="ctr"/>
            <a:r>
              <a:rPr lang="en-US" b="1" dirty="0"/>
              <a:t>How Does RDD Store Data</a:t>
            </a:r>
            <a:r>
              <a:rPr lang="en-US" b="1" dirty="0" smtClean="0"/>
              <a:t>?</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333" y="2539002"/>
            <a:ext cx="7620000" cy="3810000"/>
          </a:xfrm>
          <a:prstGeom prst="rect">
            <a:avLst/>
          </a:prstGeom>
        </p:spPr>
      </p:pic>
    </p:spTree>
    <p:extLst>
      <p:ext uri="{BB962C8B-B14F-4D97-AF65-F5344CB8AC3E}">
        <p14:creationId xmlns:p14="http://schemas.microsoft.com/office/powerpoint/2010/main" val="593817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762" y="257650"/>
            <a:ext cx="11383224" cy="4524315"/>
          </a:xfrm>
          <a:prstGeom prst="rect">
            <a:avLst/>
          </a:prstGeom>
          <a:solidFill>
            <a:schemeClr val="accent4">
              <a:lumMod val="60000"/>
              <a:lumOff val="40000"/>
            </a:schemeClr>
          </a:solidFill>
          <a:ln w="28575">
            <a:solidFill>
              <a:schemeClr val="tx2">
                <a:lumMod val="40000"/>
                <a:lumOff val="60000"/>
              </a:schemeClr>
            </a:solidFill>
          </a:ln>
        </p:spPr>
        <p:txBody>
          <a:bodyPr wrap="square">
            <a:spAutoFit/>
          </a:bodyPr>
          <a:lstStyle/>
          <a:p>
            <a:r>
              <a:rPr lang="en-US" dirty="0"/>
              <a:t>The disadvantages when working with Resilient Distributed Datasets include</a:t>
            </a:r>
            <a:r>
              <a:rPr lang="en-US" dirty="0" smtClean="0"/>
              <a:t>:</a:t>
            </a:r>
          </a:p>
          <a:p>
            <a:endParaRPr lang="en-US" dirty="0"/>
          </a:p>
          <a:p>
            <a:endParaRPr lang="en-US" dirty="0"/>
          </a:p>
          <a:p>
            <a:r>
              <a:rPr lang="en-US" b="1" dirty="0"/>
              <a:t>No schematic view of data</a:t>
            </a:r>
            <a:r>
              <a:rPr lang="en-US" dirty="0"/>
              <a:t>. RDDs have a hard time dealing with </a:t>
            </a:r>
            <a:r>
              <a:rPr lang="en-US" dirty="0">
                <a:hlinkClick r:id="rId2"/>
              </a:rPr>
              <a:t>structured data</a:t>
            </a:r>
            <a:r>
              <a:rPr lang="en-US" dirty="0"/>
              <a:t>. A better option for handling structured data is through the </a:t>
            </a:r>
            <a:r>
              <a:rPr lang="en-US" dirty="0" err="1">
                <a:hlinkClick r:id="rId3"/>
              </a:rPr>
              <a:t>DataFrames</a:t>
            </a:r>
            <a:r>
              <a:rPr lang="en-US" dirty="0"/>
              <a:t> and Datasets APIs, which fully integrate with RDDs in Spark</a:t>
            </a:r>
            <a:r>
              <a:rPr lang="en-US" dirty="0" smtClean="0"/>
              <a:t>.</a:t>
            </a:r>
          </a:p>
          <a:p>
            <a:endParaRPr lang="en-US" dirty="0"/>
          </a:p>
          <a:p>
            <a:endParaRPr lang="en-US" dirty="0"/>
          </a:p>
          <a:p>
            <a:r>
              <a:rPr lang="en-US" b="1" dirty="0"/>
              <a:t>Garbage collection</a:t>
            </a:r>
            <a:r>
              <a:rPr lang="en-US" dirty="0"/>
              <a:t>. Since RDDs are in-memory objects, they rely heavily on Java's </a:t>
            </a:r>
            <a:r>
              <a:rPr lang="en-US" dirty="0">
                <a:hlinkClick r:id="rId4"/>
              </a:rPr>
              <a:t>memory management</a:t>
            </a:r>
            <a:r>
              <a:rPr lang="en-US" dirty="0"/>
              <a:t> and serialization. This causes performance limitations as data grows</a:t>
            </a:r>
            <a:r>
              <a:rPr lang="en-US" dirty="0" smtClean="0"/>
              <a:t>.</a:t>
            </a:r>
          </a:p>
          <a:p>
            <a:endParaRPr lang="en-US" dirty="0"/>
          </a:p>
          <a:p>
            <a:r>
              <a:rPr lang="en-US" b="1" dirty="0"/>
              <a:t>Overflow issues</a:t>
            </a:r>
            <a:r>
              <a:rPr lang="en-US" dirty="0"/>
              <a:t>. When RDDs run out of RAM, the information resides on a disk, requiring additional RAM and disk space to overcome overflow issues</a:t>
            </a:r>
            <a:r>
              <a:rPr lang="en-US" dirty="0" smtClean="0"/>
              <a:t>.</a:t>
            </a:r>
          </a:p>
          <a:p>
            <a:endParaRPr lang="en-US" dirty="0"/>
          </a:p>
          <a:p>
            <a:endParaRPr lang="en-US" dirty="0"/>
          </a:p>
          <a:p>
            <a:r>
              <a:rPr lang="en-US" b="1" dirty="0"/>
              <a:t>No automated optimization</a:t>
            </a:r>
            <a:r>
              <a:rPr lang="en-US" dirty="0"/>
              <a:t>. An RDD does not have functions for automatic input optimization. While other Spark objects, such as </a:t>
            </a:r>
            <a:r>
              <a:rPr lang="en-US" dirty="0" err="1"/>
              <a:t>DataFrames</a:t>
            </a:r>
            <a:r>
              <a:rPr lang="en-US" dirty="0"/>
              <a:t> and Datasets, use the Catalyst optimizer, for RDDs, optimization happens manually.</a:t>
            </a:r>
          </a:p>
        </p:txBody>
      </p:sp>
    </p:spTree>
    <p:extLst>
      <p:ext uri="{BB962C8B-B14F-4D97-AF65-F5344CB8AC3E}">
        <p14:creationId xmlns:p14="http://schemas.microsoft.com/office/powerpoint/2010/main" val="3446539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943" y="106627"/>
            <a:ext cx="11365117" cy="6278642"/>
          </a:xfrm>
          <a:prstGeom prst="rect">
            <a:avLst/>
          </a:prstGeom>
          <a:solidFill>
            <a:schemeClr val="accent2">
              <a:lumMod val="40000"/>
              <a:lumOff val="60000"/>
            </a:schemeClr>
          </a:solidFill>
          <a:ln w="19050">
            <a:solidFill>
              <a:schemeClr val="accent1"/>
            </a:solidFill>
          </a:ln>
        </p:spPr>
        <p:txBody>
          <a:bodyPr wrap="square">
            <a:spAutoFit/>
          </a:bodyPr>
          <a:lstStyle/>
          <a:p>
            <a:pPr algn="ctr"/>
            <a:r>
              <a:rPr lang="en-US" sz="2400" b="1" dirty="0"/>
              <a:t>Spark consists of the following core </a:t>
            </a:r>
            <a:r>
              <a:rPr lang="en-US" sz="2400" b="1" dirty="0" smtClean="0"/>
              <a:t>components</a:t>
            </a:r>
            <a:endParaRPr lang="en-US" sz="2400" b="1" dirty="0"/>
          </a:p>
          <a:p>
            <a:endParaRPr lang="en-US" dirty="0"/>
          </a:p>
          <a:p>
            <a:r>
              <a:rPr lang="en-US" b="1" dirty="0"/>
              <a:t>Spark Core: </a:t>
            </a:r>
            <a:r>
              <a:rPr lang="en-US" dirty="0"/>
              <a:t>An execution engine and the heart of Spark, which forms the basis for all other components. It manages task dispatching, I/O operations, and task scheduling</a:t>
            </a:r>
            <a:r>
              <a:rPr lang="en-US" dirty="0" smtClean="0"/>
              <a:t>.</a:t>
            </a:r>
          </a:p>
          <a:p>
            <a:endParaRPr lang="en-US" dirty="0"/>
          </a:p>
          <a:p>
            <a:r>
              <a:rPr lang="en-US" b="1" dirty="0"/>
              <a:t>Spark SQL: </a:t>
            </a:r>
            <a:r>
              <a:rPr lang="en-US" dirty="0"/>
              <a:t>Built on top of Spark core, Spark SQL performs distributed processing on data. It provides access to various data sources — HDFS, Hive, etc</a:t>
            </a:r>
            <a:r>
              <a:rPr lang="en-US" dirty="0" smtClean="0"/>
              <a:t>.</a:t>
            </a:r>
          </a:p>
          <a:p>
            <a:endParaRPr lang="en-US" dirty="0"/>
          </a:p>
          <a:p>
            <a:r>
              <a:rPr lang="en-US" b="1" dirty="0"/>
              <a:t>Spark Streaming: </a:t>
            </a:r>
            <a:r>
              <a:rPr lang="en-US" dirty="0"/>
              <a:t>A library to process streaming data. It can stream gigabytes per second. It splits data into mini-batches and transforms them into RDDs</a:t>
            </a:r>
            <a:r>
              <a:rPr lang="en-US" dirty="0" smtClean="0"/>
              <a:t>.</a:t>
            </a:r>
          </a:p>
          <a:p>
            <a:endParaRPr lang="en-US" dirty="0"/>
          </a:p>
          <a:p>
            <a:r>
              <a:rPr lang="en-US" b="1" dirty="0" err="1"/>
              <a:t>MLlib</a:t>
            </a:r>
            <a:r>
              <a:rPr lang="en-US" b="1" dirty="0"/>
              <a:t>: </a:t>
            </a:r>
            <a:r>
              <a:rPr lang="en-US" dirty="0"/>
              <a:t>A machine learning containing different ML algorithms</a:t>
            </a:r>
            <a:r>
              <a:rPr lang="en-US" dirty="0" smtClean="0"/>
              <a:t>.</a:t>
            </a:r>
          </a:p>
          <a:p>
            <a:endParaRPr lang="en-US" dirty="0"/>
          </a:p>
          <a:p>
            <a:r>
              <a:rPr lang="en-US" b="1" dirty="0" err="1"/>
              <a:t>GraphX</a:t>
            </a:r>
            <a:r>
              <a:rPr lang="en-US" b="1" dirty="0"/>
              <a:t>: </a:t>
            </a:r>
            <a:r>
              <a:rPr lang="en-US" dirty="0"/>
              <a:t>A distributed graph-processing framework</a:t>
            </a:r>
            <a:r>
              <a:rPr lang="en-US" dirty="0" smtClean="0"/>
              <a:t>.</a:t>
            </a:r>
          </a:p>
          <a:p>
            <a:endParaRPr lang="en-US" dirty="0" smtClean="0"/>
          </a:p>
          <a:p>
            <a:endParaRPr lang="en-US" dirty="0"/>
          </a:p>
          <a:p>
            <a:r>
              <a:rPr lang="en-US" b="1" dirty="0"/>
              <a:t>What is the difference between persist and cache table in Spark</a:t>
            </a:r>
            <a:r>
              <a:rPr lang="en-US" b="1" dirty="0" smtClean="0"/>
              <a:t>?</a:t>
            </a:r>
          </a:p>
          <a:p>
            <a:endParaRPr lang="en-US" b="1" dirty="0"/>
          </a:p>
          <a:p>
            <a:r>
              <a:rPr lang="en-US" b="1" dirty="0"/>
              <a:t>CACHE and PERSIST </a:t>
            </a:r>
            <a:r>
              <a:rPr lang="en-US" dirty="0"/>
              <a:t>do the same job to help in retrieving intermediate data used for computation quickly by storing it in memory, while by caching we can store intermediate data used for calculation only in memory , persist additionally offers caching with more options/flexibility</a:t>
            </a:r>
          </a:p>
          <a:p>
            <a:endParaRPr lang="en-IN" dirty="0"/>
          </a:p>
        </p:txBody>
      </p:sp>
    </p:spTree>
    <p:extLst>
      <p:ext uri="{BB962C8B-B14F-4D97-AF65-F5344CB8AC3E}">
        <p14:creationId xmlns:p14="http://schemas.microsoft.com/office/powerpoint/2010/main" val="3495430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974" y="102782"/>
            <a:ext cx="1817549" cy="369332"/>
          </a:xfrm>
          <a:prstGeom prst="rect">
            <a:avLst/>
          </a:prstGeom>
        </p:spPr>
        <p:txBody>
          <a:bodyPr wrap="none">
            <a:spAutoFit/>
          </a:bodyPr>
          <a:lstStyle/>
          <a:p>
            <a:r>
              <a:rPr lang="en-IN" b="1" u="sng" dirty="0">
                <a:solidFill>
                  <a:srgbClr val="242424"/>
                </a:solidFill>
                <a:latin typeface="sohne"/>
                <a:hlinkClick r:id="rId2"/>
              </a:rPr>
              <a:t>3. Apache Hive</a:t>
            </a:r>
            <a:endParaRPr lang="en-IN" b="1" i="0" dirty="0">
              <a:solidFill>
                <a:srgbClr val="242424"/>
              </a:solidFill>
              <a:effectLst/>
              <a:latin typeface="sohne"/>
            </a:endParaRPr>
          </a:p>
        </p:txBody>
      </p:sp>
      <p:sp>
        <p:nvSpPr>
          <p:cNvPr id="3" name="Rectangle 2"/>
          <p:cNvSpPr/>
          <p:nvPr/>
        </p:nvSpPr>
        <p:spPr>
          <a:xfrm>
            <a:off x="612617" y="626144"/>
            <a:ext cx="9500103" cy="5355312"/>
          </a:xfrm>
          <a:prstGeom prst="rect">
            <a:avLst/>
          </a:prstGeom>
        </p:spPr>
        <p:txBody>
          <a:bodyPr wrap="square">
            <a:spAutoFit/>
          </a:bodyPr>
          <a:lstStyle/>
          <a:p>
            <a:r>
              <a:rPr lang="en-US" b="1" dirty="0"/>
              <a:t>Hive</a:t>
            </a:r>
            <a:r>
              <a:rPr lang="en-US" dirty="0"/>
              <a:t> is an open-source distributed data warehouse system built on top of Apache </a:t>
            </a:r>
            <a:r>
              <a:rPr lang="en-US" dirty="0" err="1"/>
              <a:t>Hadoop</a:t>
            </a:r>
            <a:r>
              <a:rPr lang="en-US" dirty="0"/>
              <a:t>. It supports reading, writing, and analyzing petabytes of data stored in distributed storage. </a:t>
            </a:r>
            <a:r>
              <a:rPr lang="en-US" dirty="0" smtClean="0"/>
              <a:t>We </a:t>
            </a:r>
            <a:r>
              <a:rPr lang="en-US" dirty="0"/>
              <a:t>get an SQL-like interface called </a:t>
            </a:r>
            <a:r>
              <a:rPr lang="en-US" dirty="0" err="1"/>
              <a:t>HiveQL</a:t>
            </a:r>
            <a:r>
              <a:rPr lang="en-US" dirty="0"/>
              <a:t> to query data stored in databases and file systems that integrate with </a:t>
            </a:r>
            <a:r>
              <a:rPr lang="en-US" dirty="0" err="1"/>
              <a:t>Hadoop</a:t>
            </a:r>
            <a:r>
              <a:rPr lang="en-US" dirty="0" smtClean="0"/>
              <a:t>.</a:t>
            </a:r>
          </a:p>
          <a:p>
            <a:endParaRPr lang="en-US" dirty="0"/>
          </a:p>
          <a:p>
            <a:r>
              <a:rPr lang="en-US" dirty="0" smtClean="0"/>
              <a:t>Traditional </a:t>
            </a:r>
            <a:r>
              <a:rPr lang="en-US" dirty="0"/>
              <a:t>databases can only process small to medium volumes of data. On the other hand, Hive leverages batch processing, like </a:t>
            </a:r>
            <a:r>
              <a:rPr lang="en-US" dirty="0" err="1"/>
              <a:t>Hadoop</a:t>
            </a:r>
            <a:r>
              <a:rPr lang="en-US" dirty="0"/>
              <a:t>, to process data quickly across a distributed database</a:t>
            </a:r>
            <a:r>
              <a:rPr lang="en-US" dirty="0" smtClean="0"/>
              <a:t>.</a:t>
            </a:r>
          </a:p>
          <a:p>
            <a:endParaRPr lang="en-US" dirty="0"/>
          </a:p>
          <a:p>
            <a:r>
              <a:rPr lang="en-IN" b="1" u="sng" dirty="0" smtClean="0">
                <a:hlinkClick r:id="rId3"/>
              </a:rPr>
              <a:t>4.Apache Storm</a:t>
            </a:r>
            <a:endParaRPr lang="en-IN" b="1" u="sng" dirty="0" smtClean="0"/>
          </a:p>
          <a:p>
            <a:endParaRPr lang="en-IN" b="1" dirty="0"/>
          </a:p>
          <a:p>
            <a:r>
              <a:rPr lang="en-US" dirty="0"/>
              <a:t>Storm is a free and open-source real-time distributed big data processing system. It makes it easy to process unbounded streams of data. It processes data in a fault-tolerant and horizontally-scalable way. While simple to use, Storm is compatible with any programming language.</a:t>
            </a:r>
          </a:p>
          <a:p>
            <a:r>
              <a:rPr lang="en-IN" b="1" u="sng" dirty="0">
                <a:hlinkClick r:id="rId4"/>
              </a:rPr>
              <a:t>5. Apache </a:t>
            </a:r>
            <a:r>
              <a:rPr lang="en-IN" b="1" u="sng" dirty="0" err="1" smtClean="0">
                <a:hlinkClick r:id="rId4"/>
              </a:rPr>
              <a:t>Samza</a:t>
            </a:r>
            <a:endParaRPr lang="en-IN" b="1" u="sng" dirty="0" smtClean="0"/>
          </a:p>
          <a:p>
            <a:endParaRPr lang="en-US" b="1" u="sng" dirty="0"/>
          </a:p>
          <a:p>
            <a:r>
              <a:rPr lang="en-US" dirty="0"/>
              <a:t>It is a distributed stream processing framework, allowing users to build real-time applications that can process data.</a:t>
            </a:r>
          </a:p>
          <a:p>
            <a:endParaRPr lang="en-IN" b="1" dirty="0"/>
          </a:p>
          <a:p>
            <a:endParaRPr lang="en-IN" dirty="0"/>
          </a:p>
        </p:txBody>
      </p:sp>
    </p:spTree>
    <p:extLst>
      <p:ext uri="{BB962C8B-B14F-4D97-AF65-F5344CB8AC3E}">
        <p14:creationId xmlns:p14="http://schemas.microsoft.com/office/powerpoint/2010/main" val="359045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0F703EA2-1AF8-27AA-9E65-C36C9D67EE12}"/>
              </a:ext>
            </a:extLst>
          </p:cNvPr>
          <p:cNvSpPr txBox="1"/>
          <p:nvPr/>
        </p:nvSpPr>
        <p:spPr>
          <a:xfrm>
            <a:off x="739693" y="476762"/>
            <a:ext cx="4461163" cy="1107996"/>
          </a:xfrm>
          <a:prstGeom prst="rect">
            <a:avLst/>
          </a:prstGeom>
          <a:solidFill>
            <a:schemeClr val="accent4"/>
          </a:solidFill>
          <a:ln w="12700">
            <a:solidFill>
              <a:schemeClr val="accent2">
                <a:lumMod val="75000"/>
              </a:schemeClr>
            </a:solidFill>
          </a:ln>
        </p:spPr>
        <p:txBody>
          <a:bodyPr wrap="square" rtlCol="0">
            <a:spAutoFit/>
          </a:bodyPr>
          <a:lstStyle/>
          <a:p>
            <a:pPr algn="ctr"/>
            <a:r>
              <a:rPr lang="en-US" b="0" i="0" dirty="0">
                <a:solidFill>
                  <a:schemeClr val="accent5">
                    <a:lumMod val="75000"/>
                  </a:schemeClr>
                </a:solidFill>
                <a:effectLst/>
                <a:latin typeface="arial" panose="020B0604020202020204" pitchFamily="34" charset="0"/>
              </a:rPr>
              <a:t>Apache Spark</a:t>
            </a:r>
          </a:p>
          <a:p>
            <a:r>
              <a:rPr lang="en-US" sz="1200" b="0" i="0" dirty="0">
                <a:solidFill>
                  <a:schemeClr val="accent3">
                    <a:lumMod val="50000"/>
                  </a:schemeClr>
                </a:solidFill>
                <a:effectLst/>
                <a:latin typeface="arial" panose="020B0604020202020204" pitchFamily="34" charset="0"/>
              </a:rPr>
              <a:t>Apache Spark is an open-source unified analytics engine for large-scale data processing. Spark provides an interface for programming clusters with implicit data parallelism and fault tolerance</a:t>
            </a:r>
            <a:endParaRPr lang="en-IN" sz="1200" dirty="0">
              <a:solidFill>
                <a:schemeClr val="accent3">
                  <a:lumMod val="50000"/>
                </a:schemeClr>
              </a:solidFill>
            </a:endParaRPr>
          </a:p>
        </p:txBody>
      </p:sp>
      <p:sp>
        <p:nvSpPr>
          <p:cNvPr id="3" name="TextBox 2">
            <a:extLst>
              <a:ext uri="{FF2B5EF4-FFF2-40B4-BE49-F238E27FC236}">
                <a16:creationId xmlns="" xmlns:a16="http://schemas.microsoft.com/office/drawing/2014/main" id="{2AB821A9-12DB-0088-4FD5-B1C0F13F4173}"/>
              </a:ext>
            </a:extLst>
          </p:cNvPr>
          <p:cNvSpPr txBox="1"/>
          <p:nvPr/>
        </p:nvSpPr>
        <p:spPr>
          <a:xfrm>
            <a:off x="6540653" y="391978"/>
            <a:ext cx="4461163" cy="1754326"/>
          </a:xfrm>
          <a:prstGeom prst="rect">
            <a:avLst/>
          </a:prstGeom>
          <a:solidFill>
            <a:srgbClr val="FFFF00"/>
          </a:solidFill>
        </p:spPr>
        <p:txBody>
          <a:bodyPr wrap="square" rtlCol="0">
            <a:spAutoFit/>
          </a:bodyPr>
          <a:lstStyle/>
          <a:p>
            <a:pPr algn="ctr"/>
            <a:r>
              <a:rPr lang="en-US" sz="1200" b="0" i="0" dirty="0">
                <a:solidFill>
                  <a:srgbClr val="00B0F0"/>
                </a:solidFill>
                <a:effectLst/>
                <a:latin typeface="inter-regular"/>
              </a:rPr>
              <a:t>Splunk</a:t>
            </a:r>
          </a:p>
          <a:p>
            <a:pPr algn="just"/>
            <a:r>
              <a:rPr lang="en-US" sz="1200" b="0" i="0" dirty="0">
                <a:solidFill>
                  <a:srgbClr val="00B0F0"/>
                </a:solidFill>
                <a:effectLst/>
                <a:latin typeface="inter-regular"/>
              </a:rPr>
              <a:t>Splunk is a program that enables the search and analysis of computer data. It analyzes semi-structured data and logs generated by various processes with proper data modeling as per the need of the IT companies. The user produces the data by means of any device like- web apps, sensors, or computers. It has built-in functionality for defining data types, field separators, and search process optimization. For the searched result, it also provides visualization of data.</a:t>
            </a:r>
            <a:endParaRPr lang="en-IN" sz="1200" dirty="0">
              <a:solidFill>
                <a:srgbClr val="00B0F0"/>
              </a:solidFill>
            </a:endParaRPr>
          </a:p>
        </p:txBody>
      </p:sp>
      <p:graphicFrame>
        <p:nvGraphicFramePr>
          <p:cNvPr id="5" name="Table 4">
            <a:extLst>
              <a:ext uri="{FF2B5EF4-FFF2-40B4-BE49-F238E27FC236}">
                <a16:creationId xmlns="" xmlns:a16="http://schemas.microsoft.com/office/drawing/2014/main" id="{81B16DE9-152F-A84E-2B46-737414EE7FA5}"/>
              </a:ext>
            </a:extLst>
          </p:cNvPr>
          <p:cNvGraphicFramePr>
            <a:graphicFrameLocks noGrp="1"/>
          </p:cNvGraphicFramePr>
          <p:nvPr>
            <p:extLst>
              <p:ext uri="{D42A27DB-BD31-4B8C-83A1-F6EECF244321}">
                <p14:modId xmlns:p14="http://schemas.microsoft.com/office/powerpoint/2010/main" val="1696681081"/>
              </p:ext>
            </p:extLst>
          </p:nvPr>
        </p:nvGraphicFramePr>
        <p:xfrm>
          <a:off x="391324" y="2538282"/>
          <a:ext cx="10831642" cy="1737360"/>
        </p:xfrm>
        <a:graphic>
          <a:graphicData uri="http://schemas.openxmlformats.org/drawingml/2006/table">
            <a:tbl>
              <a:tblPr/>
              <a:tblGrid>
                <a:gridCol w="5415821">
                  <a:extLst>
                    <a:ext uri="{9D8B030D-6E8A-4147-A177-3AD203B41FA5}">
                      <a16:colId xmlns="" xmlns:a16="http://schemas.microsoft.com/office/drawing/2014/main" val="4013911213"/>
                    </a:ext>
                  </a:extLst>
                </a:gridCol>
                <a:gridCol w="5415821">
                  <a:extLst>
                    <a:ext uri="{9D8B030D-6E8A-4147-A177-3AD203B41FA5}">
                      <a16:colId xmlns="" xmlns:a16="http://schemas.microsoft.com/office/drawing/2014/main" val="3802335211"/>
                    </a:ext>
                  </a:extLst>
                </a:gridCol>
              </a:tblGrid>
              <a:tr h="0">
                <a:tc>
                  <a:txBody>
                    <a:bodyPr/>
                    <a:lstStyle/>
                    <a:p>
                      <a:pPr fontAlgn="t"/>
                      <a:r>
                        <a:rPr lang="en-US" dirty="0">
                          <a:effectLst/>
                          <a:latin typeface="open sans" panose="020B0606030504020204" pitchFamily="34" charset="0"/>
                        </a:rPr>
                        <a:t>Tableau can handle huge columns of data and still offer better performance.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panose="020B0606030504020204" pitchFamily="34" charset="0"/>
                        </a:rPr>
                        <a:t>Power BI is best for a limited volume of data.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 xmlns:a16="http://schemas.microsoft.com/office/drawing/2014/main" val="705481883"/>
                  </a:ext>
                </a:extLst>
              </a:tr>
              <a:tr h="0">
                <a:tc>
                  <a:txBody>
                    <a:bodyPr/>
                    <a:lstStyle/>
                    <a:p>
                      <a:pPr fontAlgn="t"/>
                      <a:r>
                        <a:rPr lang="en-US" dirty="0">
                          <a:effectLst/>
                          <a:latin typeface="open sans" panose="020B0606030504020204" pitchFamily="34" charset="0"/>
                        </a:rPr>
                        <a:t>Tableau has better data visualization.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dirty="0">
                          <a:effectLst/>
                          <a:latin typeface="open sans" panose="020B0606030504020204" pitchFamily="34" charset="0"/>
                        </a:rPr>
                        <a:t>Power BI offers many data points for data visualization.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 xmlns:a16="http://schemas.microsoft.com/office/drawing/2014/main" val="941865264"/>
                  </a:ext>
                </a:extLst>
              </a:tr>
              <a:tr h="0">
                <a:tc>
                  <a:txBody>
                    <a:bodyPr/>
                    <a:lstStyle/>
                    <a:p>
                      <a:pPr fontAlgn="t"/>
                      <a:r>
                        <a:rPr lang="en-US">
                          <a:effectLst/>
                          <a:latin typeface="open sans" panose="020B0606030504020204" pitchFamily="34" charset="0"/>
                        </a:rPr>
                        <a:t>Tableau works best with huge data.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panose="020B0606030504020204" pitchFamily="34" charset="0"/>
                        </a:rPr>
                        <a:t>Power BI is suboptimal with huge data.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 xmlns:a16="http://schemas.microsoft.com/office/drawing/2014/main" val="2344873872"/>
                  </a:ext>
                </a:extLst>
              </a:tr>
              <a:tr h="0">
                <a:tc>
                  <a:txBody>
                    <a:bodyPr/>
                    <a:lstStyle/>
                    <a:p>
                      <a:pPr fontAlgn="t"/>
                      <a:r>
                        <a:rPr lang="en-US" dirty="0">
                          <a:effectLst/>
                          <a:latin typeface="open sans" panose="020B0606030504020204" pitchFamily="34" charset="0"/>
                        </a:rPr>
                        <a:t>Experts and experienced users use Tableau.</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dirty="0">
                          <a:effectLst/>
                          <a:latin typeface="open sans" panose="020B0606030504020204" pitchFamily="34" charset="0"/>
                        </a:rPr>
                        <a:t>Power BI is used by beginners and experienced alike.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 xmlns:a16="http://schemas.microsoft.com/office/drawing/2014/main" val="2902186676"/>
                  </a:ext>
                </a:extLst>
              </a:tr>
            </a:tbl>
          </a:graphicData>
        </a:graphic>
      </p:graphicFrame>
    </p:spTree>
    <p:extLst>
      <p:ext uri="{BB962C8B-B14F-4D97-AF65-F5344CB8AC3E}">
        <p14:creationId xmlns:p14="http://schemas.microsoft.com/office/powerpoint/2010/main" val="296366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1227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69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92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0" y="51666"/>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 xmlns:a16="http://schemas.microsoft.com/office/drawing/2014/main" id="{D7F7D4D6-4648-5B7B-63F8-60274BFFCA80}"/>
              </a:ext>
            </a:extLst>
          </p:cNvPr>
          <p:cNvSpPr txBox="1"/>
          <p:nvPr/>
        </p:nvSpPr>
        <p:spPr>
          <a:xfrm>
            <a:off x="850776" y="789921"/>
            <a:ext cx="1595886" cy="369332"/>
          </a:xfrm>
          <a:prstGeom prst="rect">
            <a:avLst/>
          </a:prstGeom>
          <a:solidFill>
            <a:srgbClr val="FFFF00"/>
          </a:solidFill>
          <a:ln w="12700">
            <a:solidFill>
              <a:schemeClr val="accent1"/>
            </a:solidFill>
          </a:ln>
        </p:spPr>
        <p:txBody>
          <a:bodyPr wrap="square" rtlCol="0">
            <a:spAutoFit/>
          </a:bodyPr>
          <a:lstStyle/>
          <a:p>
            <a:r>
              <a:rPr lang="en-IN" dirty="0"/>
              <a:t>1. Airflow</a:t>
            </a:r>
          </a:p>
        </p:txBody>
      </p:sp>
      <p:sp>
        <p:nvSpPr>
          <p:cNvPr id="5" name="TextBox 4">
            <a:extLst>
              <a:ext uri="{FF2B5EF4-FFF2-40B4-BE49-F238E27FC236}">
                <a16:creationId xmlns="" xmlns:a16="http://schemas.microsoft.com/office/drawing/2014/main" id="{68D52728-979A-567E-4EC6-5899E0219FEC}"/>
              </a:ext>
            </a:extLst>
          </p:cNvPr>
          <p:cNvSpPr txBox="1"/>
          <p:nvPr/>
        </p:nvSpPr>
        <p:spPr>
          <a:xfrm>
            <a:off x="211347" y="1357403"/>
            <a:ext cx="1595887" cy="369332"/>
          </a:xfrm>
          <a:prstGeom prst="rect">
            <a:avLst/>
          </a:prstGeom>
          <a:noFill/>
          <a:ln>
            <a:solidFill>
              <a:schemeClr val="accent1"/>
            </a:solidFill>
          </a:ln>
        </p:spPr>
        <p:txBody>
          <a:bodyPr wrap="square" rtlCol="0">
            <a:spAutoFit/>
          </a:bodyPr>
          <a:lstStyle/>
          <a:p>
            <a:r>
              <a:rPr lang="en-IN" b="1" i="0" dirty="0">
                <a:solidFill>
                  <a:srgbClr val="323232"/>
                </a:solidFill>
                <a:effectLst/>
                <a:highlight>
                  <a:srgbClr val="FFFF00"/>
                </a:highlight>
                <a:latin typeface="Arial" panose="020B0604020202020204" pitchFamily="34" charset="0"/>
              </a:rPr>
              <a:t>2. Delta Lake</a:t>
            </a:r>
            <a:endParaRPr lang="en-IN" dirty="0">
              <a:highlight>
                <a:srgbClr val="FFFF00"/>
              </a:highlight>
            </a:endParaRPr>
          </a:p>
        </p:txBody>
      </p:sp>
      <p:sp>
        <p:nvSpPr>
          <p:cNvPr id="6" name="TextBox 5">
            <a:extLst>
              <a:ext uri="{FF2B5EF4-FFF2-40B4-BE49-F238E27FC236}">
                <a16:creationId xmlns="" xmlns:a16="http://schemas.microsoft.com/office/drawing/2014/main" id="{20D482A8-3971-795B-7DF5-A502BC216A13}"/>
              </a:ext>
            </a:extLst>
          </p:cNvPr>
          <p:cNvSpPr txBox="1"/>
          <p:nvPr/>
        </p:nvSpPr>
        <p:spPr>
          <a:xfrm>
            <a:off x="788411" y="2030816"/>
            <a:ext cx="1595886" cy="369332"/>
          </a:xfrm>
          <a:prstGeom prst="rect">
            <a:avLst/>
          </a:prstGeom>
          <a:solidFill>
            <a:schemeClr val="accent5">
              <a:lumMod val="20000"/>
              <a:lumOff val="80000"/>
            </a:schemeClr>
          </a:solidFill>
          <a:ln w="12700">
            <a:solidFill>
              <a:schemeClr val="accent1"/>
            </a:solidFill>
          </a:ln>
        </p:spPr>
        <p:txBody>
          <a:bodyPr wrap="square" rtlCol="0">
            <a:spAutoFit/>
          </a:bodyPr>
          <a:lstStyle/>
          <a:p>
            <a:r>
              <a:rPr lang="en-IN" b="1" i="0" dirty="0">
                <a:solidFill>
                  <a:srgbClr val="00B0F0"/>
                </a:solidFill>
                <a:effectLst/>
                <a:latin typeface="Arial" panose="020B0604020202020204" pitchFamily="34" charset="0"/>
              </a:rPr>
              <a:t>3. Drill</a:t>
            </a:r>
            <a:endParaRPr lang="en-IN" dirty="0">
              <a:solidFill>
                <a:srgbClr val="00B0F0"/>
              </a:solidFill>
            </a:endParaRPr>
          </a:p>
        </p:txBody>
      </p:sp>
      <p:sp>
        <p:nvSpPr>
          <p:cNvPr id="7" name="TextBox 6">
            <a:extLst>
              <a:ext uri="{FF2B5EF4-FFF2-40B4-BE49-F238E27FC236}">
                <a16:creationId xmlns="" xmlns:a16="http://schemas.microsoft.com/office/drawing/2014/main" id="{074891D1-4906-3F94-FE63-76A5244553EE}"/>
              </a:ext>
            </a:extLst>
          </p:cNvPr>
          <p:cNvSpPr txBox="1"/>
          <p:nvPr/>
        </p:nvSpPr>
        <p:spPr>
          <a:xfrm>
            <a:off x="211347" y="2570921"/>
            <a:ext cx="1595886" cy="369332"/>
          </a:xfrm>
          <a:prstGeom prst="rect">
            <a:avLst/>
          </a:prstGeom>
          <a:solidFill>
            <a:schemeClr val="accent1">
              <a:lumMod val="60000"/>
              <a:lumOff val="40000"/>
            </a:schemeClr>
          </a:solidFill>
          <a:ln>
            <a:solidFill>
              <a:schemeClr val="accent1"/>
            </a:solidFill>
          </a:ln>
        </p:spPr>
        <p:txBody>
          <a:bodyPr wrap="square" rtlCol="0">
            <a:spAutoFit/>
          </a:bodyPr>
          <a:lstStyle/>
          <a:p>
            <a:r>
              <a:rPr lang="en-IN" b="1" i="0" dirty="0">
                <a:solidFill>
                  <a:srgbClr val="323232"/>
                </a:solidFill>
                <a:effectLst/>
                <a:latin typeface="Arial" panose="020B0604020202020204" pitchFamily="34" charset="0"/>
              </a:rPr>
              <a:t>4. Druid</a:t>
            </a:r>
            <a:endParaRPr lang="en-IN" dirty="0"/>
          </a:p>
        </p:txBody>
      </p:sp>
      <p:sp>
        <p:nvSpPr>
          <p:cNvPr id="8" name="TextBox 7">
            <a:extLst>
              <a:ext uri="{FF2B5EF4-FFF2-40B4-BE49-F238E27FC236}">
                <a16:creationId xmlns="" xmlns:a16="http://schemas.microsoft.com/office/drawing/2014/main" id="{8A9EC771-8A58-EC96-511E-FE7E844DA011}"/>
              </a:ext>
            </a:extLst>
          </p:cNvPr>
          <p:cNvSpPr txBox="1"/>
          <p:nvPr/>
        </p:nvSpPr>
        <p:spPr>
          <a:xfrm>
            <a:off x="927339" y="3244334"/>
            <a:ext cx="1595886" cy="369332"/>
          </a:xfrm>
          <a:prstGeom prst="rect">
            <a:avLst/>
          </a:prstGeom>
          <a:solidFill>
            <a:schemeClr val="accent2">
              <a:lumMod val="40000"/>
              <a:lumOff val="60000"/>
            </a:schemeClr>
          </a:solidFill>
          <a:ln>
            <a:solidFill>
              <a:schemeClr val="accent1"/>
            </a:solidFill>
          </a:ln>
        </p:spPr>
        <p:txBody>
          <a:bodyPr wrap="square" rtlCol="0">
            <a:spAutoFit/>
          </a:bodyPr>
          <a:lstStyle/>
          <a:p>
            <a:r>
              <a:rPr lang="en-IN" b="1" i="0" dirty="0">
                <a:solidFill>
                  <a:srgbClr val="323232"/>
                </a:solidFill>
                <a:effectLst/>
                <a:latin typeface="Arial" panose="020B0604020202020204" pitchFamily="34" charset="0"/>
              </a:rPr>
              <a:t>5. </a:t>
            </a:r>
            <a:r>
              <a:rPr lang="en-IN" b="1" i="0" dirty="0" err="1">
                <a:solidFill>
                  <a:srgbClr val="323232"/>
                </a:solidFill>
                <a:effectLst/>
                <a:latin typeface="Arial" panose="020B0604020202020204" pitchFamily="34" charset="0"/>
              </a:rPr>
              <a:t>Flink</a:t>
            </a:r>
            <a:endParaRPr lang="en-IN" dirty="0"/>
          </a:p>
        </p:txBody>
      </p:sp>
      <p:sp>
        <p:nvSpPr>
          <p:cNvPr id="9" name="TextBox 8">
            <a:extLst>
              <a:ext uri="{FF2B5EF4-FFF2-40B4-BE49-F238E27FC236}">
                <a16:creationId xmlns="" xmlns:a16="http://schemas.microsoft.com/office/drawing/2014/main" id="{C7990F61-5592-21CD-4DA0-856275629AEB}"/>
              </a:ext>
            </a:extLst>
          </p:cNvPr>
          <p:cNvSpPr txBox="1"/>
          <p:nvPr/>
        </p:nvSpPr>
        <p:spPr>
          <a:xfrm>
            <a:off x="357994" y="4032888"/>
            <a:ext cx="1595885" cy="369332"/>
          </a:xfrm>
          <a:prstGeom prst="rect">
            <a:avLst/>
          </a:prstGeom>
          <a:solidFill>
            <a:schemeClr val="accent3">
              <a:lumMod val="60000"/>
              <a:lumOff val="40000"/>
            </a:schemeClr>
          </a:solidFill>
        </p:spPr>
        <p:txBody>
          <a:bodyPr wrap="square" rtlCol="0">
            <a:spAutoFit/>
          </a:bodyPr>
          <a:lstStyle/>
          <a:p>
            <a:r>
              <a:rPr lang="en-IN" b="1" i="0" dirty="0">
                <a:solidFill>
                  <a:srgbClr val="323232"/>
                </a:solidFill>
                <a:effectLst/>
                <a:latin typeface="Arial" panose="020B0604020202020204" pitchFamily="34" charset="0"/>
              </a:rPr>
              <a:t>6. Hadoop</a:t>
            </a:r>
            <a:endParaRPr lang="en-IN" dirty="0"/>
          </a:p>
        </p:txBody>
      </p:sp>
      <p:sp>
        <p:nvSpPr>
          <p:cNvPr id="10" name="TextBox 9">
            <a:extLst>
              <a:ext uri="{FF2B5EF4-FFF2-40B4-BE49-F238E27FC236}">
                <a16:creationId xmlns="" xmlns:a16="http://schemas.microsoft.com/office/drawing/2014/main" id="{2E1278C7-C82C-9075-9CEA-68450219D53A}"/>
              </a:ext>
            </a:extLst>
          </p:cNvPr>
          <p:cNvSpPr txBox="1"/>
          <p:nvPr/>
        </p:nvSpPr>
        <p:spPr>
          <a:xfrm>
            <a:off x="788411" y="4743766"/>
            <a:ext cx="1595885" cy="369332"/>
          </a:xfrm>
          <a:prstGeom prst="rect">
            <a:avLst/>
          </a:prstGeom>
          <a:solidFill>
            <a:srgbClr val="7030A0"/>
          </a:solidFill>
          <a:ln>
            <a:solidFill>
              <a:schemeClr val="accent1"/>
            </a:solidFill>
          </a:ln>
        </p:spPr>
        <p:txBody>
          <a:bodyPr wrap="square" rtlCol="0">
            <a:spAutoFit/>
          </a:bodyPr>
          <a:lstStyle/>
          <a:p>
            <a:r>
              <a:rPr lang="en-IN" b="1" i="0" dirty="0">
                <a:solidFill>
                  <a:srgbClr val="323232"/>
                </a:solidFill>
                <a:effectLst/>
                <a:latin typeface="Arial" panose="020B0604020202020204" pitchFamily="34" charset="0"/>
              </a:rPr>
              <a:t>7. Hive</a:t>
            </a:r>
            <a:endParaRPr lang="en-IN" dirty="0"/>
          </a:p>
        </p:txBody>
      </p:sp>
      <p:sp>
        <p:nvSpPr>
          <p:cNvPr id="11" name="TextBox 10">
            <a:extLst>
              <a:ext uri="{FF2B5EF4-FFF2-40B4-BE49-F238E27FC236}">
                <a16:creationId xmlns="" xmlns:a16="http://schemas.microsoft.com/office/drawing/2014/main" id="{E0211322-F5B1-CEED-A9BA-3D7713802B27}"/>
              </a:ext>
            </a:extLst>
          </p:cNvPr>
          <p:cNvSpPr txBox="1"/>
          <p:nvPr/>
        </p:nvSpPr>
        <p:spPr>
          <a:xfrm>
            <a:off x="4486631" y="323518"/>
            <a:ext cx="2143667" cy="369332"/>
          </a:xfrm>
          <a:prstGeom prst="rect">
            <a:avLst/>
          </a:prstGeom>
          <a:solidFill>
            <a:schemeClr val="accent1">
              <a:lumMod val="40000"/>
              <a:lumOff val="60000"/>
            </a:schemeClr>
          </a:solidFill>
        </p:spPr>
        <p:txBody>
          <a:bodyPr wrap="square" rtlCol="0">
            <a:spAutoFit/>
          </a:bodyPr>
          <a:lstStyle/>
          <a:p>
            <a:r>
              <a:rPr lang="en-IN" b="1" i="0" dirty="0">
                <a:solidFill>
                  <a:srgbClr val="323232"/>
                </a:solidFill>
                <a:effectLst/>
                <a:latin typeface="Arial" panose="020B0604020202020204" pitchFamily="34" charset="0"/>
              </a:rPr>
              <a:t>8. HPCC Systems</a:t>
            </a:r>
            <a:endParaRPr lang="en-IN" dirty="0"/>
          </a:p>
        </p:txBody>
      </p:sp>
      <p:sp>
        <p:nvSpPr>
          <p:cNvPr id="12" name="TextBox 11">
            <a:extLst>
              <a:ext uri="{FF2B5EF4-FFF2-40B4-BE49-F238E27FC236}">
                <a16:creationId xmlns="" xmlns:a16="http://schemas.microsoft.com/office/drawing/2014/main" id="{14E0B536-6C5C-71DC-15B3-B1BBADA22C84}"/>
              </a:ext>
            </a:extLst>
          </p:cNvPr>
          <p:cNvSpPr txBox="1"/>
          <p:nvPr/>
        </p:nvSpPr>
        <p:spPr>
          <a:xfrm>
            <a:off x="6739743" y="918691"/>
            <a:ext cx="1539819" cy="369332"/>
          </a:xfrm>
          <a:prstGeom prst="rect">
            <a:avLst/>
          </a:prstGeom>
          <a:solidFill>
            <a:schemeClr val="accent1">
              <a:lumMod val="40000"/>
              <a:lumOff val="60000"/>
            </a:schemeClr>
          </a:solidFill>
          <a:ln w="19050">
            <a:solidFill>
              <a:schemeClr val="accent1"/>
            </a:solidFill>
          </a:ln>
        </p:spPr>
        <p:txBody>
          <a:bodyPr wrap="square" rtlCol="0">
            <a:spAutoFit/>
          </a:bodyPr>
          <a:lstStyle/>
          <a:p>
            <a:r>
              <a:rPr lang="en-IN" b="1" i="0" dirty="0">
                <a:solidFill>
                  <a:srgbClr val="323232"/>
                </a:solidFill>
                <a:effectLst/>
                <a:latin typeface="Arial" panose="020B0604020202020204" pitchFamily="34" charset="0"/>
              </a:rPr>
              <a:t>9. </a:t>
            </a:r>
            <a:r>
              <a:rPr lang="en-IN" b="1" i="0" dirty="0" err="1">
                <a:solidFill>
                  <a:srgbClr val="323232"/>
                </a:solidFill>
                <a:effectLst/>
                <a:latin typeface="Arial" panose="020B0604020202020204" pitchFamily="34" charset="0"/>
              </a:rPr>
              <a:t>Hudi</a:t>
            </a:r>
            <a:endParaRPr lang="en-IN" dirty="0"/>
          </a:p>
        </p:txBody>
      </p:sp>
      <p:sp>
        <p:nvSpPr>
          <p:cNvPr id="13" name="TextBox 12">
            <a:extLst>
              <a:ext uri="{FF2B5EF4-FFF2-40B4-BE49-F238E27FC236}">
                <a16:creationId xmlns="" xmlns:a16="http://schemas.microsoft.com/office/drawing/2014/main" id="{5B941682-C370-E90E-B90B-44379ABF83AC}"/>
              </a:ext>
            </a:extLst>
          </p:cNvPr>
          <p:cNvSpPr txBox="1"/>
          <p:nvPr/>
        </p:nvSpPr>
        <p:spPr>
          <a:xfrm>
            <a:off x="3025350" y="1103357"/>
            <a:ext cx="1539819" cy="369332"/>
          </a:xfrm>
          <a:prstGeom prst="rect">
            <a:avLst/>
          </a:prstGeom>
          <a:solidFill>
            <a:schemeClr val="accent2">
              <a:lumMod val="60000"/>
              <a:lumOff val="40000"/>
            </a:schemeClr>
          </a:solidFill>
          <a:ln>
            <a:solidFill>
              <a:schemeClr val="accent1"/>
            </a:solidFill>
          </a:ln>
        </p:spPr>
        <p:txBody>
          <a:bodyPr wrap="square" rtlCol="0">
            <a:spAutoFit/>
          </a:bodyPr>
          <a:lstStyle/>
          <a:p>
            <a:r>
              <a:rPr lang="en-IN" b="1" i="0" dirty="0">
                <a:solidFill>
                  <a:srgbClr val="323232"/>
                </a:solidFill>
                <a:effectLst/>
                <a:latin typeface="Arial" panose="020B0604020202020204" pitchFamily="34" charset="0"/>
              </a:rPr>
              <a:t>10. Iceberg</a:t>
            </a:r>
            <a:endParaRPr lang="en-IN" dirty="0"/>
          </a:p>
        </p:txBody>
      </p:sp>
      <p:sp>
        <p:nvSpPr>
          <p:cNvPr id="14" name="TextBox 13">
            <a:extLst>
              <a:ext uri="{FF2B5EF4-FFF2-40B4-BE49-F238E27FC236}">
                <a16:creationId xmlns="" xmlns:a16="http://schemas.microsoft.com/office/drawing/2014/main" id="{4A3E5CC8-C645-4CD4-9B39-AC6ADC0EBB80}"/>
              </a:ext>
            </a:extLst>
          </p:cNvPr>
          <p:cNvSpPr txBox="1"/>
          <p:nvPr/>
        </p:nvSpPr>
        <p:spPr>
          <a:xfrm>
            <a:off x="3591187" y="2146829"/>
            <a:ext cx="1595886" cy="369332"/>
          </a:xfrm>
          <a:prstGeom prst="rect">
            <a:avLst/>
          </a:prstGeom>
          <a:solidFill>
            <a:schemeClr val="accent1">
              <a:lumMod val="60000"/>
              <a:lumOff val="40000"/>
            </a:schemeClr>
          </a:solidFill>
          <a:ln>
            <a:solidFill>
              <a:schemeClr val="accent1"/>
            </a:solidFill>
          </a:ln>
        </p:spPr>
        <p:txBody>
          <a:bodyPr wrap="square" rtlCol="0">
            <a:spAutoFit/>
          </a:bodyPr>
          <a:lstStyle/>
          <a:p>
            <a:r>
              <a:rPr lang="en-IN" b="1" i="0" dirty="0">
                <a:solidFill>
                  <a:srgbClr val="323232"/>
                </a:solidFill>
                <a:effectLst/>
                <a:latin typeface="Arial" panose="020B0604020202020204" pitchFamily="34" charset="0"/>
              </a:rPr>
              <a:t>11. Kafka</a:t>
            </a:r>
            <a:endParaRPr lang="en-IN" dirty="0"/>
          </a:p>
        </p:txBody>
      </p:sp>
      <p:sp>
        <p:nvSpPr>
          <p:cNvPr id="15" name="TextBox 14">
            <a:extLst>
              <a:ext uri="{FF2B5EF4-FFF2-40B4-BE49-F238E27FC236}">
                <a16:creationId xmlns="" xmlns:a16="http://schemas.microsoft.com/office/drawing/2014/main" id="{185EC494-1F66-D665-A229-A6CC5768A54B}"/>
              </a:ext>
            </a:extLst>
          </p:cNvPr>
          <p:cNvSpPr txBox="1"/>
          <p:nvPr/>
        </p:nvSpPr>
        <p:spPr>
          <a:xfrm>
            <a:off x="2845441" y="3111334"/>
            <a:ext cx="1539819" cy="369332"/>
          </a:xfrm>
          <a:prstGeom prst="rect">
            <a:avLst/>
          </a:prstGeom>
          <a:solidFill>
            <a:schemeClr val="accent2">
              <a:lumMod val="60000"/>
              <a:lumOff val="40000"/>
            </a:schemeClr>
          </a:solidFill>
        </p:spPr>
        <p:txBody>
          <a:bodyPr wrap="square" rtlCol="0">
            <a:spAutoFit/>
          </a:bodyPr>
          <a:lstStyle/>
          <a:p>
            <a:r>
              <a:rPr lang="en-IN" b="1" i="0" dirty="0">
                <a:solidFill>
                  <a:srgbClr val="323232"/>
                </a:solidFill>
                <a:effectLst/>
                <a:latin typeface="Arial" panose="020B0604020202020204" pitchFamily="34" charset="0"/>
              </a:rPr>
              <a:t>12. </a:t>
            </a:r>
            <a:r>
              <a:rPr lang="en-IN" b="1" i="0" dirty="0" err="1">
                <a:solidFill>
                  <a:srgbClr val="323232"/>
                </a:solidFill>
                <a:effectLst/>
                <a:latin typeface="Arial" panose="020B0604020202020204" pitchFamily="34" charset="0"/>
              </a:rPr>
              <a:t>Kylin</a:t>
            </a:r>
            <a:endParaRPr lang="en-IN" dirty="0"/>
          </a:p>
        </p:txBody>
      </p:sp>
      <p:sp>
        <p:nvSpPr>
          <p:cNvPr id="16" name="TextBox 15">
            <a:extLst>
              <a:ext uri="{FF2B5EF4-FFF2-40B4-BE49-F238E27FC236}">
                <a16:creationId xmlns="" xmlns:a16="http://schemas.microsoft.com/office/drawing/2014/main" id="{456212D5-9D18-5DDB-F2FC-27A1CCB4A267}"/>
              </a:ext>
            </a:extLst>
          </p:cNvPr>
          <p:cNvSpPr txBox="1"/>
          <p:nvPr/>
        </p:nvSpPr>
        <p:spPr>
          <a:xfrm>
            <a:off x="3088973" y="3949254"/>
            <a:ext cx="1539819" cy="369332"/>
          </a:xfrm>
          <a:prstGeom prst="rect">
            <a:avLst/>
          </a:prstGeom>
          <a:solidFill>
            <a:schemeClr val="accent1">
              <a:lumMod val="20000"/>
              <a:lumOff val="80000"/>
            </a:schemeClr>
          </a:solidFill>
          <a:ln>
            <a:solidFill>
              <a:schemeClr val="accent2"/>
            </a:solidFill>
          </a:ln>
        </p:spPr>
        <p:txBody>
          <a:bodyPr wrap="square" rtlCol="0">
            <a:spAutoFit/>
          </a:bodyPr>
          <a:lstStyle/>
          <a:p>
            <a:r>
              <a:rPr lang="en-IN" b="1" i="0" dirty="0">
                <a:solidFill>
                  <a:srgbClr val="323232"/>
                </a:solidFill>
                <a:effectLst/>
                <a:latin typeface="Arial" panose="020B0604020202020204" pitchFamily="34" charset="0"/>
              </a:rPr>
              <a:t>13. Pinot</a:t>
            </a:r>
            <a:endParaRPr lang="en-IN" dirty="0"/>
          </a:p>
        </p:txBody>
      </p:sp>
      <p:sp>
        <p:nvSpPr>
          <p:cNvPr id="17" name="TextBox 16">
            <a:extLst>
              <a:ext uri="{FF2B5EF4-FFF2-40B4-BE49-F238E27FC236}">
                <a16:creationId xmlns="" xmlns:a16="http://schemas.microsoft.com/office/drawing/2014/main" id="{4932E401-C4F4-68A0-4F3A-150C43D9043F}"/>
              </a:ext>
            </a:extLst>
          </p:cNvPr>
          <p:cNvSpPr txBox="1"/>
          <p:nvPr/>
        </p:nvSpPr>
        <p:spPr>
          <a:xfrm>
            <a:off x="3381908" y="5113098"/>
            <a:ext cx="1684311" cy="369332"/>
          </a:xfrm>
          <a:prstGeom prst="rect">
            <a:avLst/>
          </a:prstGeom>
          <a:solidFill>
            <a:schemeClr val="accent3">
              <a:lumMod val="60000"/>
              <a:lumOff val="40000"/>
            </a:schemeClr>
          </a:solidFill>
          <a:ln>
            <a:solidFill>
              <a:schemeClr val="accent2"/>
            </a:solidFill>
          </a:ln>
        </p:spPr>
        <p:txBody>
          <a:bodyPr wrap="square" rtlCol="0">
            <a:spAutoFit/>
          </a:bodyPr>
          <a:lstStyle/>
          <a:p>
            <a:r>
              <a:rPr lang="en-IN" b="1" i="0" dirty="0">
                <a:solidFill>
                  <a:srgbClr val="323232"/>
                </a:solidFill>
                <a:effectLst/>
                <a:latin typeface="Arial" panose="020B0604020202020204" pitchFamily="34" charset="0"/>
              </a:rPr>
              <a:t>14. Presto</a:t>
            </a:r>
            <a:endParaRPr lang="en-IN" dirty="0"/>
          </a:p>
        </p:txBody>
      </p:sp>
      <p:sp>
        <p:nvSpPr>
          <p:cNvPr id="18" name="TextBox 17">
            <a:extLst>
              <a:ext uri="{FF2B5EF4-FFF2-40B4-BE49-F238E27FC236}">
                <a16:creationId xmlns="" xmlns:a16="http://schemas.microsoft.com/office/drawing/2014/main" id="{42095931-3CDD-1118-4012-3A00F9990966}"/>
              </a:ext>
            </a:extLst>
          </p:cNvPr>
          <p:cNvSpPr txBox="1"/>
          <p:nvPr/>
        </p:nvSpPr>
        <p:spPr>
          <a:xfrm>
            <a:off x="5414515" y="5569977"/>
            <a:ext cx="1595885" cy="369332"/>
          </a:xfrm>
          <a:prstGeom prst="rect">
            <a:avLst/>
          </a:prstGeom>
          <a:solidFill>
            <a:schemeClr val="accent2">
              <a:lumMod val="75000"/>
            </a:schemeClr>
          </a:solidFill>
        </p:spPr>
        <p:txBody>
          <a:bodyPr wrap="square" rtlCol="0">
            <a:spAutoFit/>
          </a:bodyPr>
          <a:lstStyle/>
          <a:p>
            <a:r>
              <a:rPr lang="en-IN" b="1" i="0" dirty="0">
                <a:solidFill>
                  <a:srgbClr val="323232"/>
                </a:solidFill>
                <a:effectLst/>
                <a:latin typeface="Arial" panose="020B0604020202020204" pitchFamily="34" charset="0"/>
              </a:rPr>
              <a:t>15. </a:t>
            </a:r>
            <a:r>
              <a:rPr lang="en-IN" b="1" i="0" dirty="0" err="1">
                <a:solidFill>
                  <a:srgbClr val="323232"/>
                </a:solidFill>
                <a:effectLst/>
                <a:latin typeface="Arial" panose="020B0604020202020204" pitchFamily="34" charset="0"/>
              </a:rPr>
              <a:t>Samza</a:t>
            </a:r>
            <a:endParaRPr lang="en-IN" dirty="0"/>
          </a:p>
        </p:txBody>
      </p:sp>
      <p:sp>
        <p:nvSpPr>
          <p:cNvPr id="19" name="TextBox 18">
            <a:extLst>
              <a:ext uri="{FF2B5EF4-FFF2-40B4-BE49-F238E27FC236}">
                <a16:creationId xmlns="" xmlns:a16="http://schemas.microsoft.com/office/drawing/2014/main" id="{F006A771-FF99-5AFC-0F5D-045DE4BD7365}"/>
              </a:ext>
            </a:extLst>
          </p:cNvPr>
          <p:cNvSpPr txBox="1"/>
          <p:nvPr/>
        </p:nvSpPr>
        <p:spPr>
          <a:xfrm>
            <a:off x="7193890" y="4914280"/>
            <a:ext cx="1640098" cy="369332"/>
          </a:xfrm>
          <a:prstGeom prst="rect">
            <a:avLst/>
          </a:prstGeom>
          <a:solidFill>
            <a:schemeClr val="accent1"/>
          </a:solidFill>
        </p:spPr>
        <p:txBody>
          <a:bodyPr wrap="square" rtlCol="0">
            <a:spAutoFit/>
          </a:bodyPr>
          <a:lstStyle/>
          <a:p>
            <a:r>
              <a:rPr lang="en-IN" b="1" i="0" dirty="0">
                <a:solidFill>
                  <a:srgbClr val="323232"/>
                </a:solidFill>
                <a:effectLst/>
                <a:latin typeface="Arial" panose="020B0604020202020204" pitchFamily="34" charset="0"/>
              </a:rPr>
              <a:t>16. Spark</a:t>
            </a:r>
            <a:endParaRPr lang="en-IN" dirty="0"/>
          </a:p>
        </p:txBody>
      </p:sp>
      <p:sp>
        <p:nvSpPr>
          <p:cNvPr id="20" name="TextBox 19">
            <a:extLst>
              <a:ext uri="{FF2B5EF4-FFF2-40B4-BE49-F238E27FC236}">
                <a16:creationId xmlns="" xmlns:a16="http://schemas.microsoft.com/office/drawing/2014/main" id="{067CB85E-EC50-B3B0-11B6-9915B5FFB562}"/>
              </a:ext>
            </a:extLst>
          </p:cNvPr>
          <p:cNvSpPr txBox="1"/>
          <p:nvPr/>
        </p:nvSpPr>
        <p:spPr>
          <a:xfrm>
            <a:off x="8700638" y="3709135"/>
            <a:ext cx="1676400" cy="369332"/>
          </a:xfrm>
          <a:prstGeom prst="rect">
            <a:avLst/>
          </a:prstGeom>
          <a:solidFill>
            <a:schemeClr val="accent2">
              <a:lumMod val="40000"/>
              <a:lumOff val="60000"/>
            </a:schemeClr>
          </a:solidFill>
          <a:ln>
            <a:solidFill>
              <a:schemeClr val="accent2"/>
            </a:solidFill>
          </a:ln>
        </p:spPr>
        <p:txBody>
          <a:bodyPr wrap="square" rtlCol="0">
            <a:spAutoFit/>
          </a:bodyPr>
          <a:lstStyle/>
          <a:p>
            <a:r>
              <a:rPr lang="en-IN" b="1" i="0" dirty="0">
                <a:solidFill>
                  <a:srgbClr val="323232"/>
                </a:solidFill>
                <a:effectLst/>
                <a:latin typeface="Arial" panose="020B0604020202020204" pitchFamily="34" charset="0"/>
              </a:rPr>
              <a:t>17. Storm</a:t>
            </a:r>
            <a:endParaRPr lang="en-IN" dirty="0"/>
          </a:p>
        </p:txBody>
      </p:sp>
      <p:sp>
        <p:nvSpPr>
          <p:cNvPr id="21" name="TextBox 20">
            <a:extLst>
              <a:ext uri="{FF2B5EF4-FFF2-40B4-BE49-F238E27FC236}">
                <a16:creationId xmlns="" xmlns:a16="http://schemas.microsoft.com/office/drawing/2014/main" id="{DF08D9F3-921A-C9D4-FF2D-5C6292AB9335}"/>
              </a:ext>
            </a:extLst>
          </p:cNvPr>
          <p:cNvSpPr txBox="1"/>
          <p:nvPr/>
        </p:nvSpPr>
        <p:spPr>
          <a:xfrm>
            <a:off x="8160764" y="2755587"/>
            <a:ext cx="1715942" cy="369332"/>
          </a:xfrm>
          <a:prstGeom prst="rect">
            <a:avLst/>
          </a:prstGeom>
          <a:solidFill>
            <a:srgbClr val="00B0F0"/>
          </a:solidFill>
          <a:ln>
            <a:solidFill>
              <a:schemeClr val="accent2"/>
            </a:solidFill>
          </a:ln>
        </p:spPr>
        <p:txBody>
          <a:bodyPr wrap="square" rtlCol="0">
            <a:spAutoFit/>
          </a:bodyPr>
          <a:lstStyle/>
          <a:p>
            <a:r>
              <a:rPr lang="en-IN" b="1" i="0" dirty="0">
                <a:solidFill>
                  <a:srgbClr val="323232"/>
                </a:solidFill>
                <a:effectLst/>
                <a:latin typeface="Arial" panose="020B0604020202020204" pitchFamily="34" charset="0"/>
              </a:rPr>
              <a:t>18. </a:t>
            </a:r>
            <a:r>
              <a:rPr lang="en-IN" b="1" i="0" dirty="0" err="1">
                <a:solidFill>
                  <a:srgbClr val="323232"/>
                </a:solidFill>
                <a:effectLst/>
                <a:latin typeface="Arial" panose="020B0604020202020204" pitchFamily="34" charset="0"/>
              </a:rPr>
              <a:t>Trino</a:t>
            </a:r>
            <a:endParaRPr lang="en-IN" dirty="0"/>
          </a:p>
        </p:txBody>
      </p:sp>
      <p:sp>
        <p:nvSpPr>
          <p:cNvPr id="22" name="TextBox 21">
            <a:extLst>
              <a:ext uri="{FF2B5EF4-FFF2-40B4-BE49-F238E27FC236}">
                <a16:creationId xmlns="" xmlns:a16="http://schemas.microsoft.com/office/drawing/2014/main" id="{0B7DFA8F-DFC3-D2E3-1AA0-F06EA8D798EC}"/>
              </a:ext>
            </a:extLst>
          </p:cNvPr>
          <p:cNvSpPr txBox="1"/>
          <p:nvPr/>
        </p:nvSpPr>
        <p:spPr>
          <a:xfrm>
            <a:off x="8441844" y="1707089"/>
            <a:ext cx="1715941" cy="369332"/>
          </a:xfrm>
          <a:prstGeom prst="rect">
            <a:avLst/>
          </a:prstGeom>
          <a:solidFill>
            <a:schemeClr val="accent2">
              <a:lumMod val="75000"/>
            </a:schemeClr>
          </a:solidFill>
          <a:ln>
            <a:solidFill>
              <a:srgbClr val="00B050"/>
            </a:solidFill>
          </a:ln>
        </p:spPr>
        <p:txBody>
          <a:bodyPr wrap="square" rtlCol="0">
            <a:spAutoFit/>
          </a:bodyPr>
          <a:lstStyle/>
          <a:p>
            <a:r>
              <a:rPr lang="en-IN" b="0" i="0" dirty="0">
                <a:solidFill>
                  <a:srgbClr val="202124"/>
                </a:solidFill>
                <a:effectLst/>
                <a:latin typeface="Google Sans"/>
              </a:rPr>
              <a:t>19. MongoDB</a:t>
            </a:r>
            <a:endParaRPr lang="en-IN" dirty="0"/>
          </a:p>
        </p:txBody>
      </p:sp>
    </p:spTree>
    <p:extLst>
      <p:ext uri="{BB962C8B-B14F-4D97-AF65-F5344CB8AC3E}">
        <p14:creationId xmlns:p14="http://schemas.microsoft.com/office/powerpoint/2010/main" val="294791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1" y="-59661"/>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2EEFD35C-7396-5544-0641-CC8EB1A788D3}"/>
              </a:ext>
            </a:extLst>
          </p:cNvPr>
          <p:cNvSpPr txBox="1"/>
          <p:nvPr/>
        </p:nvSpPr>
        <p:spPr>
          <a:xfrm>
            <a:off x="4984270" y="304313"/>
            <a:ext cx="2223459" cy="369332"/>
          </a:xfrm>
          <a:prstGeom prst="rect">
            <a:avLst/>
          </a:prstGeom>
          <a:solidFill>
            <a:schemeClr val="accent4"/>
          </a:solidFill>
          <a:ln w="12700">
            <a:solidFill>
              <a:schemeClr val="tx1"/>
            </a:solidFill>
          </a:ln>
        </p:spPr>
        <p:txBody>
          <a:bodyPr wrap="square">
            <a:spAutoFit/>
          </a:bodyPr>
          <a:lstStyle/>
          <a:p>
            <a:r>
              <a:rPr lang="en-IN" dirty="0"/>
              <a:t>1. Data storage</a:t>
            </a:r>
          </a:p>
        </p:txBody>
      </p:sp>
      <p:sp>
        <p:nvSpPr>
          <p:cNvPr id="3" name="TextBox 2">
            <a:extLst>
              <a:ext uri="{FF2B5EF4-FFF2-40B4-BE49-F238E27FC236}">
                <a16:creationId xmlns="" xmlns:a16="http://schemas.microsoft.com/office/drawing/2014/main" id="{2D04B615-FFB7-3C00-A7DF-9519898C3F22}"/>
              </a:ext>
            </a:extLst>
          </p:cNvPr>
          <p:cNvSpPr txBox="1"/>
          <p:nvPr/>
        </p:nvSpPr>
        <p:spPr>
          <a:xfrm>
            <a:off x="2705100" y="1097516"/>
            <a:ext cx="1857375" cy="369332"/>
          </a:xfrm>
          <a:prstGeom prst="rect">
            <a:avLst/>
          </a:prstGeom>
          <a:solidFill>
            <a:schemeClr val="accent2">
              <a:lumMod val="40000"/>
              <a:lumOff val="60000"/>
            </a:schemeClr>
          </a:solidFill>
          <a:ln w="38100">
            <a:solidFill>
              <a:schemeClr val="accent1"/>
            </a:solidFill>
          </a:ln>
        </p:spPr>
        <p:txBody>
          <a:bodyPr wrap="square" rtlCol="0">
            <a:spAutoFit/>
          </a:bodyPr>
          <a:lstStyle/>
          <a:p>
            <a:r>
              <a:rPr lang="en-IN" dirty="0"/>
              <a:t>Apache Hadoop</a:t>
            </a:r>
          </a:p>
        </p:txBody>
      </p:sp>
      <p:sp>
        <p:nvSpPr>
          <p:cNvPr id="4" name="TextBox 3">
            <a:extLst>
              <a:ext uri="{FF2B5EF4-FFF2-40B4-BE49-F238E27FC236}">
                <a16:creationId xmlns="" xmlns:a16="http://schemas.microsoft.com/office/drawing/2014/main" id="{04D56AEB-18F6-604E-0CCF-4B8BFF305D8F}"/>
              </a:ext>
            </a:extLst>
          </p:cNvPr>
          <p:cNvSpPr txBox="1"/>
          <p:nvPr/>
        </p:nvSpPr>
        <p:spPr>
          <a:xfrm>
            <a:off x="333375" y="1602342"/>
            <a:ext cx="1857375" cy="369332"/>
          </a:xfrm>
          <a:prstGeom prst="rect">
            <a:avLst/>
          </a:prstGeom>
          <a:solidFill>
            <a:schemeClr val="accent6">
              <a:lumMod val="60000"/>
              <a:lumOff val="40000"/>
            </a:schemeClr>
          </a:solidFill>
          <a:ln w="38100">
            <a:solidFill>
              <a:schemeClr val="accent1"/>
            </a:solidFill>
          </a:ln>
        </p:spPr>
        <p:txBody>
          <a:bodyPr wrap="square" rtlCol="0">
            <a:spAutoFit/>
          </a:bodyPr>
          <a:lstStyle/>
          <a:p>
            <a:r>
              <a:rPr lang="en-IN" dirty="0"/>
              <a:t>Data lake</a:t>
            </a:r>
          </a:p>
        </p:txBody>
      </p:sp>
      <p:sp>
        <p:nvSpPr>
          <p:cNvPr id="5" name="TextBox 4">
            <a:extLst>
              <a:ext uri="{FF2B5EF4-FFF2-40B4-BE49-F238E27FC236}">
                <a16:creationId xmlns="" xmlns:a16="http://schemas.microsoft.com/office/drawing/2014/main" id="{E06E1F4B-5879-229C-E9C7-71FA968B6AD3}"/>
              </a:ext>
            </a:extLst>
          </p:cNvPr>
          <p:cNvSpPr txBox="1"/>
          <p:nvPr/>
        </p:nvSpPr>
        <p:spPr>
          <a:xfrm>
            <a:off x="2257426" y="2414696"/>
            <a:ext cx="1857375" cy="369332"/>
          </a:xfrm>
          <a:prstGeom prst="rect">
            <a:avLst/>
          </a:prstGeom>
          <a:solidFill>
            <a:schemeClr val="accent4">
              <a:lumMod val="75000"/>
            </a:schemeClr>
          </a:solidFill>
          <a:ln w="38100">
            <a:solidFill>
              <a:schemeClr val="accent2">
                <a:lumMod val="75000"/>
              </a:schemeClr>
            </a:solidFill>
          </a:ln>
        </p:spPr>
        <p:txBody>
          <a:bodyPr wrap="square" rtlCol="0">
            <a:spAutoFit/>
          </a:bodyPr>
          <a:lstStyle/>
          <a:p>
            <a:r>
              <a:rPr lang="en-IN" dirty="0"/>
              <a:t>Apache Spark</a:t>
            </a:r>
          </a:p>
        </p:txBody>
      </p:sp>
      <p:sp>
        <p:nvSpPr>
          <p:cNvPr id="6" name="TextBox 5">
            <a:extLst>
              <a:ext uri="{FF2B5EF4-FFF2-40B4-BE49-F238E27FC236}">
                <a16:creationId xmlns="" xmlns:a16="http://schemas.microsoft.com/office/drawing/2014/main" id="{4D9F76C0-1988-3AC6-1817-B19F2D0A8FCB}"/>
              </a:ext>
            </a:extLst>
          </p:cNvPr>
          <p:cNvSpPr txBox="1"/>
          <p:nvPr/>
        </p:nvSpPr>
        <p:spPr>
          <a:xfrm>
            <a:off x="333374" y="3044899"/>
            <a:ext cx="1924052" cy="369332"/>
          </a:xfrm>
          <a:prstGeom prst="rect">
            <a:avLst/>
          </a:prstGeom>
          <a:solidFill>
            <a:schemeClr val="accent3">
              <a:lumMod val="75000"/>
            </a:schemeClr>
          </a:solidFill>
          <a:ln w="38100">
            <a:solidFill>
              <a:schemeClr val="accent1"/>
            </a:solidFill>
          </a:ln>
        </p:spPr>
        <p:txBody>
          <a:bodyPr wrap="square" rtlCol="0">
            <a:spAutoFit/>
          </a:bodyPr>
          <a:lstStyle/>
          <a:p>
            <a:r>
              <a:rPr lang="en-IN" dirty="0"/>
              <a:t>Apache Cassandra</a:t>
            </a:r>
          </a:p>
        </p:txBody>
      </p:sp>
      <p:sp>
        <p:nvSpPr>
          <p:cNvPr id="7" name="TextBox 6">
            <a:extLst>
              <a:ext uri="{FF2B5EF4-FFF2-40B4-BE49-F238E27FC236}">
                <a16:creationId xmlns="" xmlns:a16="http://schemas.microsoft.com/office/drawing/2014/main" id="{08215B24-3154-B23D-DC37-99710CA5BE17}"/>
              </a:ext>
            </a:extLst>
          </p:cNvPr>
          <p:cNvSpPr txBox="1"/>
          <p:nvPr/>
        </p:nvSpPr>
        <p:spPr>
          <a:xfrm>
            <a:off x="2319337" y="3725243"/>
            <a:ext cx="1924052" cy="369332"/>
          </a:xfrm>
          <a:prstGeom prst="rect">
            <a:avLst/>
          </a:prstGeom>
          <a:solidFill>
            <a:schemeClr val="accent6">
              <a:lumMod val="60000"/>
              <a:lumOff val="40000"/>
            </a:schemeClr>
          </a:solidFill>
          <a:ln w="38100">
            <a:solidFill>
              <a:schemeClr val="accent1"/>
            </a:solidFill>
          </a:ln>
        </p:spPr>
        <p:txBody>
          <a:bodyPr wrap="square" rtlCol="0">
            <a:spAutoFit/>
          </a:bodyPr>
          <a:lstStyle/>
          <a:p>
            <a:r>
              <a:rPr lang="en-IN" dirty="0"/>
              <a:t>Cloudera</a:t>
            </a:r>
          </a:p>
        </p:txBody>
      </p:sp>
      <p:sp>
        <p:nvSpPr>
          <p:cNvPr id="8" name="TextBox 7">
            <a:extLst>
              <a:ext uri="{FF2B5EF4-FFF2-40B4-BE49-F238E27FC236}">
                <a16:creationId xmlns="" xmlns:a16="http://schemas.microsoft.com/office/drawing/2014/main" id="{FCB3C700-CBB6-C7FB-5AAC-FC94E41EFC38}"/>
              </a:ext>
            </a:extLst>
          </p:cNvPr>
          <p:cNvSpPr txBox="1"/>
          <p:nvPr/>
        </p:nvSpPr>
        <p:spPr>
          <a:xfrm>
            <a:off x="333374" y="4737621"/>
            <a:ext cx="1924052" cy="369332"/>
          </a:xfrm>
          <a:prstGeom prst="rect">
            <a:avLst/>
          </a:prstGeom>
          <a:solidFill>
            <a:schemeClr val="accent2">
              <a:lumMod val="40000"/>
              <a:lumOff val="60000"/>
            </a:schemeClr>
          </a:solidFill>
          <a:ln w="38100">
            <a:solidFill>
              <a:schemeClr val="accent1"/>
            </a:solidFill>
          </a:ln>
        </p:spPr>
        <p:txBody>
          <a:bodyPr wrap="square" rtlCol="0">
            <a:spAutoFit/>
          </a:bodyPr>
          <a:lstStyle/>
          <a:p>
            <a:r>
              <a:rPr lang="en-IN" dirty="0"/>
              <a:t>Elastic search</a:t>
            </a:r>
          </a:p>
        </p:txBody>
      </p:sp>
      <p:sp>
        <p:nvSpPr>
          <p:cNvPr id="9" name="TextBox 8">
            <a:extLst>
              <a:ext uri="{FF2B5EF4-FFF2-40B4-BE49-F238E27FC236}">
                <a16:creationId xmlns="" xmlns:a16="http://schemas.microsoft.com/office/drawing/2014/main" id="{E0D09656-9E26-87C4-6052-7BCE870027E0}"/>
              </a:ext>
            </a:extLst>
          </p:cNvPr>
          <p:cNvSpPr txBox="1"/>
          <p:nvPr/>
        </p:nvSpPr>
        <p:spPr>
          <a:xfrm>
            <a:off x="6562727" y="1233010"/>
            <a:ext cx="1924052" cy="369332"/>
          </a:xfrm>
          <a:prstGeom prst="rect">
            <a:avLst/>
          </a:prstGeom>
          <a:solidFill>
            <a:srgbClr val="FFFF00"/>
          </a:solidFill>
          <a:ln w="38100">
            <a:solidFill>
              <a:schemeClr val="accent1"/>
            </a:solidFill>
          </a:ln>
        </p:spPr>
        <p:txBody>
          <a:bodyPr wrap="square" rtlCol="0">
            <a:spAutoFit/>
          </a:bodyPr>
          <a:lstStyle/>
          <a:p>
            <a:r>
              <a:rPr lang="en-IN" dirty="0"/>
              <a:t>Hortonworks</a:t>
            </a:r>
          </a:p>
        </p:txBody>
      </p:sp>
      <p:sp>
        <p:nvSpPr>
          <p:cNvPr id="10" name="TextBox 9">
            <a:extLst>
              <a:ext uri="{FF2B5EF4-FFF2-40B4-BE49-F238E27FC236}">
                <a16:creationId xmlns="" xmlns:a16="http://schemas.microsoft.com/office/drawing/2014/main" id="{5E529E3B-F4D1-28A0-7F6C-0533A3502C7C}"/>
              </a:ext>
            </a:extLst>
          </p:cNvPr>
          <p:cNvSpPr txBox="1"/>
          <p:nvPr/>
        </p:nvSpPr>
        <p:spPr>
          <a:xfrm>
            <a:off x="4638675" y="2423634"/>
            <a:ext cx="1924052" cy="369332"/>
          </a:xfrm>
          <a:prstGeom prst="rect">
            <a:avLst/>
          </a:prstGeom>
          <a:solidFill>
            <a:schemeClr val="accent3"/>
          </a:solidFill>
          <a:ln w="38100">
            <a:solidFill>
              <a:schemeClr val="accent1"/>
            </a:solidFill>
          </a:ln>
        </p:spPr>
        <p:txBody>
          <a:bodyPr wrap="square" rtlCol="0">
            <a:spAutoFit/>
          </a:bodyPr>
          <a:lstStyle/>
          <a:p>
            <a:r>
              <a:rPr lang="en-IN" dirty="0"/>
              <a:t>MongoDB</a:t>
            </a:r>
          </a:p>
        </p:txBody>
      </p:sp>
      <p:sp>
        <p:nvSpPr>
          <p:cNvPr id="11" name="TextBox 10">
            <a:extLst>
              <a:ext uri="{FF2B5EF4-FFF2-40B4-BE49-F238E27FC236}">
                <a16:creationId xmlns="" xmlns:a16="http://schemas.microsoft.com/office/drawing/2014/main" id="{4FDBE361-88DC-A070-58F0-BC88299D388F}"/>
              </a:ext>
            </a:extLst>
          </p:cNvPr>
          <p:cNvSpPr txBox="1"/>
          <p:nvPr/>
        </p:nvSpPr>
        <p:spPr>
          <a:xfrm>
            <a:off x="6562727" y="3546995"/>
            <a:ext cx="1924052" cy="369332"/>
          </a:xfrm>
          <a:prstGeom prst="rect">
            <a:avLst/>
          </a:prstGeom>
          <a:solidFill>
            <a:schemeClr val="accent4">
              <a:lumMod val="60000"/>
              <a:lumOff val="40000"/>
            </a:schemeClr>
          </a:solidFill>
          <a:ln w="38100">
            <a:solidFill>
              <a:schemeClr val="accent1"/>
            </a:solidFill>
          </a:ln>
        </p:spPr>
        <p:txBody>
          <a:bodyPr wrap="square" rtlCol="0">
            <a:spAutoFit/>
          </a:bodyPr>
          <a:lstStyle/>
          <a:p>
            <a:r>
              <a:rPr lang="pt-BR" dirty="0"/>
              <a:t>P r e s t o</a:t>
            </a:r>
            <a:endParaRPr lang="en-IN" dirty="0"/>
          </a:p>
        </p:txBody>
      </p:sp>
      <p:sp>
        <p:nvSpPr>
          <p:cNvPr id="12" name="TextBox 11">
            <a:extLst>
              <a:ext uri="{FF2B5EF4-FFF2-40B4-BE49-F238E27FC236}">
                <a16:creationId xmlns="" xmlns:a16="http://schemas.microsoft.com/office/drawing/2014/main" id="{4F1FAA7B-4DEF-A45B-C1F5-571E7962E9DF}"/>
              </a:ext>
            </a:extLst>
          </p:cNvPr>
          <p:cNvSpPr txBox="1"/>
          <p:nvPr/>
        </p:nvSpPr>
        <p:spPr>
          <a:xfrm>
            <a:off x="4486275" y="4426320"/>
            <a:ext cx="1924052" cy="369332"/>
          </a:xfrm>
          <a:prstGeom prst="rect">
            <a:avLst/>
          </a:prstGeom>
          <a:solidFill>
            <a:srgbClr val="00B0F0"/>
          </a:solidFill>
          <a:ln w="38100">
            <a:solidFill>
              <a:schemeClr val="accent1"/>
            </a:solidFill>
          </a:ln>
        </p:spPr>
        <p:txBody>
          <a:bodyPr wrap="square" rtlCol="0">
            <a:spAutoFit/>
          </a:bodyPr>
          <a:lstStyle/>
          <a:p>
            <a:r>
              <a:rPr lang="pt-BR" dirty="0"/>
              <a:t>Cloud storage</a:t>
            </a:r>
            <a:endParaRPr lang="en-IN" dirty="0"/>
          </a:p>
        </p:txBody>
      </p:sp>
      <p:sp>
        <p:nvSpPr>
          <p:cNvPr id="13" name="TextBox 12">
            <a:extLst>
              <a:ext uri="{FF2B5EF4-FFF2-40B4-BE49-F238E27FC236}">
                <a16:creationId xmlns="" xmlns:a16="http://schemas.microsoft.com/office/drawing/2014/main" id="{1D7D68CE-CD71-4B89-C6E1-8F04E1FF5265}"/>
              </a:ext>
            </a:extLst>
          </p:cNvPr>
          <p:cNvSpPr txBox="1"/>
          <p:nvPr/>
        </p:nvSpPr>
        <p:spPr>
          <a:xfrm>
            <a:off x="6743699" y="4991102"/>
            <a:ext cx="1924052" cy="369332"/>
          </a:xfrm>
          <a:prstGeom prst="rect">
            <a:avLst/>
          </a:prstGeom>
          <a:solidFill>
            <a:schemeClr val="accent1">
              <a:lumMod val="40000"/>
              <a:lumOff val="60000"/>
            </a:schemeClr>
          </a:solidFill>
          <a:ln w="38100">
            <a:solidFill>
              <a:schemeClr val="accent5">
                <a:lumMod val="75000"/>
              </a:schemeClr>
            </a:solidFill>
          </a:ln>
        </p:spPr>
        <p:txBody>
          <a:bodyPr wrap="square" rtlCol="0">
            <a:spAutoFit/>
          </a:bodyPr>
          <a:lstStyle/>
          <a:p>
            <a:r>
              <a:rPr lang="pt-BR" dirty="0"/>
              <a:t>Hybrid storage</a:t>
            </a:r>
            <a:endParaRPr lang="en-IN" dirty="0"/>
          </a:p>
        </p:txBody>
      </p:sp>
    </p:spTree>
    <p:extLst>
      <p:ext uri="{BB962C8B-B14F-4D97-AF65-F5344CB8AC3E}">
        <p14:creationId xmlns:p14="http://schemas.microsoft.com/office/powerpoint/2010/main" val="338555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17484374-985E-E255-8544-EEB97BE544C7}"/>
              </a:ext>
            </a:extLst>
          </p:cNvPr>
          <p:cNvSpPr txBox="1"/>
          <p:nvPr/>
        </p:nvSpPr>
        <p:spPr>
          <a:xfrm>
            <a:off x="4693443" y="286434"/>
            <a:ext cx="2805113" cy="369332"/>
          </a:xfrm>
          <a:prstGeom prst="rect">
            <a:avLst/>
          </a:prstGeom>
          <a:solidFill>
            <a:schemeClr val="accent4">
              <a:lumMod val="40000"/>
              <a:lumOff val="60000"/>
            </a:schemeClr>
          </a:solidFill>
          <a:ln w="12700">
            <a:solidFill>
              <a:schemeClr val="accent1"/>
            </a:solidFill>
          </a:ln>
        </p:spPr>
        <p:txBody>
          <a:bodyPr wrap="square" rtlCol="0">
            <a:spAutoFit/>
          </a:bodyPr>
          <a:lstStyle/>
          <a:p>
            <a:r>
              <a:rPr lang="en-IN" b="0" i="0" dirty="0">
                <a:solidFill>
                  <a:srgbClr val="444444"/>
                </a:solidFill>
                <a:effectLst/>
                <a:latin typeface="Georgia" panose="02040502050405020303" pitchFamily="18" charset="0"/>
              </a:rPr>
              <a:t>Cloud Service Providers</a:t>
            </a:r>
            <a:endParaRPr lang="en-IN" dirty="0"/>
          </a:p>
        </p:txBody>
      </p:sp>
      <p:sp>
        <p:nvSpPr>
          <p:cNvPr id="3" name="TextBox 2">
            <a:extLst>
              <a:ext uri="{FF2B5EF4-FFF2-40B4-BE49-F238E27FC236}">
                <a16:creationId xmlns="" xmlns:a16="http://schemas.microsoft.com/office/drawing/2014/main" id="{9F90E343-2697-4613-BE6E-4D561C0DCA97}"/>
              </a:ext>
            </a:extLst>
          </p:cNvPr>
          <p:cNvSpPr txBox="1"/>
          <p:nvPr/>
        </p:nvSpPr>
        <p:spPr>
          <a:xfrm>
            <a:off x="400050" y="1133475"/>
            <a:ext cx="2000250" cy="369332"/>
          </a:xfrm>
          <a:prstGeom prst="rect">
            <a:avLst/>
          </a:prstGeom>
          <a:solidFill>
            <a:schemeClr val="accent4">
              <a:lumMod val="60000"/>
              <a:lumOff val="40000"/>
            </a:schemeClr>
          </a:solidFill>
        </p:spPr>
        <p:txBody>
          <a:bodyPr wrap="square" rtlCol="0">
            <a:spAutoFit/>
          </a:bodyPr>
          <a:lstStyle/>
          <a:p>
            <a:r>
              <a:rPr lang="en-IN" dirty="0"/>
              <a:t>Microsoft Azure</a:t>
            </a:r>
          </a:p>
        </p:txBody>
      </p:sp>
      <p:sp>
        <p:nvSpPr>
          <p:cNvPr id="4" name="TextBox 3">
            <a:extLst>
              <a:ext uri="{FF2B5EF4-FFF2-40B4-BE49-F238E27FC236}">
                <a16:creationId xmlns="" xmlns:a16="http://schemas.microsoft.com/office/drawing/2014/main" id="{878F3E82-5D59-0857-8D3E-D0DCEFA671AF}"/>
              </a:ext>
            </a:extLst>
          </p:cNvPr>
          <p:cNvSpPr txBox="1"/>
          <p:nvPr/>
        </p:nvSpPr>
        <p:spPr>
          <a:xfrm>
            <a:off x="4191002" y="1030636"/>
            <a:ext cx="2609850" cy="369332"/>
          </a:xfrm>
          <a:prstGeom prst="rect">
            <a:avLst/>
          </a:prstGeom>
          <a:solidFill>
            <a:schemeClr val="accent2"/>
          </a:solidFill>
        </p:spPr>
        <p:txBody>
          <a:bodyPr wrap="square" rtlCol="0">
            <a:spAutoFit/>
          </a:bodyPr>
          <a:lstStyle/>
          <a:p>
            <a:r>
              <a:rPr lang="en-IN" dirty="0"/>
              <a:t>Google Cloud Platform</a:t>
            </a:r>
          </a:p>
        </p:txBody>
      </p:sp>
      <p:sp>
        <p:nvSpPr>
          <p:cNvPr id="5" name="TextBox 4">
            <a:extLst>
              <a:ext uri="{FF2B5EF4-FFF2-40B4-BE49-F238E27FC236}">
                <a16:creationId xmlns="" xmlns:a16="http://schemas.microsoft.com/office/drawing/2014/main" id="{E2134F17-C68A-B99A-53D7-B01C8A305368}"/>
              </a:ext>
            </a:extLst>
          </p:cNvPr>
          <p:cNvSpPr txBox="1"/>
          <p:nvPr/>
        </p:nvSpPr>
        <p:spPr>
          <a:xfrm>
            <a:off x="219075" y="2153422"/>
            <a:ext cx="2609850" cy="369332"/>
          </a:xfrm>
          <a:prstGeom prst="rect">
            <a:avLst/>
          </a:prstGeom>
          <a:solidFill>
            <a:schemeClr val="accent4">
              <a:lumMod val="60000"/>
              <a:lumOff val="40000"/>
            </a:schemeClr>
          </a:solidFill>
        </p:spPr>
        <p:txBody>
          <a:bodyPr wrap="square" rtlCol="0">
            <a:spAutoFit/>
          </a:bodyPr>
          <a:lstStyle/>
          <a:p>
            <a:r>
              <a:rPr lang="en-IN" dirty="0"/>
              <a:t>IBM Cloud Services</a:t>
            </a:r>
          </a:p>
        </p:txBody>
      </p:sp>
      <p:sp>
        <p:nvSpPr>
          <p:cNvPr id="6" name="TextBox 5">
            <a:extLst>
              <a:ext uri="{FF2B5EF4-FFF2-40B4-BE49-F238E27FC236}">
                <a16:creationId xmlns="" xmlns:a16="http://schemas.microsoft.com/office/drawing/2014/main" id="{CE4DA4E0-B8CA-F85C-72A8-6E22F03077EA}"/>
              </a:ext>
            </a:extLst>
          </p:cNvPr>
          <p:cNvSpPr txBox="1"/>
          <p:nvPr/>
        </p:nvSpPr>
        <p:spPr>
          <a:xfrm>
            <a:off x="1095375" y="3000328"/>
            <a:ext cx="2609850" cy="369332"/>
          </a:xfrm>
          <a:prstGeom prst="rect">
            <a:avLst/>
          </a:prstGeom>
          <a:solidFill>
            <a:schemeClr val="accent1">
              <a:lumMod val="60000"/>
              <a:lumOff val="40000"/>
            </a:schemeClr>
          </a:solidFill>
        </p:spPr>
        <p:txBody>
          <a:bodyPr wrap="square" rtlCol="0">
            <a:spAutoFit/>
          </a:bodyPr>
          <a:lstStyle/>
          <a:p>
            <a:r>
              <a:rPr lang="en-IN" dirty="0"/>
              <a:t>Adobe Creative Cloud</a:t>
            </a:r>
          </a:p>
        </p:txBody>
      </p:sp>
      <p:sp>
        <p:nvSpPr>
          <p:cNvPr id="8" name="TextBox 7">
            <a:extLst>
              <a:ext uri="{FF2B5EF4-FFF2-40B4-BE49-F238E27FC236}">
                <a16:creationId xmlns="" xmlns:a16="http://schemas.microsoft.com/office/drawing/2014/main" id="{E62B6CE9-0096-15BE-DB9A-AE8BDA92E9DD}"/>
              </a:ext>
            </a:extLst>
          </p:cNvPr>
          <p:cNvSpPr txBox="1"/>
          <p:nvPr/>
        </p:nvSpPr>
        <p:spPr>
          <a:xfrm>
            <a:off x="333375" y="4300124"/>
            <a:ext cx="2609850" cy="369332"/>
          </a:xfrm>
          <a:prstGeom prst="rect">
            <a:avLst/>
          </a:prstGeom>
          <a:solidFill>
            <a:schemeClr val="accent2">
              <a:lumMod val="75000"/>
            </a:schemeClr>
          </a:solidFill>
        </p:spPr>
        <p:txBody>
          <a:bodyPr wrap="square" rtlCol="0">
            <a:spAutoFit/>
          </a:bodyPr>
          <a:lstStyle/>
          <a:p>
            <a:r>
              <a:rPr lang="en-IN" dirty="0" err="1"/>
              <a:t>Kamatera</a:t>
            </a:r>
            <a:endParaRPr lang="en-IN" dirty="0"/>
          </a:p>
        </p:txBody>
      </p:sp>
      <p:sp>
        <p:nvSpPr>
          <p:cNvPr id="9" name="TextBox 8">
            <a:extLst>
              <a:ext uri="{FF2B5EF4-FFF2-40B4-BE49-F238E27FC236}">
                <a16:creationId xmlns="" xmlns:a16="http://schemas.microsoft.com/office/drawing/2014/main" id="{6FCF44DF-0A27-82FD-E1A3-0476ED9ADE3E}"/>
              </a:ext>
            </a:extLst>
          </p:cNvPr>
          <p:cNvSpPr txBox="1"/>
          <p:nvPr/>
        </p:nvSpPr>
        <p:spPr>
          <a:xfrm>
            <a:off x="2102643" y="5458032"/>
            <a:ext cx="2609850" cy="369332"/>
          </a:xfrm>
          <a:prstGeom prst="rect">
            <a:avLst/>
          </a:prstGeom>
          <a:solidFill>
            <a:schemeClr val="accent5">
              <a:lumMod val="75000"/>
            </a:schemeClr>
          </a:solidFill>
        </p:spPr>
        <p:txBody>
          <a:bodyPr wrap="square" rtlCol="0">
            <a:spAutoFit/>
          </a:bodyPr>
          <a:lstStyle/>
          <a:p>
            <a:r>
              <a:rPr lang="en-IN" dirty="0"/>
              <a:t>VMware</a:t>
            </a:r>
          </a:p>
        </p:txBody>
      </p:sp>
      <p:sp>
        <p:nvSpPr>
          <p:cNvPr id="11" name="TextBox 10">
            <a:extLst>
              <a:ext uri="{FF2B5EF4-FFF2-40B4-BE49-F238E27FC236}">
                <a16:creationId xmlns="" xmlns:a16="http://schemas.microsoft.com/office/drawing/2014/main" id="{6E72351E-C56B-A470-3D59-71C4866FB18F}"/>
              </a:ext>
            </a:extLst>
          </p:cNvPr>
          <p:cNvSpPr txBox="1"/>
          <p:nvPr/>
        </p:nvSpPr>
        <p:spPr>
          <a:xfrm>
            <a:off x="4581525" y="2099873"/>
            <a:ext cx="2609850" cy="369332"/>
          </a:xfrm>
          <a:prstGeom prst="rect">
            <a:avLst/>
          </a:prstGeom>
          <a:solidFill>
            <a:schemeClr val="accent1">
              <a:lumMod val="75000"/>
            </a:schemeClr>
          </a:solidFill>
        </p:spPr>
        <p:txBody>
          <a:bodyPr wrap="square" rtlCol="0">
            <a:spAutoFit/>
          </a:bodyPr>
          <a:lstStyle/>
          <a:p>
            <a:r>
              <a:rPr lang="en-IN" dirty="0" err="1"/>
              <a:t>Rackspace</a:t>
            </a:r>
            <a:endParaRPr lang="en-IN" dirty="0"/>
          </a:p>
        </p:txBody>
      </p:sp>
      <p:sp>
        <p:nvSpPr>
          <p:cNvPr id="12" name="TextBox 11">
            <a:extLst>
              <a:ext uri="{FF2B5EF4-FFF2-40B4-BE49-F238E27FC236}">
                <a16:creationId xmlns="" xmlns:a16="http://schemas.microsoft.com/office/drawing/2014/main" id="{E254C3DC-E4C6-C80A-5410-3660C31FDF60}"/>
              </a:ext>
            </a:extLst>
          </p:cNvPr>
          <p:cNvSpPr txBox="1"/>
          <p:nvPr/>
        </p:nvSpPr>
        <p:spPr>
          <a:xfrm>
            <a:off x="5019675" y="3107473"/>
            <a:ext cx="2609850" cy="369332"/>
          </a:xfrm>
          <a:prstGeom prst="rect">
            <a:avLst/>
          </a:prstGeom>
          <a:solidFill>
            <a:srgbClr val="00B050"/>
          </a:solidFill>
        </p:spPr>
        <p:txBody>
          <a:bodyPr wrap="square" rtlCol="0">
            <a:spAutoFit/>
          </a:bodyPr>
          <a:lstStyle/>
          <a:p>
            <a:r>
              <a:rPr lang="en-IN" dirty="0"/>
              <a:t>Red Hat</a:t>
            </a:r>
          </a:p>
        </p:txBody>
      </p:sp>
      <p:sp>
        <p:nvSpPr>
          <p:cNvPr id="13" name="TextBox 12">
            <a:extLst>
              <a:ext uri="{FF2B5EF4-FFF2-40B4-BE49-F238E27FC236}">
                <a16:creationId xmlns="" xmlns:a16="http://schemas.microsoft.com/office/drawing/2014/main" id="{DC4C5822-036D-CFCE-664F-C714521C1396}"/>
              </a:ext>
            </a:extLst>
          </p:cNvPr>
          <p:cNvSpPr txBox="1"/>
          <p:nvPr/>
        </p:nvSpPr>
        <p:spPr>
          <a:xfrm>
            <a:off x="9029700" y="4794856"/>
            <a:ext cx="2609850" cy="369332"/>
          </a:xfrm>
          <a:prstGeom prst="rect">
            <a:avLst/>
          </a:prstGeom>
          <a:solidFill>
            <a:srgbClr val="FF0000"/>
          </a:solidFill>
        </p:spPr>
        <p:txBody>
          <a:bodyPr wrap="square" rtlCol="0">
            <a:spAutoFit/>
          </a:bodyPr>
          <a:lstStyle/>
          <a:p>
            <a:r>
              <a:rPr lang="en-IN" dirty="0"/>
              <a:t>Verizon Cloud</a:t>
            </a:r>
          </a:p>
        </p:txBody>
      </p:sp>
      <p:sp>
        <p:nvSpPr>
          <p:cNvPr id="14" name="TextBox 13">
            <a:extLst>
              <a:ext uri="{FF2B5EF4-FFF2-40B4-BE49-F238E27FC236}">
                <a16:creationId xmlns="" xmlns:a16="http://schemas.microsoft.com/office/drawing/2014/main" id="{B5AC3864-EDE2-8C35-2ECF-A783E7AC761B}"/>
              </a:ext>
            </a:extLst>
          </p:cNvPr>
          <p:cNvSpPr txBox="1"/>
          <p:nvPr/>
        </p:nvSpPr>
        <p:spPr>
          <a:xfrm>
            <a:off x="5200650" y="4322775"/>
            <a:ext cx="2609850" cy="369332"/>
          </a:xfrm>
          <a:prstGeom prst="rect">
            <a:avLst/>
          </a:prstGeom>
          <a:solidFill>
            <a:srgbClr val="7030A0"/>
          </a:solidFill>
        </p:spPr>
        <p:txBody>
          <a:bodyPr wrap="square" rtlCol="0">
            <a:spAutoFit/>
          </a:bodyPr>
          <a:lstStyle/>
          <a:p>
            <a:r>
              <a:rPr lang="en-IN" dirty="0"/>
              <a:t>Salesforce</a:t>
            </a:r>
          </a:p>
        </p:txBody>
      </p:sp>
      <p:sp>
        <p:nvSpPr>
          <p:cNvPr id="15" name="TextBox 14">
            <a:extLst>
              <a:ext uri="{FF2B5EF4-FFF2-40B4-BE49-F238E27FC236}">
                <a16:creationId xmlns="" xmlns:a16="http://schemas.microsoft.com/office/drawing/2014/main" id="{B28C81D1-E047-ACC6-6732-8E7C98425912}"/>
              </a:ext>
            </a:extLst>
          </p:cNvPr>
          <p:cNvSpPr txBox="1"/>
          <p:nvPr/>
        </p:nvSpPr>
        <p:spPr>
          <a:xfrm>
            <a:off x="8943975" y="3107473"/>
            <a:ext cx="2609850" cy="369332"/>
          </a:xfrm>
          <a:prstGeom prst="rect">
            <a:avLst/>
          </a:prstGeom>
          <a:solidFill>
            <a:schemeClr val="accent2">
              <a:lumMod val="50000"/>
            </a:schemeClr>
          </a:solidFill>
        </p:spPr>
        <p:txBody>
          <a:bodyPr wrap="square" rtlCol="0">
            <a:spAutoFit/>
          </a:bodyPr>
          <a:lstStyle/>
          <a:p>
            <a:r>
              <a:rPr lang="en-IN" dirty="0"/>
              <a:t>SAP</a:t>
            </a:r>
          </a:p>
        </p:txBody>
      </p:sp>
      <p:sp>
        <p:nvSpPr>
          <p:cNvPr id="16" name="TextBox 15">
            <a:extLst>
              <a:ext uri="{FF2B5EF4-FFF2-40B4-BE49-F238E27FC236}">
                <a16:creationId xmlns="" xmlns:a16="http://schemas.microsoft.com/office/drawing/2014/main" id="{CCB24339-E2B7-A6D7-1BBC-DE1AE1461119}"/>
              </a:ext>
            </a:extLst>
          </p:cNvPr>
          <p:cNvSpPr txBox="1"/>
          <p:nvPr/>
        </p:nvSpPr>
        <p:spPr>
          <a:xfrm>
            <a:off x="8943975" y="1797191"/>
            <a:ext cx="2609850" cy="369332"/>
          </a:xfrm>
          <a:prstGeom prst="rect">
            <a:avLst/>
          </a:prstGeom>
          <a:solidFill>
            <a:srgbClr val="FFFF00"/>
          </a:solidFill>
        </p:spPr>
        <p:txBody>
          <a:bodyPr wrap="square" rtlCol="0">
            <a:spAutoFit/>
          </a:bodyPr>
          <a:lstStyle/>
          <a:p>
            <a:r>
              <a:rPr lang="en-IN" dirty="0"/>
              <a:t>Oracle Cloud</a:t>
            </a:r>
          </a:p>
        </p:txBody>
      </p:sp>
      <p:sp>
        <p:nvSpPr>
          <p:cNvPr id="17" name="TextBox 16">
            <a:extLst>
              <a:ext uri="{FF2B5EF4-FFF2-40B4-BE49-F238E27FC236}">
                <a16:creationId xmlns="" xmlns:a16="http://schemas.microsoft.com/office/drawing/2014/main" id="{0B28E16D-A648-E36B-C2B3-DD248A528CC0}"/>
              </a:ext>
            </a:extLst>
          </p:cNvPr>
          <p:cNvSpPr txBox="1"/>
          <p:nvPr/>
        </p:nvSpPr>
        <p:spPr>
          <a:xfrm>
            <a:off x="8000999" y="1056087"/>
            <a:ext cx="3724276" cy="369332"/>
          </a:xfrm>
          <a:prstGeom prst="rect">
            <a:avLst/>
          </a:prstGeom>
          <a:solidFill>
            <a:schemeClr val="accent2"/>
          </a:solidFill>
        </p:spPr>
        <p:txBody>
          <a:bodyPr wrap="square" rtlCol="0">
            <a:spAutoFit/>
          </a:bodyPr>
          <a:lstStyle/>
          <a:p>
            <a:pPr algn="l" fontAlgn="base"/>
            <a:r>
              <a:rPr lang="en-IN" b="1" i="0" dirty="0">
                <a:solidFill>
                  <a:srgbClr val="444444"/>
                </a:solidFill>
                <a:effectLst/>
                <a:latin typeface="inherit"/>
              </a:rPr>
              <a:t>Amazon Web Service (AWS)</a:t>
            </a:r>
            <a:endParaRPr lang="en-IN" b="0"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302510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200" b="0" i="0" dirty="0">
              <a:solidFill>
                <a:srgbClr val="333333"/>
              </a:solidFill>
              <a:effectLst/>
              <a:latin typeface="inter-regular"/>
            </a:endParaRPr>
          </a:p>
        </p:txBody>
      </p:sp>
      <p:sp>
        <p:nvSpPr>
          <p:cNvPr id="2" name="TextBox 1">
            <a:extLst>
              <a:ext uri="{FF2B5EF4-FFF2-40B4-BE49-F238E27FC236}">
                <a16:creationId xmlns="" xmlns:a16="http://schemas.microsoft.com/office/drawing/2014/main" id="{63540E8B-1507-6700-B7AF-103EE3FCD461}"/>
              </a:ext>
            </a:extLst>
          </p:cNvPr>
          <p:cNvSpPr txBox="1"/>
          <p:nvPr/>
        </p:nvSpPr>
        <p:spPr>
          <a:xfrm>
            <a:off x="324564" y="651899"/>
            <a:ext cx="1595886" cy="369332"/>
          </a:xfrm>
          <a:prstGeom prst="rect">
            <a:avLst/>
          </a:prstGeom>
          <a:solidFill>
            <a:srgbClr val="FFFF00"/>
          </a:solidFill>
          <a:ln w="12700">
            <a:solidFill>
              <a:schemeClr val="accent1"/>
            </a:solidFill>
          </a:ln>
        </p:spPr>
        <p:txBody>
          <a:bodyPr wrap="square" rtlCol="0">
            <a:spAutoFit/>
          </a:bodyPr>
          <a:lstStyle/>
          <a:p>
            <a:r>
              <a:rPr lang="en-IN" dirty="0"/>
              <a:t>1. Airflow</a:t>
            </a:r>
          </a:p>
        </p:txBody>
      </p:sp>
      <p:sp>
        <p:nvSpPr>
          <p:cNvPr id="3" name="TextBox 2">
            <a:extLst>
              <a:ext uri="{FF2B5EF4-FFF2-40B4-BE49-F238E27FC236}">
                <a16:creationId xmlns="" xmlns:a16="http://schemas.microsoft.com/office/drawing/2014/main" id="{7662DFD0-7892-D56A-D0F2-A70AC62A09DB}"/>
              </a:ext>
            </a:extLst>
          </p:cNvPr>
          <p:cNvSpPr txBox="1"/>
          <p:nvPr/>
        </p:nvSpPr>
        <p:spPr>
          <a:xfrm>
            <a:off x="146649" y="1321066"/>
            <a:ext cx="11898701" cy="1754326"/>
          </a:xfrm>
          <a:prstGeom prst="rect">
            <a:avLst/>
          </a:prstGeom>
          <a:noFill/>
        </p:spPr>
        <p:txBody>
          <a:bodyPr wrap="square" rtlCol="0">
            <a:spAutoFit/>
          </a:bodyPr>
          <a:lstStyle/>
          <a:p>
            <a:pPr algn="just"/>
            <a:r>
              <a:rPr lang="en-US" sz="1800" b="0" i="0" dirty="0">
                <a:solidFill>
                  <a:srgbClr val="333333"/>
                </a:solidFill>
                <a:effectLst/>
                <a:latin typeface="inter-regular"/>
              </a:rPr>
              <a:t>Airflow in Apache is a popularly used tool to manage the automation of tasks and their workflows. They are also primarily used for scheduling various tasks. Consider that you are working as a data engineer or an analyst and we might need to continuously repeat a task that needs the same effort and time every time. The kind of such tasks might consist of </a:t>
            </a:r>
            <a:r>
              <a:rPr lang="en-US" sz="1800" b="1" i="0" dirty="0">
                <a:solidFill>
                  <a:srgbClr val="333333"/>
                </a:solidFill>
                <a:effectLst/>
                <a:latin typeface="inter-bold"/>
              </a:rPr>
              <a:t>extracting, loading,</a:t>
            </a:r>
            <a:r>
              <a:rPr lang="en-US" sz="1800" b="0" i="0" dirty="0">
                <a:solidFill>
                  <a:srgbClr val="333333"/>
                </a:solidFill>
                <a:effectLst/>
                <a:latin typeface="inter-regular"/>
              </a:rPr>
              <a:t> or </a:t>
            </a:r>
            <a:r>
              <a:rPr lang="en-US" sz="1800" b="1" i="0" dirty="0">
                <a:solidFill>
                  <a:srgbClr val="333333"/>
                </a:solidFill>
                <a:effectLst/>
                <a:latin typeface="inter-bold"/>
              </a:rPr>
              <a:t>transforming data</a:t>
            </a:r>
            <a:r>
              <a:rPr lang="en-US" sz="1800" b="0" i="0" dirty="0">
                <a:solidFill>
                  <a:srgbClr val="333333"/>
                </a:solidFill>
                <a:effectLst/>
                <a:latin typeface="inter-regular"/>
              </a:rPr>
              <a:t> that need a regular analytical report. We can simply automate such tasks using Airflow in Apache by training your machine learning model to serve these kinds of tasks on a regular interval specified while training it</a:t>
            </a:r>
          </a:p>
          <a:p>
            <a:endParaRPr lang="en-IN" dirty="0"/>
          </a:p>
        </p:txBody>
      </p:sp>
      <p:sp>
        <p:nvSpPr>
          <p:cNvPr id="4" name="TextBox 3">
            <a:extLst>
              <a:ext uri="{FF2B5EF4-FFF2-40B4-BE49-F238E27FC236}">
                <a16:creationId xmlns="" xmlns:a16="http://schemas.microsoft.com/office/drawing/2014/main" id="{8B9E6B2D-6836-5F11-3D95-D0AD5B4EEC64}"/>
              </a:ext>
            </a:extLst>
          </p:cNvPr>
          <p:cNvSpPr txBox="1"/>
          <p:nvPr/>
        </p:nvSpPr>
        <p:spPr>
          <a:xfrm>
            <a:off x="237226" y="3190561"/>
            <a:ext cx="1595887" cy="369332"/>
          </a:xfrm>
          <a:prstGeom prst="rect">
            <a:avLst/>
          </a:prstGeom>
          <a:noFill/>
          <a:ln>
            <a:solidFill>
              <a:schemeClr val="accent1"/>
            </a:solidFill>
          </a:ln>
        </p:spPr>
        <p:txBody>
          <a:bodyPr wrap="square" rtlCol="0">
            <a:spAutoFit/>
          </a:bodyPr>
          <a:lstStyle/>
          <a:p>
            <a:r>
              <a:rPr lang="en-IN" b="1" i="0" dirty="0">
                <a:solidFill>
                  <a:srgbClr val="323232"/>
                </a:solidFill>
                <a:effectLst/>
                <a:highlight>
                  <a:srgbClr val="FFFF00"/>
                </a:highlight>
                <a:latin typeface="Arial" panose="020B0604020202020204" pitchFamily="34" charset="0"/>
              </a:rPr>
              <a:t>2. Delta Lake</a:t>
            </a:r>
            <a:endParaRPr lang="en-IN" dirty="0">
              <a:highlight>
                <a:srgbClr val="FFFF00"/>
              </a:highlight>
            </a:endParaRPr>
          </a:p>
        </p:txBody>
      </p:sp>
    </p:spTree>
    <p:extLst>
      <p:ext uri="{BB962C8B-B14F-4D97-AF65-F5344CB8AC3E}">
        <p14:creationId xmlns:p14="http://schemas.microsoft.com/office/powerpoint/2010/main" val="59873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A6F67EB1-26C1-95CC-24A7-52023FE654E3}"/>
              </a:ext>
            </a:extLst>
          </p:cNvPr>
          <p:cNvSpPr txBox="1"/>
          <p:nvPr/>
        </p:nvSpPr>
        <p:spPr>
          <a:xfrm>
            <a:off x="129396" y="310551"/>
            <a:ext cx="11671540" cy="1477328"/>
          </a:xfrm>
          <a:prstGeom prst="rect">
            <a:avLst/>
          </a:prstGeom>
          <a:solidFill>
            <a:schemeClr val="accent4">
              <a:lumMod val="40000"/>
              <a:lumOff val="60000"/>
            </a:schemeClr>
          </a:solidFill>
          <a:ln w="28575">
            <a:solidFill>
              <a:schemeClr val="accent1"/>
            </a:solidFill>
          </a:ln>
        </p:spPr>
        <p:txBody>
          <a:bodyPr wrap="square" rtlCol="0">
            <a:spAutoFit/>
          </a:bodyPr>
          <a:lstStyle/>
          <a:p>
            <a:pPr algn="ctr"/>
            <a:r>
              <a:rPr lang="en-US" b="0" i="0" dirty="0">
                <a:solidFill>
                  <a:srgbClr val="610B38"/>
                </a:solidFill>
                <a:effectLst/>
                <a:latin typeface="erdana"/>
              </a:rPr>
              <a:t>What is Big Data</a:t>
            </a:r>
          </a:p>
          <a:p>
            <a:pPr algn="just"/>
            <a:r>
              <a:rPr lang="en-US" b="0" i="0" dirty="0">
                <a:solidFill>
                  <a:srgbClr val="333333"/>
                </a:solidFill>
                <a:effectLst/>
                <a:latin typeface="inter-regular"/>
              </a:rPr>
              <a:t>Data which are very large in size is called Big Data. Normally we work on data of size MB(</a:t>
            </a:r>
            <a:r>
              <a:rPr lang="en-US" b="0" i="0" dirty="0" err="1">
                <a:solidFill>
                  <a:srgbClr val="333333"/>
                </a:solidFill>
                <a:effectLst/>
                <a:latin typeface="inter-regular"/>
              </a:rPr>
              <a:t>WordDoc</a:t>
            </a:r>
            <a:r>
              <a:rPr lang="en-US" b="0" i="0" dirty="0">
                <a:solidFill>
                  <a:srgbClr val="333333"/>
                </a:solidFill>
                <a:effectLst/>
                <a:latin typeface="inter-regular"/>
              </a:rPr>
              <a:t> ,Excel) or maximum GB(Movies, Codes) but data in Peta bytes i.e. 10^15 byte size is called Big Data. It is stated that almost 90% of today's data has been generated in the past 3 years.</a:t>
            </a:r>
          </a:p>
          <a:p>
            <a:endParaRPr lang="en-IN" dirty="0"/>
          </a:p>
        </p:txBody>
      </p:sp>
      <p:sp>
        <p:nvSpPr>
          <p:cNvPr id="3" name="TextBox 2">
            <a:extLst>
              <a:ext uri="{FF2B5EF4-FFF2-40B4-BE49-F238E27FC236}">
                <a16:creationId xmlns="" xmlns:a16="http://schemas.microsoft.com/office/drawing/2014/main" id="{F595D047-CCEA-1A4F-71E0-B2DCCDC534E3}"/>
              </a:ext>
            </a:extLst>
          </p:cNvPr>
          <p:cNvSpPr txBox="1"/>
          <p:nvPr/>
        </p:nvSpPr>
        <p:spPr>
          <a:xfrm>
            <a:off x="207035" y="2098430"/>
            <a:ext cx="11593902" cy="4524315"/>
          </a:xfrm>
          <a:prstGeom prst="rect">
            <a:avLst/>
          </a:prstGeom>
          <a:solidFill>
            <a:schemeClr val="accent4">
              <a:lumMod val="60000"/>
              <a:lumOff val="40000"/>
            </a:schemeClr>
          </a:solidFill>
          <a:ln w="38100">
            <a:solidFill>
              <a:schemeClr val="accent1"/>
            </a:solidFill>
          </a:ln>
        </p:spPr>
        <p:txBody>
          <a:bodyPr wrap="square" rtlCol="0">
            <a:spAutoFit/>
          </a:bodyPr>
          <a:lstStyle/>
          <a:p>
            <a:pPr algn="ctr"/>
            <a:r>
              <a:rPr lang="en-US" b="0" i="0" dirty="0">
                <a:solidFill>
                  <a:srgbClr val="610B38"/>
                </a:solidFill>
                <a:effectLst/>
                <a:latin typeface="erdana"/>
              </a:rPr>
              <a:t>Sources of Big Data</a:t>
            </a:r>
          </a:p>
          <a:p>
            <a:pPr algn="just"/>
            <a:r>
              <a:rPr lang="en-US" b="0" i="0" dirty="0">
                <a:solidFill>
                  <a:srgbClr val="333333"/>
                </a:solidFill>
                <a:effectLst/>
                <a:latin typeface="inter-regular"/>
              </a:rPr>
              <a:t>These data come from many sources like</a:t>
            </a:r>
          </a:p>
          <a:p>
            <a:pPr algn="just">
              <a:buFont typeface="Arial" panose="020B0604020202020204" pitchFamily="34" charset="0"/>
              <a:buChar char="•"/>
            </a:pPr>
            <a:r>
              <a:rPr lang="en-US" b="1" i="0" dirty="0">
                <a:solidFill>
                  <a:srgbClr val="000000"/>
                </a:solidFill>
                <a:effectLst/>
                <a:latin typeface="inter-bold"/>
              </a:rPr>
              <a:t>Social networking sites:</a:t>
            </a:r>
            <a:r>
              <a:rPr lang="en-US" b="0" i="0" dirty="0">
                <a:solidFill>
                  <a:srgbClr val="000000"/>
                </a:solidFill>
                <a:effectLst/>
                <a:latin typeface="inter-regular"/>
              </a:rPr>
              <a:t> Facebook, Google, LinkedIn all these sites generates huge amount of data on a day to day basis as they have billions of users worldwide.</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E-commerce site:</a:t>
            </a:r>
            <a:r>
              <a:rPr lang="en-US" b="0" i="0" dirty="0">
                <a:solidFill>
                  <a:srgbClr val="000000"/>
                </a:solidFill>
                <a:effectLst/>
                <a:latin typeface="inter-regular"/>
              </a:rPr>
              <a:t> Sites like Amazon, Flipkart, Alibaba generates huge amount of logs from which users buying trends can be traced.</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Weather Station:</a:t>
            </a:r>
            <a:r>
              <a:rPr lang="en-US" b="0" i="0" dirty="0">
                <a:solidFill>
                  <a:srgbClr val="000000"/>
                </a:solidFill>
                <a:effectLst/>
                <a:latin typeface="inter-regular"/>
              </a:rPr>
              <a:t> All the weather station and satellite gives very huge data which are stored and manipulated to forecast weather.</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Telecom company:</a:t>
            </a:r>
            <a:r>
              <a:rPr lang="en-US" b="0" i="0" dirty="0">
                <a:solidFill>
                  <a:srgbClr val="000000"/>
                </a:solidFill>
                <a:effectLst/>
                <a:latin typeface="inter-regular"/>
              </a:rPr>
              <a:t> Telecom giants like Airtel, Vodafone study the user trends and accordingly publish their plans and for this they store the data of its million users.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Share Market:</a:t>
            </a:r>
            <a:r>
              <a:rPr lang="en-US" b="0" i="0" dirty="0">
                <a:solidFill>
                  <a:srgbClr val="000000"/>
                </a:solidFill>
                <a:effectLst/>
                <a:latin typeface="inter-regular"/>
              </a:rPr>
              <a:t> Stock exchange across the world generates huge amount of data through its daily transaction.</a:t>
            </a:r>
          </a:p>
          <a:p>
            <a:endParaRPr lang="en-IN" dirty="0"/>
          </a:p>
        </p:txBody>
      </p:sp>
    </p:spTree>
    <p:extLst>
      <p:ext uri="{BB962C8B-B14F-4D97-AF65-F5344CB8AC3E}">
        <p14:creationId xmlns:p14="http://schemas.microsoft.com/office/powerpoint/2010/main" val="515947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3881</Words>
  <Application>Microsoft Office PowerPoint</Application>
  <PresentationFormat>Widescreen</PresentationFormat>
  <Paragraphs>563</Paragraphs>
  <Slides>42</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42</vt:i4>
      </vt:variant>
    </vt:vector>
  </HeadingPairs>
  <TitlesOfParts>
    <vt:vector size="63" baseType="lpstr">
      <vt:lpstr>-apple-system</vt:lpstr>
      <vt:lpstr>Arial</vt:lpstr>
      <vt:lpstr>Arial</vt:lpstr>
      <vt:lpstr>Calibri</vt:lpstr>
      <vt:lpstr>Calibri Light</vt:lpstr>
      <vt:lpstr>erdana</vt:lpstr>
      <vt:lpstr>Georgia</vt:lpstr>
      <vt:lpstr>Google Sans</vt:lpstr>
      <vt:lpstr>Haffer XH</vt:lpstr>
      <vt:lpstr>inherit</vt:lpstr>
      <vt:lpstr>inter-bold</vt:lpstr>
      <vt:lpstr>inter-regular</vt:lpstr>
      <vt:lpstr>Nunito</vt:lpstr>
      <vt:lpstr>Open Sans</vt:lpstr>
      <vt:lpstr>Open Sans</vt:lpstr>
      <vt:lpstr>roboto</vt:lpstr>
      <vt:lpstr>segoe ui</vt:lpstr>
      <vt:lpstr>sohne</vt:lpstr>
      <vt:lpstr>unset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Lappy House</cp:lastModifiedBy>
  <cp:revision>23</cp:revision>
  <dcterms:created xsi:type="dcterms:W3CDTF">2023-10-16T06:31:44Z</dcterms:created>
  <dcterms:modified xsi:type="dcterms:W3CDTF">2023-10-30T03:05:18Z</dcterms:modified>
</cp:coreProperties>
</file>