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5" r:id="rId4"/>
    <p:sldId id="276" r:id="rId5"/>
    <p:sldId id="259" r:id="rId6"/>
    <p:sldId id="262" r:id="rId7"/>
    <p:sldId id="271" r:id="rId8"/>
    <p:sldId id="270" r:id="rId9"/>
    <p:sldId id="268" r:id="rId10"/>
    <p:sldId id="264" r:id="rId11"/>
    <p:sldId id="265" r:id="rId12"/>
    <p:sldId id="266" r:id="rId13"/>
    <p:sldId id="267"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57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2E7CA8D-F40E-4305-8807-5949BD6BE0F0}"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557230-8EB6-4602-A79B-098A6416D121}" type="slidenum">
              <a:rPr lang="en-IN" smtClean="0"/>
              <a:t>‹#›</a:t>
            </a:fld>
            <a:endParaRPr lang="en-IN"/>
          </a:p>
        </p:txBody>
      </p:sp>
    </p:spTree>
    <p:extLst>
      <p:ext uri="{BB962C8B-B14F-4D97-AF65-F5344CB8AC3E}">
        <p14:creationId xmlns:p14="http://schemas.microsoft.com/office/powerpoint/2010/main" val="307793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2E7CA8D-F40E-4305-8807-5949BD6BE0F0}"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557230-8EB6-4602-A79B-098A6416D121}" type="slidenum">
              <a:rPr lang="en-IN" smtClean="0"/>
              <a:t>‹#›</a:t>
            </a:fld>
            <a:endParaRPr lang="en-IN"/>
          </a:p>
        </p:txBody>
      </p:sp>
    </p:spTree>
    <p:extLst>
      <p:ext uri="{BB962C8B-B14F-4D97-AF65-F5344CB8AC3E}">
        <p14:creationId xmlns:p14="http://schemas.microsoft.com/office/powerpoint/2010/main" val="448063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2E7CA8D-F40E-4305-8807-5949BD6BE0F0}"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557230-8EB6-4602-A79B-098A6416D121}" type="slidenum">
              <a:rPr lang="en-IN" smtClean="0"/>
              <a:t>‹#›</a:t>
            </a:fld>
            <a:endParaRPr lang="en-IN"/>
          </a:p>
        </p:txBody>
      </p:sp>
    </p:spTree>
    <p:extLst>
      <p:ext uri="{BB962C8B-B14F-4D97-AF65-F5344CB8AC3E}">
        <p14:creationId xmlns:p14="http://schemas.microsoft.com/office/powerpoint/2010/main" val="1809906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2E7CA8D-F40E-4305-8807-5949BD6BE0F0}"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557230-8EB6-4602-A79B-098A6416D121}" type="slidenum">
              <a:rPr lang="en-IN" smtClean="0"/>
              <a:t>‹#›</a:t>
            </a:fld>
            <a:endParaRPr lang="en-IN"/>
          </a:p>
        </p:txBody>
      </p:sp>
    </p:spTree>
    <p:extLst>
      <p:ext uri="{BB962C8B-B14F-4D97-AF65-F5344CB8AC3E}">
        <p14:creationId xmlns:p14="http://schemas.microsoft.com/office/powerpoint/2010/main" val="42564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E7CA8D-F40E-4305-8807-5949BD6BE0F0}"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557230-8EB6-4602-A79B-098A6416D121}" type="slidenum">
              <a:rPr lang="en-IN" smtClean="0"/>
              <a:t>‹#›</a:t>
            </a:fld>
            <a:endParaRPr lang="en-IN"/>
          </a:p>
        </p:txBody>
      </p:sp>
    </p:spTree>
    <p:extLst>
      <p:ext uri="{BB962C8B-B14F-4D97-AF65-F5344CB8AC3E}">
        <p14:creationId xmlns:p14="http://schemas.microsoft.com/office/powerpoint/2010/main" val="3892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2E7CA8D-F40E-4305-8807-5949BD6BE0F0}" type="datetimeFigureOut">
              <a:rPr lang="en-IN" smtClean="0"/>
              <a:t>10-04-2025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557230-8EB6-4602-A79B-098A6416D121}" type="slidenum">
              <a:rPr lang="en-IN" smtClean="0"/>
              <a:t>‹#›</a:t>
            </a:fld>
            <a:endParaRPr lang="en-IN"/>
          </a:p>
        </p:txBody>
      </p:sp>
    </p:spTree>
    <p:extLst>
      <p:ext uri="{BB962C8B-B14F-4D97-AF65-F5344CB8AC3E}">
        <p14:creationId xmlns:p14="http://schemas.microsoft.com/office/powerpoint/2010/main" val="97159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2E7CA8D-F40E-4305-8807-5949BD6BE0F0}" type="datetimeFigureOut">
              <a:rPr lang="en-IN" smtClean="0"/>
              <a:t>10-04-2025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557230-8EB6-4602-A79B-098A6416D121}" type="slidenum">
              <a:rPr lang="en-IN" smtClean="0"/>
              <a:t>‹#›</a:t>
            </a:fld>
            <a:endParaRPr lang="en-IN"/>
          </a:p>
        </p:txBody>
      </p:sp>
    </p:spTree>
    <p:extLst>
      <p:ext uri="{BB962C8B-B14F-4D97-AF65-F5344CB8AC3E}">
        <p14:creationId xmlns:p14="http://schemas.microsoft.com/office/powerpoint/2010/main" val="1934546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2E7CA8D-F40E-4305-8807-5949BD6BE0F0}" type="datetimeFigureOut">
              <a:rPr lang="en-IN" smtClean="0"/>
              <a:t>10-04-2025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557230-8EB6-4602-A79B-098A6416D121}" type="slidenum">
              <a:rPr lang="en-IN" smtClean="0"/>
              <a:t>‹#›</a:t>
            </a:fld>
            <a:endParaRPr lang="en-IN"/>
          </a:p>
        </p:txBody>
      </p:sp>
    </p:spTree>
    <p:extLst>
      <p:ext uri="{BB962C8B-B14F-4D97-AF65-F5344CB8AC3E}">
        <p14:creationId xmlns:p14="http://schemas.microsoft.com/office/powerpoint/2010/main" val="2408734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E7CA8D-F40E-4305-8807-5949BD6BE0F0}" type="datetimeFigureOut">
              <a:rPr lang="en-IN" smtClean="0"/>
              <a:t>10-04-2025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557230-8EB6-4602-A79B-098A6416D121}" type="slidenum">
              <a:rPr lang="en-IN" smtClean="0"/>
              <a:t>‹#›</a:t>
            </a:fld>
            <a:endParaRPr lang="en-IN"/>
          </a:p>
        </p:txBody>
      </p:sp>
    </p:spTree>
    <p:extLst>
      <p:ext uri="{BB962C8B-B14F-4D97-AF65-F5344CB8AC3E}">
        <p14:creationId xmlns:p14="http://schemas.microsoft.com/office/powerpoint/2010/main" val="1576032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E7CA8D-F40E-4305-8807-5949BD6BE0F0}" type="datetimeFigureOut">
              <a:rPr lang="en-IN" smtClean="0"/>
              <a:t>10-04-2025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557230-8EB6-4602-A79B-098A6416D121}" type="slidenum">
              <a:rPr lang="en-IN" smtClean="0"/>
              <a:t>‹#›</a:t>
            </a:fld>
            <a:endParaRPr lang="en-IN"/>
          </a:p>
        </p:txBody>
      </p:sp>
    </p:spTree>
    <p:extLst>
      <p:ext uri="{BB962C8B-B14F-4D97-AF65-F5344CB8AC3E}">
        <p14:creationId xmlns:p14="http://schemas.microsoft.com/office/powerpoint/2010/main" val="478403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E7CA8D-F40E-4305-8807-5949BD6BE0F0}" type="datetimeFigureOut">
              <a:rPr lang="en-IN" smtClean="0"/>
              <a:t>10-04-2025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557230-8EB6-4602-A79B-098A6416D121}" type="slidenum">
              <a:rPr lang="en-IN" smtClean="0"/>
              <a:t>‹#›</a:t>
            </a:fld>
            <a:endParaRPr lang="en-IN"/>
          </a:p>
        </p:txBody>
      </p:sp>
    </p:spTree>
    <p:extLst>
      <p:ext uri="{BB962C8B-B14F-4D97-AF65-F5344CB8AC3E}">
        <p14:creationId xmlns:p14="http://schemas.microsoft.com/office/powerpoint/2010/main" val="3790134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E7CA8D-F40E-4305-8807-5949BD6BE0F0}" type="datetimeFigureOut">
              <a:rPr lang="en-IN" smtClean="0"/>
              <a:t>10-04-2025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557230-8EB6-4602-A79B-098A6416D121}" type="slidenum">
              <a:rPr lang="en-IN" smtClean="0"/>
              <a:t>‹#›</a:t>
            </a:fld>
            <a:endParaRPr lang="en-IN"/>
          </a:p>
        </p:txBody>
      </p:sp>
    </p:spTree>
    <p:extLst>
      <p:ext uri="{BB962C8B-B14F-4D97-AF65-F5344CB8AC3E}">
        <p14:creationId xmlns:p14="http://schemas.microsoft.com/office/powerpoint/2010/main" val="1898002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07030" y="0"/>
            <a:ext cx="2546219" cy="584775"/>
          </a:xfrm>
          <a:prstGeom prst="rect">
            <a:avLst/>
          </a:prstGeom>
        </p:spPr>
        <p:txBody>
          <a:bodyPr wrap="square">
            <a:spAutoFit/>
          </a:bodyPr>
          <a:lstStyle/>
          <a:p>
            <a:r>
              <a:rPr lang="en-IN" sz="3200" b="0" i="0" dirty="0" smtClean="0">
                <a:solidFill>
                  <a:srgbClr val="1C2833"/>
                </a:solidFill>
                <a:effectLst/>
                <a:latin typeface="Times New Roman" panose="02020603050405020304" pitchFamily="18" charset="0"/>
                <a:cs typeface="Times New Roman" panose="02020603050405020304" pitchFamily="18" charset="0"/>
              </a:rPr>
              <a:t>Latex</a:t>
            </a:r>
            <a:endParaRPr lang="en-IN" sz="3200" b="0" i="0" dirty="0">
              <a:solidFill>
                <a:srgbClr val="1C2833"/>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647699" y="584775"/>
            <a:ext cx="10544176" cy="6124754"/>
          </a:xfrm>
          <a:prstGeom prst="rect">
            <a:avLst/>
          </a:prstGeom>
        </p:spPr>
        <p:txBody>
          <a:bodyPr wrap="square">
            <a:spAutoFit/>
          </a:bodyPr>
          <a:lstStyle/>
          <a:p>
            <a:pPr marL="457200" indent="-457200" algn="just">
              <a:buFont typeface="Wingdings" panose="05000000000000000000" pitchFamily="2" charset="2"/>
              <a:buChar char="§"/>
            </a:pPr>
            <a:r>
              <a:rPr lang="en-US" sz="2800" b="1" dirty="0" err="1"/>
              <a:t>LaTeX</a:t>
            </a:r>
            <a:r>
              <a:rPr lang="en-US" sz="2800" dirty="0"/>
              <a:t> is pronounced as '</a:t>
            </a:r>
            <a:r>
              <a:rPr lang="en-US" sz="2800" b="1" i="1" dirty="0" err="1"/>
              <a:t>lah</a:t>
            </a:r>
            <a:r>
              <a:rPr lang="en-US" sz="2800" b="1" i="1" dirty="0"/>
              <a:t>-tech</a:t>
            </a:r>
            <a:r>
              <a:rPr lang="en-US" sz="2800" dirty="0"/>
              <a:t>' or '</a:t>
            </a:r>
            <a:r>
              <a:rPr lang="en-US" sz="2800" b="1" i="1" dirty="0"/>
              <a:t>lay-tech</a:t>
            </a:r>
            <a:r>
              <a:rPr lang="en-US" sz="2800" dirty="0"/>
              <a:t>.' which is distributed under the LPPL (Latex Project Public License). </a:t>
            </a:r>
            <a:endParaRPr lang="en-US" sz="2800" dirty="0" smtClean="0"/>
          </a:p>
          <a:p>
            <a:pPr marL="457200" indent="-457200" algn="just">
              <a:buFont typeface="Wingdings" panose="05000000000000000000" pitchFamily="2" charset="2"/>
              <a:buChar char="§"/>
            </a:pPr>
            <a:endParaRPr lang="en-US" sz="2800" dirty="0" smtClean="0"/>
          </a:p>
          <a:p>
            <a:pPr marL="457200" indent="-457200" algn="just">
              <a:buFont typeface="Wingdings" panose="05000000000000000000" pitchFamily="2" charset="2"/>
              <a:buChar char="§"/>
            </a:pPr>
            <a:r>
              <a:rPr lang="en-US" sz="2800" dirty="0" smtClean="0"/>
              <a:t>It </a:t>
            </a:r>
            <a:r>
              <a:rPr lang="en-US" sz="2800" dirty="0"/>
              <a:t>is based on TEX, a typesetting language designed for science and math. </a:t>
            </a:r>
            <a:endParaRPr lang="en-US" sz="2800" dirty="0" smtClean="0"/>
          </a:p>
          <a:p>
            <a:pPr marL="457200" indent="-457200" algn="just">
              <a:buFont typeface="Wingdings" panose="05000000000000000000" pitchFamily="2" charset="2"/>
              <a:buChar char="§"/>
            </a:pPr>
            <a:endParaRPr lang="en-US" sz="2800" dirty="0"/>
          </a:p>
          <a:p>
            <a:pPr marL="457200" indent="-457200" algn="just">
              <a:buFont typeface="Wingdings" panose="05000000000000000000" pitchFamily="2" charset="2"/>
              <a:buChar char="§"/>
            </a:pPr>
            <a:r>
              <a:rPr lang="en-US" sz="2800" dirty="0" smtClean="0"/>
              <a:t>Both</a:t>
            </a:r>
            <a:r>
              <a:rPr lang="en-US" sz="2800" dirty="0"/>
              <a:t> </a:t>
            </a:r>
            <a:r>
              <a:rPr lang="en-US" sz="2800" b="1" dirty="0"/>
              <a:t>LATEX</a:t>
            </a:r>
            <a:r>
              <a:rPr lang="en-US" sz="2800" dirty="0"/>
              <a:t> and </a:t>
            </a:r>
            <a:r>
              <a:rPr lang="en-US" sz="2800" b="1" dirty="0"/>
              <a:t>TEX</a:t>
            </a:r>
            <a:r>
              <a:rPr lang="en-US" sz="2800" dirty="0"/>
              <a:t> contain a variety of font styles, such as serif, typewriter, and a set of mathematical functions. </a:t>
            </a:r>
            <a:endParaRPr lang="en-US" sz="2800" dirty="0" smtClean="0"/>
          </a:p>
          <a:p>
            <a:pPr marL="457200" indent="-457200" algn="just">
              <a:buFont typeface="Wingdings" panose="05000000000000000000" pitchFamily="2" charset="2"/>
              <a:buChar char="§"/>
            </a:pPr>
            <a:endParaRPr lang="en-US" sz="2800" dirty="0"/>
          </a:p>
          <a:p>
            <a:pPr marL="457200" indent="-457200" algn="just">
              <a:buFont typeface="Wingdings" panose="05000000000000000000" pitchFamily="2" charset="2"/>
              <a:buChar char="§"/>
            </a:pPr>
            <a:r>
              <a:rPr lang="en-US" sz="2800" dirty="0" smtClean="0"/>
              <a:t>It </a:t>
            </a:r>
            <a:r>
              <a:rPr lang="en-US" sz="2800" dirty="0"/>
              <a:t>is an open-source and powerful document preparation system. </a:t>
            </a:r>
            <a:endParaRPr lang="en-US" sz="2800" dirty="0" smtClean="0"/>
          </a:p>
          <a:p>
            <a:pPr marL="457200" indent="-457200" algn="just">
              <a:buFont typeface="Wingdings" panose="05000000000000000000" pitchFamily="2" charset="2"/>
              <a:buChar char="§"/>
            </a:pPr>
            <a:endParaRPr lang="en-US" sz="2800" dirty="0"/>
          </a:p>
          <a:p>
            <a:pPr marL="457200" indent="-457200" algn="just">
              <a:buFont typeface="Wingdings" panose="05000000000000000000" pitchFamily="2" charset="2"/>
              <a:buChar char="§"/>
            </a:pPr>
            <a:r>
              <a:rPr lang="en-US" sz="2800" dirty="0"/>
              <a:t>The </a:t>
            </a:r>
            <a:r>
              <a:rPr lang="en-US" sz="2800" b="1" dirty="0"/>
              <a:t>Latex system</a:t>
            </a:r>
            <a:r>
              <a:rPr lang="en-US" sz="2800" dirty="0"/>
              <a:t> handles the layout and formatting of the structures using familiar concepts of the section, table, figure, chapter, etc.</a:t>
            </a:r>
            <a:endParaRPr lang="en-IN" sz="2800" dirty="0"/>
          </a:p>
        </p:txBody>
      </p:sp>
    </p:spTree>
    <p:extLst>
      <p:ext uri="{BB962C8B-B14F-4D97-AF65-F5344CB8AC3E}">
        <p14:creationId xmlns:p14="http://schemas.microsoft.com/office/powerpoint/2010/main" val="1417054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76376" y="171450"/>
            <a:ext cx="9982200" cy="584775"/>
          </a:xfrm>
          <a:prstGeom prst="rect">
            <a:avLst/>
          </a:prstGeom>
        </p:spPr>
        <p:txBody>
          <a:bodyPr wrap="square">
            <a:spAutoFit/>
          </a:bodyPr>
          <a:lstStyle/>
          <a:p>
            <a:r>
              <a:rPr lang="en-US" sz="3200" b="1" dirty="0"/>
              <a:t>Including title, author and date information</a:t>
            </a:r>
          </a:p>
        </p:txBody>
      </p:sp>
      <p:sp>
        <p:nvSpPr>
          <p:cNvPr id="3" name="Rectangle 2"/>
          <p:cNvSpPr/>
          <p:nvPr/>
        </p:nvSpPr>
        <p:spPr>
          <a:xfrm>
            <a:off x="438150" y="868740"/>
            <a:ext cx="11563349" cy="415498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\title{My first </a:t>
            </a:r>
            <a:r>
              <a:rPr lang="en-US" sz="2400" dirty="0" err="1">
                <a:latin typeface="Times New Roman" panose="02020603050405020304" pitchFamily="18" charset="0"/>
                <a:cs typeface="Times New Roman" panose="02020603050405020304" pitchFamily="18" charset="0"/>
              </a:rPr>
              <a:t>LaTeX</a:t>
            </a:r>
            <a:r>
              <a:rPr lang="en-US" sz="2400" dirty="0">
                <a:latin typeface="Times New Roman" panose="02020603050405020304" pitchFamily="18" charset="0"/>
                <a:cs typeface="Times New Roman" panose="02020603050405020304" pitchFamily="18" charset="0"/>
              </a:rPr>
              <a:t> document}: the document </a:t>
            </a:r>
            <a:r>
              <a:rPr lang="en-US" sz="2400" dirty="0" smtClean="0">
                <a:latin typeface="Times New Roman" panose="02020603050405020304" pitchFamily="18" charset="0"/>
                <a:cs typeface="Times New Roman" panose="02020603050405020304" pitchFamily="18" charset="0"/>
              </a:rPr>
              <a:t>title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\author{Hubert Farnsworth}: here you write the name of the author(s) and, optionally, the \thanks command within the curly braces</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\thanks{Funded by the Overleaf team.}: can be added after the name of the author, inside the braces of the author command. It will add a superscript and a footnote with the text inside the braces. Useful if you need to thank an institution in your article</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\date{August 2022}: you can enter the date manually or use the command \today to typeset the current date every time the document is compiled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0997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57224" y="1356836"/>
            <a:ext cx="8467725" cy="2308324"/>
          </a:xfrm>
          <a:prstGeom prst="rect">
            <a:avLst/>
          </a:prstGeom>
        </p:spPr>
        <p:txBody>
          <a:bodyPr wrap="square">
            <a:spAutoFit/>
          </a:bodyPr>
          <a:lstStyle/>
          <a:p>
            <a:pPr>
              <a:lnSpc>
                <a:spcPct val="150000"/>
              </a:lnSpc>
            </a:pP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documentclass</a:t>
            </a:r>
            <a:r>
              <a:rPr lang="en-IN" sz="2400" dirty="0">
                <a:latin typeface="Times New Roman" panose="02020603050405020304" pitchFamily="18" charset="0"/>
                <a:cs typeface="Times New Roman" panose="02020603050405020304" pitchFamily="18" charset="0"/>
              </a:rPr>
              <a:t>[12pt, </a:t>
            </a:r>
            <a:r>
              <a:rPr lang="en-IN" sz="2400" dirty="0" err="1">
                <a:latin typeface="Times New Roman" panose="02020603050405020304" pitchFamily="18" charset="0"/>
                <a:cs typeface="Times New Roman" panose="02020603050405020304" pitchFamily="18" charset="0"/>
              </a:rPr>
              <a:t>letterpaper</a:t>
            </a:r>
            <a:r>
              <a:rPr lang="en-IN" sz="2400" dirty="0">
                <a:latin typeface="Times New Roman" panose="02020603050405020304" pitchFamily="18" charset="0"/>
                <a:cs typeface="Times New Roman" panose="02020603050405020304" pitchFamily="18" charset="0"/>
              </a:rPr>
              <a:t>]{article}</a:t>
            </a:r>
          </a:p>
          <a:p>
            <a:pPr>
              <a:lnSpc>
                <a:spcPct val="150000"/>
              </a:lnSpc>
            </a:pPr>
            <a:r>
              <a:rPr lang="en-IN" sz="2400" dirty="0">
                <a:latin typeface="Times New Roman" panose="02020603050405020304" pitchFamily="18" charset="0"/>
                <a:cs typeface="Times New Roman" panose="02020603050405020304" pitchFamily="18" charset="0"/>
              </a:rPr>
              <a:t>\title{My first </a:t>
            </a:r>
            <a:r>
              <a:rPr lang="en-IN" sz="2400" dirty="0" err="1">
                <a:latin typeface="Times New Roman" panose="02020603050405020304" pitchFamily="18" charset="0"/>
                <a:cs typeface="Times New Roman" panose="02020603050405020304" pitchFamily="18" charset="0"/>
              </a:rPr>
              <a:t>LaTeX</a:t>
            </a:r>
            <a:r>
              <a:rPr lang="en-IN" sz="2400" dirty="0">
                <a:latin typeface="Times New Roman" panose="02020603050405020304" pitchFamily="18" charset="0"/>
                <a:cs typeface="Times New Roman" panose="02020603050405020304" pitchFamily="18" charset="0"/>
              </a:rPr>
              <a:t> document}</a:t>
            </a:r>
          </a:p>
          <a:p>
            <a:pPr>
              <a:lnSpc>
                <a:spcPct val="150000"/>
              </a:lnSpc>
            </a:pPr>
            <a:r>
              <a:rPr lang="en-IN" sz="2400" dirty="0">
                <a:latin typeface="Times New Roman" panose="02020603050405020304" pitchFamily="18" charset="0"/>
                <a:cs typeface="Times New Roman" panose="02020603050405020304" pitchFamily="18" charset="0"/>
              </a:rPr>
              <a:t>\author{Hubert </a:t>
            </a:r>
            <a:r>
              <a:rPr lang="en-IN" sz="2400" dirty="0" smtClean="0">
                <a:latin typeface="Times New Roman" panose="02020603050405020304" pitchFamily="18" charset="0"/>
                <a:cs typeface="Times New Roman" panose="02020603050405020304" pitchFamily="18" charset="0"/>
              </a:rPr>
              <a:t>Farnsworth\thanks{ICAR-IISR.}}</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\date{August </a:t>
            </a:r>
            <a:r>
              <a:rPr lang="en-IN" sz="2400" dirty="0" smtClean="0">
                <a:latin typeface="Times New Roman" panose="02020603050405020304" pitchFamily="18" charset="0"/>
                <a:cs typeface="Times New Roman" panose="02020603050405020304" pitchFamily="18" charset="0"/>
              </a:rPr>
              <a:t>2024}</a:t>
            </a:r>
            <a:endParaRPr lang="en-IN"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419099" y="324535"/>
            <a:ext cx="10868025" cy="461665"/>
          </a:xfrm>
          <a:prstGeom prst="rect">
            <a:avLst/>
          </a:prstGeom>
        </p:spPr>
        <p:txBody>
          <a:bodyPr wrap="square">
            <a:spAutoFit/>
          </a:bodyPr>
          <a:lstStyle/>
          <a:p>
            <a:r>
              <a:rPr lang="en-US" sz="2400" b="1" dirty="0">
                <a:solidFill>
                  <a:srgbClr val="495365"/>
                </a:solidFill>
                <a:latin typeface="Times New Roman" panose="02020603050405020304" pitchFamily="18" charset="0"/>
                <a:cs typeface="Times New Roman" panose="02020603050405020304" pitchFamily="18" charset="0"/>
              </a:rPr>
              <a:t>With these lines added, </a:t>
            </a:r>
            <a:r>
              <a:rPr lang="en-US" sz="2400" b="1" dirty="0" smtClean="0">
                <a:solidFill>
                  <a:srgbClr val="495365"/>
                </a:solidFill>
                <a:latin typeface="Times New Roman" panose="02020603050405020304" pitchFamily="18" charset="0"/>
                <a:cs typeface="Times New Roman" panose="02020603050405020304" pitchFamily="18" charset="0"/>
              </a:rPr>
              <a:t>our </a:t>
            </a:r>
            <a:r>
              <a:rPr lang="en-US" sz="2400" b="1" dirty="0">
                <a:solidFill>
                  <a:srgbClr val="495365"/>
                </a:solidFill>
                <a:latin typeface="Times New Roman" panose="02020603050405020304" pitchFamily="18" charset="0"/>
                <a:cs typeface="Times New Roman" panose="02020603050405020304" pitchFamily="18" charset="0"/>
              </a:rPr>
              <a:t>preamble should look something like this: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5932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07030" y="0"/>
            <a:ext cx="6251445" cy="584775"/>
          </a:xfrm>
          <a:prstGeom prst="rect">
            <a:avLst/>
          </a:prstGeom>
        </p:spPr>
        <p:txBody>
          <a:bodyPr wrap="square">
            <a:spAutoFit/>
          </a:bodyPr>
          <a:lstStyle/>
          <a:p>
            <a:r>
              <a:rPr lang="en-IN" sz="3200" dirty="0"/>
              <a:t>Adding comments</a:t>
            </a:r>
          </a:p>
        </p:txBody>
      </p:sp>
      <p:sp>
        <p:nvSpPr>
          <p:cNvPr id="3" name="Rectangle 2"/>
          <p:cNvSpPr/>
          <p:nvPr/>
        </p:nvSpPr>
        <p:spPr>
          <a:xfrm>
            <a:off x="933450" y="1585436"/>
            <a:ext cx="8667750" cy="3416320"/>
          </a:xfrm>
          <a:prstGeom prst="rect">
            <a:avLst/>
          </a:prstGeom>
        </p:spPr>
        <p:txBody>
          <a:bodyPr wrap="square">
            <a:spAutoFit/>
          </a:bodyPr>
          <a:lstStyle/>
          <a:p>
            <a:pPr>
              <a:lnSpc>
                <a:spcPct val="150000"/>
              </a:lnSpc>
            </a:pPr>
            <a:r>
              <a:rPr lang="en-US" sz="2400" dirty="0"/>
              <a:t>\</a:t>
            </a:r>
            <a:r>
              <a:rPr lang="en-US" sz="2400" dirty="0" err="1"/>
              <a:t>documentclass</a:t>
            </a:r>
            <a:r>
              <a:rPr lang="en-US" sz="2400" dirty="0"/>
              <a:t>[12pt, </a:t>
            </a:r>
            <a:r>
              <a:rPr lang="en-US" sz="2400" dirty="0" err="1" smtClean="0"/>
              <a:t>letterpaper</a:t>
            </a:r>
            <a:r>
              <a:rPr lang="en-US" sz="2400" dirty="0"/>
              <a:t>]{article</a:t>
            </a:r>
            <a:r>
              <a:rPr lang="en-US" sz="2400" dirty="0" smtClean="0"/>
              <a:t>}</a:t>
            </a:r>
          </a:p>
          <a:p>
            <a:pPr>
              <a:lnSpc>
                <a:spcPct val="150000"/>
              </a:lnSpc>
            </a:pPr>
            <a:r>
              <a:rPr lang="en-US" sz="2400" dirty="0" smtClean="0"/>
              <a:t>\</a:t>
            </a:r>
            <a:r>
              <a:rPr lang="en-US" sz="2400" dirty="0"/>
              <a:t>begin{document}We have now added a title, author and date to our first \</a:t>
            </a:r>
            <a:r>
              <a:rPr lang="en-US" sz="2400" dirty="0" err="1"/>
              <a:t>LaTeX</a:t>
            </a:r>
            <a:r>
              <a:rPr lang="en-US" sz="2400" dirty="0"/>
              <a:t>{} document</a:t>
            </a:r>
            <a:r>
              <a:rPr lang="en-US" sz="2400" dirty="0" smtClean="0"/>
              <a:t>!</a:t>
            </a:r>
          </a:p>
          <a:p>
            <a:pPr>
              <a:lnSpc>
                <a:spcPct val="150000"/>
              </a:lnSpc>
            </a:pPr>
            <a:r>
              <a:rPr lang="en-US" sz="2400" dirty="0" smtClean="0"/>
              <a:t>% </a:t>
            </a:r>
            <a:r>
              <a:rPr lang="en-US" sz="2400" dirty="0"/>
              <a:t>This line here is a comment. It will not be typeset in the document</a:t>
            </a:r>
            <a:r>
              <a:rPr lang="en-US" sz="2400" dirty="0" smtClean="0"/>
              <a:t>.</a:t>
            </a:r>
          </a:p>
          <a:p>
            <a:pPr>
              <a:lnSpc>
                <a:spcPct val="150000"/>
              </a:lnSpc>
            </a:pPr>
            <a:r>
              <a:rPr lang="en-US" sz="2400" dirty="0" smtClean="0"/>
              <a:t>\</a:t>
            </a:r>
            <a:r>
              <a:rPr lang="en-US" sz="2400" dirty="0"/>
              <a:t>end{document}</a:t>
            </a:r>
            <a:endParaRPr lang="en-IN" sz="2400" dirty="0"/>
          </a:p>
        </p:txBody>
      </p:sp>
    </p:spTree>
    <p:extLst>
      <p:ext uri="{BB962C8B-B14F-4D97-AF65-F5344CB8AC3E}">
        <p14:creationId xmlns:p14="http://schemas.microsoft.com/office/powerpoint/2010/main" val="1744335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07030" y="0"/>
            <a:ext cx="6184770" cy="584775"/>
          </a:xfrm>
          <a:prstGeom prst="rect">
            <a:avLst/>
          </a:prstGeom>
        </p:spPr>
        <p:txBody>
          <a:bodyPr wrap="square">
            <a:spAutoFit/>
          </a:bodyPr>
          <a:lstStyle/>
          <a:p>
            <a:r>
              <a:rPr lang="en-IN" sz="3200" dirty="0"/>
              <a:t>Bold, italics and underlining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825" y="1209674"/>
            <a:ext cx="6093744" cy="4314825"/>
          </a:xfrm>
          <a:prstGeom prst="rect">
            <a:avLst/>
          </a:prstGeom>
        </p:spPr>
      </p:pic>
    </p:spTree>
    <p:extLst>
      <p:ext uri="{BB962C8B-B14F-4D97-AF65-F5344CB8AC3E}">
        <p14:creationId xmlns:p14="http://schemas.microsoft.com/office/powerpoint/2010/main" val="3449315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07030" y="0"/>
            <a:ext cx="6994395" cy="584775"/>
          </a:xfrm>
          <a:prstGeom prst="rect">
            <a:avLst/>
          </a:prstGeom>
        </p:spPr>
        <p:txBody>
          <a:bodyPr wrap="square">
            <a:spAutoFit/>
          </a:bodyPr>
          <a:lstStyle/>
          <a:p>
            <a:pPr algn="just"/>
            <a:r>
              <a:rPr lang="en-US" sz="3200" b="1" i="0" dirty="0" smtClean="0">
                <a:solidFill>
                  <a:srgbClr val="333333"/>
                </a:solidFill>
                <a:effectLst/>
                <a:latin typeface="Inter-Regular"/>
              </a:rPr>
              <a:t>Text Alignment</a:t>
            </a:r>
            <a:endParaRPr lang="en-US" sz="3200" b="0" i="0" dirty="0" smtClean="0">
              <a:solidFill>
                <a:srgbClr val="333333"/>
              </a:solidFill>
              <a:effectLst/>
              <a:latin typeface="Inter-Regular"/>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525" y="981516"/>
            <a:ext cx="4457699" cy="5221676"/>
          </a:xfrm>
          <a:prstGeom prst="rect">
            <a:avLst/>
          </a:prstGeom>
        </p:spPr>
      </p:pic>
    </p:spTree>
    <p:extLst>
      <p:ext uri="{BB962C8B-B14F-4D97-AF65-F5344CB8AC3E}">
        <p14:creationId xmlns:p14="http://schemas.microsoft.com/office/powerpoint/2010/main" val="30345516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07030" y="0"/>
            <a:ext cx="5718045" cy="584775"/>
          </a:xfrm>
          <a:prstGeom prst="rect">
            <a:avLst/>
          </a:prstGeom>
        </p:spPr>
        <p:txBody>
          <a:bodyPr wrap="square">
            <a:spAutoFit/>
          </a:bodyPr>
          <a:lstStyle/>
          <a:p>
            <a:pPr algn="just"/>
            <a:r>
              <a:rPr lang="en-US" sz="3200" b="1" i="0" dirty="0" smtClean="0">
                <a:solidFill>
                  <a:srgbClr val="333333"/>
                </a:solidFill>
                <a:effectLst/>
                <a:latin typeface="Inter-Regular"/>
              </a:rPr>
              <a:t>Adding Image</a:t>
            </a:r>
            <a:endParaRPr lang="en-US" sz="3200" b="0" i="0" dirty="0" smtClean="0">
              <a:solidFill>
                <a:srgbClr val="333333"/>
              </a:solidFill>
              <a:effectLst/>
              <a:latin typeface="Inter-Regular"/>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4027" y="755456"/>
            <a:ext cx="6115050" cy="5743849"/>
          </a:xfrm>
          <a:prstGeom prst="rect">
            <a:avLst/>
          </a:prstGeom>
        </p:spPr>
      </p:pic>
    </p:spTree>
    <p:extLst>
      <p:ext uri="{BB962C8B-B14F-4D97-AF65-F5344CB8AC3E}">
        <p14:creationId xmlns:p14="http://schemas.microsoft.com/office/powerpoint/2010/main" val="35155204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4426" y="0"/>
            <a:ext cx="9010650" cy="1077218"/>
          </a:xfrm>
          <a:prstGeom prst="rect">
            <a:avLst/>
          </a:prstGeom>
        </p:spPr>
        <p:txBody>
          <a:bodyPr wrap="square">
            <a:spAutoFit/>
          </a:bodyPr>
          <a:lstStyle/>
          <a:p>
            <a:pPr algn="just"/>
            <a:r>
              <a:rPr lang="en-US" sz="3200" b="1" i="0" dirty="0" smtClean="0">
                <a:solidFill>
                  <a:srgbClr val="333333"/>
                </a:solidFill>
                <a:effectLst/>
                <a:latin typeface="Inter-Regular"/>
              </a:rPr>
              <a:t>Draw  IEEE Template and Springer </a:t>
            </a:r>
            <a:r>
              <a:rPr lang="en-US" sz="3200" b="1" i="0" dirty="0" err="1" smtClean="0">
                <a:solidFill>
                  <a:srgbClr val="333333"/>
                </a:solidFill>
                <a:effectLst/>
                <a:latin typeface="Inter-Regular"/>
              </a:rPr>
              <a:t>Procedding</a:t>
            </a:r>
            <a:r>
              <a:rPr lang="en-US" sz="3200" b="1" i="0" dirty="0" smtClean="0">
                <a:solidFill>
                  <a:srgbClr val="333333"/>
                </a:solidFill>
                <a:effectLst/>
                <a:latin typeface="Inter-Regular"/>
              </a:rPr>
              <a:t> Template</a:t>
            </a:r>
            <a:endParaRPr lang="en-US" sz="3200" b="0" i="0" dirty="0" smtClean="0">
              <a:solidFill>
                <a:srgbClr val="333333"/>
              </a:solidFill>
              <a:effectLst/>
              <a:latin typeface="Inter-Regular"/>
            </a:endParaRPr>
          </a:p>
        </p:txBody>
      </p:sp>
    </p:spTree>
    <p:extLst>
      <p:ext uri="{BB962C8B-B14F-4D97-AF65-F5344CB8AC3E}">
        <p14:creationId xmlns:p14="http://schemas.microsoft.com/office/powerpoint/2010/main" val="1357286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62301" y="152400"/>
            <a:ext cx="7372350" cy="584775"/>
          </a:xfrm>
          <a:prstGeom prst="rect">
            <a:avLst/>
          </a:prstGeom>
        </p:spPr>
        <p:txBody>
          <a:bodyPr wrap="square">
            <a:spAutoFit/>
          </a:bodyPr>
          <a:lstStyle/>
          <a:p>
            <a:r>
              <a:rPr lang="en-US" sz="3200" b="0" i="0" dirty="0" smtClean="0">
                <a:solidFill>
                  <a:srgbClr val="1C2833"/>
                </a:solidFill>
                <a:effectLst/>
                <a:latin typeface="verdana" panose="020B0604030504040204" pitchFamily="34" charset="0"/>
              </a:rPr>
              <a:t>Features of Latex</a:t>
            </a:r>
          </a:p>
        </p:txBody>
      </p:sp>
      <p:sp>
        <p:nvSpPr>
          <p:cNvPr id="2" name="Rectangle 1"/>
          <p:cNvSpPr/>
          <p:nvPr/>
        </p:nvSpPr>
        <p:spPr>
          <a:xfrm>
            <a:off x="1019175" y="835789"/>
            <a:ext cx="10877550" cy="4062651"/>
          </a:xfrm>
          <a:prstGeom prst="rect">
            <a:avLst/>
          </a:prstGeom>
        </p:spPr>
        <p:txBody>
          <a:bodyPr wrap="square">
            <a:spAutoFit/>
          </a:bodyPr>
          <a:lstStyle/>
          <a:p>
            <a:endParaRPr lang="en-US" b="0" i="0" dirty="0" smtClean="0">
              <a:solidFill>
                <a:srgbClr val="1C2833"/>
              </a:solidFill>
              <a:effectLst/>
              <a:latin typeface="verdana" panose="020B0604030504040204" pitchFamily="34" charset="0"/>
            </a:endParaRPr>
          </a:p>
          <a:p>
            <a:pPr algn="just">
              <a:buFont typeface="Arial" panose="020B0604020202020204" pitchFamily="34" charset="0"/>
              <a:buChar char="•"/>
            </a:pPr>
            <a:r>
              <a:rPr lang="en-US" sz="2000" b="0" i="0" dirty="0" smtClean="0">
                <a:solidFill>
                  <a:srgbClr val="333333"/>
                </a:solidFill>
                <a:effectLst/>
                <a:latin typeface="Inter-Regular"/>
              </a:rPr>
              <a:t>Latex is a markup language and free license software. It includes a set of built-in commands.</a:t>
            </a:r>
          </a:p>
          <a:p>
            <a:pPr algn="just">
              <a:buFont typeface="Arial" panose="020B0604020202020204" pitchFamily="34" charset="0"/>
              <a:buChar char="•"/>
            </a:pPr>
            <a:endParaRPr lang="en-US" sz="2000" b="0" i="0" dirty="0" smtClean="0">
              <a:solidFill>
                <a:srgbClr val="333333"/>
              </a:solidFill>
              <a:effectLst/>
              <a:latin typeface="Inter-Regular"/>
            </a:endParaRPr>
          </a:p>
          <a:p>
            <a:pPr algn="just">
              <a:buFont typeface="Arial" panose="020B0604020202020204" pitchFamily="34" charset="0"/>
              <a:buChar char="•"/>
            </a:pPr>
            <a:r>
              <a:rPr lang="en-US" sz="2000" b="0" i="0" dirty="0" smtClean="0">
                <a:solidFill>
                  <a:srgbClr val="333333"/>
                </a:solidFill>
                <a:effectLst/>
                <a:latin typeface="Inter-Regular"/>
              </a:rPr>
              <a:t>It is a mode of mathematical and special symbols.</a:t>
            </a:r>
          </a:p>
          <a:p>
            <a:pPr algn="just">
              <a:buFont typeface="Arial" panose="020B0604020202020204" pitchFamily="34" charset="0"/>
              <a:buChar char="•"/>
            </a:pPr>
            <a:endParaRPr lang="en-US" sz="2000" b="0" i="0" dirty="0" smtClean="0">
              <a:solidFill>
                <a:srgbClr val="333333"/>
              </a:solidFill>
              <a:effectLst/>
              <a:latin typeface="Inter-Regular"/>
            </a:endParaRPr>
          </a:p>
          <a:p>
            <a:pPr algn="just">
              <a:buFont typeface="Arial" panose="020B0604020202020204" pitchFamily="34" charset="0"/>
              <a:buChar char="•"/>
            </a:pPr>
            <a:r>
              <a:rPr lang="en-US" sz="2000" b="0" i="0" dirty="0" err="1" smtClean="0">
                <a:solidFill>
                  <a:srgbClr val="333333"/>
                </a:solidFill>
                <a:effectLst/>
                <a:latin typeface="Inter-Regular"/>
              </a:rPr>
              <a:t>LaTeX</a:t>
            </a:r>
            <a:r>
              <a:rPr lang="en-US" sz="2000" b="0" i="0" dirty="0" smtClean="0">
                <a:solidFill>
                  <a:srgbClr val="333333"/>
                </a:solidFill>
                <a:effectLst/>
                <a:latin typeface="Inter-Regular"/>
              </a:rPr>
              <a:t> is generally distributed along with plain </a:t>
            </a:r>
            <a:r>
              <a:rPr lang="en-US" sz="2000" b="1" i="0" dirty="0" smtClean="0">
                <a:solidFill>
                  <a:srgbClr val="333333"/>
                </a:solidFill>
                <a:effectLst/>
                <a:latin typeface="Inter-Regular"/>
              </a:rPr>
              <a:t>TEX</a:t>
            </a:r>
            <a:r>
              <a:rPr lang="en-US" sz="2000" b="0" i="0" dirty="0" smtClean="0">
                <a:solidFill>
                  <a:srgbClr val="333333"/>
                </a:solidFill>
                <a:effectLst/>
                <a:latin typeface="Inter-Regular"/>
              </a:rPr>
              <a:t>, i.e., it provides a set of macros for TEX to interpret.</a:t>
            </a:r>
          </a:p>
          <a:p>
            <a:pPr algn="just">
              <a:buFont typeface="Arial" panose="020B0604020202020204" pitchFamily="34" charset="0"/>
              <a:buChar char="•"/>
            </a:pPr>
            <a:endParaRPr lang="en-US" sz="2000" b="0" i="0" dirty="0" smtClean="0">
              <a:solidFill>
                <a:srgbClr val="333333"/>
              </a:solidFill>
              <a:effectLst/>
              <a:latin typeface="Inter-Regular"/>
            </a:endParaRPr>
          </a:p>
          <a:p>
            <a:pPr algn="just">
              <a:buFont typeface="Arial" panose="020B0604020202020204" pitchFamily="34" charset="0"/>
              <a:buChar char="•"/>
            </a:pPr>
            <a:r>
              <a:rPr lang="en-US" sz="2000" b="0" i="0" dirty="0" smtClean="0">
                <a:solidFill>
                  <a:srgbClr val="333333"/>
                </a:solidFill>
                <a:effectLst/>
                <a:latin typeface="Inter-Regular"/>
              </a:rPr>
              <a:t> The other macros for TEX are Plain TEX, GNU </a:t>
            </a:r>
            <a:r>
              <a:rPr lang="en-US" sz="2000" b="0" i="0" dirty="0" err="1" smtClean="0">
                <a:solidFill>
                  <a:srgbClr val="333333"/>
                </a:solidFill>
                <a:effectLst/>
                <a:latin typeface="Inter-Regular"/>
              </a:rPr>
              <a:t>Texinfo</a:t>
            </a:r>
            <a:r>
              <a:rPr lang="en-US" sz="2000" b="0" i="0" dirty="0" smtClean="0">
                <a:solidFill>
                  <a:srgbClr val="333333"/>
                </a:solidFill>
                <a:effectLst/>
                <a:latin typeface="Inter-Regular"/>
              </a:rPr>
              <a:t>, etc.</a:t>
            </a:r>
          </a:p>
          <a:p>
            <a:pPr algn="just">
              <a:buFont typeface="Arial" panose="020B0604020202020204" pitchFamily="34" charset="0"/>
              <a:buChar char="•"/>
            </a:pPr>
            <a:endParaRPr lang="en-US" sz="2000" b="0" i="0" dirty="0" smtClean="0">
              <a:solidFill>
                <a:srgbClr val="333333"/>
              </a:solidFill>
              <a:effectLst/>
              <a:latin typeface="Inter-Regular"/>
            </a:endParaRPr>
          </a:p>
          <a:p>
            <a:pPr algn="just">
              <a:buFont typeface="Arial" panose="020B0604020202020204" pitchFamily="34" charset="0"/>
              <a:buChar char="•"/>
            </a:pPr>
            <a:r>
              <a:rPr lang="en-US" sz="2000" b="0" i="0" dirty="0" err="1" smtClean="0">
                <a:solidFill>
                  <a:srgbClr val="333333"/>
                </a:solidFill>
                <a:effectLst/>
                <a:latin typeface="Inter-Regular"/>
              </a:rPr>
              <a:t>LaTeX</a:t>
            </a:r>
            <a:r>
              <a:rPr lang="en-US" sz="2000" b="0" i="0" dirty="0" smtClean="0">
                <a:solidFill>
                  <a:srgbClr val="333333"/>
                </a:solidFill>
                <a:effectLst/>
                <a:latin typeface="Inter-Regular"/>
              </a:rPr>
              <a:t> is not compatible with the GNU (General Public License). </a:t>
            </a:r>
          </a:p>
          <a:p>
            <a:pPr algn="just">
              <a:buFont typeface="Arial" panose="020B0604020202020204" pitchFamily="34" charset="0"/>
              <a:buChar char="•"/>
            </a:pPr>
            <a:endParaRPr lang="en-US" sz="2000" dirty="0">
              <a:solidFill>
                <a:srgbClr val="333333"/>
              </a:solidFill>
              <a:latin typeface="Inter-Regular"/>
            </a:endParaRPr>
          </a:p>
          <a:p>
            <a:pPr algn="just">
              <a:buFont typeface="Arial" panose="020B0604020202020204" pitchFamily="34" charset="0"/>
              <a:buChar char="•"/>
            </a:pPr>
            <a:r>
              <a:rPr lang="en-US" sz="2000" b="0" i="0" dirty="0" smtClean="0">
                <a:solidFill>
                  <a:srgbClr val="333333"/>
                </a:solidFill>
                <a:effectLst/>
                <a:latin typeface="Inter-Regular"/>
              </a:rPr>
              <a:t>It is available on most of the operating systems like UNIX, BSD, Linux, Windows, DOS, etc.</a:t>
            </a:r>
            <a:endParaRPr lang="en-US" sz="2000" b="0" i="0" dirty="0">
              <a:solidFill>
                <a:srgbClr val="333333"/>
              </a:solidFill>
              <a:effectLst/>
              <a:latin typeface="Inter-Regular"/>
            </a:endParaRPr>
          </a:p>
        </p:txBody>
      </p:sp>
    </p:spTree>
    <p:extLst>
      <p:ext uri="{BB962C8B-B14F-4D97-AF65-F5344CB8AC3E}">
        <p14:creationId xmlns:p14="http://schemas.microsoft.com/office/powerpoint/2010/main" val="34121205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n-US" smtClean="0"/>
              <a:t>Basic Document Structure</a:t>
            </a:r>
          </a:p>
        </p:txBody>
      </p:sp>
      <p:sp>
        <p:nvSpPr>
          <p:cNvPr id="5" name="Content Placeholder 4"/>
          <p:cNvSpPr>
            <a:spLocks noGrp="1"/>
          </p:cNvSpPr>
          <p:nvPr>
            <p:ph idx="1"/>
          </p:nvPr>
        </p:nvSpPr>
        <p:spPr/>
        <p:txBody>
          <a:bodyPr rtlCol="0">
            <a:normAutofit/>
          </a:bodyPr>
          <a:lstStyle/>
          <a:p>
            <a:pPr>
              <a:defRPr/>
            </a:pPr>
            <a:r>
              <a:rPr lang="en-US" dirty="0" smtClean="0"/>
              <a:t>The format of a document is pretty simple.</a:t>
            </a:r>
          </a:p>
          <a:p>
            <a:pPr lvl="1">
              <a:defRPr/>
            </a:pPr>
            <a:r>
              <a:rPr lang="en-US" dirty="0" smtClean="0"/>
              <a:t>In the preamble</a:t>
            </a:r>
          </a:p>
          <a:p>
            <a:pPr lvl="2">
              <a:defRPr/>
            </a:pPr>
            <a:r>
              <a:rPr lang="en-US" dirty="0" err="1" smtClean="0"/>
              <a:t>Documentclass</a:t>
            </a:r>
            <a:endParaRPr lang="en-US" dirty="0" smtClean="0"/>
          </a:p>
          <a:p>
            <a:pPr lvl="2">
              <a:defRPr/>
            </a:pPr>
            <a:r>
              <a:rPr lang="en-US" dirty="0" smtClean="0"/>
              <a:t>Packages</a:t>
            </a:r>
          </a:p>
          <a:p>
            <a:pPr lvl="1">
              <a:defRPr/>
            </a:pPr>
            <a:r>
              <a:rPr lang="en-US" dirty="0" smtClean="0"/>
              <a:t>In the front matter</a:t>
            </a:r>
          </a:p>
          <a:p>
            <a:pPr lvl="2">
              <a:defRPr/>
            </a:pPr>
            <a:r>
              <a:rPr lang="en-US" dirty="0" smtClean="0"/>
              <a:t>Title/author</a:t>
            </a:r>
          </a:p>
          <a:p>
            <a:pPr lvl="1">
              <a:defRPr/>
            </a:pPr>
            <a:r>
              <a:rPr lang="en-US" dirty="0" smtClean="0"/>
              <a:t>In the body</a:t>
            </a:r>
          </a:p>
          <a:p>
            <a:pPr lvl="2">
              <a:defRPr/>
            </a:pPr>
            <a:r>
              <a:rPr lang="en-US" dirty="0" smtClean="0"/>
              <a:t>Contents</a:t>
            </a:r>
          </a:p>
          <a:p>
            <a:pPr lvl="1">
              <a:defRPr/>
            </a:pPr>
            <a:r>
              <a:rPr lang="en-US" dirty="0" smtClean="0"/>
              <a:t>In the back matter</a:t>
            </a:r>
          </a:p>
          <a:p>
            <a:pPr lvl="2">
              <a:defRPr/>
            </a:pPr>
            <a:r>
              <a:rPr lang="en-US" dirty="0" smtClean="0"/>
              <a:t>bibliography</a:t>
            </a:r>
          </a:p>
        </p:txBody>
      </p:sp>
    </p:spTree>
    <p:extLst>
      <p:ext uri="{BB962C8B-B14F-4D97-AF65-F5344CB8AC3E}">
        <p14:creationId xmlns:p14="http://schemas.microsoft.com/office/powerpoint/2010/main" val="1555096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smtClean="0"/>
              <a:t>In the Preamble</a:t>
            </a:r>
          </a:p>
        </p:txBody>
      </p:sp>
      <p:sp>
        <p:nvSpPr>
          <p:cNvPr id="10243" name="Content Placeholder 2"/>
          <p:cNvSpPr>
            <a:spLocks noGrp="1"/>
          </p:cNvSpPr>
          <p:nvPr>
            <p:ph idx="1"/>
          </p:nvPr>
        </p:nvSpPr>
        <p:spPr/>
        <p:txBody>
          <a:bodyPr/>
          <a:lstStyle/>
          <a:p>
            <a:pPr eaLnBrk="1" hangingPunct="1"/>
            <a:r>
              <a:rPr lang="en-US" altLang="en-US" dirty="0" smtClean="0"/>
              <a:t>You specify </a:t>
            </a:r>
            <a:r>
              <a:rPr lang="en-US" altLang="en-US" dirty="0" smtClean="0"/>
              <a:t>our </a:t>
            </a:r>
            <a:r>
              <a:rPr lang="en-US" altLang="en-US" dirty="0" smtClean="0"/>
              <a:t>document class.</a:t>
            </a:r>
          </a:p>
          <a:p>
            <a:pPr lvl="1" eaLnBrk="1" hangingPunct="1"/>
            <a:r>
              <a:rPr lang="en-US" altLang="en-US" dirty="0" smtClean="0"/>
              <a:t>Document classes: letter, article, report, book, slides(beamer, prosper)</a:t>
            </a:r>
          </a:p>
          <a:p>
            <a:pPr lvl="2" eaLnBrk="1" hangingPunct="1"/>
            <a:r>
              <a:rPr lang="en-US" altLang="en-US" dirty="0" smtClean="0"/>
              <a:t>\</a:t>
            </a:r>
            <a:r>
              <a:rPr lang="en-US" altLang="en-US" dirty="0" err="1" smtClean="0"/>
              <a:t>documentclass</a:t>
            </a:r>
            <a:r>
              <a:rPr lang="en-US" altLang="en-US" dirty="0" smtClean="0"/>
              <a:t>[12pt]{article}</a:t>
            </a:r>
          </a:p>
          <a:p>
            <a:pPr lvl="2" eaLnBrk="1" hangingPunct="1"/>
            <a:r>
              <a:rPr lang="en-US" altLang="en-US" dirty="0" smtClean="0">
                <a:solidFill>
                  <a:srgbClr val="FF0000"/>
                </a:solidFill>
              </a:rPr>
              <a:t>Backslash – at the beginning of text markup command</a:t>
            </a:r>
          </a:p>
          <a:p>
            <a:pPr lvl="1" eaLnBrk="1" hangingPunct="1"/>
            <a:r>
              <a:rPr lang="en-US" altLang="en-US" dirty="0" smtClean="0"/>
              <a:t>Packages: numerous packages are available</a:t>
            </a:r>
          </a:p>
          <a:p>
            <a:pPr lvl="2" eaLnBrk="1" hangingPunct="1"/>
            <a:r>
              <a:rPr lang="en-US" altLang="en-US" dirty="0" smtClean="0"/>
              <a:t>\</a:t>
            </a:r>
            <a:r>
              <a:rPr lang="en-US" altLang="en-US" dirty="0" err="1" smtClean="0"/>
              <a:t>usepackage</a:t>
            </a:r>
            <a:r>
              <a:rPr lang="en-US" altLang="en-US" dirty="0" smtClean="0"/>
              <a:t>[margin=1in]{geometry}</a:t>
            </a:r>
          </a:p>
          <a:p>
            <a:pPr lvl="2" eaLnBrk="1" hangingPunct="1"/>
            <a:r>
              <a:rPr lang="en-US" altLang="en-US" dirty="0" smtClean="0"/>
              <a:t>\</a:t>
            </a:r>
            <a:r>
              <a:rPr lang="en-US" altLang="en-US" dirty="0" err="1" smtClean="0"/>
              <a:t>usepackage</a:t>
            </a:r>
            <a:r>
              <a:rPr lang="en-US" altLang="en-US" dirty="0" smtClean="0"/>
              <a:t>{</a:t>
            </a:r>
            <a:r>
              <a:rPr lang="en-US" altLang="en-US" dirty="0" err="1" smtClean="0"/>
              <a:t>setspace</a:t>
            </a:r>
            <a:r>
              <a:rPr lang="en-US" altLang="en-US" dirty="0" smtClean="0"/>
              <a:t>}</a:t>
            </a:r>
          </a:p>
          <a:p>
            <a:pPr lvl="2" eaLnBrk="1" hangingPunct="1"/>
            <a:r>
              <a:rPr lang="en-US" altLang="en-US" dirty="0" smtClean="0"/>
              <a:t>\</a:t>
            </a:r>
            <a:r>
              <a:rPr lang="en-US" altLang="en-US" dirty="0" err="1" smtClean="0"/>
              <a:t>usepackage</a:t>
            </a:r>
            <a:r>
              <a:rPr lang="en-US" altLang="en-US" dirty="0" smtClean="0"/>
              <a:t>{</a:t>
            </a:r>
            <a:r>
              <a:rPr lang="en-US" altLang="en-US" dirty="0" err="1" smtClean="0"/>
              <a:t>harvard</a:t>
            </a:r>
            <a:r>
              <a:rPr lang="en-US" altLang="en-US" dirty="0" smtClean="0"/>
              <a:t>}</a:t>
            </a:r>
          </a:p>
        </p:txBody>
      </p:sp>
    </p:spTree>
    <p:extLst>
      <p:ext uri="{BB962C8B-B14F-4D97-AF65-F5344CB8AC3E}">
        <p14:creationId xmlns:p14="http://schemas.microsoft.com/office/powerpoint/2010/main" val="83512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40105" y="609600"/>
            <a:ext cx="6213345" cy="584775"/>
          </a:xfrm>
          <a:prstGeom prst="rect">
            <a:avLst/>
          </a:prstGeom>
        </p:spPr>
        <p:txBody>
          <a:bodyPr wrap="square">
            <a:spAutoFit/>
          </a:bodyPr>
          <a:lstStyle/>
          <a:p>
            <a:r>
              <a:rPr lang="en-IN" sz="3200" b="1" i="0" dirty="0" smtClean="0">
                <a:solidFill>
                  <a:srgbClr val="1C2833"/>
                </a:solidFill>
                <a:effectLst/>
                <a:latin typeface="Times New Roman" panose="02020603050405020304" pitchFamily="18" charset="0"/>
                <a:cs typeface="Times New Roman" panose="02020603050405020304" pitchFamily="18" charset="0"/>
              </a:rPr>
              <a:t>Latex First Document</a:t>
            </a:r>
            <a:endParaRPr lang="en-IN" sz="3200" b="1" i="0" dirty="0">
              <a:solidFill>
                <a:srgbClr val="1C2833"/>
              </a:solidFill>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597" y="1489074"/>
            <a:ext cx="8599353" cy="3711575"/>
          </a:xfrm>
          <a:prstGeom prst="rect">
            <a:avLst/>
          </a:prstGeom>
        </p:spPr>
      </p:pic>
    </p:spTree>
    <p:extLst>
      <p:ext uri="{BB962C8B-B14F-4D97-AF65-F5344CB8AC3E}">
        <p14:creationId xmlns:p14="http://schemas.microsoft.com/office/powerpoint/2010/main" val="30316211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07030" y="0"/>
            <a:ext cx="2546219" cy="584775"/>
          </a:xfrm>
          <a:prstGeom prst="rect">
            <a:avLst/>
          </a:prstGeom>
        </p:spPr>
        <p:txBody>
          <a:bodyPr wrap="square">
            <a:spAutoFit/>
          </a:bodyPr>
          <a:lstStyle/>
          <a:p>
            <a:pPr algn="just"/>
            <a:r>
              <a:rPr lang="en-US" sz="3200" b="1" i="0" dirty="0" smtClean="0">
                <a:solidFill>
                  <a:srgbClr val="333333"/>
                </a:solidFill>
                <a:effectLst/>
                <a:latin typeface="Inter-Regular"/>
              </a:rPr>
              <a:t>Explanation</a:t>
            </a:r>
            <a:endParaRPr lang="en-US" sz="3200" b="0" i="0" dirty="0" smtClean="0">
              <a:solidFill>
                <a:srgbClr val="333333"/>
              </a:solidFill>
              <a:effectLst/>
              <a:latin typeface="Inter-Regular"/>
            </a:endParaRPr>
          </a:p>
        </p:txBody>
      </p:sp>
      <p:sp>
        <p:nvSpPr>
          <p:cNvPr id="3" name="Rectangle 2"/>
          <p:cNvSpPr/>
          <p:nvPr/>
        </p:nvSpPr>
        <p:spPr>
          <a:xfrm>
            <a:off x="600074" y="924610"/>
            <a:ext cx="11496675" cy="1631216"/>
          </a:xfrm>
          <a:prstGeom prst="rect">
            <a:avLst/>
          </a:prstGeom>
        </p:spPr>
        <p:txBody>
          <a:bodyPr wrap="square">
            <a:spAutoFit/>
          </a:bodyPr>
          <a:lstStyle/>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first line of code, \</a:t>
            </a:r>
            <a:r>
              <a:rPr lang="en-US" sz="2000" dirty="0" err="1">
                <a:latin typeface="Times New Roman" panose="02020603050405020304" pitchFamily="18" charset="0"/>
                <a:cs typeface="Times New Roman" panose="02020603050405020304" pitchFamily="18" charset="0"/>
              </a:rPr>
              <a:t>documentclass</a:t>
            </a:r>
            <a:r>
              <a:rPr lang="en-US" sz="2000" dirty="0">
                <a:latin typeface="Times New Roman" panose="02020603050405020304" pitchFamily="18" charset="0"/>
                <a:cs typeface="Times New Roman" panose="02020603050405020304" pitchFamily="18" charset="0"/>
              </a:rPr>
              <a:t>{article}, declares the document type known as its </a:t>
            </a:r>
            <a:r>
              <a:rPr lang="en-US" sz="2000" dirty="0" smtClean="0">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which controls the overall appearance of the document. Different types of documents require different </a:t>
            </a:r>
            <a:r>
              <a:rPr lang="en-US" sz="2000" dirty="0" smtClean="0">
                <a:latin typeface="Times New Roman" panose="02020603050405020304" pitchFamily="18" charset="0"/>
                <a:cs typeface="Times New Roman" panose="02020603050405020304" pitchFamily="18" charset="0"/>
              </a:rPr>
              <a:t>classes.</a:t>
            </a: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Having set the document class, our content, known as the body of the document, is written between the \begin{document} and \end{document} tags.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42530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92655" y="76200"/>
            <a:ext cx="6022845" cy="584775"/>
          </a:xfrm>
          <a:prstGeom prst="rect">
            <a:avLst/>
          </a:prstGeom>
        </p:spPr>
        <p:txBody>
          <a:bodyPr wrap="square">
            <a:spAutoFit/>
          </a:bodyPr>
          <a:lstStyle/>
          <a:p>
            <a:r>
              <a:rPr lang="en-US" sz="3200" b="1" dirty="0" smtClean="0"/>
              <a:t>Preamble </a:t>
            </a:r>
            <a:r>
              <a:rPr lang="en-US" sz="3200" b="1" dirty="0"/>
              <a:t>of a </a:t>
            </a:r>
            <a:r>
              <a:rPr lang="en-US" sz="3200" b="1" dirty="0" smtClean="0"/>
              <a:t>Document</a:t>
            </a:r>
            <a:endParaRPr lang="en-US" sz="3200" b="1" dirty="0"/>
          </a:p>
        </p:txBody>
      </p:sp>
      <p:sp>
        <p:nvSpPr>
          <p:cNvPr id="3" name="Rectangle 2"/>
          <p:cNvSpPr/>
          <p:nvPr/>
        </p:nvSpPr>
        <p:spPr>
          <a:xfrm>
            <a:off x="333374" y="1162735"/>
            <a:ext cx="11496675" cy="1938992"/>
          </a:xfrm>
          <a:prstGeom prst="rect">
            <a:avLst/>
          </a:prstGeom>
        </p:spPr>
        <p:txBody>
          <a:bodyPr wrap="square">
            <a:spAutoFit/>
          </a:bodyPr>
          <a:lstStyle/>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preamble allows you to define the type of document, author, date, language, and load in </a:t>
            </a:r>
            <a:r>
              <a:rPr lang="en-US" sz="2400" dirty="0" err="1">
                <a:latin typeface="Times New Roman" panose="02020603050405020304" pitchFamily="18" charset="0"/>
                <a:cs typeface="Times New Roman" panose="02020603050405020304" pitchFamily="18" charset="0"/>
              </a:rPr>
              <a:t>LaTex</a:t>
            </a:r>
            <a:r>
              <a:rPr lang="en-US" sz="2400" dirty="0">
                <a:latin typeface="Times New Roman" panose="02020603050405020304" pitchFamily="18" charset="0"/>
                <a:cs typeface="Times New Roman" panose="02020603050405020304" pitchFamily="18" charset="0"/>
              </a:rPr>
              <a:t> packages that you want to use in the document</a:t>
            </a:r>
            <a:r>
              <a:rPr lang="en-US"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After we have included a preamble, we can go ahead and start the main text of our document. We can add things like a title, abstract, and table of contents</a:t>
            </a:r>
            <a:endParaRPr lang="en-IN"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333374" y="3603487"/>
            <a:ext cx="6096000" cy="1938992"/>
          </a:xfrm>
          <a:prstGeom prst="rect">
            <a:avLst/>
          </a:prstGeom>
          <a:ln w="19050">
            <a:solidFill>
              <a:schemeClr val="tx1"/>
            </a:solidFill>
          </a:ln>
        </p:spPr>
        <p:txBody>
          <a:bodyPr>
            <a:spAutoFit/>
          </a:bodyPr>
          <a:lstStyle/>
          <a:p>
            <a:r>
              <a:rPr lang="en-IN" sz="2400" dirty="0">
                <a:latin typeface="Times New Roman" panose="02020603050405020304" pitchFamily="18" charset="0"/>
                <a:cs typeface="Times New Roman" panose="02020603050405020304" pitchFamily="18" charset="0"/>
              </a:rPr>
              <a:t>A minimal document preamble might look like this:</a:t>
            </a:r>
          </a:p>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documentclass</a:t>
            </a:r>
            <a:r>
              <a:rPr lang="en-IN" sz="2400" dirty="0">
                <a:latin typeface="Times New Roman" panose="02020603050405020304" pitchFamily="18" charset="0"/>
                <a:cs typeface="Times New Roman" panose="02020603050405020304" pitchFamily="18" charset="0"/>
              </a:rPr>
              <a:t>[12pt, </a:t>
            </a:r>
            <a:r>
              <a:rPr lang="en-IN" sz="2400" dirty="0" err="1">
                <a:latin typeface="Times New Roman" panose="02020603050405020304" pitchFamily="18" charset="0"/>
                <a:cs typeface="Times New Roman" panose="02020603050405020304" pitchFamily="18" charset="0"/>
              </a:rPr>
              <a:t>letterpaper</a:t>
            </a:r>
            <a:r>
              <a:rPr lang="en-IN" sz="2400" dirty="0">
                <a:latin typeface="Times New Roman" panose="02020603050405020304" pitchFamily="18" charset="0"/>
                <a:cs typeface="Times New Roman" panose="02020603050405020304" pitchFamily="18" charset="0"/>
              </a:rPr>
              <a:t>]{article}</a:t>
            </a:r>
          </a:p>
          <a:p>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usepackage</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graphicx</a:t>
            </a:r>
            <a:r>
              <a:rPr lang="en-IN" sz="2400" dirty="0">
                <a:latin typeface="Times New Roman" panose="02020603050405020304" pitchFamily="18" charset="0"/>
                <a:cs typeface="Times New Roman" panose="02020603050405020304" pitchFamily="18" charset="0"/>
              </a:rPr>
              <a:t>}</a:t>
            </a:r>
          </a:p>
        </p:txBody>
      </p:sp>
      <p:sp>
        <p:nvSpPr>
          <p:cNvPr id="7" name="Rectangle 6"/>
          <p:cNvSpPr/>
          <p:nvPr/>
        </p:nvSpPr>
        <p:spPr>
          <a:xfrm>
            <a:off x="114298" y="5925235"/>
            <a:ext cx="11934826" cy="461665"/>
          </a:xfrm>
          <a:prstGeom prst="rect">
            <a:avLst/>
          </a:prstGeom>
        </p:spPr>
        <p:txBody>
          <a:bodyPr wrap="square">
            <a:spAutoFit/>
          </a:bodyPr>
          <a:lstStyle/>
          <a:p>
            <a:r>
              <a:rPr lang="en-US" sz="2400" dirty="0"/>
              <a:t>where \</a:t>
            </a:r>
            <a:r>
              <a:rPr lang="en-US" sz="2400" dirty="0" err="1"/>
              <a:t>documentclass</a:t>
            </a:r>
            <a:r>
              <a:rPr lang="en-US" sz="2400" dirty="0"/>
              <a:t>[12pt, </a:t>
            </a:r>
            <a:r>
              <a:rPr lang="en-US" sz="2400" dirty="0" err="1"/>
              <a:t>letterpaper</a:t>
            </a:r>
            <a:r>
              <a:rPr lang="en-US" sz="2400" dirty="0"/>
              <a:t>]{article} defines the overall class (type) of document.</a:t>
            </a:r>
            <a:endParaRPr lang="en-IN" sz="2400" dirty="0"/>
          </a:p>
        </p:txBody>
      </p:sp>
    </p:spTree>
    <p:extLst>
      <p:ext uri="{BB962C8B-B14F-4D97-AF65-F5344CB8AC3E}">
        <p14:creationId xmlns:p14="http://schemas.microsoft.com/office/powerpoint/2010/main" val="1018644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68855" y="342900"/>
            <a:ext cx="5984745" cy="584775"/>
          </a:xfrm>
          <a:prstGeom prst="rect">
            <a:avLst/>
          </a:prstGeom>
        </p:spPr>
        <p:txBody>
          <a:bodyPr wrap="square">
            <a:spAutoFit/>
          </a:bodyPr>
          <a:lstStyle/>
          <a:p>
            <a:r>
              <a:rPr lang="en-US" sz="3200" b="1" dirty="0"/>
              <a:t>Preamble of a Document</a:t>
            </a:r>
          </a:p>
        </p:txBody>
      </p:sp>
      <p:sp>
        <p:nvSpPr>
          <p:cNvPr id="5" name="Rectangle 4"/>
          <p:cNvSpPr/>
          <p:nvPr/>
        </p:nvSpPr>
        <p:spPr>
          <a:xfrm>
            <a:off x="561975" y="1394163"/>
            <a:ext cx="11372850" cy="230832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In this example, the two parameters do the following:</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12pt sets the font size</a:t>
            </a:r>
          </a:p>
          <a:p>
            <a:r>
              <a:rPr lang="en-US" sz="2400" dirty="0" err="1">
                <a:latin typeface="Times New Roman" panose="02020603050405020304" pitchFamily="18" charset="0"/>
                <a:cs typeface="Times New Roman" panose="02020603050405020304" pitchFamily="18" charset="0"/>
              </a:rPr>
              <a:t>letterpaper</a:t>
            </a:r>
            <a:r>
              <a:rPr lang="en-US" sz="2400" dirty="0">
                <a:latin typeface="Times New Roman" panose="02020603050405020304" pitchFamily="18" charset="0"/>
                <a:cs typeface="Times New Roman" panose="02020603050405020304" pitchFamily="18" charset="0"/>
              </a:rPr>
              <a:t> sets the paper size</a:t>
            </a:r>
          </a:p>
          <a:p>
            <a:r>
              <a:rPr lang="en-US" sz="2400" dirty="0">
                <a:latin typeface="Times New Roman" panose="02020603050405020304" pitchFamily="18" charset="0"/>
                <a:cs typeface="Times New Roman" panose="02020603050405020304" pitchFamily="18" charset="0"/>
              </a:rPr>
              <a:t>Of course other font sizes, 9pt, 11pt, 12pt, can be used, but if none is specified, the default size is 10pt. As for the paper size, other possible values are a4paper and </a:t>
            </a:r>
            <a:r>
              <a:rPr lang="en-US" sz="2400" dirty="0" err="1">
                <a:latin typeface="Times New Roman" panose="02020603050405020304" pitchFamily="18" charset="0"/>
                <a:cs typeface="Times New Roman" panose="02020603050405020304" pitchFamily="18" charset="0"/>
              </a:rPr>
              <a:t>legalpaper</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7" name="Rectangle 6"/>
          <p:cNvSpPr/>
          <p:nvPr/>
        </p:nvSpPr>
        <p:spPr>
          <a:xfrm>
            <a:off x="561975" y="4076611"/>
            <a:ext cx="10337670" cy="2215991"/>
          </a:xfrm>
          <a:prstGeom prst="rect">
            <a:avLst/>
          </a:prstGeom>
        </p:spPr>
        <p:txBody>
          <a:bodyPr wrap="square">
            <a:spAutoFit/>
          </a:bodyPr>
          <a:lstStyle/>
          <a:p>
            <a:r>
              <a:rPr lang="en-IN" sz="2400" dirty="0"/>
              <a:t>The preamble line</a:t>
            </a:r>
          </a:p>
          <a:p>
            <a:endParaRPr lang="en-IN" sz="2400" dirty="0"/>
          </a:p>
          <a:p>
            <a:r>
              <a:rPr lang="en-IN" sz="2400" dirty="0" smtClean="0"/>
              <a:t>\</a:t>
            </a:r>
            <a:r>
              <a:rPr lang="en-IN" sz="2400" dirty="0" err="1"/>
              <a:t>usepackage</a:t>
            </a:r>
            <a:r>
              <a:rPr lang="en-IN" sz="2400" dirty="0"/>
              <a:t>{</a:t>
            </a:r>
            <a:r>
              <a:rPr lang="en-IN" sz="2400" dirty="0" err="1"/>
              <a:t>graphicx</a:t>
            </a:r>
            <a:r>
              <a:rPr lang="en-IN" sz="2400" dirty="0" smtClean="0"/>
              <a:t>}</a:t>
            </a:r>
          </a:p>
          <a:p>
            <a:endParaRPr lang="en-US" dirty="0"/>
          </a:p>
          <a:p>
            <a:r>
              <a:rPr lang="en-US" sz="2400" dirty="0"/>
              <a:t>is an example of loading an external package (here, </a:t>
            </a:r>
            <a:r>
              <a:rPr lang="en-US" sz="2400" dirty="0" err="1"/>
              <a:t>graphicx</a:t>
            </a:r>
            <a:r>
              <a:rPr lang="en-US" sz="2400" dirty="0"/>
              <a:t>) to extend </a:t>
            </a:r>
            <a:r>
              <a:rPr lang="en-US" sz="2400" dirty="0" err="1"/>
              <a:t>LaTeX’s</a:t>
            </a:r>
            <a:r>
              <a:rPr lang="en-US" sz="2400" dirty="0"/>
              <a:t> capabilities, enabling it to import external graphics files</a:t>
            </a:r>
            <a:endParaRPr lang="en-IN" sz="2400" dirty="0"/>
          </a:p>
        </p:txBody>
      </p:sp>
    </p:spTree>
    <p:extLst>
      <p:ext uri="{BB962C8B-B14F-4D97-AF65-F5344CB8AC3E}">
        <p14:creationId xmlns:p14="http://schemas.microsoft.com/office/powerpoint/2010/main" val="27486607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16430" y="228600"/>
            <a:ext cx="6118095" cy="584775"/>
          </a:xfrm>
          <a:prstGeom prst="rect">
            <a:avLst/>
          </a:prstGeom>
        </p:spPr>
        <p:txBody>
          <a:bodyPr wrap="square">
            <a:spAutoFit/>
          </a:bodyPr>
          <a:lstStyle/>
          <a:p>
            <a:pPr algn="just"/>
            <a:r>
              <a:rPr lang="en-US" sz="3200" b="1" i="0" dirty="0" smtClean="0">
                <a:solidFill>
                  <a:srgbClr val="333333"/>
                </a:solidFill>
                <a:effectLst/>
                <a:latin typeface="Inter-Regular"/>
              </a:rPr>
              <a:t>Explanation about Formatting </a:t>
            </a:r>
            <a:endParaRPr lang="en-US" sz="3200" b="0" i="0" dirty="0" smtClean="0">
              <a:solidFill>
                <a:srgbClr val="333333"/>
              </a:solidFill>
              <a:effectLst/>
              <a:latin typeface="Inter-Regular"/>
            </a:endParaRPr>
          </a:p>
        </p:txBody>
      </p:sp>
      <p:sp>
        <p:nvSpPr>
          <p:cNvPr id="2" name="Rectangle 1"/>
          <p:cNvSpPr/>
          <p:nvPr/>
        </p:nvSpPr>
        <p:spPr>
          <a:xfrm>
            <a:off x="561974" y="1206490"/>
            <a:ext cx="11249025" cy="3416320"/>
          </a:xfrm>
          <a:prstGeom prst="rect">
            <a:avLst/>
          </a:prstGeom>
        </p:spPr>
        <p:txBody>
          <a:bodyPr wrap="square">
            <a:spAutoFit/>
          </a:bodyPr>
          <a:lstStyle/>
          <a:p>
            <a:pPr algn="just">
              <a:buFont typeface="Arial" panose="020B0604020202020204" pitchFamily="34" charset="0"/>
              <a:buChar char="•"/>
            </a:pPr>
            <a:r>
              <a:rPr lang="en-US" b="1" i="0" dirty="0" smtClean="0">
                <a:solidFill>
                  <a:srgbClr val="333333"/>
                </a:solidFill>
                <a:effectLst/>
                <a:latin typeface="Inter-Regular"/>
              </a:rPr>
              <a:t>\</a:t>
            </a:r>
            <a:r>
              <a:rPr lang="en-US" b="0" i="0" dirty="0" smtClean="0">
                <a:solidFill>
                  <a:srgbClr val="333333"/>
                </a:solidFill>
                <a:effectLst/>
                <a:latin typeface="Inter-Regular"/>
              </a:rPr>
              <a:t> it is called backslash, used as the starting command. The line following it gets printed.</a:t>
            </a:r>
          </a:p>
          <a:p>
            <a:pPr algn="just">
              <a:buFont typeface="Arial" panose="020B0604020202020204" pitchFamily="34" charset="0"/>
              <a:buChar char="•"/>
            </a:pPr>
            <a:endParaRPr lang="en-US" b="0" i="0" dirty="0" smtClean="0">
              <a:solidFill>
                <a:srgbClr val="333333"/>
              </a:solidFill>
              <a:effectLst/>
              <a:latin typeface="Inter-Regular"/>
            </a:endParaRPr>
          </a:p>
          <a:p>
            <a:pPr algn="just">
              <a:buFont typeface="Arial" panose="020B0604020202020204" pitchFamily="34" charset="0"/>
              <a:buChar char="•"/>
            </a:pPr>
            <a:r>
              <a:rPr lang="en-US" b="1" i="0" dirty="0" smtClean="0">
                <a:solidFill>
                  <a:srgbClr val="333333"/>
                </a:solidFill>
                <a:effectLst/>
                <a:latin typeface="Inter-Regular"/>
              </a:rPr>
              <a:t>{}</a:t>
            </a:r>
            <a:r>
              <a:rPr lang="en-US" b="0" i="0" dirty="0" smtClean="0">
                <a:solidFill>
                  <a:srgbClr val="333333"/>
                </a:solidFill>
                <a:effectLst/>
                <a:latin typeface="Inter-Regular"/>
              </a:rPr>
              <a:t> it is called curly brackets, which is used to group and separate commands from its surroundings and must appear in pairs.</a:t>
            </a:r>
          </a:p>
          <a:p>
            <a:pPr algn="just">
              <a:buFont typeface="Arial" panose="020B0604020202020204" pitchFamily="34" charset="0"/>
              <a:buChar char="•"/>
            </a:pPr>
            <a:endParaRPr lang="en-US" b="0" i="0" dirty="0" smtClean="0">
              <a:solidFill>
                <a:srgbClr val="333333"/>
              </a:solidFill>
              <a:effectLst/>
              <a:latin typeface="Inter-Regular"/>
            </a:endParaRPr>
          </a:p>
          <a:p>
            <a:pPr algn="just">
              <a:buFont typeface="Arial" panose="020B0604020202020204" pitchFamily="34" charset="0"/>
              <a:buChar char="•"/>
            </a:pPr>
            <a:r>
              <a:rPr lang="en-US" b="1" i="0" dirty="0" smtClean="0">
                <a:solidFill>
                  <a:srgbClr val="333333"/>
                </a:solidFill>
                <a:effectLst/>
                <a:latin typeface="Inter-Regular"/>
              </a:rPr>
              <a:t>\\</a:t>
            </a:r>
            <a:r>
              <a:rPr lang="en-US" b="0" i="0" dirty="0" smtClean="0">
                <a:solidFill>
                  <a:srgbClr val="333333"/>
                </a:solidFill>
                <a:effectLst/>
                <a:latin typeface="Inter-Regular"/>
              </a:rPr>
              <a:t> terminates a line.</a:t>
            </a:r>
          </a:p>
          <a:p>
            <a:pPr algn="just">
              <a:buFont typeface="Arial" panose="020B0604020202020204" pitchFamily="34" charset="0"/>
              <a:buChar char="•"/>
            </a:pPr>
            <a:endParaRPr lang="en-US" b="0" i="0" dirty="0" smtClean="0">
              <a:solidFill>
                <a:srgbClr val="333333"/>
              </a:solidFill>
              <a:effectLst/>
              <a:latin typeface="Inter-Regular"/>
            </a:endParaRPr>
          </a:p>
          <a:p>
            <a:pPr algn="just">
              <a:buFont typeface="Arial" panose="020B0604020202020204" pitchFamily="34" charset="0"/>
              <a:buChar char="•"/>
            </a:pPr>
            <a:r>
              <a:rPr lang="en-US" b="1" i="0" dirty="0" smtClean="0">
                <a:solidFill>
                  <a:srgbClr val="333333"/>
                </a:solidFill>
                <a:effectLst/>
                <a:latin typeface="Inter-Regular"/>
              </a:rPr>
              <a:t>\\*</a:t>
            </a:r>
            <a:r>
              <a:rPr lang="en-US" b="0" i="0" dirty="0" smtClean="0">
                <a:solidFill>
                  <a:srgbClr val="333333"/>
                </a:solidFill>
                <a:effectLst/>
                <a:latin typeface="Inter-Regular"/>
              </a:rPr>
              <a:t> it also terminates the line, but disallows the page break.</a:t>
            </a:r>
          </a:p>
          <a:p>
            <a:pPr algn="just">
              <a:buFont typeface="Arial" panose="020B0604020202020204" pitchFamily="34" charset="0"/>
              <a:buChar char="•"/>
            </a:pPr>
            <a:endParaRPr lang="en-US" b="0" i="0" dirty="0" smtClean="0">
              <a:solidFill>
                <a:srgbClr val="333333"/>
              </a:solidFill>
              <a:effectLst/>
              <a:latin typeface="Inter-Regular"/>
            </a:endParaRPr>
          </a:p>
          <a:p>
            <a:pPr algn="just">
              <a:buFont typeface="Arial" panose="020B0604020202020204" pitchFamily="34" charset="0"/>
              <a:buChar char="•"/>
            </a:pPr>
            <a:r>
              <a:rPr lang="en-US" b="1" i="0" dirty="0" smtClean="0">
                <a:solidFill>
                  <a:srgbClr val="333333"/>
                </a:solidFill>
                <a:effectLst/>
                <a:latin typeface="Inter-Regular"/>
              </a:rPr>
              <a:t>[]</a:t>
            </a:r>
            <a:r>
              <a:rPr lang="en-US" b="0" i="0" dirty="0" smtClean="0">
                <a:solidFill>
                  <a:srgbClr val="333333"/>
                </a:solidFill>
                <a:effectLst/>
                <a:latin typeface="Inter-Regular"/>
              </a:rPr>
              <a:t> it is used to write the optional parameters that can be passed to a command to change its behavior.</a:t>
            </a:r>
          </a:p>
          <a:p>
            <a:pPr algn="just">
              <a:buFont typeface="Arial" panose="020B0604020202020204" pitchFamily="34" charset="0"/>
              <a:buChar char="•"/>
            </a:pPr>
            <a:endParaRPr lang="en-US" b="0" i="0" dirty="0" smtClean="0">
              <a:solidFill>
                <a:srgbClr val="333333"/>
              </a:solidFill>
              <a:effectLst/>
              <a:latin typeface="Inter-Regular"/>
            </a:endParaRPr>
          </a:p>
          <a:p>
            <a:pPr algn="just">
              <a:buFont typeface="Arial" panose="020B0604020202020204" pitchFamily="34" charset="0"/>
              <a:buChar char="•"/>
            </a:pPr>
            <a:r>
              <a:rPr lang="en-US" b="1" i="0" dirty="0" smtClean="0">
                <a:solidFill>
                  <a:srgbClr val="333333"/>
                </a:solidFill>
                <a:effectLst/>
                <a:latin typeface="Inter-Regular"/>
              </a:rPr>
              <a:t>%</a:t>
            </a:r>
            <a:r>
              <a:rPr lang="en-US" b="0" i="0" dirty="0" smtClean="0">
                <a:solidFill>
                  <a:srgbClr val="333333"/>
                </a:solidFill>
                <a:effectLst/>
                <a:latin typeface="Inter-Regular"/>
              </a:rPr>
              <a:t> the Latex ignores the rest of the line or commands after %.</a:t>
            </a:r>
            <a:endParaRPr lang="en-US" b="0" i="0" dirty="0">
              <a:solidFill>
                <a:srgbClr val="333333"/>
              </a:solidFill>
              <a:effectLst/>
              <a:latin typeface="Inter-Regular"/>
            </a:endParaRPr>
          </a:p>
        </p:txBody>
      </p:sp>
    </p:spTree>
    <p:extLst>
      <p:ext uri="{BB962C8B-B14F-4D97-AF65-F5344CB8AC3E}">
        <p14:creationId xmlns:p14="http://schemas.microsoft.com/office/powerpoint/2010/main" val="13853530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TotalTime>
  <Words>623</Words>
  <Application>Microsoft Office PowerPoint</Application>
  <PresentationFormat>Widescreen</PresentationFormat>
  <Paragraphs>102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Inter-Regular</vt:lpstr>
      <vt:lpstr>Times New Roman</vt:lpstr>
      <vt:lpstr>verdana</vt:lpstr>
      <vt:lpstr>Wingdings</vt:lpstr>
      <vt:lpstr>Office Theme</vt:lpstr>
      <vt:lpstr>PowerPoint Presentation</vt:lpstr>
      <vt:lpstr>PowerPoint Presentation</vt:lpstr>
      <vt:lpstr>Basic Document Structure</vt:lpstr>
      <vt:lpstr>In the Preamble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19</cp:revision>
  <dcterms:created xsi:type="dcterms:W3CDTF">2025-04-09T13:45:51Z</dcterms:created>
  <dcterms:modified xsi:type="dcterms:W3CDTF">2025-04-10T06:27:19Z</dcterms:modified>
</cp:coreProperties>
</file>