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E8279-D821-4BAE-8B04-9B8987302E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FB175D-76B9-411B-9163-A4762FBD16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D35E08-EA19-4181-A858-2EF3EFD45A7B}"/>
              </a:ext>
            </a:extLst>
          </p:cNvPr>
          <p:cNvSpPr>
            <a:spLocks noGrp="1"/>
          </p:cNvSpPr>
          <p:nvPr>
            <p:ph type="dt" sz="half" idx="10"/>
          </p:nvPr>
        </p:nvSpPr>
        <p:spPr/>
        <p:txBody>
          <a:bodyPr/>
          <a:lstStyle/>
          <a:p>
            <a:fld id="{7FE7B7AC-F8FD-4067-BA96-ABD0B356244A}" type="datetimeFigureOut">
              <a:rPr lang="en-IN" smtClean="0"/>
              <a:t>2021-04-23</a:t>
            </a:fld>
            <a:endParaRPr lang="en-IN"/>
          </a:p>
        </p:txBody>
      </p:sp>
      <p:sp>
        <p:nvSpPr>
          <p:cNvPr id="5" name="Footer Placeholder 4">
            <a:extLst>
              <a:ext uri="{FF2B5EF4-FFF2-40B4-BE49-F238E27FC236}">
                <a16:creationId xmlns:a16="http://schemas.microsoft.com/office/drawing/2014/main" id="{E72ACC66-4D30-45E8-81AA-79FBA25A0E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0BCCC4-1A80-4613-91B1-92660648CFD3}"/>
              </a:ext>
            </a:extLst>
          </p:cNvPr>
          <p:cNvSpPr>
            <a:spLocks noGrp="1"/>
          </p:cNvSpPr>
          <p:nvPr>
            <p:ph type="sldNum" sz="quarter" idx="12"/>
          </p:nvPr>
        </p:nvSpPr>
        <p:spPr/>
        <p:txBody>
          <a:bodyPr/>
          <a:lstStyle/>
          <a:p>
            <a:fld id="{35758CA6-74F5-4424-BBEF-D3D9051C831F}" type="slidenum">
              <a:rPr lang="en-IN" smtClean="0"/>
              <a:t>‹#›</a:t>
            </a:fld>
            <a:endParaRPr lang="en-IN"/>
          </a:p>
        </p:txBody>
      </p:sp>
    </p:spTree>
    <p:extLst>
      <p:ext uri="{BB962C8B-B14F-4D97-AF65-F5344CB8AC3E}">
        <p14:creationId xmlns:p14="http://schemas.microsoft.com/office/powerpoint/2010/main" val="2729015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FA9F1-84BA-4E82-AEAB-30A5B1D74D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841233-B857-449A-BA52-3460434B6D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99883C-B5A6-46C0-8351-DF6EBECCDD33}"/>
              </a:ext>
            </a:extLst>
          </p:cNvPr>
          <p:cNvSpPr>
            <a:spLocks noGrp="1"/>
          </p:cNvSpPr>
          <p:nvPr>
            <p:ph type="dt" sz="half" idx="10"/>
          </p:nvPr>
        </p:nvSpPr>
        <p:spPr/>
        <p:txBody>
          <a:bodyPr/>
          <a:lstStyle/>
          <a:p>
            <a:fld id="{7FE7B7AC-F8FD-4067-BA96-ABD0B356244A}" type="datetimeFigureOut">
              <a:rPr lang="en-IN" smtClean="0"/>
              <a:t>2021-04-23</a:t>
            </a:fld>
            <a:endParaRPr lang="en-IN"/>
          </a:p>
        </p:txBody>
      </p:sp>
      <p:sp>
        <p:nvSpPr>
          <p:cNvPr id="5" name="Footer Placeholder 4">
            <a:extLst>
              <a:ext uri="{FF2B5EF4-FFF2-40B4-BE49-F238E27FC236}">
                <a16:creationId xmlns:a16="http://schemas.microsoft.com/office/drawing/2014/main" id="{CAAB5A03-C1BA-4453-BB9B-ACD14EA7FB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BEA7F5-661F-4E0B-B888-658AEE168751}"/>
              </a:ext>
            </a:extLst>
          </p:cNvPr>
          <p:cNvSpPr>
            <a:spLocks noGrp="1"/>
          </p:cNvSpPr>
          <p:nvPr>
            <p:ph type="sldNum" sz="quarter" idx="12"/>
          </p:nvPr>
        </p:nvSpPr>
        <p:spPr/>
        <p:txBody>
          <a:bodyPr/>
          <a:lstStyle/>
          <a:p>
            <a:fld id="{35758CA6-74F5-4424-BBEF-D3D9051C831F}" type="slidenum">
              <a:rPr lang="en-IN" smtClean="0"/>
              <a:t>‹#›</a:t>
            </a:fld>
            <a:endParaRPr lang="en-IN"/>
          </a:p>
        </p:txBody>
      </p:sp>
    </p:spTree>
    <p:extLst>
      <p:ext uri="{BB962C8B-B14F-4D97-AF65-F5344CB8AC3E}">
        <p14:creationId xmlns:p14="http://schemas.microsoft.com/office/powerpoint/2010/main" val="2295840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3C4E0F-4ADC-4ABF-B874-9E8D23B56E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3C85DC-1346-4BBD-886A-F8B09FF88C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75672A-2BB3-4410-8966-E98B8E046EB8}"/>
              </a:ext>
            </a:extLst>
          </p:cNvPr>
          <p:cNvSpPr>
            <a:spLocks noGrp="1"/>
          </p:cNvSpPr>
          <p:nvPr>
            <p:ph type="dt" sz="half" idx="10"/>
          </p:nvPr>
        </p:nvSpPr>
        <p:spPr/>
        <p:txBody>
          <a:bodyPr/>
          <a:lstStyle/>
          <a:p>
            <a:fld id="{7FE7B7AC-F8FD-4067-BA96-ABD0B356244A}" type="datetimeFigureOut">
              <a:rPr lang="en-IN" smtClean="0"/>
              <a:t>2021-04-23</a:t>
            </a:fld>
            <a:endParaRPr lang="en-IN"/>
          </a:p>
        </p:txBody>
      </p:sp>
      <p:sp>
        <p:nvSpPr>
          <p:cNvPr id="5" name="Footer Placeholder 4">
            <a:extLst>
              <a:ext uri="{FF2B5EF4-FFF2-40B4-BE49-F238E27FC236}">
                <a16:creationId xmlns:a16="http://schemas.microsoft.com/office/drawing/2014/main" id="{D1797600-4DDB-4523-9EC3-1B4BAFA602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773930-2883-4E10-8C3A-C5B71C1EC4DD}"/>
              </a:ext>
            </a:extLst>
          </p:cNvPr>
          <p:cNvSpPr>
            <a:spLocks noGrp="1"/>
          </p:cNvSpPr>
          <p:nvPr>
            <p:ph type="sldNum" sz="quarter" idx="12"/>
          </p:nvPr>
        </p:nvSpPr>
        <p:spPr/>
        <p:txBody>
          <a:bodyPr/>
          <a:lstStyle/>
          <a:p>
            <a:fld id="{35758CA6-74F5-4424-BBEF-D3D9051C831F}" type="slidenum">
              <a:rPr lang="en-IN" smtClean="0"/>
              <a:t>‹#›</a:t>
            </a:fld>
            <a:endParaRPr lang="en-IN"/>
          </a:p>
        </p:txBody>
      </p:sp>
    </p:spTree>
    <p:extLst>
      <p:ext uri="{BB962C8B-B14F-4D97-AF65-F5344CB8AC3E}">
        <p14:creationId xmlns:p14="http://schemas.microsoft.com/office/powerpoint/2010/main" val="325465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8A8E-C30D-46D4-B967-D17E6F62B6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6A595A-762E-4672-9CD7-B8BFD7BD12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7018B4-6066-424A-A19D-6975867FCD62}"/>
              </a:ext>
            </a:extLst>
          </p:cNvPr>
          <p:cNvSpPr>
            <a:spLocks noGrp="1"/>
          </p:cNvSpPr>
          <p:nvPr>
            <p:ph type="dt" sz="half" idx="10"/>
          </p:nvPr>
        </p:nvSpPr>
        <p:spPr/>
        <p:txBody>
          <a:bodyPr/>
          <a:lstStyle/>
          <a:p>
            <a:fld id="{7FE7B7AC-F8FD-4067-BA96-ABD0B356244A}" type="datetimeFigureOut">
              <a:rPr lang="en-IN" smtClean="0"/>
              <a:t>2021-04-23</a:t>
            </a:fld>
            <a:endParaRPr lang="en-IN"/>
          </a:p>
        </p:txBody>
      </p:sp>
      <p:sp>
        <p:nvSpPr>
          <p:cNvPr id="5" name="Footer Placeholder 4">
            <a:extLst>
              <a:ext uri="{FF2B5EF4-FFF2-40B4-BE49-F238E27FC236}">
                <a16:creationId xmlns:a16="http://schemas.microsoft.com/office/drawing/2014/main" id="{3922C8EE-A5BA-4583-A806-0B043D6AA5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EC5FB2-F181-45B7-AD83-47419BEFB959}"/>
              </a:ext>
            </a:extLst>
          </p:cNvPr>
          <p:cNvSpPr>
            <a:spLocks noGrp="1"/>
          </p:cNvSpPr>
          <p:nvPr>
            <p:ph type="sldNum" sz="quarter" idx="12"/>
          </p:nvPr>
        </p:nvSpPr>
        <p:spPr/>
        <p:txBody>
          <a:bodyPr/>
          <a:lstStyle/>
          <a:p>
            <a:fld id="{35758CA6-74F5-4424-BBEF-D3D9051C831F}" type="slidenum">
              <a:rPr lang="en-IN" smtClean="0"/>
              <a:t>‹#›</a:t>
            </a:fld>
            <a:endParaRPr lang="en-IN"/>
          </a:p>
        </p:txBody>
      </p:sp>
    </p:spTree>
    <p:extLst>
      <p:ext uri="{BB962C8B-B14F-4D97-AF65-F5344CB8AC3E}">
        <p14:creationId xmlns:p14="http://schemas.microsoft.com/office/powerpoint/2010/main" val="3575150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026DB-78D6-4A50-90D4-65793BAA62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0BBD6F-DF7D-43E0-9361-567172B0EF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DAAA40-7003-4D01-853D-B39FA342304B}"/>
              </a:ext>
            </a:extLst>
          </p:cNvPr>
          <p:cNvSpPr>
            <a:spLocks noGrp="1"/>
          </p:cNvSpPr>
          <p:nvPr>
            <p:ph type="dt" sz="half" idx="10"/>
          </p:nvPr>
        </p:nvSpPr>
        <p:spPr/>
        <p:txBody>
          <a:bodyPr/>
          <a:lstStyle/>
          <a:p>
            <a:fld id="{7FE7B7AC-F8FD-4067-BA96-ABD0B356244A}" type="datetimeFigureOut">
              <a:rPr lang="en-IN" smtClean="0"/>
              <a:t>2021-04-23</a:t>
            </a:fld>
            <a:endParaRPr lang="en-IN"/>
          </a:p>
        </p:txBody>
      </p:sp>
      <p:sp>
        <p:nvSpPr>
          <p:cNvPr id="5" name="Footer Placeholder 4">
            <a:extLst>
              <a:ext uri="{FF2B5EF4-FFF2-40B4-BE49-F238E27FC236}">
                <a16:creationId xmlns:a16="http://schemas.microsoft.com/office/drawing/2014/main" id="{CA7E5061-1040-4EC3-ABEF-300E6969EA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C46F5E-A416-4BA5-B67E-193ACDA36B86}"/>
              </a:ext>
            </a:extLst>
          </p:cNvPr>
          <p:cNvSpPr>
            <a:spLocks noGrp="1"/>
          </p:cNvSpPr>
          <p:nvPr>
            <p:ph type="sldNum" sz="quarter" idx="12"/>
          </p:nvPr>
        </p:nvSpPr>
        <p:spPr/>
        <p:txBody>
          <a:bodyPr/>
          <a:lstStyle/>
          <a:p>
            <a:fld id="{35758CA6-74F5-4424-BBEF-D3D9051C831F}" type="slidenum">
              <a:rPr lang="en-IN" smtClean="0"/>
              <a:t>‹#›</a:t>
            </a:fld>
            <a:endParaRPr lang="en-IN"/>
          </a:p>
        </p:txBody>
      </p:sp>
    </p:spTree>
    <p:extLst>
      <p:ext uri="{BB962C8B-B14F-4D97-AF65-F5344CB8AC3E}">
        <p14:creationId xmlns:p14="http://schemas.microsoft.com/office/powerpoint/2010/main" val="3809059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AC5C4-1625-4921-9EF2-FF58BDFBB5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2E7913-2235-40EB-A095-30F643F550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4B3457-BFBF-4008-BE37-EE4257C978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223598-280E-4380-83CD-D65A3CAAE2F0}"/>
              </a:ext>
            </a:extLst>
          </p:cNvPr>
          <p:cNvSpPr>
            <a:spLocks noGrp="1"/>
          </p:cNvSpPr>
          <p:nvPr>
            <p:ph type="dt" sz="half" idx="10"/>
          </p:nvPr>
        </p:nvSpPr>
        <p:spPr/>
        <p:txBody>
          <a:bodyPr/>
          <a:lstStyle/>
          <a:p>
            <a:fld id="{7FE7B7AC-F8FD-4067-BA96-ABD0B356244A}" type="datetimeFigureOut">
              <a:rPr lang="en-IN" smtClean="0"/>
              <a:t>2021-04-23</a:t>
            </a:fld>
            <a:endParaRPr lang="en-IN"/>
          </a:p>
        </p:txBody>
      </p:sp>
      <p:sp>
        <p:nvSpPr>
          <p:cNvPr id="6" name="Footer Placeholder 5">
            <a:extLst>
              <a:ext uri="{FF2B5EF4-FFF2-40B4-BE49-F238E27FC236}">
                <a16:creationId xmlns:a16="http://schemas.microsoft.com/office/drawing/2014/main" id="{8E0D9652-69F2-4559-BA95-35288F14C8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740E72-A57F-4D2F-8F75-FDC352D8DB78}"/>
              </a:ext>
            </a:extLst>
          </p:cNvPr>
          <p:cNvSpPr>
            <a:spLocks noGrp="1"/>
          </p:cNvSpPr>
          <p:nvPr>
            <p:ph type="sldNum" sz="quarter" idx="12"/>
          </p:nvPr>
        </p:nvSpPr>
        <p:spPr/>
        <p:txBody>
          <a:bodyPr/>
          <a:lstStyle/>
          <a:p>
            <a:fld id="{35758CA6-74F5-4424-BBEF-D3D9051C831F}" type="slidenum">
              <a:rPr lang="en-IN" smtClean="0"/>
              <a:t>‹#›</a:t>
            </a:fld>
            <a:endParaRPr lang="en-IN"/>
          </a:p>
        </p:txBody>
      </p:sp>
    </p:spTree>
    <p:extLst>
      <p:ext uri="{BB962C8B-B14F-4D97-AF65-F5344CB8AC3E}">
        <p14:creationId xmlns:p14="http://schemas.microsoft.com/office/powerpoint/2010/main" val="3033690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C4A2E-98F5-4613-8389-8DA55E5B83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9FCBDF-28DD-4A8F-BB1C-E0EB4C9601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C10FDC-6BE6-4AF5-98A9-0722EBAA9E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4D817F-44FB-4097-B87B-843A439EB3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D6205F-4054-4387-B7D4-CB7E17FD9A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359527-8CF0-4432-9D24-71FB54212B10}"/>
              </a:ext>
            </a:extLst>
          </p:cNvPr>
          <p:cNvSpPr>
            <a:spLocks noGrp="1"/>
          </p:cNvSpPr>
          <p:nvPr>
            <p:ph type="dt" sz="half" idx="10"/>
          </p:nvPr>
        </p:nvSpPr>
        <p:spPr/>
        <p:txBody>
          <a:bodyPr/>
          <a:lstStyle/>
          <a:p>
            <a:fld id="{7FE7B7AC-F8FD-4067-BA96-ABD0B356244A}" type="datetimeFigureOut">
              <a:rPr lang="en-IN" smtClean="0"/>
              <a:t>2021-04-23</a:t>
            </a:fld>
            <a:endParaRPr lang="en-IN"/>
          </a:p>
        </p:txBody>
      </p:sp>
      <p:sp>
        <p:nvSpPr>
          <p:cNvPr id="8" name="Footer Placeholder 7">
            <a:extLst>
              <a:ext uri="{FF2B5EF4-FFF2-40B4-BE49-F238E27FC236}">
                <a16:creationId xmlns:a16="http://schemas.microsoft.com/office/drawing/2014/main" id="{001A4B01-CCF8-4869-A479-5290F36505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7B59A1-CDE9-42B9-B7EE-0BCCEB9D11C1}"/>
              </a:ext>
            </a:extLst>
          </p:cNvPr>
          <p:cNvSpPr>
            <a:spLocks noGrp="1"/>
          </p:cNvSpPr>
          <p:nvPr>
            <p:ph type="sldNum" sz="quarter" idx="12"/>
          </p:nvPr>
        </p:nvSpPr>
        <p:spPr/>
        <p:txBody>
          <a:bodyPr/>
          <a:lstStyle/>
          <a:p>
            <a:fld id="{35758CA6-74F5-4424-BBEF-D3D9051C831F}" type="slidenum">
              <a:rPr lang="en-IN" smtClean="0"/>
              <a:t>‹#›</a:t>
            </a:fld>
            <a:endParaRPr lang="en-IN"/>
          </a:p>
        </p:txBody>
      </p:sp>
    </p:spTree>
    <p:extLst>
      <p:ext uri="{BB962C8B-B14F-4D97-AF65-F5344CB8AC3E}">
        <p14:creationId xmlns:p14="http://schemas.microsoft.com/office/powerpoint/2010/main" val="1371260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6588-E8E7-4AE1-B049-39889CBE64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8EC738-337D-476F-B56C-39A0B4642972}"/>
              </a:ext>
            </a:extLst>
          </p:cNvPr>
          <p:cNvSpPr>
            <a:spLocks noGrp="1"/>
          </p:cNvSpPr>
          <p:nvPr>
            <p:ph type="dt" sz="half" idx="10"/>
          </p:nvPr>
        </p:nvSpPr>
        <p:spPr/>
        <p:txBody>
          <a:bodyPr/>
          <a:lstStyle/>
          <a:p>
            <a:fld id="{7FE7B7AC-F8FD-4067-BA96-ABD0B356244A}" type="datetimeFigureOut">
              <a:rPr lang="en-IN" smtClean="0"/>
              <a:t>2021-04-23</a:t>
            </a:fld>
            <a:endParaRPr lang="en-IN"/>
          </a:p>
        </p:txBody>
      </p:sp>
      <p:sp>
        <p:nvSpPr>
          <p:cNvPr id="4" name="Footer Placeholder 3">
            <a:extLst>
              <a:ext uri="{FF2B5EF4-FFF2-40B4-BE49-F238E27FC236}">
                <a16:creationId xmlns:a16="http://schemas.microsoft.com/office/drawing/2014/main" id="{993F0AE6-20EE-415C-84F2-81649727C7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33C8CC-C343-464B-A84C-EFF1053CB0C8}"/>
              </a:ext>
            </a:extLst>
          </p:cNvPr>
          <p:cNvSpPr>
            <a:spLocks noGrp="1"/>
          </p:cNvSpPr>
          <p:nvPr>
            <p:ph type="sldNum" sz="quarter" idx="12"/>
          </p:nvPr>
        </p:nvSpPr>
        <p:spPr/>
        <p:txBody>
          <a:bodyPr/>
          <a:lstStyle/>
          <a:p>
            <a:fld id="{35758CA6-74F5-4424-BBEF-D3D9051C831F}" type="slidenum">
              <a:rPr lang="en-IN" smtClean="0"/>
              <a:t>‹#›</a:t>
            </a:fld>
            <a:endParaRPr lang="en-IN"/>
          </a:p>
        </p:txBody>
      </p:sp>
    </p:spTree>
    <p:extLst>
      <p:ext uri="{BB962C8B-B14F-4D97-AF65-F5344CB8AC3E}">
        <p14:creationId xmlns:p14="http://schemas.microsoft.com/office/powerpoint/2010/main" val="244546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F5DB8F-0449-43A8-9076-314A4D73DA43}"/>
              </a:ext>
            </a:extLst>
          </p:cNvPr>
          <p:cNvSpPr>
            <a:spLocks noGrp="1"/>
          </p:cNvSpPr>
          <p:nvPr>
            <p:ph type="dt" sz="half" idx="10"/>
          </p:nvPr>
        </p:nvSpPr>
        <p:spPr/>
        <p:txBody>
          <a:bodyPr/>
          <a:lstStyle/>
          <a:p>
            <a:fld id="{7FE7B7AC-F8FD-4067-BA96-ABD0B356244A}" type="datetimeFigureOut">
              <a:rPr lang="en-IN" smtClean="0"/>
              <a:t>2021-04-23</a:t>
            </a:fld>
            <a:endParaRPr lang="en-IN"/>
          </a:p>
        </p:txBody>
      </p:sp>
      <p:sp>
        <p:nvSpPr>
          <p:cNvPr id="3" name="Footer Placeholder 2">
            <a:extLst>
              <a:ext uri="{FF2B5EF4-FFF2-40B4-BE49-F238E27FC236}">
                <a16:creationId xmlns:a16="http://schemas.microsoft.com/office/drawing/2014/main" id="{F904367A-676B-4A76-B0CB-76A8ACE719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CC08F0-F558-4626-8063-9EF256612A32}"/>
              </a:ext>
            </a:extLst>
          </p:cNvPr>
          <p:cNvSpPr>
            <a:spLocks noGrp="1"/>
          </p:cNvSpPr>
          <p:nvPr>
            <p:ph type="sldNum" sz="quarter" idx="12"/>
          </p:nvPr>
        </p:nvSpPr>
        <p:spPr/>
        <p:txBody>
          <a:bodyPr/>
          <a:lstStyle/>
          <a:p>
            <a:fld id="{35758CA6-74F5-4424-BBEF-D3D9051C831F}" type="slidenum">
              <a:rPr lang="en-IN" smtClean="0"/>
              <a:t>‹#›</a:t>
            </a:fld>
            <a:endParaRPr lang="en-IN"/>
          </a:p>
        </p:txBody>
      </p:sp>
    </p:spTree>
    <p:extLst>
      <p:ext uri="{BB962C8B-B14F-4D97-AF65-F5344CB8AC3E}">
        <p14:creationId xmlns:p14="http://schemas.microsoft.com/office/powerpoint/2010/main" val="377665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94A09-59DC-4E99-94BD-AC2E26BE63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86AAD7-3C0A-49D0-B46B-DB0DFEC202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1DA82C-60C4-411E-826F-C94F00FE1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9A273A-F9C1-4735-B1E6-06D80476147F}"/>
              </a:ext>
            </a:extLst>
          </p:cNvPr>
          <p:cNvSpPr>
            <a:spLocks noGrp="1"/>
          </p:cNvSpPr>
          <p:nvPr>
            <p:ph type="dt" sz="half" idx="10"/>
          </p:nvPr>
        </p:nvSpPr>
        <p:spPr/>
        <p:txBody>
          <a:bodyPr/>
          <a:lstStyle/>
          <a:p>
            <a:fld id="{7FE7B7AC-F8FD-4067-BA96-ABD0B356244A}" type="datetimeFigureOut">
              <a:rPr lang="en-IN" smtClean="0"/>
              <a:t>2021-04-23</a:t>
            </a:fld>
            <a:endParaRPr lang="en-IN"/>
          </a:p>
        </p:txBody>
      </p:sp>
      <p:sp>
        <p:nvSpPr>
          <p:cNvPr id="6" name="Footer Placeholder 5">
            <a:extLst>
              <a:ext uri="{FF2B5EF4-FFF2-40B4-BE49-F238E27FC236}">
                <a16:creationId xmlns:a16="http://schemas.microsoft.com/office/drawing/2014/main" id="{DEC9A194-8008-41F5-8CA0-464DF21276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D22B6D-BF45-454F-90C4-5F06BDD58F83}"/>
              </a:ext>
            </a:extLst>
          </p:cNvPr>
          <p:cNvSpPr>
            <a:spLocks noGrp="1"/>
          </p:cNvSpPr>
          <p:nvPr>
            <p:ph type="sldNum" sz="quarter" idx="12"/>
          </p:nvPr>
        </p:nvSpPr>
        <p:spPr/>
        <p:txBody>
          <a:bodyPr/>
          <a:lstStyle/>
          <a:p>
            <a:fld id="{35758CA6-74F5-4424-BBEF-D3D9051C831F}" type="slidenum">
              <a:rPr lang="en-IN" smtClean="0"/>
              <a:t>‹#›</a:t>
            </a:fld>
            <a:endParaRPr lang="en-IN"/>
          </a:p>
        </p:txBody>
      </p:sp>
    </p:spTree>
    <p:extLst>
      <p:ext uri="{BB962C8B-B14F-4D97-AF65-F5344CB8AC3E}">
        <p14:creationId xmlns:p14="http://schemas.microsoft.com/office/powerpoint/2010/main" val="2258555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50BE6-2926-40FB-AC85-CDEAD7492C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4811A2-F208-4A5E-A99B-70A2B5508C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A99A5D-AA59-429D-8F40-6768676D1F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6EA0A3-279A-48B4-835E-4F23041D2925}"/>
              </a:ext>
            </a:extLst>
          </p:cNvPr>
          <p:cNvSpPr>
            <a:spLocks noGrp="1"/>
          </p:cNvSpPr>
          <p:nvPr>
            <p:ph type="dt" sz="half" idx="10"/>
          </p:nvPr>
        </p:nvSpPr>
        <p:spPr/>
        <p:txBody>
          <a:bodyPr/>
          <a:lstStyle/>
          <a:p>
            <a:fld id="{7FE7B7AC-F8FD-4067-BA96-ABD0B356244A}" type="datetimeFigureOut">
              <a:rPr lang="en-IN" smtClean="0"/>
              <a:t>2021-04-23</a:t>
            </a:fld>
            <a:endParaRPr lang="en-IN"/>
          </a:p>
        </p:txBody>
      </p:sp>
      <p:sp>
        <p:nvSpPr>
          <p:cNvPr id="6" name="Footer Placeholder 5">
            <a:extLst>
              <a:ext uri="{FF2B5EF4-FFF2-40B4-BE49-F238E27FC236}">
                <a16:creationId xmlns:a16="http://schemas.microsoft.com/office/drawing/2014/main" id="{2CB0150B-DC4D-4A06-8DBC-503DF6CADE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43D013-132B-4D7B-BFFF-B1248C49D797}"/>
              </a:ext>
            </a:extLst>
          </p:cNvPr>
          <p:cNvSpPr>
            <a:spLocks noGrp="1"/>
          </p:cNvSpPr>
          <p:nvPr>
            <p:ph type="sldNum" sz="quarter" idx="12"/>
          </p:nvPr>
        </p:nvSpPr>
        <p:spPr/>
        <p:txBody>
          <a:bodyPr/>
          <a:lstStyle/>
          <a:p>
            <a:fld id="{35758CA6-74F5-4424-BBEF-D3D9051C831F}" type="slidenum">
              <a:rPr lang="en-IN" smtClean="0"/>
              <a:t>‹#›</a:t>
            </a:fld>
            <a:endParaRPr lang="en-IN"/>
          </a:p>
        </p:txBody>
      </p:sp>
    </p:spTree>
    <p:extLst>
      <p:ext uri="{BB962C8B-B14F-4D97-AF65-F5344CB8AC3E}">
        <p14:creationId xmlns:p14="http://schemas.microsoft.com/office/powerpoint/2010/main" val="965299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E2D150-28C5-48E1-92D1-7661354B41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6B31E3-07EF-44D8-98CD-6D1F92CCE1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3E10DE-23D3-45CC-AF6E-4ACD8CAD6A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7B7AC-F8FD-4067-BA96-ABD0B356244A}" type="datetimeFigureOut">
              <a:rPr lang="en-IN" smtClean="0"/>
              <a:t>2021-04-23</a:t>
            </a:fld>
            <a:endParaRPr lang="en-IN"/>
          </a:p>
        </p:txBody>
      </p:sp>
      <p:sp>
        <p:nvSpPr>
          <p:cNvPr id="5" name="Footer Placeholder 4">
            <a:extLst>
              <a:ext uri="{FF2B5EF4-FFF2-40B4-BE49-F238E27FC236}">
                <a16:creationId xmlns:a16="http://schemas.microsoft.com/office/drawing/2014/main" id="{766DA83B-7800-43E8-8423-5E870030BB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7D8AB57-7ECD-4D48-B1E1-9B6C8ECBBB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58CA6-74F5-4424-BBEF-D3D9051C831F}" type="slidenum">
              <a:rPr lang="en-IN" smtClean="0"/>
              <a:t>‹#›</a:t>
            </a:fld>
            <a:endParaRPr lang="en-IN"/>
          </a:p>
        </p:txBody>
      </p:sp>
    </p:spTree>
    <p:extLst>
      <p:ext uri="{BB962C8B-B14F-4D97-AF65-F5344CB8AC3E}">
        <p14:creationId xmlns:p14="http://schemas.microsoft.com/office/powerpoint/2010/main" val="3755003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38722F-EA9B-4688-8F49-F5BA2459EEA6}"/>
              </a:ext>
            </a:extLst>
          </p:cNvPr>
          <p:cNvSpPr txBox="1"/>
          <p:nvPr/>
        </p:nvSpPr>
        <p:spPr>
          <a:xfrm>
            <a:off x="969606" y="606230"/>
            <a:ext cx="6096000" cy="369332"/>
          </a:xfrm>
          <a:prstGeom prst="rect">
            <a:avLst/>
          </a:prstGeom>
          <a:noFill/>
        </p:spPr>
        <p:txBody>
          <a:bodyPr wrap="square">
            <a:spAutoFit/>
          </a:bodyPr>
          <a:lstStyle/>
          <a:p>
            <a:pPr algn="l"/>
            <a:r>
              <a:rPr lang="en-IN" b="0" i="0" dirty="0">
                <a:solidFill>
                  <a:srgbClr val="610B38"/>
                </a:solidFill>
                <a:effectLst/>
                <a:latin typeface="erdana"/>
              </a:rPr>
              <a:t>What is Artificial Neural Network?</a:t>
            </a:r>
          </a:p>
        </p:txBody>
      </p:sp>
      <p:sp>
        <p:nvSpPr>
          <p:cNvPr id="7" name="TextBox 6">
            <a:extLst>
              <a:ext uri="{FF2B5EF4-FFF2-40B4-BE49-F238E27FC236}">
                <a16:creationId xmlns:a16="http://schemas.microsoft.com/office/drawing/2014/main" id="{DAAC458E-92C2-45B2-BD20-2064D3F47408}"/>
              </a:ext>
            </a:extLst>
          </p:cNvPr>
          <p:cNvSpPr txBox="1"/>
          <p:nvPr/>
        </p:nvSpPr>
        <p:spPr>
          <a:xfrm>
            <a:off x="968052" y="1107624"/>
            <a:ext cx="6097554" cy="369332"/>
          </a:xfrm>
          <a:prstGeom prst="rect">
            <a:avLst/>
          </a:prstGeom>
          <a:noFill/>
        </p:spPr>
        <p:txBody>
          <a:bodyPr wrap="square">
            <a:spAutoFit/>
          </a:bodyPr>
          <a:lstStyle/>
          <a:p>
            <a:pPr algn="l"/>
            <a:r>
              <a:rPr lang="en-IN" b="0" i="0" dirty="0">
                <a:solidFill>
                  <a:srgbClr val="610B38"/>
                </a:solidFill>
                <a:effectLst/>
                <a:latin typeface="erdana"/>
              </a:rPr>
              <a:t>The architecture of an artificial neural network</a:t>
            </a:r>
          </a:p>
        </p:txBody>
      </p:sp>
      <p:sp>
        <p:nvSpPr>
          <p:cNvPr id="9" name="TextBox 8">
            <a:extLst>
              <a:ext uri="{FF2B5EF4-FFF2-40B4-BE49-F238E27FC236}">
                <a16:creationId xmlns:a16="http://schemas.microsoft.com/office/drawing/2014/main" id="{9BB617A1-62F8-4EF1-A185-4A5889E7C415}"/>
              </a:ext>
            </a:extLst>
          </p:cNvPr>
          <p:cNvSpPr txBox="1"/>
          <p:nvPr/>
        </p:nvSpPr>
        <p:spPr>
          <a:xfrm>
            <a:off x="893407" y="1686122"/>
            <a:ext cx="6097554" cy="369332"/>
          </a:xfrm>
          <a:prstGeom prst="rect">
            <a:avLst/>
          </a:prstGeom>
          <a:noFill/>
        </p:spPr>
        <p:txBody>
          <a:bodyPr wrap="square">
            <a:spAutoFit/>
          </a:bodyPr>
          <a:lstStyle/>
          <a:p>
            <a:pPr algn="l"/>
            <a:r>
              <a:rPr lang="en-IN" b="0" i="0" dirty="0">
                <a:solidFill>
                  <a:srgbClr val="610B38"/>
                </a:solidFill>
                <a:effectLst/>
                <a:latin typeface="erdana"/>
              </a:rPr>
              <a:t>Advantages of Artificial Neural Network (ANN)</a:t>
            </a:r>
          </a:p>
        </p:txBody>
      </p:sp>
      <p:sp>
        <p:nvSpPr>
          <p:cNvPr id="11" name="TextBox 10">
            <a:extLst>
              <a:ext uri="{FF2B5EF4-FFF2-40B4-BE49-F238E27FC236}">
                <a16:creationId xmlns:a16="http://schemas.microsoft.com/office/drawing/2014/main" id="{509F4E03-91C9-4776-9C83-F2B1D931344B}"/>
              </a:ext>
            </a:extLst>
          </p:cNvPr>
          <p:cNvSpPr txBox="1"/>
          <p:nvPr/>
        </p:nvSpPr>
        <p:spPr>
          <a:xfrm>
            <a:off x="828092" y="2187516"/>
            <a:ext cx="6097554" cy="369332"/>
          </a:xfrm>
          <a:prstGeom prst="rect">
            <a:avLst/>
          </a:prstGeom>
          <a:noFill/>
        </p:spPr>
        <p:txBody>
          <a:bodyPr wrap="square">
            <a:spAutoFit/>
          </a:bodyPr>
          <a:lstStyle/>
          <a:p>
            <a:pPr algn="l"/>
            <a:r>
              <a:rPr lang="en-IN" b="0" i="0" dirty="0">
                <a:solidFill>
                  <a:srgbClr val="610B38"/>
                </a:solidFill>
                <a:effectLst/>
                <a:latin typeface="erdana"/>
              </a:rPr>
              <a:t>Disadvantages of Artificial Neural Network:</a:t>
            </a:r>
          </a:p>
        </p:txBody>
      </p:sp>
    </p:spTree>
    <p:extLst>
      <p:ext uri="{BB962C8B-B14F-4D97-AF65-F5344CB8AC3E}">
        <p14:creationId xmlns:p14="http://schemas.microsoft.com/office/powerpoint/2010/main" val="695082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38722F-EA9B-4688-8F49-F5BA2459EEA6}"/>
              </a:ext>
            </a:extLst>
          </p:cNvPr>
          <p:cNvSpPr txBox="1"/>
          <p:nvPr/>
        </p:nvSpPr>
        <p:spPr>
          <a:xfrm>
            <a:off x="3048000" y="652882"/>
            <a:ext cx="6096000" cy="461665"/>
          </a:xfrm>
          <a:prstGeom prst="rect">
            <a:avLst/>
          </a:prstGeom>
          <a:noFill/>
        </p:spPr>
        <p:txBody>
          <a:bodyPr wrap="square">
            <a:spAutoFit/>
          </a:bodyPr>
          <a:lstStyle/>
          <a:p>
            <a:pPr algn="l"/>
            <a:r>
              <a:rPr lang="en-IN" sz="2400" b="0" i="0" dirty="0">
                <a:solidFill>
                  <a:srgbClr val="C00000"/>
                </a:solidFill>
                <a:effectLst/>
                <a:latin typeface="erdana"/>
              </a:rPr>
              <a:t>What is Artificial Neural Network?</a:t>
            </a:r>
          </a:p>
        </p:txBody>
      </p:sp>
      <p:sp>
        <p:nvSpPr>
          <p:cNvPr id="4" name="TextBox 3">
            <a:extLst>
              <a:ext uri="{FF2B5EF4-FFF2-40B4-BE49-F238E27FC236}">
                <a16:creationId xmlns:a16="http://schemas.microsoft.com/office/drawing/2014/main" id="{4C38E43F-96B3-4E1F-90CD-C910E45EDB48}"/>
              </a:ext>
            </a:extLst>
          </p:cNvPr>
          <p:cNvSpPr txBox="1"/>
          <p:nvPr/>
        </p:nvSpPr>
        <p:spPr>
          <a:xfrm>
            <a:off x="550507" y="1677678"/>
            <a:ext cx="10245011" cy="1477328"/>
          </a:xfrm>
          <a:prstGeom prst="rect">
            <a:avLst/>
          </a:prstGeom>
          <a:noFill/>
        </p:spPr>
        <p:txBody>
          <a:bodyPr wrap="square">
            <a:spAutoFit/>
          </a:bodyPr>
          <a:lstStyle/>
          <a:p>
            <a:r>
              <a:rPr lang="en-IN" b="0" i="0" dirty="0">
                <a:solidFill>
                  <a:srgbClr val="000000"/>
                </a:solidFill>
                <a:effectLst/>
                <a:latin typeface="verdana" panose="020B0604030504040204" pitchFamily="34" charset="0"/>
              </a:rPr>
              <a:t>The term "</a:t>
            </a:r>
            <a:r>
              <a:rPr lang="en-IN" b="1" i="0" dirty="0">
                <a:effectLst/>
                <a:latin typeface="verdana" panose="020B0604030504040204" pitchFamily="34" charset="0"/>
              </a:rPr>
              <a:t>Artificial Neural Network</a:t>
            </a:r>
            <a:r>
              <a:rPr lang="en-IN" b="0" i="0" dirty="0">
                <a:solidFill>
                  <a:srgbClr val="000000"/>
                </a:solidFill>
                <a:effectLst/>
                <a:latin typeface="verdana" panose="020B0604030504040204" pitchFamily="34" charset="0"/>
              </a:rPr>
              <a:t>" is derived from Biological neural networks that develop the structure of a human brain. Similar to the human brain that has neurons interconnected to one another, artificial neural networks also have neurons that are interconnected to one another in various layers of the networks. These neurons are known as nodes.</a:t>
            </a:r>
            <a:endParaRPr lang="en-IN" dirty="0"/>
          </a:p>
        </p:txBody>
      </p:sp>
      <p:pic>
        <p:nvPicPr>
          <p:cNvPr id="6" name="Picture 5" descr="A picture containing text, book&#10;&#10;Description automatically generated">
            <a:extLst>
              <a:ext uri="{FF2B5EF4-FFF2-40B4-BE49-F238E27FC236}">
                <a16:creationId xmlns:a16="http://schemas.microsoft.com/office/drawing/2014/main" id="{3EB80BD2-0CFC-4CF5-98A5-0274D3921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775" y="3432580"/>
            <a:ext cx="6744928" cy="2857500"/>
          </a:xfrm>
          <a:prstGeom prst="rect">
            <a:avLst/>
          </a:prstGeom>
        </p:spPr>
      </p:pic>
    </p:spTree>
    <p:extLst>
      <p:ext uri="{BB962C8B-B14F-4D97-AF65-F5344CB8AC3E}">
        <p14:creationId xmlns:p14="http://schemas.microsoft.com/office/powerpoint/2010/main" val="887941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38722F-EA9B-4688-8F49-F5BA2459EEA6}"/>
              </a:ext>
            </a:extLst>
          </p:cNvPr>
          <p:cNvSpPr txBox="1"/>
          <p:nvPr/>
        </p:nvSpPr>
        <p:spPr>
          <a:xfrm>
            <a:off x="108857" y="0"/>
            <a:ext cx="6096000" cy="461665"/>
          </a:xfrm>
          <a:prstGeom prst="rect">
            <a:avLst/>
          </a:prstGeom>
          <a:noFill/>
        </p:spPr>
        <p:txBody>
          <a:bodyPr wrap="square">
            <a:spAutoFit/>
          </a:bodyPr>
          <a:lstStyle/>
          <a:p>
            <a:pPr algn="l"/>
            <a:r>
              <a:rPr lang="en-IN" sz="2400" b="0" i="0" dirty="0" err="1">
                <a:solidFill>
                  <a:srgbClr val="C00000"/>
                </a:solidFill>
                <a:effectLst/>
                <a:latin typeface="erdana"/>
              </a:rPr>
              <a:t>Cont</a:t>
            </a:r>
            <a:r>
              <a:rPr lang="en-IN" sz="2400" b="0" i="0" dirty="0">
                <a:solidFill>
                  <a:srgbClr val="C00000"/>
                </a:solidFill>
                <a:effectLst/>
                <a:latin typeface="erdana"/>
              </a:rPr>
              <a:t>……….</a:t>
            </a:r>
          </a:p>
        </p:txBody>
      </p:sp>
      <p:sp>
        <p:nvSpPr>
          <p:cNvPr id="7" name="TextBox 6">
            <a:extLst>
              <a:ext uri="{FF2B5EF4-FFF2-40B4-BE49-F238E27FC236}">
                <a16:creationId xmlns:a16="http://schemas.microsoft.com/office/drawing/2014/main" id="{3EB8154E-2520-4D40-9EA7-FB56955014AE}"/>
              </a:ext>
            </a:extLst>
          </p:cNvPr>
          <p:cNvSpPr txBox="1"/>
          <p:nvPr/>
        </p:nvSpPr>
        <p:spPr>
          <a:xfrm>
            <a:off x="363894" y="869408"/>
            <a:ext cx="11681925" cy="646331"/>
          </a:xfrm>
          <a:prstGeom prst="rect">
            <a:avLst/>
          </a:prstGeom>
          <a:noFill/>
        </p:spPr>
        <p:txBody>
          <a:bodyPr wrap="square">
            <a:spAutoFit/>
          </a:bodyPr>
          <a:lstStyle/>
          <a:p>
            <a:pPr algn="l"/>
            <a:r>
              <a:rPr lang="en-IN" i="0" dirty="0">
                <a:solidFill>
                  <a:srgbClr val="000000"/>
                </a:solidFill>
                <a:effectLst/>
                <a:latin typeface="Times New Roman" panose="02020603050405020304" pitchFamily="18" charset="0"/>
                <a:cs typeface="Times New Roman" panose="02020603050405020304" pitchFamily="18" charset="0"/>
              </a:rPr>
              <a:t>The given figure illustrates the typical diagram of biological neural network. The typical artificial neural network looks something like the given figure.</a:t>
            </a:r>
          </a:p>
        </p:txBody>
      </p:sp>
      <p:pic>
        <p:nvPicPr>
          <p:cNvPr id="8" name="Picture 7" descr="Diagram, schematic&#10;&#10;Description automatically generated">
            <a:extLst>
              <a:ext uri="{FF2B5EF4-FFF2-40B4-BE49-F238E27FC236}">
                <a16:creationId xmlns:a16="http://schemas.microsoft.com/office/drawing/2014/main" id="{4D4AED7E-C0C1-4C47-B288-7C67F5B79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291" y="1923482"/>
            <a:ext cx="4037685" cy="2675490"/>
          </a:xfrm>
          <a:prstGeom prst="rect">
            <a:avLst/>
          </a:prstGeom>
        </p:spPr>
      </p:pic>
      <p:sp>
        <p:nvSpPr>
          <p:cNvPr id="10" name="TextBox 9">
            <a:extLst>
              <a:ext uri="{FF2B5EF4-FFF2-40B4-BE49-F238E27FC236}">
                <a16:creationId xmlns:a16="http://schemas.microsoft.com/office/drawing/2014/main" id="{0843C38F-3364-4AB9-ADFB-850B9EAA477F}"/>
              </a:ext>
            </a:extLst>
          </p:cNvPr>
          <p:cNvSpPr txBox="1"/>
          <p:nvPr/>
        </p:nvSpPr>
        <p:spPr>
          <a:xfrm>
            <a:off x="6015135" y="1438032"/>
            <a:ext cx="5956041" cy="1169551"/>
          </a:xfrm>
          <a:prstGeom prst="rect">
            <a:avLst/>
          </a:prstGeom>
          <a:noFill/>
        </p:spPr>
        <p:txBody>
          <a:bodyPr wrap="square">
            <a:spAutoFit/>
          </a:bodyPr>
          <a:lstStyle/>
          <a:p>
            <a:pPr algn="l"/>
            <a:r>
              <a:rPr lang="en-IN" sz="1400" b="0" i="0" dirty="0">
                <a:solidFill>
                  <a:srgbClr val="000000"/>
                </a:solidFill>
                <a:effectLst/>
                <a:latin typeface="verdana" panose="020B0604030504040204" pitchFamily="34" charset="0"/>
              </a:rPr>
              <a:t>Dendrites from Biological Neural Network represent inputs in Artificial Neural Networks, cell nucleus represents Nodes, synapse represents Weights, and Axon represents Output.</a:t>
            </a:r>
          </a:p>
          <a:p>
            <a:pPr algn="l"/>
            <a:r>
              <a:rPr lang="en-IN" sz="1400" b="0" i="0" dirty="0">
                <a:solidFill>
                  <a:srgbClr val="000000"/>
                </a:solidFill>
                <a:effectLst/>
                <a:latin typeface="verdana" panose="020B0604030504040204" pitchFamily="34" charset="0"/>
              </a:rPr>
              <a:t>Relationship between Biological neural network and artificial neural network:</a:t>
            </a:r>
          </a:p>
        </p:txBody>
      </p:sp>
      <p:pic>
        <p:nvPicPr>
          <p:cNvPr id="12" name="Picture 11" descr="Table&#10;&#10;Description automatically generated">
            <a:extLst>
              <a:ext uri="{FF2B5EF4-FFF2-40B4-BE49-F238E27FC236}">
                <a16:creationId xmlns:a16="http://schemas.microsoft.com/office/drawing/2014/main" id="{FBDE6747-B827-4A15-9D04-882B60D2E7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5812" y="2849173"/>
            <a:ext cx="6540759" cy="3038443"/>
          </a:xfrm>
          <a:prstGeom prst="rect">
            <a:avLst/>
          </a:prstGeom>
        </p:spPr>
      </p:pic>
    </p:spTree>
    <p:extLst>
      <p:ext uri="{BB962C8B-B14F-4D97-AF65-F5344CB8AC3E}">
        <p14:creationId xmlns:p14="http://schemas.microsoft.com/office/powerpoint/2010/main" val="3089659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38722F-EA9B-4688-8F49-F5BA2459EEA6}"/>
              </a:ext>
            </a:extLst>
          </p:cNvPr>
          <p:cNvSpPr txBox="1"/>
          <p:nvPr/>
        </p:nvSpPr>
        <p:spPr>
          <a:xfrm>
            <a:off x="108857" y="0"/>
            <a:ext cx="6096000" cy="461665"/>
          </a:xfrm>
          <a:prstGeom prst="rect">
            <a:avLst/>
          </a:prstGeom>
          <a:noFill/>
        </p:spPr>
        <p:txBody>
          <a:bodyPr wrap="square">
            <a:spAutoFit/>
          </a:bodyPr>
          <a:lstStyle/>
          <a:p>
            <a:pPr algn="l"/>
            <a:r>
              <a:rPr lang="en-IN" sz="2400" b="0" i="0" dirty="0" err="1">
                <a:solidFill>
                  <a:srgbClr val="C00000"/>
                </a:solidFill>
                <a:effectLst/>
                <a:latin typeface="erdana"/>
              </a:rPr>
              <a:t>Cont</a:t>
            </a:r>
            <a:r>
              <a:rPr lang="en-IN" sz="2400" b="0" i="0" dirty="0">
                <a:solidFill>
                  <a:srgbClr val="C00000"/>
                </a:solidFill>
                <a:effectLst/>
                <a:latin typeface="erdana"/>
              </a:rPr>
              <a:t>……….</a:t>
            </a:r>
          </a:p>
        </p:txBody>
      </p:sp>
      <p:sp>
        <p:nvSpPr>
          <p:cNvPr id="9" name="TextBox 8">
            <a:extLst>
              <a:ext uri="{FF2B5EF4-FFF2-40B4-BE49-F238E27FC236}">
                <a16:creationId xmlns:a16="http://schemas.microsoft.com/office/drawing/2014/main" id="{18D74CCD-8302-447B-8AC3-F8C5E71886C3}"/>
              </a:ext>
            </a:extLst>
          </p:cNvPr>
          <p:cNvSpPr txBox="1"/>
          <p:nvPr/>
        </p:nvSpPr>
        <p:spPr>
          <a:xfrm>
            <a:off x="625151" y="2724453"/>
            <a:ext cx="11392677" cy="1015663"/>
          </a:xfrm>
          <a:prstGeom prst="rect">
            <a:avLst/>
          </a:prstGeom>
          <a:noFill/>
        </p:spPr>
        <p:txBody>
          <a:bodyPr wrap="square">
            <a:spAutoFit/>
          </a:bodyPr>
          <a:lstStyle/>
          <a:p>
            <a:r>
              <a:rPr lang="en-IN" sz="2000" b="0" i="0" dirty="0">
                <a:solidFill>
                  <a:srgbClr val="000000"/>
                </a:solidFill>
                <a:effectLst/>
                <a:latin typeface="Times New Roman" panose="02020603050405020304" pitchFamily="18" charset="0"/>
                <a:cs typeface="Times New Roman" panose="02020603050405020304" pitchFamily="18" charset="0"/>
              </a:rPr>
              <a:t>An </a:t>
            </a:r>
            <a:r>
              <a:rPr lang="en-IN" sz="2000" b="1" i="0" dirty="0">
                <a:effectLst/>
                <a:latin typeface="Times New Roman" panose="02020603050405020304" pitchFamily="18" charset="0"/>
                <a:cs typeface="Times New Roman" panose="02020603050405020304" pitchFamily="18" charset="0"/>
              </a:rPr>
              <a:t>Artificial Neural Network</a:t>
            </a:r>
            <a:r>
              <a:rPr lang="en-IN" sz="2000" b="0" i="0" dirty="0">
                <a:solidFill>
                  <a:srgbClr val="000000"/>
                </a:solidFill>
                <a:effectLst/>
                <a:latin typeface="Times New Roman" panose="02020603050405020304" pitchFamily="18" charset="0"/>
                <a:cs typeface="Times New Roman" panose="02020603050405020304" pitchFamily="18" charset="0"/>
              </a:rPr>
              <a:t> in the field of </a:t>
            </a:r>
            <a:r>
              <a:rPr lang="en-IN" sz="2000" b="1" i="0" dirty="0">
                <a:effectLst/>
                <a:latin typeface="Times New Roman" panose="02020603050405020304" pitchFamily="18" charset="0"/>
                <a:cs typeface="Times New Roman" panose="02020603050405020304" pitchFamily="18" charset="0"/>
              </a:rPr>
              <a:t>Artificial intelligence</a:t>
            </a:r>
            <a:r>
              <a:rPr lang="en-IN" sz="2000" b="0" i="0" dirty="0">
                <a:solidFill>
                  <a:srgbClr val="000000"/>
                </a:solidFill>
                <a:effectLst/>
                <a:latin typeface="Times New Roman" panose="02020603050405020304" pitchFamily="18" charset="0"/>
                <a:cs typeface="Times New Roman" panose="02020603050405020304" pitchFamily="18" charset="0"/>
              </a:rPr>
              <a:t> where it attempts to mimic the network of neurons makes up a human brain so that computers will have an option to understand things and make decisions in a human-like manner. </a:t>
            </a:r>
            <a:endParaRPr lang="en-IN"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522D58C-909C-4479-9A63-65C7F34E1878}"/>
              </a:ext>
            </a:extLst>
          </p:cNvPr>
          <p:cNvSpPr txBox="1"/>
          <p:nvPr/>
        </p:nvSpPr>
        <p:spPr>
          <a:xfrm>
            <a:off x="799323" y="734290"/>
            <a:ext cx="11392677" cy="523220"/>
          </a:xfrm>
          <a:prstGeom prst="rect">
            <a:avLst/>
          </a:prstGeom>
          <a:noFill/>
        </p:spPr>
        <p:txBody>
          <a:bodyPr wrap="square">
            <a:spAutoFit/>
          </a:bodyPr>
          <a:lstStyle/>
          <a:p>
            <a:r>
              <a:rPr lang="en-IN" sz="2800" b="0" i="0" dirty="0">
                <a:solidFill>
                  <a:srgbClr val="000000"/>
                </a:solidFill>
                <a:effectLst/>
                <a:latin typeface="Times New Roman" panose="02020603050405020304" pitchFamily="18" charset="0"/>
                <a:cs typeface="Times New Roman" panose="02020603050405020304" pitchFamily="18" charset="0"/>
              </a:rPr>
              <a:t>Aim</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7427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38722F-EA9B-4688-8F49-F5BA2459EEA6}"/>
              </a:ext>
            </a:extLst>
          </p:cNvPr>
          <p:cNvSpPr txBox="1"/>
          <p:nvPr/>
        </p:nvSpPr>
        <p:spPr>
          <a:xfrm>
            <a:off x="108857" y="0"/>
            <a:ext cx="6096000" cy="461665"/>
          </a:xfrm>
          <a:prstGeom prst="rect">
            <a:avLst/>
          </a:prstGeom>
          <a:noFill/>
        </p:spPr>
        <p:txBody>
          <a:bodyPr wrap="square">
            <a:spAutoFit/>
          </a:bodyPr>
          <a:lstStyle/>
          <a:p>
            <a:pPr algn="l"/>
            <a:r>
              <a:rPr lang="en-IN" sz="2400" b="0" i="0" dirty="0" err="1">
                <a:solidFill>
                  <a:srgbClr val="C00000"/>
                </a:solidFill>
                <a:effectLst/>
                <a:latin typeface="erdana"/>
              </a:rPr>
              <a:t>Cont</a:t>
            </a:r>
            <a:r>
              <a:rPr lang="en-IN" sz="2400" b="0" i="0" dirty="0">
                <a:solidFill>
                  <a:srgbClr val="C00000"/>
                </a:solidFill>
                <a:effectLst/>
                <a:latin typeface="erdana"/>
              </a:rPr>
              <a:t>……….</a:t>
            </a:r>
          </a:p>
        </p:txBody>
      </p:sp>
      <p:pic>
        <p:nvPicPr>
          <p:cNvPr id="3" name="Picture 2" descr="Diagram&#10;&#10;Description automatically generated with medium confidence">
            <a:extLst>
              <a:ext uri="{FF2B5EF4-FFF2-40B4-BE49-F238E27FC236}">
                <a16:creationId xmlns:a16="http://schemas.microsoft.com/office/drawing/2014/main" id="{67C5C360-CD03-4064-836F-3830FF9C58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684" y="1938337"/>
            <a:ext cx="6459116" cy="3597224"/>
          </a:xfrm>
          <a:prstGeom prst="rect">
            <a:avLst/>
          </a:prstGeom>
        </p:spPr>
      </p:pic>
    </p:spTree>
    <p:extLst>
      <p:ext uri="{BB962C8B-B14F-4D97-AF65-F5344CB8AC3E}">
        <p14:creationId xmlns:p14="http://schemas.microsoft.com/office/powerpoint/2010/main" val="160622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38722F-EA9B-4688-8F49-F5BA2459EEA6}"/>
              </a:ext>
            </a:extLst>
          </p:cNvPr>
          <p:cNvSpPr txBox="1"/>
          <p:nvPr/>
        </p:nvSpPr>
        <p:spPr>
          <a:xfrm>
            <a:off x="637075" y="429208"/>
            <a:ext cx="6096000" cy="461665"/>
          </a:xfrm>
          <a:prstGeom prst="rect">
            <a:avLst/>
          </a:prstGeom>
          <a:noFill/>
        </p:spPr>
        <p:txBody>
          <a:bodyPr wrap="square">
            <a:spAutoFit/>
          </a:bodyPr>
          <a:lstStyle/>
          <a:p>
            <a:pPr algn="l"/>
            <a:r>
              <a:rPr lang="en-IN" sz="2400" b="0" i="0" dirty="0" err="1">
                <a:solidFill>
                  <a:srgbClr val="C00000"/>
                </a:solidFill>
                <a:effectLst/>
                <a:latin typeface="erdana"/>
              </a:rPr>
              <a:t>Cont</a:t>
            </a:r>
            <a:r>
              <a:rPr lang="en-IN" sz="2400" b="0" i="0" dirty="0">
                <a:solidFill>
                  <a:srgbClr val="C00000"/>
                </a:solidFill>
                <a:effectLst/>
                <a:latin typeface="erdana"/>
              </a:rPr>
              <a:t>……….</a:t>
            </a:r>
          </a:p>
        </p:txBody>
      </p:sp>
      <p:sp>
        <p:nvSpPr>
          <p:cNvPr id="2" name="Rectangle 1">
            <a:extLst>
              <a:ext uri="{FF2B5EF4-FFF2-40B4-BE49-F238E27FC236}">
                <a16:creationId xmlns:a16="http://schemas.microsoft.com/office/drawing/2014/main" id="{1D0CE39C-2B4D-4D61-9E4A-D1DFF822F299}"/>
              </a:ext>
            </a:extLst>
          </p:cNvPr>
          <p:cNvSpPr>
            <a:spLocks noChangeArrowheads="1"/>
          </p:cNvSpPr>
          <p:nvPr/>
        </p:nvSpPr>
        <p:spPr bwMode="auto">
          <a:xfrm>
            <a:off x="205791" y="1260885"/>
            <a:ext cx="1179700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b="1" dirty="0">
                <a:solidFill>
                  <a:srgbClr val="000000"/>
                </a:solidFill>
                <a:latin typeface="Verdana" panose="020B0604030504040204" pitchFamily="34" charset="0"/>
              </a:rPr>
              <a:t>Input Layer: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erdana" panose="020B0604030504040204" pitchFamily="34" charset="0"/>
              </a:rPr>
              <a:t>As the name suggests, it accepts inputs in several different formats provided by the programmer.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Verdana" panose="020B0604030504040204" pitchFamily="34" charset="0"/>
              </a:rPr>
              <a:t>Hidden Layer: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erdana" panose="020B0604030504040204" pitchFamily="34" charset="0"/>
              </a:rPr>
              <a:t>The hidden layer presents in-between input and output layers. It performs all the calculations to find hidden features and patterns.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Verdana" panose="020B0604030504040204" pitchFamily="34" charset="0"/>
              </a:rPr>
              <a:t>Output Layer: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erdana" panose="020B0604030504040204" pitchFamily="34" charset="0"/>
              </a:rPr>
              <a:t>The input goes through a series of transformations using the hidden layer, which finally results in output that is conveyed using this layer.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erdana" panose="020B0604030504040204" pitchFamily="34" charset="0"/>
              </a:rPr>
              <a:t>The artificial neural network takes input and computes the weighted sum of the inputs and includes a bias. This computation is represented in the form of a transfer function.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37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7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erdana" panose="020B0604030504040204" pitchFamily="34" charset="0"/>
              </a:rPr>
              <a:t>It determines weighted total is passed as an input to an activation function to produce the output. Activation functions choose whether a node should fire or not.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erdana" panose="020B0604030504040204" pitchFamily="34" charset="0"/>
              </a:rPr>
              <a:t>Only those who are fired make it to the output layer. There are distinctive activation functions available that can be applied upon the sort of task we are performing.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What is Artificial Neural Network">
            <a:extLst>
              <a:ext uri="{FF2B5EF4-FFF2-40B4-BE49-F238E27FC236}">
                <a16:creationId xmlns:a16="http://schemas.microsoft.com/office/drawing/2014/main" id="{C59D2F02-611E-4CF6-A94C-673D3A4B12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075" y="3128962"/>
            <a:ext cx="1562100" cy="60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490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F2A8B57-DDF0-4AA4-A5D8-18BC1ECDB2FB}"/>
              </a:ext>
            </a:extLst>
          </p:cNvPr>
          <p:cNvSpPr txBox="1"/>
          <p:nvPr/>
        </p:nvSpPr>
        <p:spPr>
          <a:xfrm>
            <a:off x="1219978" y="566449"/>
            <a:ext cx="6097554" cy="400110"/>
          </a:xfrm>
          <a:prstGeom prst="rect">
            <a:avLst/>
          </a:prstGeom>
          <a:noFill/>
        </p:spPr>
        <p:txBody>
          <a:bodyPr wrap="square">
            <a:spAutoFit/>
          </a:bodyPr>
          <a:lstStyle/>
          <a:p>
            <a:pPr algn="l"/>
            <a:r>
              <a:rPr lang="en-IN" sz="2000" b="0" i="0" dirty="0">
                <a:solidFill>
                  <a:srgbClr val="FF0000"/>
                </a:solidFill>
                <a:effectLst/>
                <a:latin typeface="erdana"/>
              </a:rPr>
              <a:t>Advantages of Artificial Neural Network (ANN)</a:t>
            </a:r>
          </a:p>
        </p:txBody>
      </p:sp>
      <p:sp>
        <p:nvSpPr>
          <p:cNvPr id="7" name="TextBox 6">
            <a:extLst>
              <a:ext uri="{FF2B5EF4-FFF2-40B4-BE49-F238E27FC236}">
                <a16:creationId xmlns:a16="http://schemas.microsoft.com/office/drawing/2014/main" id="{EC97CC95-04D5-4D48-898D-E277BA8632FE}"/>
              </a:ext>
            </a:extLst>
          </p:cNvPr>
          <p:cNvSpPr txBox="1"/>
          <p:nvPr/>
        </p:nvSpPr>
        <p:spPr>
          <a:xfrm>
            <a:off x="587828" y="1524325"/>
            <a:ext cx="11495315" cy="4185761"/>
          </a:xfrm>
          <a:prstGeom prst="rect">
            <a:avLst/>
          </a:prstGeom>
          <a:noFill/>
        </p:spPr>
        <p:txBody>
          <a:bodyPr wrap="square">
            <a:spAutoFit/>
          </a:bodyPr>
          <a:lstStyle/>
          <a:p>
            <a:pPr marL="285750" indent="-285750" algn="l">
              <a:buFont typeface="Arial" panose="020B0604020202020204" pitchFamily="34" charset="0"/>
              <a:buChar char="•"/>
            </a:pPr>
            <a:r>
              <a:rPr lang="en-IN" sz="1400" b="1" i="0" dirty="0">
                <a:solidFill>
                  <a:srgbClr val="000000"/>
                </a:solidFill>
                <a:effectLst/>
                <a:latin typeface="verdana" panose="020B0604030504040204" pitchFamily="34" charset="0"/>
              </a:rPr>
              <a:t>Parallel processing capability:</a:t>
            </a:r>
            <a:endParaRPr lang="en-IN" sz="1400" b="0" i="0" dirty="0">
              <a:solidFill>
                <a:srgbClr val="000000"/>
              </a:solidFill>
              <a:effectLst/>
              <a:latin typeface="verdana" panose="020B0604030504040204" pitchFamily="34" charset="0"/>
            </a:endParaRPr>
          </a:p>
          <a:p>
            <a:pPr algn="l"/>
            <a:r>
              <a:rPr lang="en-IN" sz="1400" b="0" i="0" dirty="0">
                <a:solidFill>
                  <a:srgbClr val="000000"/>
                </a:solidFill>
                <a:effectLst/>
                <a:latin typeface="verdana" panose="020B0604030504040204" pitchFamily="34" charset="0"/>
              </a:rPr>
              <a:t>   Artificial neural networks have a numerical value that can perform more than one task simultaneously.</a:t>
            </a:r>
          </a:p>
          <a:p>
            <a:pPr marL="285750" indent="-285750" algn="l">
              <a:buFont typeface="Arial" panose="020B0604020202020204" pitchFamily="34" charset="0"/>
              <a:buChar char="•"/>
            </a:pPr>
            <a:endParaRPr lang="en-IN" sz="1400" b="0" i="0" dirty="0">
              <a:solidFill>
                <a:srgbClr val="000000"/>
              </a:solidFill>
              <a:effectLst/>
              <a:latin typeface="verdana" panose="020B0604030504040204" pitchFamily="34" charset="0"/>
            </a:endParaRPr>
          </a:p>
          <a:p>
            <a:pPr marL="285750" indent="-285750" algn="l">
              <a:buFont typeface="Arial" panose="020B0604020202020204" pitchFamily="34" charset="0"/>
              <a:buChar char="•"/>
            </a:pPr>
            <a:r>
              <a:rPr lang="en-IN" sz="1400" b="1" i="0" dirty="0">
                <a:solidFill>
                  <a:srgbClr val="000000"/>
                </a:solidFill>
                <a:effectLst/>
                <a:latin typeface="verdana" panose="020B0604030504040204" pitchFamily="34" charset="0"/>
              </a:rPr>
              <a:t>Storing data on the entire network:</a:t>
            </a:r>
            <a:endParaRPr lang="en-IN" sz="1400" b="0" i="0" dirty="0">
              <a:solidFill>
                <a:srgbClr val="000000"/>
              </a:solidFill>
              <a:effectLst/>
              <a:latin typeface="verdana" panose="020B0604030504040204" pitchFamily="34" charset="0"/>
            </a:endParaRPr>
          </a:p>
          <a:p>
            <a:pPr algn="l"/>
            <a:r>
              <a:rPr lang="en-IN" sz="1400" b="0" i="0" dirty="0">
                <a:solidFill>
                  <a:srgbClr val="000000"/>
                </a:solidFill>
                <a:effectLst/>
                <a:latin typeface="verdana" panose="020B0604030504040204" pitchFamily="34" charset="0"/>
              </a:rPr>
              <a:t>    Data that is used in traditional programming is stored on the whole network, not on a database. The disappearance of a    couple of pieces of data in one place doesn't prevent the network from working.</a:t>
            </a:r>
          </a:p>
          <a:p>
            <a:pPr marL="285750" indent="-285750" algn="l">
              <a:buFont typeface="Arial" panose="020B0604020202020204" pitchFamily="34" charset="0"/>
              <a:buChar char="•"/>
            </a:pPr>
            <a:endParaRPr lang="en-IN" sz="1400" b="0" i="0" dirty="0">
              <a:solidFill>
                <a:srgbClr val="000000"/>
              </a:solidFill>
              <a:effectLst/>
              <a:latin typeface="verdana" panose="020B0604030504040204" pitchFamily="34" charset="0"/>
            </a:endParaRPr>
          </a:p>
          <a:p>
            <a:pPr marL="285750" indent="-285750" algn="l">
              <a:buFont typeface="Arial" panose="020B0604020202020204" pitchFamily="34" charset="0"/>
              <a:buChar char="•"/>
            </a:pPr>
            <a:r>
              <a:rPr lang="en-IN" sz="1400" b="1" i="0" dirty="0">
                <a:solidFill>
                  <a:srgbClr val="000000"/>
                </a:solidFill>
                <a:effectLst/>
                <a:latin typeface="verdana" panose="020B0604030504040204" pitchFamily="34" charset="0"/>
              </a:rPr>
              <a:t>Capability to work with incomplete knowledge:</a:t>
            </a:r>
            <a:endParaRPr lang="en-IN" sz="1400" b="0" i="0" dirty="0">
              <a:solidFill>
                <a:srgbClr val="000000"/>
              </a:solidFill>
              <a:effectLst/>
              <a:latin typeface="verdana" panose="020B0604030504040204" pitchFamily="34" charset="0"/>
            </a:endParaRPr>
          </a:p>
          <a:p>
            <a:pPr marL="285750" indent="-285750" algn="l">
              <a:buFont typeface="Arial" panose="020B0604020202020204" pitchFamily="34" charset="0"/>
              <a:buChar char="•"/>
            </a:pPr>
            <a:r>
              <a:rPr lang="en-IN" sz="1400" b="0" i="0" dirty="0">
                <a:solidFill>
                  <a:srgbClr val="000000"/>
                </a:solidFill>
                <a:effectLst/>
                <a:latin typeface="verdana" panose="020B0604030504040204" pitchFamily="34" charset="0"/>
              </a:rPr>
              <a:t>After ANN training, the information may produce output even with inadequate data. The loss of performance here relies upon the significance of missing data.</a:t>
            </a:r>
          </a:p>
          <a:p>
            <a:pPr marL="285750" indent="-285750" algn="l">
              <a:buFont typeface="Arial" panose="020B0604020202020204" pitchFamily="34" charset="0"/>
              <a:buChar char="•"/>
            </a:pPr>
            <a:endParaRPr lang="en-IN" sz="1400" b="0" i="0" dirty="0">
              <a:solidFill>
                <a:srgbClr val="000000"/>
              </a:solidFill>
              <a:effectLst/>
              <a:latin typeface="verdana" panose="020B0604030504040204" pitchFamily="34" charset="0"/>
            </a:endParaRPr>
          </a:p>
          <a:p>
            <a:pPr marL="285750" indent="-285750" algn="l">
              <a:buFont typeface="Arial" panose="020B0604020202020204" pitchFamily="34" charset="0"/>
              <a:buChar char="•"/>
            </a:pPr>
            <a:r>
              <a:rPr lang="en-IN" sz="1400" b="1" i="0" dirty="0">
                <a:solidFill>
                  <a:srgbClr val="000000"/>
                </a:solidFill>
                <a:effectLst/>
                <a:latin typeface="verdana" panose="020B0604030504040204" pitchFamily="34" charset="0"/>
              </a:rPr>
              <a:t>Having a memory distribution:</a:t>
            </a:r>
            <a:endParaRPr lang="en-IN" sz="1400" b="0" i="0" dirty="0">
              <a:solidFill>
                <a:srgbClr val="000000"/>
              </a:solidFill>
              <a:effectLst/>
              <a:latin typeface="verdana" panose="020B0604030504040204" pitchFamily="34" charset="0"/>
            </a:endParaRPr>
          </a:p>
          <a:p>
            <a:pPr marL="285750" indent="-285750" algn="l">
              <a:buFont typeface="Arial" panose="020B0604020202020204" pitchFamily="34" charset="0"/>
              <a:buChar char="•"/>
            </a:pPr>
            <a:r>
              <a:rPr lang="en-IN" sz="1400" b="0" i="0" dirty="0">
                <a:solidFill>
                  <a:srgbClr val="000000"/>
                </a:solidFill>
                <a:effectLst/>
                <a:latin typeface="verdana" panose="020B0604030504040204" pitchFamily="34" charset="0"/>
              </a:rPr>
              <a:t>For ANN is to be able to adapt, it is important to determine the examples and to encourage the network according to the desired output by demonstrating these examples to the network. The succession of the network is directly proportional to the chosen instances, and if the event can't appear to the network in all its aspects, it can produce false output.</a:t>
            </a:r>
          </a:p>
          <a:p>
            <a:pPr marL="285750" indent="-285750" algn="l">
              <a:buFont typeface="Arial" panose="020B0604020202020204" pitchFamily="34" charset="0"/>
              <a:buChar char="•"/>
            </a:pPr>
            <a:endParaRPr lang="en-IN" sz="1400" b="0" i="0" dirty="0">
              <a:solidFill>
                <a:srgbClr val="000000"/>
              </a:solidFill>
              <a:effectLst/>
              <a:latin typeface="verdana" panose="020B0604030504040204" pitchFamily="34" charset="0"/>
            </a:endParaRPr>
          </a:p>
          <a:p>
            <a:pPr marL="285750" indent="-285750" algn="l">
              <a:buFont typeface="Arial" panose="020B0604020202020204" pitchFamily="34" charset="0"/>
              <a:buChar char="•"/>
            </a:pPr>
            <a:r>
              <a:rPr lang="en-IN" sz="1400" b="1" i="0" dirty="0">
                <a:solidFill>
                  <a:srgbClr val="000000"/>
                </a:solidFill>
                <a:effectLst/>
                <a:latin typeface="verdana" panose="020B0604030504040204" pitchFamily="34" charset="0"/>
              </a:rPr>
              <a:t>Having fault tolerance:</a:t>
            </a:r>
            <a:endParaRPr lang="en-IN" sz="1400" b="0" i="0" dirty="0">
              <a:solidFill>
                <a:srgbClr val="000000"/>
              </a:solidFill>
              <a:effectLst/>
              <a:latin typeface="verdana" panose="020B0604030504040204" pitchFamily="34" charset="0"/>
            </a:endParaRPr>
          </a:p>
          <a:p>
            <a:pPr marL="285750" indent="-285750" algn="l">
              <a:buFont typeface="Arial" panose="020B0604020202020204" pitchFamily="34" charset="0"/>
              <a:buChar char="•"/>
            </a:pPr>
            <a:r>
              <a:rPr lang="en-IN" sz="1400" b="0" i="0" dirty="0">
                <a:solidFill>
                  <a:srgbClr val="000000"/>
                </a:solidFill>
                <a:effectLst/>
                <a:latin typeface="verdana" panose="020B0604030504040204" pitchFamily="34" charset="0"/>
              </a:rPr>
              <a:t>Extortion of one or more cells of ANN does not prohibit it from generating output, and this feature makes the network fault-tolerance.</a:t>
            </a:r>
          </a:p>
        </p:txBody>
      </p:sp>
    </p:spTree>
    <p:extLst>
      <p:ext uri="{BB962C8B-B14F-4D97-AF65-F5344CB8AC3E}">
        <p14:creationId xmlns:p14="http://schemas.microsoft.com/office/powerpoint/2010/main" val="3142919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F2A8B57-DDF0-4AA4-A5D8-18BC1ECDB2FB}"/>
              </a:ext>
            </a:extLst>
          </p:cNvPr>
          <p:cNvSpPr txBox="1"/>
          <p:nvPr/>
        </p:nvSpPr>
        <p:spPr>
          <a:xfrm>
            <a:off x="2265007" y="426490"/>
            <a:ext cx="6097554" cy="400110"/>
          </a:xfrm>
          <a:prstGeom prst="rect">
            <a:avLst/>
          </a:prstGeom>
          <a:noFill/>
        </p:spPr>
        <p:txBody>
          <a:bodyPr wrap="square">
            <a:spAutoFit/>
          </a:bodyPr>
          <a:lstStyle/>
          <a:p>
            <a:pPr algn="l"/>
            <a:r>
              <a:rPr lang="en-IN" sz="2000" dirty="0">
                <a:solidFill>
                  <a:srgbClr val="FF0000"/>
                </a:solidFill>
                <a:latin typeface="erdana"/>
              </a:rPr>
              <a:t>Disadvantages</a:t>
            </a:r>
            <a:r>
              <a:rPr lang="en-IN" sz="2000" b="0" i="0" dirty="0">
                <a:solidFill>
                  <a:srgbClr val="FF0000"/>
                </a:solidFill>
                <a:effectLst/>
                <a:latin typeface="erdana"/>
              </a:rPr>
              <a:t> of Artificial Neural Network (ANN)</a:t>
            </a:r>
          </a:p>
        </p:txBody>
      </p:sp>
      <p:sp>
        <p:nvSpPr>
          <p:cNvPr id="5" name="TextBox 4">
            <a:extLst>
              <a:ext uri="{FF2B5EF4-FFF2-40B4-BE49-F238E27FC236}">
                <a16:creationId xmlns:a16="http://schemas.microsoft.com/office/drawing/2014/main" id="{F291D607-9C14-4E45-ADAC-D1B53CCC8249}"/>
              </a:ext>
            </a:extLst>
          </p:cNvPr>
          <p:cNvSpPr txBox="1"/>
          <p:nvPr/>
        </p:nvSpPr>
        <p:spPr>
          <a:xfrm>
            <a:off x="298581" y="1289028"/>
            <a:ext cx="11728578" cy="4031873"/>
          </a:xfrm>
          <a:prstGeom prst="rect">
            <a:avLst/>
          </a:prstGeom>
          <a:noFill/>
        </p:spPr>
        <p:txBody>
          <a:bodyPr wrap="square">
            <a:spAutoFit/>
          </a:bodyPr>
          <a:lstStyle/>
          <a:p>
            <a:pPr algn="l"/>
            <a:r>
              <a:rPr lang="en-IN" sz="1600" b="1" i="0" dirty="0">
                <a:solidFill>
                  <a:srgbClr val="000000"/>
                </a:solidFill>
                <a:effectLst/>
                <a:latin typeface="verdana" panose="020B0604030504040204" pitchFamily="34" charset="0"/>
              </a:rPr>
              <a:t>Assurance of proper network structure:</a:t>
            </a:r>
            <a:endParaRPr lang="en-IN" sz="1600" b="0" i="0" dirty="0">
              <a:solidFill>
                <a:srgbClr val="000000"/>
              </a:solidFill>
              <a:effectLst/>
              <a:latin typeface="verdana" panose="020B0604030504040204" pitchFamily="34" charset="0"/>
            </a:endParaRPr>
          </a:p>
          <a:p>
            <a:pPr algn="l"/>
            <a:r>
              <a:rPr lang="en-IN" sz="1600" b="0" i="0" dirty="0">
                <a:solidFill>
                  <a:srgbClr val="000000"/>
                </a:solidFill>
                <a:effectLst/>
                <a:latin typeface="verdana" panose="020B0604030504040204" pitchFamily="34" charset="0"/>
              </a:rPr>
              <a:t>There is no particular guideline for determining the structure of artificial neural networks. The appropriate network structure is accomplished through experience, trial, and error.</a:t>
            </a:r>
          </a:p>
          <a:p>
            <a:pPr algn="l"/>
            <a:endParaRPr lang="en-IN" sz="1600" b="0" i="0" dirty="0">
              <a:solidFill>
                <a:srgbClr val="000000"/>
              </a:solidFill>
              <a:effectLst/>
              <a:latin typeface="verdana" panose="020B0604030504040204" pitchFamily="34" charset="0"/>
            </a:endParaRPr>
          </a:p>
          <a:p>
            <a:pPr algn="l"/>
            <a:r>
              <a:rPr lang="en-IN" sz="1600" b="1" i="0" dirty="0">
                <a:solidFill>
                  <a:srgbClr val="000000"/>
                </a:solidFill>
                <a:effectLst/>
                <a:latin typeface="verdana" panose="020B0604030504040204" pitchFamily="34" charset="0"/>
              </a:rPr>
              <a:t>Unrecognized behaviour of the network:</a:t>
            </a:r>
            <a:endParaRPr lang="en-IN" sz="1600" b="0" i="0" dirty="0">
              <a:solidFill>
                <a:srgbClr val="000000"/>
              </a:solidFill>
              <a:effectLst/>
              <a:latin typeface="verdana" panose="020B0604030504040204" pitchFamily="34" charset="0"/>
            </a:endParaRPr>
          </a:p>
          <a:p>
            <a:pPr algn="l"/>
            <a:r>
              <a:rPr lang="en-IN" sz="1600" b="0" i="0" dirty="0">
                <a:solidFill>
                  <a:srgbClr val="000000"/>
                </a:solidFill>
                <a:effectLst/>
                <a:latin typeface="verdana" panose="020B0604030504040204" pitchFamily="34" charset="0"/>
              </a:rPr>
              <a:t>It is the most significant issue of ANN. When ANN produces a testing solution, it does not provide insight concerning why and how. It decreases trust in the network.</a:t>
            </a:r>
          </a:p>
          <a:p>
            <a:pPr algn="l"/>
            <a:endParaRPr lang="en-IN" sz="1600" b="0" i="0" dirty="0">
              <a:solidFill>
                <a:srgbClr val="000000"/>
              </a:solidFill>
              <a:effectLst/>
              <a:latin typeface="verdana" panose="020B0604030504040204" pitchFamily="34" charset="0"/>
            </a:endParaRPr>
          </a:p>
          <a:p>
            <a:pPr algn="l"/>
            <a:r>
              <a:rPr lang="en-IN" sz="1600" b="1" i="0" dirty="0">
                <a:solidFill>
                  <a:srgbClr val="000000"/>
                </a:solidFill>
                <a:effectLst/>
                <a:latin typeface="verdana" panose="020B0604030504040204" pitchFamily="34" charset="0"/>
              </a:rPr>
              <a:t>Hardware dependence:</a:t>
            </a:r>
            <a:endParaRPr lang="en-IN" sz="1600" b="0" i="0" dirty="0">
              <a:solidFill>
                <a:srgbClr val="000000"/>
              </a:solidFill>
              <a:effectLst/>
              <a:latin typeface="verdana" panose="020B0604030504040204" pitchFamily="34" charset="0"/>
            </a:endParaRPr>
          </a:p>
          <a:p>
            <a:pPr algn="l"/>
            <a:r>
              <a:rPr lang="en-IN" sz="1600" b="0" i="0" dirty="0">
                <a:solidFill>
                  <a:srgbClr val="000000"/>
                </a:solidFill>
                <a:effectLst/>
                <a:latin typeface="verdana" panose="020B0604030504040204" pitchFamily="34" charset="0"/>
              </a:rPr>
              <a:t>Artificial neural networks need processors with parallel processing power, as per their structure. Therefore, the realization of the equipment is dependent.</a:t>
            </a:r>
          </a:p>
          <a:p>
            <a:pPr algn="l"/>
            <a:endParaRPr lang="en-IN" sz="1600" b="0" i="0" dirty="0">
              <a:solidFill>
                <a:srgbClr val="000000"/>
              </a:solidFill>
              <a:effectLst/>
              <a:latin typeface="verdana" panose="020B0604030504040204" pitchFamily="34" charset="0"/>
            </a:endParaRPr>
          </a:p>
          <a:p>
            <a:pPr algn="l"/>
            <a:r>
              <a:rPr lang="en-IN" sz="1600" b="1" i="0" dirty="0">
                <a:solidFill>
                  <a:srgbClr val="000000"/>
                </a:solidFill>
                <a:effectLst/>
                <a:latin typeface="verdana" panose="020B0604030504040204" pitchFamily="34" charset="0"/>
              </a:rPr>
              <a:t>Difficulty of showing the issue to the network:</a:t>
            </a:r>
            <a:endParaRPr lang="en-IN" sz="1600" b="0" i="0" dirty="0">
              <a:solidFill>
                <a:srgbClr val="000000"/>
              </a:solidFill>
              <a:effectLst/>
              <a:latin typeface="verdana" panose="020B0604030504040204" pitchFamily="34" charset="0"/>
            </a:endParaRPr>
          </a:p>
          <a:p>
            <a:pPr algn="l"/>
            <a:r>
              <a:rPr lang="en-IN" sz="1600" b="0" i="0" dirty="0">
                <a:solidFill>
                  <a:srgbClr val="000000"/>
                </a:solidFill>
                <a:effectLst/>
                <a:latin typeface="verdana" panose="020B0604030504040204" pitchFamily="34" charset="0"/>
              </a:rPr>
              <a:t>ANNs can work with numerical data. Problems must be converted into numerical values before being introduced to ANN. The presentation mechanism to be resolved here will directly impact the performance of the network. It relies on the user's abilities.</a:t>
            </a:r>
          </a:p>
        </p:txBody>
      </p:sp>
    </p:spTree>
    <p:extLst>
      <p:ext uri="{BB962C8B-B14F-4D97-AF65-F5344CB8AC3E}">
        <p14:creationId xmlns:p14="http://schemas.microsoft.com/office/powerpoint/2010/main" val="546249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740</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erdana</vt:lpstr>
      <vt:lpstr>Times New Roman</vt:lpstr>
      <vt:lpstr>Verdana</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Makhan  Kumbhkar</dc:creator>
  <cp:lastModifiedBy>Makhan  Kumbhkar</cp:lastModifiedBy>
  <cp:revision>6</cp:revision>
  <dcterms:created xsi:type="dcterms:W3CDTF">2021-04-23T02:38:06Z</dcterms:created>
  <dcterms:modified xsi:type="dcterms:W3CDTF">2021-04-23T06:00:39Z</dcterms:modified>
</cp:coreProperties>
</file>