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6" r:id="rId3"/>
    <p:sldId id="287" r:id="rId4"/>
    <p:sldId id="257" r:id="rId5"/>
    <p:sldId id="258" r:id="rId6"/>
    <p:sldId id="259" r:id="rId7"/>
    <p:sldId id="260" r:id="rId8"/>
    <p:sldId id="261" r:id="rId9"/>
    <p:sldId id="262" r:id="rId10"/>
    <p:sldId id="327" r:id="rId11"/>
    <p:sldId id="328" r:id="rId12"/>
    <p:sldId id="264" r:id="rId13"/>
    <p:sldId id="265" r:id="rId14"/>
    <p:sldId id="276" r:id="rId15"/>
    <p:sldId id="277" r:id="rId16"/>
    <p:sldId id="280" r:id="rId17"/>
    <p:sldId id="278" r:id="rId18"/>
    <p:sldId id="279" r:id="rId19"/>
    <p:sldId id="286" r:id="rId20"/>
    <p:sldId id="288" r:id="rId21"/>
    <p:sldId id="289" r:id="rId22"/>
    <p:sldId id="290" r:id="rId23"/>
    <p:sldId id="314" r:id="rId24"/>
    <p:sldId id="316" r:id="rId25"/>
    <p:sldId id="315" r:id="rId26"/>
    <p:sldId id="317" r:id="rId27"/>
    <p:sldId id="318" r:id="rId28"/>
    <p:sldId id="319" r:id="rId29"/>
    <p:sldId id="291" r:id="rId30"/>
    <p:sldId id="309" r:id="rId31"/>
    <p:sldId id="310" r:id="rId32"/>
    <p:sldId id="311" r:id="rId33"/>
    <p:sldId id="312" r:id="rId34"/>
    <p:sldId id="313" r:id="rId35"/>
    <p:sldId id="292" r:id="rId36"/>
    <p:sldId id="293" r:id="rId37"/>
    <p:sldId id="297" r:id="rId38"/>
    <p:sldId id="298" r:id="rId39"/>
    <p:sldId id="294" r:id="rId40"/>
    <p:sldId id="295" r:id="rId41"/>
    <p:sldId id="296" r:id="rId42"/>
    <p:sldId id="299" r:id="rId43"/>
    <p:sldId id="308" r:id="rId44"/>
    <p:sldId id="300" r:id="rId45"/>
    <p:sldId id="301" r:id="rId46"/>
    <p:sldId id="320" r:id="rId47"/>
    <p:sldId id="321" r:id="rId48"/>
    <p:sldId id="322" r:id="rId49"/>
    <p:sldId id="323" r:id="rId50"/>
    <p:sldId id="324" r:id="rId51"/>
    <p:sldId id="325" r:id="rId52"/>
    <p:sldId id="302" r:id="rId53"/>
    <p:sldId id="303" r:id="rId54"/>
    <p:sldId id="304" r:id="rId55"/>
    <p:sldId id="305" r:id="rId56"/>
    <p:sldId id="306" r:id="rId57"/>
    <p:sldId id="307" r:id="rId58"/>
    <p:sldId id="281" r:id="rId59"/>
    <p:sldId id="282" r:id="rId60"/>
    <p:sldId id="283" r:id="rId61"/>
    <p:sldId id="284" r:id="rId62"/>
    <p:sldId id="285" r:id="rId63"/>
    <p:sldId id="263" r:id="rId64"/>
    <p:sldId id="266" r:id="rId65"/>
    <p:sldId id="267" r:id="rId66"/>
    <p:sldId id="268" r:id="rId67"/>
    <p:sldId id="269" r:id="rId68"/>
    <p:sldId id="270" r:id="rId69"/>
    <p:sldId id="271" r:id="rId70"/>
    <p:sldId id="272" r:id="rId71"/>
    <p:sldId id="273" r:id="rId72"/>
    <p:sldId id="274" r:id="rId73"/>
    <p:sldId id="275"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07-04-2022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07-04-2022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07-04-2022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150920" y="587630"/>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35317-0614-4D0A-962D-3E867D34DA6F}"/>
              </a:ext>
            </a:extLst>
          </p:cNvPr>
          <p:cNvSpPr txBox="1"/>
          <p:nvPr/>
        </p:nvSpPr>
        <p:spPr>
          <a:xfrm>
            <a:off x="332912" y="137500"/>
            <a:ext cx="8811087" cy="2031325"/>
          </a:xfrm>
          <a:prstGeom prst="rect">
            <a:avLst/>
          </a:prstGeom>
          <a:noFill/>
        </p:spPr>
        <p:txBody>
          <a:bodyPr wrap="square">
            <a:spAutoFit/>
          </a:bodyPr>
          <a:lstStyle/>
          <a:p>
            <a:r>
              <a:rPr lang="en-US" b="0" i="0" dirty="0">
                <a:solidFill>
                  <a:srgbClr val="273239"/>
                </a:solidFill>
                <a:effectLst/>
                <a:latin typeface="urw-din"/>
              </a:rPr>
              <a:t>An </a:t>
            </a:r>
            <a:r>
              <a:rPr lang="en-US" b="1" i="0" dirty="0">
                <a:solidFill>
                  <a:srgbClr val="273239"/>
                </a:solidFill>
                <a:effectLst/>
                <a:latin typeface="urw-din"/>
              </a:rPr>
              <a:t>iterator</a:t>
            </a:r>
            <a:r>
              <a:rPr lang="en-US" b="0" i="0" dirty="0">
                <a:solidFill>
                  <a:srgbClr val="273239"/>
                </a:solidFill>
                <a:effectLst/>
                <a:latin typeface="urw-din"/>
              </a:rPr>
              <a:t> is a way to access elements of a collection one-by-one. It resembles to a collection in terms of syntax but works differently in terms of functionality. An iterator defined for any collection does not load the entire collection into the memory but loads elements one after the other. Therefore, iterators are useful when the data is too large for the memory. To access elements we can make use of </a:t>
            </a:r>
            <a:r>
              <a:rPr lang="en-US" b="1" i="0" dirty="0" err="1">
                <a:solidFill>
                  <a:srgbClr val="273239"/>
                </a:solidFill>
                <a:effectLst/>
                <a:latin typeface="urw-din"/>
              </a:rPr>
              <a:t>hasNext</a:t>
            </a:r>
            <a:r>
              <a:rPr lang="en-US" b="1" i="0" dirty="0">
                <a:solidFill>
                  <a:srgbClr val="273239"/>
                </a:solidFill>
                <a:effectLst/>
                <a:latin typeface="urw-din"/>
              </a:rPr>
              <a:t>()</a:t>
            </a:r>
            <a:r>
              <a:rPr lang="en-US" b="0" i="0" dirty="0">
                <a:solidFill>
                  <a:srgbClr val="273239"/>
                </a:solidFill>
                <a:effectLst/>
                <a:latin typeface="urw-din"/>
              </a:rPr>
              <a:t> to check if there are elements available and </a:t>
            </a:r>
            <a:r>
              <a:rPr lang="en-US" b="1" i="0" dirty="0">
                <a:solidFill>
                  <a:srgbClr val="273239"/>
                </a:solidFill>
                <a:effectLst/>
                <a:latin typeface="urw-din"/>
              </a:rPr>
              <a:t>next()</a:t>
            </a:r>
            <a:r>
              <a:rPr lang="en-US" b="0" i="0" dirty="0">
                <a:solidFill>
                  <a:srgbClr val="273239"/>
                </a:solidFill>
                <a:effectLst/>
                <a:latin typeface="urw-din"/>
              </a:rPr>
              <a:t> to print the next element.</a:t>
            </a:r>
            <a:br>
              <a:rPr lang="en-US" dirty="0"/>
            </a:br>
            <a:endParaRPr lang="en-IN" dirty="0"/>
          </a:p>
        </p:txBody>
      </p:sp>
      <p:sp>
        <p:nvSpPr>
          <p:cNvPr id="8" name="TextBox 7">
            <a:extLst>
              <a:ext uri="{FF2B5EF4-FFF2-40B4-BE49-F238E27FC236}">
                <a16:creationId xmlns:a16="http://schemas.microsoft.com/office/drawing/2014/main" id="{594A9389-5029-4D89-B78B-79352F3F16FA}"/>
              </a:ext>
            </a:extLst>
          </p:cNvPr>
          <p:cNvSpPr txBox="1"/>
          <p:nvPr/>
        </p:nvSpPr>
        <p:spPr>
          <a:xfrm>
            <a:off x="3706428" y="2465242"/>
            <a:ext cx="4643020" cy="3139321"/>
          </a:xfrm>
          <a:prstGeom prst="rect">
            <a:avLst/>
          </a:prstGeom>
          <a:noFill/>
        </p:spPr>
        <p:txBody>
          <a:bodyPr wrap="square">
            <a:spAutoFit/>
          </a:bodyPr>
          <a:lstStyle/>
          <a:p>
            <a:r>
              <a:rPr lang="en-IN" dirty="0"/>
              <a:t>object </a:t>
            </a:r>
            <a:r>
              <a:rPr lang="en-IN" dirty="0" err="1"/>
              <a:t>Scala_Iterator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Iterator(5, 1, 2, 3, 6, 4)</a:t>
            </a:r>
          </a:p>
          <a:p>
            <a:endParaRPr lang="en-IN" dirty="0"/>
          </a:p>
          <a:p>
            <a:r>
              <a:rPr lang="en-IN" dirty="0"/>
              <a:t>    //checking for availability of next element</a:t>
            </a:r>
          </a:p>
          <a:p>
            <a:r>
              <a:rPr lang="en-IN" dirty="0"/>
              <a:t>    while(</a:t>
            </a:r>
            <a:r>
              <a:rPr lang="en-IN" dirty="0" err="1"/>
              <a:t>v.hasNext</a:t>
            </a:r>
            <a:r>
              <a:rPr lang="en-IN" dirty="0"/>
              <a:t>)</a:t>
            </a:r>
          </a:p>
          <a:p>
            <a:endParaRPr lang="en-IN" dirty="0"/>
          </a:p>
          <a:p>
            <a:r>
              <a:rPr lang="en-IN" dirty="0"/>
              <a:t>    //printing the element</a:t>
            </a:r>
          </a:p>
          <a:p>
            <a:r>
              <a:rPr lang="en-IN" dirty="0"/>
              <a:t>      </a:t>
            </a:r>
            <a:r>
              <a:rPr lang="en-IN" dirty="0" err="1"/>
              <a:t>println</a:t>
            </a:r>
            <a:r>
              <a:rPr lang="en-IN" dirty="0"/>
              <a:t>(</a:t>
            </a:r>
            <a:r>
              <a:rPr lang="en-IN" dirty="0" err="1"/>
              <a:t>v.next</a:t>
            </a:r>
            <a:r>
              <a:rPr lang="en-IN" dirty="0"/>
              <a:t>)</a:t>
            </a:r>
          </a:p>
          <a:p>
            <a:r>
              <a:rPr lang="en-IN" dirty="0"/>
              <a:t>  }</a:t>
            </a:r>
          </a:p>
          <a:p>
            <a:r>
              <a:rPr lang="en-IN" dirty="0"/>
              <a:t>}</a:t>
            </a:r>
          </a:p>
        </p:txBody>
      </p:sp>
    </p:spTree>
    <p:extLst>
      <p:ext uri="{BB962C8B-B14F-4D97-AF65-F5344CB8AC3E}">
        <p14:creationId xmlns:p14="http://schemas.microsoft.com/office/powerpoint/2010/main" val="14248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0F51B-8FA0-43A9-ABB6-D6B8D05AA2D5}"/>
              </a:ext>
            </a:extLst>
          </p:cNvPr>
          <p:cNvSpPr txBox="1"/>
          <p:nvPr/>
        </p:nvSpPr>
        <p:spPr>
          <a:xfrm>
            <a:off x="270767" y="513984"/>
            <a:ext cx="8464859" cy="646331"/>
          </a:xfrm>
          <a:prstGeom prst="rect">
            <a:avLst/>
          </a:prstGeom>
          <a:noFill/>
        </p:spPr>
        <p:txBody>
          <a:bodyPr wrap="square">
            <a:spAutoFit/>
          </a:bodyPr>
          <a:lstStyle/>
          <a:p>
            <a:r>
              <a:rPr lang="en-US" dirty="0"/>
              <a:t>We can define an iterator for any collection(Arrays, Lists, </a:t>
            </a:r>
            <a:r>
              <a:rPr lang="en-US" dirty="0" err="1"/>
              <a:t>etc</a:t>
            </a:r>
            <a:r>
              <a:rPr lang="en-US" dirty="0"/>
              <a:t>) and can step through the elements of that particular collection.</a:t>
            </a:r>
            <a:endParaRPr lang="en-IN" dirty="0"/>
          </a:p>
        </p:txBody>
      </p:sp>
      <p:sp>
        <p:nvSpPr>
          <p:cNvPr id="6" name="TextBox 5">
            <a:extLst>
              <a:ext uri="{FF2B5EF4-FFF2-40B4-BE49-F238E27FC236}">
                <a16:creationId xmlns:a16="http://schemas.microsoft.com/office/drawing/2014/main" id="{24210D98-3EC3-4BED-BDEA-54AC115EC313}"/>
              </a:ext>
            </a:extLst>
          </p:cNvPr>
          <p:cNvSpPr txBox="1"/>
          <p:nvPr/>
        </p:nvSpPr>
        <p:spPr>
          <a:xfrm>
            <a:off x="3999390" y="1380374"/>
            <a:ext cx="4572000" cy="3693319"/>
          </a:xfrm>
          <a:prstGeom prst="rect">
            <a:avLst/>
          </a:prstGeom>
          <a:noFill/>
        </p:spPr>
        <p:txBody>
          <a:bodyPr wrap="square">
            <a:spAutoFit/>
          </a:bodyPr>
          <a:lstStyle/>
          <a:p>
            <a:r>
              <a:rPr lang="en-IN" dirty="0"/>
              <a:t>object </a:t>
            </a:r>
            <a:r>
              <a:rPr lang="en-IN" dirty="0" err="1"/>
              <a:t>Scala_Iterator_for_any_collection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Array(5,1,2,3,6,4)</a:t>
            </a:r>
          </a:p>
          <a:p>
            <a:r>
              <a:rPr lang="en-IN" dirty="0"/>
              <a:t>    //</a:t>
            </a:r>
            <a:r>
              <a:rPr lang="en-IN" dirty="0" err="1"/>
              <a:t>val</a:t>
            </a:r>
            <a:r>
              <a:rPr lang="en-IN" dirty="0"/>
              <a:t> v = List(5,1,2,3,6,4)</a:t>
            </a:r>
          </a:p>
          <a:p>
            <a:endParaRPr lang="en-IN" dirty="0"/>
          </a:p>
          <a:p>
            <a:r>
              <a:rPr lang="en-IN" dirty="0"/>
              <a:t>    // defining an iterator</a:t>
            </a:r>
          </a:p>
          <a:p>
            <a:r>
              <a:rPr lang="en-IN" dirty="0"/>
              <a:t>    // for a collection</a:t>
            </a:r>
          </a:p>
          <a:p>
            <a:r>
              <a:rPr lang="en-IN" dirty="0"/>
              <a:t>    </a:t>
            </a:r>
            <a:r>
              <a:rPr lang="en-IN" dirty="0" err="1"/>
              <a:t>val</a:t>
            </a:r>
            <a:r>
              <a:rPr lang="en-IN" dirty="0"/>
              <a:t> </a:t>
            </a:r>
            <a:r>
              <a:rPr lang="en-IN" dirty="0" err="1"/>
              <a:t>i</a:t>
            </a:r>
            <a:r>
              <a:rPr lang="en-IN" dirty="0"/>
              <a:t> = </a:t>
            </a:r>
            <a:r>
              <a:rPr lang="en-IN" dirty="0" err="1"/>
              <a:t>v.iterator</a:t>
            </a:r>
            <a:endParaRPr lang="en-IN" dirty="0"/>
          </a:p>
          <a:p>
            <a:endParaRPr lang="en-IN" dirty="0"/>
          </a:p>
          <a:p>
            <a:r>
              <a:rPr lang="en-IN" dirty="0"/>
              <a:t>    while (</a:t>
            </a:r>
            <a:r>
              <a:rPr lang="en-IN" dirty="0" err="1"/>
              <a:t>i.hasNext</a:t>
            </a:r>
            <a:r>
              <a:rPr lang="en-IN" dirty="0"/>
              <a:t>)</a:t>
            </a:r>
          </a:p>
          <a:p>
            <a:r>
              <a:rPr lang="en-IN" dirty="0"/>
              <a:t>      print(</a:t>
            </a:r>
            <a:r>
              <a:rPr lang="en-IN" dirty="0" err="1"/>
              <a:t>i.next</a:t>
            </a:r>
            <a:r>
              <a:rPr lang="en-IN" dirty="0"/>
              <a:t> + " ")</a:t>
            </a:r>
          </a:p>
          <a:p>
            <a:r>
              <a:rPr lang="en-IN" dirty="0"/>
              <a:t>  }</a:t>
            </a:r>
          </a:p>
          <a:p>
            <a:r>
              <a:rPr lang="en-IN" dirty="0"/>
              <a:t>}</a:t>
            </a:r>
          </a:p>
        </p:txBody>
      </p:sp>
    </p:spTree>
    <p:extLst>
      <p:ext uri="{BB962C8B-B14F-4D97-AF65-F5344CB8AC3E}">
        <p14:creationId xmlns:p14="http://schemas.microsoft.com/office/powerpoint/2010/main" val="216005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97654" y="335845"/>
            <a:ext cx="8913181"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b="1" dirty="0">
                <a:solidFill>
                  <a:srgbClr val="FF0000"/>
                </a:solidFill>
              </a:rPr>
              <a:t>    </a:t>
            </a:r>
            <a:r>
              <a:rPr lang="en-IN" b="1" dirty="0" err="1">
                <a:solidFill>
                  <a:srgbClr val="FF0000"/>
                </a:solidFill>
              </a:rPr>
              <a:t>val</a:t>
            </a:r>
            <a:r>
              <a:rPr lang="en-IN" b="1" dirty="0">
                <a:solidFill>
                  <a:srgbClr val="FF0000"/>
                </a:solidFill>
              </a:rPr>
              <a:t> set1 = Set()                            // An empty set</a:t>
            </a:r>
          </a:p>
          <a:p>
            <a:r>
              <a:rPr lang="en-IN" b="1" dirty="0">
                <a:solidFill>
                  <a:srgbClr val="FF0000"/>
                </a:solidFill>
              </a:rPr>
              <a:t>    </a:t>
            </a:r>
            <a:r>
              <a:rPr lang="en-IN" b="1" dirty="0" err="1">
                <a:solidFill>
                  <a:srgbClr val="FF0000"/>
                </a:solidFill>
              </a:rPr>
              <a:t>val</a:t>
            </a:r>
            <a:r>
              <a:rPr lang="en-IN" b="1" dirty="0">
                <a:solidFill>
                  <a:srgbClr val="FF0000"/>
                </a:solidFill>
              </a:rPr>
              <a:t> </a:t>
            </a:r>
            <a:r>
              <a:rPr lang="en-IN" b="1" dirty="0" err="1">
                <a:solidFill>
                  <a:srgbClr val="FF0000"/>
                </a:solidFill>
              </a:rPr>
              <a:t>Mtech_Stu_Names</a:t>
            </a:r>
            <a:r>
              <a:rPr lang="en-IN" b="1" dirty="0">
                <a:solidFill>
                  <a:srgbClr val="FF0000"/>
                </a:solidFill>
              </a:rPr>
              <a:t> =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    // Creating a set with elements</a:t>
            </a:r>
          </a:p>
          <a:p>
            <a:r>
              <a:rPr lang="en-IN" b="1" dirty="0">
                <a:solidFill>
                  <a:srgbClr val="FF0000"/>
                </a:solidFill>
              </a:rPr>
              <a:t>    </a:t>
            </a:r>
            <a:r>
              <a:rPr lang="en-IN" b="1" dirty="0" err="1">
                <a:solidFill>
                  <a:srgbClr val="FF0000"/>
                </a:solidFill>
              </a:rPr>
              <a:t>val</a:t>
            </a:r>
            <a:r>
              <a:rPr lang="en-IN" b="1" dirty="0">
                <a:solidFill>
                  <a:srgbClr val="FF0000"/>
                </a:solidFill>
              </a:rPr>
              <a:t> Mtech_Stu_Names1:Set[String]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a:t>
            </a:r>
          </a:p>
          <a:p>
            <a:r>
              <a:rPr lang="en-IN" b="1" dirty="0">
                <a:solidFill>
                  <a:srgbClr val="FF0000"/>
                </a:solidFill>
              </a:rPr>
              <a:t>    </a:t>
            </a:r>
            <a:r>
              <a:rPr lang="en-IN" b="1" dirty="0" err="1">
                <a:solidFill>
                  <a:srgbClr val="FF0000"/>
                </a:solidFill>
              </a:rPr>
              <a:t>println</a:t>
            </a:r>
            <a:r>
              <a:rPr lang="en-IN" b="1" dirty="0">
                <a:solidFill>
                  <a:srgbClr val="FF0000"/>
                </a:solidFill>
              </a:rPr>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8464858"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8951-8630-4A46-B0ED-D8B5D74CD1E9}"/>
              </a:ext>
            </a:extLst>
          </p:cNvPr>
          <p:cNvSpPr txBox="1"/>
          <p:nvPr/>
        </p:nvSpPr>
        <p:spPr>
          <a:xfrm>
            <a:off x="241916" y="257453"/>
            <a:ext cx="8660168" cy="5847755"/>
          </a:xfrm>
          <a:prstGeom prst="rect">
            <a:avLst/>
          </a:prstGeom>
          <a:noFill/>
        </p:spPr>
        <p:txBody>
          <a:bodyPr wrap="square">
            <a:spAutoFit/>
          </a:bodyPr>
          <a:lstStyle/>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2</a:t>
            </a: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loops, conditional statement, collections and exception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solidFill>
                  <a:srgbClr val="000000"/>
                </a:solidFill>
                <a:effectLst/>
                <a:latin typeface="Calibri" panose="020F0502020204030204" pitchFamily="34" charset="0"/>
                <a:ea typeface="Calibri" panose="020F0502020204030204" pitchFamily="34" charset="0"/>
              </a:rPr>
              <a:t>Scala Loops:-</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for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while, conditional expressions,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array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tuples etc. Scala Collections:-Immutable collections and mutable collections like list, set and map, break statement,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comments,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string, string methods, string interpolation. Scala Exception Handling:-try-catch block, finally block, throw keyword, throws keyword,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custom exception.</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3</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object oriented programing and file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effectLst/>
                <a:latin typeface="Calibri" panose="020F0502020204030204" pitchFamily="34" charset="0"/>
                <a:ea typeface="Times New Roman" panose="02020603050405020304" pitchFamily="18" charset="0"/>
              </a:rPr>
              <a:t>Scala oops </a:t>
            </a:r>
            <a:r>
              <a:rPr lang="en-IN" sz="1400" dirty="0" err="1">
                <a:effectLst/>
                <a:latin typeface="Calibri" panose="020F0502020204030204" pitchFamily="34" charset="0"/>
                <a:ea typeface="Times New Roman" panose="02020603050405020304" pitchFamily="18" charset="0"/>
              </a:rPr>
              <a:t>concepts:class</a:t>
            </a:r>
            <a:r>
              <a:rPr lang="en-IN" sz="1400" dirty="0">
                <a:effectLst/>
                <a:latin typeface="Calibri" panose="020F0502020204030204" pitchFamily="34" charset="0"/>
                <a:ea typeface="Times New Roman" panose="02020603050405020304" pitchFamily="18" charset="0"/>
              </a:rPr>
              <a:t> and objects, singleton and companion objects, case class and objects,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constructors,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functions,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method overloading and overriding,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final.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inheritance,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mixins</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complete program with case class  and File handling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a:t>
            </a:r>
            <a:r>
              <a:rPr lang="en-IN" sz="1400" b="1" dirty="0">
                <a:effectLst/>
                <a:latin typeface="Calibri" panose="020F0502020204030204" pitchFamily="34"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4</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programming, Asynchronous programing and some </a:t>
            </a:r>
            <a:r>
              <a:rPr lang="en-US" sz="1400" b="1" kern="0" cap="all"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iMPORTANT</a:t>
            </a: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topics ALONG WITH TESTING.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Aft>
                <a:spcPts val="1000"/>
              </a:spcAft>
            </a:pPr>
            <a:r>
              <a:rPr lang="en-IN" sz="1400" dirty="0">
                <a:effectLst/>
                <a:latin typeface="Calibri" panose="020F0502020204030204" pitchFamily="34" charset="0"/>
                <a:ea typeface="Times New Roman" panose="02020603050405020304" pitchFamily="18" charset="0"/>
              </a:rPr>
              <a:t>Functional and asynchronous </a:t>
            </a:r>
            <a:r>
              <a:rPr lang="en-IN" sz="1400" dirty="0" err="1">
                <a:effectLst/>
                <a:latin typeface="Calibri" panose="020F0502020204030204" pitchFamily="34" charset="0"/>
                <a:ea typeface="Times New Roman" panose="02020603050405020304" pitchFamily="18" charset="0"/>
              </a:rPr>
              <a:t>programing</a:t>
            </a:r>
            <a:r>
              <a:rPr lang="en-IN" sz="1400" dirty="0">
                <a:effectLst/>
                <a:latin typeface="Calibri" panose="020F0502020204030204" pitchFamily="34" charset="0"/>
                <a:ea typeface="Times New Roman" panose="02020603050405020304" pitchFamily="18" charset="0"/>
              </a:rPr>
              <a:t>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Higher order functions, covariance,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varrargs</a:t>
            </a:r>
            <a:r>
              <a:rPr lang="en-IN" sz="1400" dirty="0">
                <a:effectLst/>
                <a:latin typeface="Calibri" panose="020F0502020204030204" pitchFamily="34" charset="0"/>
                <a:ea typeface="Times New Roman" panose="02020603050405020304" pitchFamily="18" charset="0"/>
              </a:rPr>
              <a:t>, pattern matching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Implicit types, working  with GitHub, Testing your functionalities with test cases.</a:t>
            </a:r>
          </a:p>
        </p:txBody>
      </p:sp>
    </p:spTree>
    <p:extLst>
      <p:ext uri="{BB962C8B-B14F-4D97-AF65-F5344CB8AC3E}">
        <p14:creationId xmlns:p14="http://schemas.microsoft.com/office/powerpoint/2010/main" val="155405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5" name="TextBox 4">
            <a:extLst>
              <a:ext uri="{FF2B5EF4-FFF2-40B4-BE49-F238E27FC236}">
                <a16:creationId xmlns:a16="http://schemas.microsoft.com/office/drawing/2014/main" id="{5F44E3B4-C8A9-46D1-A8EB-0AAB82B7FCF7}"/>
              </a:ext>
            </a:extLst>
          </p:cNvPr>
          <p:cNvSpPr txBox="1"/>
          <p:nvPr/>
        </p:nvSpPr>
        <p:spPr>
          <a:xfrm>
            <a:off x="4807257" y="1529580"/>
            <a:ext cx="3963881" cy="1477328"/>
          </a:xfrm>
          <a:prstGeom prst="rect">
            <a:avLst/>
          </a:prstGeom>
          <a:noFill/>
        </p:spPr>
        <p:txBody>
          <a:bodyPr wrap="square">
            <a:spAutoFit/>
          </a:bodyPr>
          <a:lstStyle/>
          <a:p>
            <a:pPr algn="l"/>
            <a:r>
              <a:rPr lang="en-US" b="1" i="0" dirty="0">
                <a:solidFill>
                  <a:srgbClr val="202124"/>
                </a:solidFill>
                <a:effectLst/>
                <a:latin typeface="Google Sans"/>
              </a:rPr>
              <a:t>Scala Lists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Lists are immutable whereas arrays are mutable in Scala.</a:t>
            </a:r>
          </a:p>
          <a:p>
            <a:pPr algn="l">
              <a:buFont typeface="Arial" panose="020B0604020202020204" pitchFamily="34" charset="0"/>
              <a:buChar char="•"/>
            </a:pPr>
            <a:r>
              <a:rPr lang="en-US" b="0" i="0" dirty="0">
                <a:solidFill>
                  <a:srgbClr val="202124"/>
                </a:solidFill>
                <a:effectLst/>
                <a:latin typeface="arial" panose="020B0604020202020204" pitchFamily="34" charset="0"/>
              </a:rPr>
              <a:t>Lists represents a linked list whereas arrays are flat.</a:t>
            </a:r>
          </a:p>
        </p:txBody>
      </p:sp>
      <p:sp>
        <p:nvSpPr>
          <p:cNvPr id="8" name="TextBox 7">
            <a:extLst>
              <a:ext uri="{FF2B5EF4-FFF2-40B4-BE49-F238E27FC236}">
                <a16:creationId xmlns:a16="http://schemas.microsoft.com/office/drawing/2014/main" id="{C85AFEC0-328D-43C9-96D9-A2865ED73174}"/>
              </a:ext>
            </a:extLst>
          </p:cNvPr>
          <p:cNvSpPr txBox="1"/>
          <p:nvPr/>
        </p:nvSpPr>
        <p:spPr>
          <a:xfrm>
            <a:off x="164237" y="1618357"/>
            <a:ext cx="4643020" cy="5355312"/>
          </a:xfrm>
          <a:prstGeom prst="rect">
            <a:avLst/>
          </a:prstGeom>
          <a:noFill/>
        </p:spPr>
        <p:txBody>
          <a:bodyPr wrap="square">
            <a:spAutoFit/>
          </a:bodyPr>
          <a:lstStyle/>
          <a:p>
            <a:r>
              <a:rPr lang="en-IN" dirty="0"/>
              <a:t>object </a:t>
            </a:r>
            <a:r>
              <a:rPr lang="en-IN" dirty="0" err="1"/>
              <a:t>Scala_Collection_List</a:t>
            </a:r>
            <a:r>
              <a:rPr lang="en-IN" dirty="0"/>
              <a:t> {</a:t>
            </a:r>
          </a:p>
          <a:p>
            <a:r>
              <a:rPr lang="en-IN" dirty="0"/>
              <a:t>  def main(</a:t>
            </a:r>
            <a:r>
              <a:rPr lang="en-IN" dirty="0" err="1"/>
              <a:t>args</a:t>
            </a:r>
            <a:r>
              <a:rPr lang="en-IN" dirty="0"/>
              <a:t>: Array[String]): Unit = {</a:t>
            </a:r>
          </a:p>
          <a:p>
            <a:r>
              <a:rPr lang="en-IN" dirty="0"/>
              <a:t>    // List of Strings</a:t>
            </a:r>
          </a:p>
          <a:p>
            <a:r>
              <a:rPr lang="en-IN" dirty="0"/>
              <a:t>    var list = List(“</a:t>
            </a:r>
            <a:r>
              <a:rPr lang="en-IN" dirty="0" err="1"/>
              <a:t>mohit</a:t>
            </a:r>
            <a:r>
              <a:rPr lang="en-IN" dirty="0"/>
              <a:t>“,”</a:t>
            </a:r>
            <a:r>
              <a:rPr lang="en-IN" dirty="0" err="1"/>
              <a:t>Xyz</a:t>
            </a:r>
            <a:r>
              <a:rPr lang="en-IN" dirty="0"/>
              <a:t>”)</a:t>
            </a:r>
          </a:p>
          <a:p>
            <a:r>
              <a:rPr lang="en-IN" dirty="0"/>
              <a:t>    // List of Integer</a:t>
            </a:r>
          </a:p>
          <a:p>
            <a:r>
              <a:rPr lang="en-IN" dirty="0"/>
              <a:t>    var list2:List[Int] = List(1,8,5,6,9,58,23,15,4)</a:t>
            </a:r>
          </a:p>
          <a:p>
            <a:r>
              <a:rPr lang="en-IN" dirty="0"/>
              <a:t>    // Empty List.</a:t>
            </a:r>
          </a:p>
          <a:p>
            <a:r>
              <a:rPr lang="en-IN" dirty="0"/>
              <a:t>    // Two dimensional list</a:t>
            </a:r>
          </a:p>
          <a:p>
            <a:r>
              <a:rPr lang="en-IN" dirty="0"/>
              <a:t>    </a:t>
            </a:r>
            <a:r>
              <a:rPr lang="en-IN" dirty="0" err="1"/>
              <a:t>val</a:t>
            </a:r>
            <a:r>
              <a:rPr lang="en-IN" dirty="0"/>
              <a:t> dim: List[List[Int]] =</a:t>
            </a:r>
          </a:p>
          <a:p>
            <a:r>
              <a:rPr lang="en-IN" dirty="0"/>
              <a:t>    List(</a:t>
            </a:r>
          </a:p>
          <a:p>
            <a:r>
              <a:rPr lang="en-IN" dirty="0"/>
              <a:t>      List(1, 0, 0),</a:t>
            </a:r>
          </a:p>
          <a:p>
            <a:r>
              <a:rPr lang="en-IN" dirty="0"/>
              <a:t>      List(0, 1, 0),</a:t>
            </a:r>
          </a:p>
          <a:p>
            <a:r>
              <a:rPr lang="en-IN" dirty="0"/>
              <a:t>      List(0, 0, 1)</a:t>
            </a:r>
          </a:p>
          <a:p>
            <a:r>
              <a:rPr lang="en-IN" dirty="0"/>
              <a:t>    )</a:t>
            </a:r>
          </a:p>
          <a:p>
            <a:r>
              <a:rPr lang="en-IN" dirty="0"/>
              <a:t>    </a:t>
            </a:r>
            <a:r>
              <a:rPr lang="en-IN" dirty="0" err="1"/>
              <a:t>println</a:t>
            </a:r>
            <a:r>
              <a:rPr lang="en-IN" dirty="0"/>
              <a:t>(list)</a:t>
            </a:r>
          </a:p>
          <a:p>
            <a:r>
              <a:rPr lang="en-IN" dirty="0"/>
              <a:t>    </a:t>
            </a:r>
            <a:r>
              <a:rPr lang="en-IN" dirty="0" err="1"/>
              <a:t>println</a:t>
            </a:r>
            <a:r>
              <a:rPr lang="en-IN" dirty="0"/>
              <a:t>(list2)</a:t>
            </a:r>
          </a:p>
          <a:p>
            <a:r>
              <a:rPr lang="en-IN" dirty="0"/>
              <a:t>    </a:t>
            </a:r>
            <a:r>
              <a:rPr lang="en-IN" dirty="0" err="1"/>
              <a:t>println</a:t>
            </a:r>
            <a:r>
              <a:rPr lang="en-IN" dirty="0"/>
              <a:t>(dim)</a:t>
            </a:r>
          </a:p>
          <a:p>
            <a:r>
              <a:rPr lang="en-IN" dirty="0"/>
              <a:t>  }</a:t>
            </a:r>
          </a:p>
          <a:p>
            <a:r>
              <a:rPr lang="en-IN" dirty="0"/>
              <a:t>}</a:t>
            </a:r>
          </a:p>
        </p:txBody>
      </p:sp>
    </p:spTree>
    <p:extLst>
      <p:ext uri="{BB962C8B-B14F-4D97-AF65-F5344CB8AC3E}">
        <p14:creationId xmlns:p14="http://schemas.microsoft.com/office/powerpoint/2010/main" val="156599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B6625-1AA6-498A-996E-D8399C07486E}"/>
              </a:ext>
            </a:extLst>
          </p:cNvPr>
          <p:cNvSpPr txBox="1"/>
          <p:nvPr/>
        </p:nvSpPr>
        <p:spPr>
          <a:xfrm>
            <a:off x="306280" y="224563"/>
            <a:ext cx="8837720"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All lists can be defined using two fundamental building blocks, a tail </a:t>
            </a:r>
            <a:r>
              <a:rPr lang="en-US" b="1" i="0" dirty="0">
                <a:solidFill>
                  <a:srgbClr val="000000"/>
                </a:solidFill>
                <a:effectLst/>
                <a:latin typeface="Arial" panose="020B0604020202020204" pitchFamily="34" charset="0"/>
              </a:rPr>
              <a:t>Nil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which is pronounced </a:t>
            </a:r>
            <a:r>
              <a:rPr lang="en-US" b="1" i="0" dirty="0">
                <a:solidFill>
                  <a:srgbClr val="000000"/>
                </a:solidFill>
                <a:effectLst/>
                <a:latin typeface="Arial" panose="020B0604020202020204" pitchFamily="34" charset="0"/>
              </a:rPr>
              <a:t>cons</a:t>
            </a:r>
            <a:r>
              <a:rPr lang="en-US" b="0" i="0" dirty="0">
                <a:solidFill>
                  <a:srgbClr val="000000"/>
                </a:solidFill>
                <a:effectLst/>
                <a:latin typeface="Arial" panose="020B0604020202020204" pitchFamily="34" charset="0"/>
              </a:rPr>
              <a:t>. Nil also represents the empty list. All the above lists can be defined as follows.</a:t>
            </a:r>
            <a:endParaRPr lang="en-IN" dirty="0"/>
          </a:p>
        </p:txBody>
      </p:sp>
      <p:sp>
        <p:nvSpPr>
          <p:cNvPr id="6" name="TextBox 5">
            <a:extLst>
              <a:ext uri="{FF2B5EF4-FFF2-40B4-BE49-F238E27FC236}">
                <a16:creationId xmlns:a16="http://schemas.microsoft.com/office/drawing/2014/main" id="{E93EAF57-BB57-4182-BD5E-8CF579D714FD}"/>
              </a:ext>
            </a:extLst>
          </p:cNvPr>
          <p:cNvSpPr txBox="1"/>
          <p:nvPr/>
        </p:nvSpPr>
        <p:spPr>
          <a:xfrm>
            <a:off x="774577" y="1278125"/>
            <a:ext cx="7901126" cy="5355312"/>
          </a:xfrm>
          <a:prstGeom prst="rect">
            <a:avLst/>
          </a:prstGeom>
          <a:noFill/>
        </p:spPr>
        <p:txBody>
          <a:bodyPr wrap="square">
            <a:spAutoFit/>
          </a:bodyPr>
          <a:lstStyle/>
          <a:p>
            <a:r>
              <a:rPr lang="en-IN" dirty="0"/>
              <a:t>object Scala_Collection_List1 {</a:t>
            </a:r>
          </a:p>
          <a:p>
            <a:r>
              <a:rPr lang="en-IN" dirty="0"/>
              <a:t>  def main(</a:t>
            </a:r>
            <a:r>
              <a:rPr lang="en-IN" dirty="0" err="1"/>
              <a:t>args</a:t>
            </a:r>
            <a:r>
              <a:rPr lang="en-IN" dirty="0"/>
              <a:t>: Array[String]): Unit = {</a:t>
            </a:r>
          </a:p>
          <a:p>
            <a:r>
              <a:rPr lang="en-IN" dirty="0"/>
              <a:t>    // List of Strings</a:t>
            </a:r>
          </a:p>
          <a:p>
            <a:r>
              <a:rPr lang="en-IN" dirty="0"/>
              <a:t>    </a:t>
            </a:r>
            <a:r>
              <a:rPr lang="en-IN" dirty="0" err="1"/>
              <a:t>val</a:t>
            </a:r>
            <a:r>
              <a:rPr lang="en-IN" dirty="0"/>
              <a:t> </a:t>
            </a:r>
            <a:r>
              <a:rPr lang="en-IN" dirty="0" err="1"/>
              <a:t>Stu_name</a:t>
            </a:r>
            <a:r>
              <a:rPr lang="en-IN" dirty="0"/>
              <a:t> = "Kapil" :: ("Mohit" :: ("</a:t>
            </a:r>
            <a:r>
              <a:rPr lang="en-IN" dirty="0" err="1"/>
              <a:t>Shaifali</a:t>
            </a:r>
            <a:r>
              <a:rPr lang="en-IN" dirty="0"/>
              <a:t>" :: Nil))</a:t>
            </a:r>
          </a:p>
          <a:p>
            <a:endParaRPr lang="en-IN" dirty="0"/>
          </a:p>
          <a:p>
            <a:r>
              <a:rPr lang="en-IN" dirty="0"/>
              <a:t>    // List of Integers</a:t>
            </a:r>
          </a:p>
          <a:p>
            <a:r>
              <a:rPr lang="en-IN" dirty="0"/>
              <a:t>    </a:t>
            </a:r>
            <a:r>
              <a:rPr lang="en-IN" dirty="0" err="1"/>
              <a:t>val</a:t>
            </a:r>
            <a:r>
              <a:rPr lang="en-IN" dirty="0"/>
              <a:t> Roll = 1 :: (2 :: (3 :: (4 :: Nil)))</a:t>
            </a:r>
          </a:p>
          <a:p>
            <a:endParaRPr lang="en-IN" dirty="0"/>
          </a:p>
          <a:p>
            <a:r>
              <a:rPr lang="en-IN" dirty="0"/>
              <a:t>    // Empty List.</a:t>
            </a:r>
          </a:p>
          <a:p>
            <a:r>
              <a:rPr lang="en-IN" dirty="0"/>
              <a:t>    </a:t>
            </a:r>
            <a:r>
              <a:rPr lang="en-IN" dirty="0" err="1"/>
              <a:t>val</a:t>
            </a:r>
            <a:r>
              <a:rPr lang="en-IN" dirty="0"/>
              <a:t> empty = Nil</a:t>
            </a:r>
          </a:p>
          <a:p>
            <a:endParaRPr lang="en-IN" dirty="0"/>
          </a:p>
          <a:p>
            <a:r>
              <a:rPr lang="en-IN" dirty="0"/>
              <a:t>    // Two dimensional list</a:t>
            </a:r>
          </a:p>
          <a:p>
            <a:r>
              <a:rPr lang="en-IN" dirty="0"/>
              <a:t>    </a:t>
            </a:r>
            <a:r>
              <a:rPr lang="en-IN" dirty="0" err="1"/>
              <a:t>val</a:t>
            </a:r>
            <a:r>
              <a:rPr lang="en-IN" dirty="0"/>
              <a:t> dim = (1 :: (0 :: (0 :: Nil))) ::</a:t>
            </a:r>
          </a:p>
          <a:p>
            <a:r>
              <a:rPr lang="en-IN" dirty="0"/>
              <a:t>      (0 :: (1 :: (0 :: Nil))) ::</a:t>
            </a:r>
          </a:p>
          <a:p>
            <a:r>
              <a:rPr lang="en-IN" dirty="0"/>
              <a:t>      (0 :: (0 :: (1 :: Nil))) :: Nil</a:t>
            </a:r>
          </a:p>
          <a:p>
            <a:r>
              <a:rPr lang="en-IN" dirty="0"/>
              <a:t>    print(</a:t>
            </a:r>
            <a:r>
              <a:rPr lang="en-IN" dirty="0" err="1"/>
              <a:t>Stu_name</a:t>
            </a:r>
            <a:r>
              <a:rPr lang="en-IN" dirty="0"/>
              <a:t>)</a:t>
            </a:r>
          </a:p>
          <a:p>
            <a:r>
              <a:rPr lang="en-IN" dirty="0"/>
              <a:t>    print(dim)</a:t>
            </a:r>
          </a:p>
          <a:p>
            <a:r>
              <a:rPr lang="en-IN" dirty="0"/>
              <a:t>  }</a:t>
            </a:r>
          </a:p>
          <a:p>
            <a:r>
              <a:rPr lang="en-IN" dirty="0"/>
              <a:t>}</a:t>
            </a:r>
          </a:p>
        </p:txBody>
      </p:sp>
    </p:spTree>
    <p:extLst>
      <p:ext uri="{BB962C8B-B14F-4D97-AF65-F5344CB8AC3E}">
        <p14:creationId xmlns:p14="http://schemas.microsoft.com/office/powerpoint/2010/main" val="398039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1963F-6A69-4B18-8B2D-C538F12FB929}"/>
              </a:ext>
            </a:extLst>
          </p:cNvPr>
          <p:cNvSpPr txBox="1"/>
          <p:nvPr/>
        </p:nvSpPr>
        <p:spPr>
          <a:xfrm>
            <a:off x="226379" y="235232"/>
            <a:ext cx="8145263" cy="923330"/>
          </a:xfrm>
          <a:prstGeom prst="rect">
            <a:avLst/>
          </a:prstGeom>
          <a:noFill/>
        </p:spPr>
        <p:txBody>
          <a:bodyPr wrap="square">
            <a:spAutoFit/>
          </a:bodyPr>
          <a:lstStyle/>
          <a:p>
            <a:pPr algn="l"/>
            <a:r>
              <a:rPr lang="en-US" b="0" i="0" dirty="0">
                <a:effectLst/>
                <a:latin typeface="Arial" panose="020B0604020202020204" pitchFamily="34" charset="0"/>
              </a:rPr>
              <a:t>Basic Operations on Lists</a:t>
            </a:r>
          </a:p>
          <a:p>
            <a:pPr algn="just"/>
            <a:r>
              <a:rPr lang="en-US" b="0" i="0" dirty="0">
                <a:solidFill>
                  <a:srgbClr val="000000"/>
                </a:solidFill>
                <a:effectLst/>
                <a:latin typeface="Arial" panose="020B0604020202020204" pitchFamily="34" charset="0"/>
              </a:rPr>
              <a:t>All operations on lists can be expressed in terms of the following three methods.</a:t>
            </a:r>
          </a:p>
        </p:txBody>
      </p:sp>
      <p:graphicFrame>
        <p:nvGraphicFramePr>
          <p:cNvPr id="6" name="Table 5">
            <a:extLst>
              <a:ext uri="{FF2B5EF4-FFF2-40B4-BE49-F238E27FC236}">
                <a16:creationId xmlns:a16="http://schemas.microsoft.com/office/drawing/2014/main" id="{2DA9025A-E871-49FB-A8CF-5C0E8562F807}"/>
              </a:ext>
            </a:extLst>
          </p:cNvPr>
          <p:cNvGraphicFramePr>
            <a:graphicFrameLocks noGrp="1"/>
          </p:cNvGraphicFramePr>
          <p:nvPr>
            <p:extLst>
              <p:ext uri="{D42A27DB-BD31-4B8C-83A1-F6EECF244321}">
                <p14:modId xmlns:p14="http://schemas.microsoft.com/office/powerpoint/2010/main" val="1368335063"/>
              </p:ext>
            </p:extLst>
          </p:nvPr>
        </p:nvGraphicFramePr>
        <p:xfrm>
          <a:off x="226379" y="1250016"/>
          <a:ext cx="4345621" cy="3779520"/>
        </p:xfrm>
        <a:graphic>
          <a:graphicData uri="http://schemas.openxmlformats.org/drawingml/2006/table">
            <a:tbl>
              <a:tblPr/>
              <a:tblGrid>
                <a:gridCol w="316049">
                  <a:extLst>
                    <a:ext uri="{9D8B030D-6E8A-4147-A177-3AD203B41FA5}">
                      <a16:colId xmlns:a16="http://schemas.microsoft.com/office/drawing/2014/main" val="3725092660"/>
                    </a:ext>
                  </a:extLst>
                </a:gridCol>
                <a:gridCol w="4029572">
                  <a:extLst>
                    <a:ext uri="{9D8B030D-6E8A-4147-A177-3AD203B41FA5}">
                      <a16:colId xmlns:a16="http://schemas.microsoft.com/office/drawing/2014/main" val="1226692801"/>
                    </a:ext>
                  </a:extLst>
                </a:gridCol>
              </a:tblGrid>
              <a:tr h="916896">
                <a:tc>
                  <a:txBody>
                    <a:bodyPr/>
                    <a:lstStyle/>
                    <a:p>
                      <a:pPr fontAlgn="t"/>
                      <a:r>
                        <a:rPr lang="en-IN" dirty="0" err="1">
                          <a:effectLst/>
                        </a:rPr>
                        <a:t>Sr.No</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Methods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21027978"/>
                  </a:ext>
                </a:extLst>
              </a:tr>
              <a:tr h="0">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head</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the first element of a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897551"/>
                  </a:ext>
                </a:extLst>
              </a:tr>
              <a:tr h="0">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tail</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a list consisting of all elements except the first.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9361946"/>
                  </a:ext>
                </a:extLst>
              </a:tr>
              <a:tr h="0">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latin typeface="Arial" panose="020B0604020202020204" pitchFamily="34" charset="0"/>
                        </a:rPr>
                        <a:t>isEmpty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true if the list is empty otherwise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280603"/>
                  </a:ext>
                </a:extLst>
              </a:tr>
            </a:tbl>
          </a:graphicData>
        </a:graphic>
      </p:graphicFrame>
      <p:sp>
        <p:nvSpPr>
          <p:cNvPr id="9" name="TextBox 8">
            <a:extLst>
              <a:ext uri="{FF2B5EF4-FFF2-40B4-BE49-F238E27FC236}">
                <a16:creationId xmlns:a16="http://schemas.microsoft.com/office/drawing/2014/main" id="{1C369666-28CE-4D3C-A2C3-4836FA0C21AB}"/>
              </a:ext>
            </a:extLst>
          </p:cNvPr>
          <p:cNvSpPr txBox="1"/>
          <p:nvPr/>
        </p:nvSpPr>
        <p:spPr>
          <a:xfrm>
            <a:off x="4572000" y="1250016"/>
            <a:ext cx="4048217" cy="4524315"/>
          </a:xfrm>
          <a:prstGeom prst="rect">
            <a:avLst/>
          </a:prstGeom>
          <a:noFill/>
        </p:spPr>
        <p:txBody>
          <a:bodyPr wrap="square">
            <a:spAutoFit/>
          </a:bodyPr>
          <a:lstStyle/>
          <a:p>
            <a:r>
              <a:rPr lang="en-IN" dirty="0"/>
              <a:t>object </a:t>
            </a:r>
            <a:r>
              <a:rPr lang="en-IN" dirty="0" err="1"/>
              <a:t>Scala_Collection_List_Operations</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"x" :: ("y" :: ("z" :: Nil))</a:t>
            </a:r>
          </a:p>
          <a:p>
            <a:r>
              <a:rPr lang="en-IN" dirty="0"/>
              <a:t>    </a:t>
            </a:r>
            <a:r>
              <a:rPr lang="en-IN" dirty="0" err="1"/>
              <a:t>val</a:t>
            </a:r>
            <a:r>
              <a:rPr lang="en-IN" dirty="0"/>
              <a:t> </a:t>
            </a:r>
            <a:r>
              <a:rPr lang="en-IN" dirty="0" err="1"/>
              <a:t>Stu_nums</a:t>
            </a:r>
            <a:r>
              <a:rPr lang="en-IN" dirty="0"/>
              <a:t> = Nil</a:t>
            </a:r>
          </a:p>
          <a:p>
            <a:endParaRPr lang="en-IN" dirty="0"/>
          </a:p>
          <a:p>
            <a:r>
              <a:rPr lang="en-IN" dirty="0"/>
              <a:t>    </a:t>
            </a:r>
            <a:r>
              <a:rPr lang="en-IN" dirty="0" err="1"/>
              <a:t>println</a:t>
            </a:r>
            <a:r>
              <a:rPr lang="en-IN" dirty="0"/>
              <a:t>( "Head of fruit : " + </a:t>
            </a:r>
            <a:r>
              <a:rPr lang="en-IN" dirty="0" err="1"/>
              <a:t>Stu_name.head</a:t>
            </a:r>
            <a:r>
              <a:rPr lang="en-IN" dirty="0"/>
              <a:t> )</a:t>
            </a:r>
          </a:p>
          <a:p>
            <a:r>
              <a:rPr lang="en-IN" dirty="0"/>
              <a:t>    </a:t>
            </a:r>
            <a:r>
              <a:rPr lang="en-IN" dirty="0" err="1"/>
              <a:t>println</a:t>
            </a:r>
            <a:r>
              <a:rPr lang="en-IN" dirty="0"/>
              <a:t>( "Tail of fruit : " + </a:t>
            </a:r>
            <a:r>
              <a:rPr lang="en-IN" dirty="0" err="1"/>
              <a:t>Stu_name.tail</a:t>
            </a:r>
            <a:r>
              <a:rPr lang="en-IN" dirty="0"/>
              <a:t> )</a:t>
            </a:r>
          </a:p>
          <a:p>
            <a:r>
              <a:rPr lang="en-IN" dirty="0"/>
              <a:t>    </a:t>
            </a:r>
            <a:r>
              <a:rPr lang="en-IN" dirty="0" err="1"/>
              <a:t>println</a:t>
            </a:r>
            <a:r>
              <a:rPr lang="en-IN" dirty="0"/>
              <a:t>( "Check if fruit is empty : " + </a:t>
            </a:r>
            <a:r>
              <a:rPr lang="en-IN" dirty="0" err="1"/>
              <a:t>Stu_name.isEmpty</a:t>
            </a:r>
            <a:r>
              <a:rPr lang="en-IN" dirty="0"/>
              <a:t> )</a:t>
            </a:r>
          </a:p>
          <a:p>
            <a:r>
              <a:rPr lang="en-IN" dirty="0"/>
              <a:t>    </a:t>
            </a:r>
            <a:r>
              <a:rPr lang="en-IN" dirty="0" err="1"/>
              <a:t>println</a:t>
            </a:r>
            <a:r>
              <a:rPr lang="en-IN" dirty="0"/>
              <a:t>( "Check if </a:t>
            </a:r>
            <a:r>
              <a:rPr lang="en-IN" dirty="0" err="1"/>
              <a:t>nums</a:t>
            </a:r>
            <a:r>
              <a:rPr lang="en-IN" dirty="0"/>
              <a:t> is empty : " + </a:t>
            </a:r>
            <a:r>
              <a:rPr lang="en-IN" dirty="0" err="1"/>
              <a:t>Stu_nums.isEmpty</a:t>
            </a:r>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831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E84-6DC4-4E5A-A248-B68D37841EFC}"/>
              </a:ext>
            </a:extLst>
          </p:cNvPr>
          <p:cNvSpPr txBox="1"/>
          <p:nvPr/>
        </p:nvSpPr>
        <p:spPr>
          <a:xfrm>
            <a:off x="332912" y="361310"/>
            <a:ext cx="4572000" cy="369332"/>
          </a:xfrm>
          <a:prstGeom prst="rect">
            <a:avLst/>
          </a:prstGeom>
          <a:noFill/>
        </p:spPr>
        <p:txBody>
          <a:bodyPr wrap="square">
            <a:spAutoFit/>
          </a:bodyPr>
          <a:lstStyle/>
          <a:p>
            <a:pPr algn="l"/>
            <a:r>
              <a:rPr lang="en-IN" b="0" i="0" dirty="0">
                <a:effectLst/>
                <a:latin typeface="Arial" panose="020B0604020202020204" pitchFamily="34" charset="0"/>
              </a:rPr>
              <a:t>Concatenating Lists</a:t>
            </a:r>
          </a:p>
        </p:txBody>
      </p:sp>
      <p:sp>
        <p:nvSpPr>
          <p:cNvPr id="5" name="TextBox 4">
            <a:extLst>
              <a:ext uri="{FF2B5EF4-FFF2-40B4-BE49-F238E27FC236}">
                <a16:creationId xmlns:a16="http://schemas.microsoft.com/office/drawing/2014/main" id="{6825483A-71D0-4558-8103-88B751CADAFE}"/>
              </a:ext>
            </a:extLst>
          </p:cNvPr>
          <p:cNvSpPr txBox="1"/>
          <p:nvPr/>
        </p:nvSpPr>
        <p:spPr>
          <a:xfrm>
            <a:off x="2188345" y="952025"/>
            <a:ext cx="643187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use either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operator or </a:t>
            </a:r>
            <a:r>
              <a:rPr lang="en-US" b="1" i="0" dirty="0">
                <a:solidFill>
                  <a:srgbClr val="000000"/>
                </a:solidFill>
                <a:effectLst/>
                <a:latin typeface="Arial" panose="020B0604020202020204" pitchFamily="34" charset="0"/>
              </a:rPr>
              <a:t>List.:::()</a:t>
            </a:r>
            <a:r>
              <a:rPr lang="en-US" b="0" i="0" dirty="0">
                <a:solidFill>
                  <a:srgbClr val="000000"/>
                </a:solidFill>
                <a:effectLst/>
                <a:latin typeface="Arial" panose="020B0604020202020204" pitchFamily="34" charset="0"/>
              </a:rPr>
              <a:t> method or </a:t>
            </a:r>
            <a:r>
              <a:rPr lang="en-US" b="1" i="0" dirty="0" err="1">
                <a:solidFill>
                  <a:srgbClr val="000000"/>
                </a:solidFill>
                <a:effectLst/>
                <a:latin typeface="Arial" panose="020B0604020202020204" pitchFamily="34" charset="0"/>
              </a:rPr>
              <a:t>List.concat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add two or more lists. Please find the following example given below −</a:t>
            </a:r>
            <a:endParaRPr lang="en-IN" dirty="0"/>
          </a:p>
        </p:txBody>
      </p:sp>
      <p:sp>
        <p:nvSpPr>
          <p:cNvPr id="8" name="TextBox 7">
            <a:extLst>
              <a:ext uri="{FF2B5EF4-FFF2-40B4-BE49-F238E27FC236}">
                <a16:creationId xmlns:a16="http://schemas.microsoft.com/office/drawing/2014/main" id="{587292C7-BEB7-4B73-916D-DA60148A8C08}"/>
              </a:ext>
            </a:extLst>
          </p:cNvPr>
          <p:cNvSpPr txBox="1"/>
          <p:nvPr/>
        </p:nvSpPr>
        <p:spPr>
          <a:xfrm>
            <a:off x="1420427" y="2276566"/>
            <a:ext cx="7199790" cy="3970318"/>
          </a:xfrm>
          <a:prstGeom prst="rect">
            <a:avLst/>
          </a:prstGeom>
          <a:noFill/>
        </p:spPr>
        <p:txBody>
          <a:bodyPr wrap="square">
            <a:spAutoFit/>
          </a:bodyPr>
          <a:lstStyle/>
          <a:p>
            <a:r>
              <a:rPr lang="en-IN" sz="1400" dirty="0"/>
              <a:t>object </a:t>
            </a:r>
            <a:r>
              <a:rPr lang="en-IN" sz="1400" dirty="0" err="1"/>
              <a:t>Scala_Collection_List_Concat</a:t>
            </a:r>
            <a:r>
              <a:rPr lang="en-IN" sz="1400" dirty="0"/>
              <a:t> {</a:t>
            </a:r>
          </a:p>
          <a:p>
            <a:r>
              <a:rPr lang="en-IN" sz="1400" dirty="0"/>
              <a:t>  def main(</a:t>
            </a:r>
            <a:r>
              <a:rPr lang="en-IN" sz="1400" dirty="0" err="1"/>
              <a:t>args</a:t>
            </a:r>
            <a:r>
              <a:rPr lang="en-IN" sz="1400" dirty="0"/>
              <a:t>: Array[String]): Unit = {</a:t>
            </a:r>
          </a:p>
          <a:p>
            <a:r>
              <a:rPr lang="en-IN" sz="1400" dirty="0"/>
              <a:t>    </a:t>
            </a:r>
            <a:r>
              <a:rPr lang="en-IN" sz="1400" dirty="0" err="1"/>
              <a:t>val</a:t>
            </a:r>
            <a:r>
              <a:rPr lang="en-IN" sz="1400" dirty="0"/>
              <a:t> </a:t>
            </a:r>
            <a:r>
              <a:rPr lang="en-IN" sz="1400" dirty="0" err="1"/>
              <a:t>Stu_name</a:t>
            </a:r>
            <a:r>
              <a:rPr lang="en-IN" sz="1400" dirty="0"/>
              <a:t> = "x" :: ("y" :: ("z" :: Nil))</a:t>
            </a:r>
          </a:p>
          <a:p>
            <a:r>
              <a:rPr lang="en-IN" sz="1400" dirty="0"/>
              <a:t>    </a:t>
            </a:r>
            <a:r>
              <a:rPr lang="en-IN" sz="1400" dirty="0" err="1"/>
              <a:t>val</a:t>
            </a:r>
            <a:r>
              <a:rPr lang="en-IN" sz="1400" dirty="0"/>
              <a:t> </a:t>
            </a:r>
            <a:r>
              <a:rPr lang="en-IN" sz="1400" dirty="0" err="1"/>
              <a:t>Stu_Stream</a:t>
            </a:r>
            <a:r>
              <a:rPr lang="en-IN" sz="1400" dirty="0"/>
              <a:t> = "</a:t>
            </a:r>
            <a:r>
              <a:rPr lang="en-IN" sz="1400" dirty="0" err="1"/>
              <a:t>Mtech</a:t>
            </a:r>
            <a:r>
              <a:rPr lang="en-IN" sz="1400" dirty="0"/>
              <a:t>" :: ("</a:t>
            </a:r>
            <a:r>
              <a:rPr lang="en-IN" sz="1400" dirty="0" err="1"/>
              <a:t>Msc</a:t>
            </a:r>
            <a:r>
              <a:rPr lang="en-IN" sz="1400" dirty="0"/>
              <a:t>" :: Nil)</a:t>
            </a:r>
          </a:p>
          <a:p>
            <a:endParaRPr lang="en-IN" sz="1400" dirty="0"/>
          </a:p>
          <a:p>
            <a:r>
              <a:rPr lang="en-IN" sz="1400" dirty="0"/>
              <a:t>    // use two or more lists with ::: operator</a:t>
            </a:r>
          </a:p>
          <a:p>
            <a:r>
              <a:rPr lang="en-IN" sz="1400" dirty="0"/>
              <a:t>    var </a:t>
            </a:r>
            <a:r>
              <a:rPr lang="en-IN" sz="1400" dirty="0" err="1"/>
              <a:t>all_info</a:t>
            </a:r>
            <a:r>
              <a:rPr lang="en-IN" sz="1400" dirty="0"/>
              <a:t> = </a:t>
            </a:r>
            <a:r>
              <a:rPr lang="en-IN" sz="1400" dirty="0" err="1"/>
              <a:t>Stu_name</a:t>
            </a:r>
            <a:r>
              <a:rPr lang="en-IN" sz="1400" dirty="0"/>
              <a:t> ::: </a:t>
            </a:r>
            <a:r>
              <a:rPr lang="en-IN" sz="1400" dirty="0" err="1"/>
              <a:t>Stu_Stream</a:t>
            </a:r>
            <a:endParaRPr lang="en-IN" sz="1400" dirty="0"/>
          </a:p>
          <a:p>
            <a:r>
              <a:rPr lang="en-IN" sz="1400" dirty="0"/>
              <a:t>    </a:t>
            </a:r>
            <a:r>
              <a:rPr lang="en-IN" sz="1400" dirty="0" err="1"/>
              <a:t>println</a:t>
            </a:r>
            <a:r>
              <a:rPr lang="en-IN" sz="1400" dirty="0"/>
              <a:t>( "</a:t>
            </a:r>
            <a:r>
              <a:rPr lang="en-IN" sz="1400" dirty="0" err="1"/>
              <a:t>Stu_name</a:t>
            </a:r>
            <a:r>
              <a:rPr lang="en-IN" sz="1400" dirty="0"/>
              <a:t> ::: </a:t>
            </a:r>
            <a:r>
              <a:rPr lang="en-IN" sz="1400" dirty="0" err="1"/>
              <a:t>Stu_Stream</a:t>
            </a:r>
            <a:r>
              <a:rPr lang="en-IN" sz="1400" dirty="0"/>
              <a:t> : " + </a:t>
            </a:r>
            <a:r>
              <a:rPr lang="en-IN" sz="1400" dirty="0" err="1"/>
              <a:t>all_info</a:t>
            </a:r>
            <a:r>
              <a:rPr lang="en-IN" sz="1400" dirty="0"/>
              <a:t> )</a:t>
            </a:r>
          </a:p>
          <a:p>
            <a:endParaRPr lang="en-IN" sz="1400" dirty="0"/>
          </a:p>
          <a:p>
            <a:r>
              <a:rPr lang="en-IN" sz="1400" dirty="0"/>
              <a:t>    // use two lists with Set.:::() method</a:t>
            </a:r>
          </a:p>
          <a:p>
            <a:r>
              <a:rPr lang="en-IN" sz="1400" dirty="0"/>
              <a:t>    </a:t>
            </a:r>
            <a:r>
              <a:rPr lang="en-IN" sz="1400" dirty="0" err="1"/>
              <a:t>all_info</a:t>
            </a:r>
            <a:r>
              <a:rPr lang="en-IN" sz="1400" dirty="0"/>
              <a:t> = </a:t>
            </a:r>
            <a:r>
              <a:rPr lang="en-IN" sz="1400" dirty="0" err="1"/>
              <a:t>Stu_name</a:t>
            </a:r>
            <a:r>
              <a:rPr lang="en-IN" sz="1400" dirty="0"/>
              <a:t>.:::(</a:t>
            </a:r>
            <a:r>
              <a:rPr lang="en-IN" sz="1400" dirty="0" err="1"/>
              <a:t>Stu_Stream</a:t>
            </a:r>
            <a:r>
              <a:rPr lang="en-IN" sz="1400" dirty="0"/>
              <a:t>)</a:t>
            </a:r>
          </a:p>
          <a:p>
            <a:r>
              <a:rPr lang="en-IN" sz="1400" dirty="0"/>
              <a:t>    </a:t>
            </a:r>
            <a:r>
              <a:rPr lang="en-IN" sz="1400" dirty="0" err="1"/>
              <a:t>println</a:t>
            </a:r>
            <a:r>
              <a:rPr lang="en-IN" sz="1400" dirty="0"/>
              <a:t>( "</a:t>
            </a:r>
            <a:r>
              <a:rPr lang="en-IN" sz="1400" dirty="0" err="1"/>
              <a:t>Stu_name</a:t>
            </a:r>
            <a:r>
              <a:rPr lang="en-IN" sz="1400" dirty="0"/>
              <a:t>.:::(</a:t>
            </a:r>
            <a:r>
              <a:rPr lang="en-IN" sz="1400" dirty="0" err="1"/>
              <a:t>Stu_Stream</a:t>
            </a:r>
            <a:r>
              <a:rPr lang="en-IN" sz="1400" dirty="0"/>
              <a:t>) : " + </a:t>
            </a:r>
            <a:r>
              <a:rPr lang="en-IN" sz="1400" dirty="0" err="1"/>
              <a:t>all_info</a:t>
            </a:r>
            <a:r>
              <a:rPr lang="en-IN" sz="1400" dirty="0"/>
              <a:t> )</a:t>
            </a:r>
          </a:p>
          <a:p>
            <a:endParaRPr lang="en-IN" sz="1400" dirty="0"/>
          </a:p>
          <a:p>
            <a:r>
              <a:rPr lang="en-IN" sz="1400" dirty="0"/>
              <a:t>    // pass two or more lists as arguments</a:t>
            </a:r>
          </a:p>
          <a:p>
            <a:r>
              <a:rPr lang="en-IN" sz="1400" dirty="0"/>
              <a:t>    </a:t>
            </a:r>
            <a:r>
              <a:rPr lang="en-IN" sz="1400" dirty="0" err="1"/>
              <a:t>all_info</a:t>
            </a:r>
            <a:r>
              <a:rPr lang="en-IN" sz="1400" dirty="0"/>
              <a:t> = </a:t>
            </a:r>
            <a:r>
              <a:rPr lang="en-IN" sz="1400" dirty="0" err="1"/>
              <a:t>List.concat</a:t>
            </a:r>
            <a:r>
              <a:rPr lang="en-IN" sz="1400" dirty="0"/>
              <a:t>(</a:t>
            </a:r>
            <a:r>
              <a:rPr lang="en-IN" sz="1400" dirty="0" err="1"/>
              <a:t>Stu_name</a:t>
            </a:r>
            <a:r>
              <a:rPr lang="en-IN" sz="1400" dirty="0"/>
              <a:t>, </a:t>
            </a:r>
            <a:r>
              <a:rPr lang="en-IN" sz="1400" dirty="0" err="1"/>
              <a:t>Stu_Stream</a:t>
            </a:r>
            <a:r>
              <a:rPr lang="en-IN" sz="1400" dirty="0"/>
              <a:t>)</a:t>
            </a:r>
          </a:p>
          <a:p>
            <a:r>
              <a:rPr lang="en-IN" sz="1400" dirty="0"/>
              <a:t>    </a:t>
            </a:r>
            <a:r>
              <a:rPr lang="en-IN" sz="1400" dirty="0" err="1"/>
              <a:t>println</a:t>
            </a:r>
            <a:r>
              <a:rPr lang="en-IN" sz="1400" dirty="0"/>
              <a:t>( "</a:t>
            </a:r>
            <a:r>
              <a:rPr lang="en-IN" sz="1400" dirty="0" err="1"/>
              <a:t>List.concat</a:t>
            </a:r>
            <a:r>
              <a:rPr lang="en-IN" sz="1400" dirty="0"/>
              <a:t>(</a:t>
            </a:r>
            <a:r>
              <a:rPr lang="en-IN" sz="1400" dirty="0" err="1"/>
              <a:t>Stu_name</a:t>
            </a:r>
            <a:r>
              <a:rPr lang="en-IN" sz="1400" dirty="0"/>
              <a:t>, </a:t>
            </a:r>
            <a:r>
              <a:rPr lang="en-IN" sz="1400" dirty="0" err="1"/>
              <a:t>Stu_Stream</a:t>
            </a:r>
            <a:r>
              <a:rPr lang="en-IN" sz="1400" dirty="0"/>
              <a:t>) : " + </a:t>
            </a:r>
            <a:r>
              <a:rPr lang="en-IN" sz="1400" dirty="0" err="1"/>
              <a:t>all_info</a:t>
            </a:r>
            <a:r>
              <a:rPr lang="en-IN" sz="1400" dirty="0"/>
              <a:t>  )</a:t>
            </a:r>
          </a:p>
          <a:p>
            <a:r>
              <a:rPr lang="en-IN" sz="1400" dirty="0"/>
              <a:t>  }</a:t>
            </a:r>
          </a:p>
          <a:p>
            <a:r>
              <a:rPr lang="en-IN" sz="1400" dirty="0"/>
              <a:t>}</a:t>
            </a:r>
          </a:p>
        </p:txBody>
      </p:sp>
    </p:spTree>
    <p:extLst>
      <p:ext uri="{BB962C8B-B14F-4D97-AF65-F5344CB8AC3E}">
        <p14:creationId xmlns:p14="http://schemas.microsoft.com/office/powerpoint/2010/main" val="343316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43728-5F3C-486C-A05F-204F9685903A}"/>
              </a:ext>
            </a:extLst>
          </p:cNvPr>
          <p:cNvSpPr txBox="1"/>
          <p:nvPr/>
        </p:nvSpPr>
        <p:spPr>
          <a:xfrm>
            <a:off x="474955" y="197930"/>
            <a:ext cx="8100874" cy="923330"/>
          </a:xfrm>
          <a:prstGeom prst="rect">
            <a:avLst/>
          </a:prstGeom>
          <a:noFill/>
        </p:spPr>
        <p:txBody>
          <a:bodyPr wrap="square">
            <a:spAutoFit/>
          </a:bodyPr>
          <a:lstStyle/>
          <a:p>
            <a:pPr algn="l"/>
            <a:r>
              <a:rPr lang="en-US" b="0" i="0" dirty="0">
                <a:effectLst/>
                <a:latin typeface="Arial" panose="020B0604020202020204" pitchFamily="34" charset="0"/>
              </a:rPr>
              <a:t>Creating Uniform Lists</a:t>
            </a:r>
          </a:p>
          <a:p>
            <a:pPr algn="just"/>
            <a:r>
              <a:rPr lang="en-US" b="0" i="0" dirty="0">
                <a:solidFill>
                  <a:srgbClr val="000000"/>
                </a:solidFill>
                <a:effectLst/>
                <a:latin typeface="Arial" panose="020B0604020202020204" pitchFamily="34" charset="0"/>
              </a:rPr>
              <a:t>we can use </a:t>
            </a:r>
            <a:r>
              <a:rPr lang="en-US" b="1" i="0" dirty="0" err="1">
                <a:solidFill>
                  <a:srgbClr val="000000"/>
                </a:solidFill>
                <a:effectLst/>
                <a:latin typeface="Arial" panose="020B0604020202020204" pitchFamily="34" charset="0"/>
              </a:rPr>
              <a:t>List.fill</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creates a list consisting of zero or more copies of the same element. Try the following example program.</a:t>
            </a:r>
          </a:p>
        </p:txBody>
      </p:sp>
      <p:sp>
        <p:nvSpPr>
          <p:cNvPr id="6" name="TextBox 5">
            <a:extLst>
              <a:ext uri="{FF2B5EF4-FFF2-40B4-BE49-F238E27FC236}">
                <a16:creationId xmlns:a16="http://schemas.microsoft.com/office/drawing/2014/main" id="{B38FBE72-4E16-4467-AB5C-54F0A05F13D2}"/>
              </a:ext>
            </a:extLst>
          </p:cNvPr>
          <p:cNvSpPr txBox="1"/>
          <p:nvPr/>
        </p:nvSpPr>
        <p:spPr>
          <a:xfrm>
            <a:off x="474954" y="1568596"/>
            <a:ext cx="7639235" cy="2585323"/>
          </a:xfrm>
          <a:prstGeom prst="rect">
            <a:avLst/>
          </a:prstGeom>
          <a:noFill/>
        </p:spPr>
        <p:txBody>
          <a:bodyPr wrap="square">
            <a:spAutoFit/>
          </a:bodyPr>
          <a:lstStyle/>
          <a:p>
            <a:r>
              <a:rPr lang="en-IN" dirty="0"/>
              <a:t>object </a:t>
            </a:r>
            <a:r>
              <a:rPr lang="en-IN" dirty="0" err="1"/>
              <a:t>Scala_Collection_List_Uniform</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a:t>
            </a:r>
            <a:r>
              <a:rPr lang="en-IN" dirty="0" err="1"/>
              <a:t>List.fill</a:t>
            </a:r>
            <a:r>
              <a:rPr lang="en-IN" dirty="0"/>
              <a:t>(3)("Rohit") // Repeats apples three times.</a:t>
            </a:r>
          </a:p>
          <a:p>
            <a:r>
              <a:rPr lang="en-IN" dirty="0"/>
              <a:t>    </a:t>
            </a:r>
            <a:r>
              <a:rPr lang="en-IN" dirty="0" err="1"/>
              <a:t>println</a:t>
            </a:r>
            <a:r>
              <a:rPr lang="en-IN" dirty="0"/>
              <a:t>( "</a:t>
            </a:r>
            <a:r>
              <a:rPr lang="en-IN" dirty="0" err="1"/>
              <a:t>Stu_name</a:t>
            </a:r>
            <a:r>
              <a:rPr lang="en-IN" dirty="0"/>
              <a:t> : " + </a:t>
            </a:r>
            <a:r>
              <a:rPr lang="en-IN" dirty="0" err="1"/>
              <a:t>Stu_name</a:t>
            </a:r>
            <a:r>
              <a:rPr lang="en-IN" dirty="0"/>
              <a:t>  )</a:t>
            </a:r>
          </a:p>
          <a:p>
            <a:endParaRPr lang="en-IN" dirty="0"/>
          </a:p>
          <a:p>
            <a:r>
              <a:rPr lang="en-IN" dirty="0"/>
              <a:t>    </a:t>
            </a:r>
            <a:r>
              <a:rPr lang="en-IN" dirty="0" err="1"/>
              <a:t>val</a:t>
            </a:r>
            <a:r>
              <a:rPr lang="en-IN" dirty="0"/>
              <a:t> </a:t>
            </a:r>
            <a:r>
              <a:rPr lang="en-IN" dirty="0" err="1"/>
              <a:t>num</a:t>
            </a:r>
            <a:r>
              <a:rPr lang="en-IN" dirty="0"/>
              <a:t> = </a:t>
            </a:r>
            <a:r>
              <a:rPr lang="en-IN" dirty="0" err="1"/>
              <a:t>List.fill</a:t>
            </a:r>
            <a:r>
              <a:rPr lang="en-IN" dirty="0"/>
              <a:t>(10)(2)         // Repeats 2, 10 times.</a:t>
            </a:r>
          </a:p>
          <a:p>
            <a:r>
              <a:rPr lang="en-IN" dirty="0"/>
              <a:t>    </a:t>
            </a:r>
            <a:r>
              <a:rPr lang="en-IN" dirty="0" err="1"/>
              <a:t>println</a:t>
            </a:r>
            <a:r>
              <a:rPr lang="en-IN" dirty="0"/>
              <a:t>( "</a:t>
            </a:r>
            <a:r>
              <a:rPr lang="en-IN" dirty="0" err="1"/>
              <a:t>num</a:t>
            </a:r>
            <a:r>
              <a:rPr lang="en-IN" dirty="0"/>
              <a:t> : " + </a:t>
            </a:r>
            <a:r>
              <a:rPr lang="en-IN" dirty="0" err="1"/>
              <a:t>num</a:t>
            </a:r>
            <a:r>
              <a:rPr lang="en-IN" dirty="0"/>
              <a:t>  )</a:t>
            </a:r>
          </a:p>
          <a:p>
            <a:r>
              <a:rPr lang="en-IN" dirty="0"/>
              <a:t>  }</a:t>
            </a:r>
          </a:p>
          <a:p>
            <a:r>
              <a:rPr lang="en-IN" dirty="0"/>
              <a:t>}</a:t>
            </a:r>
          </a:p>
        </p:txBody>
      </p:sp>
    </p:spTree>
    <p:extLst>
      <p:ext uri="{BB962C8B-B14F-4D97-AF65-F5344CB8AC3E}">
        <p14:creationId xmlns:p14="http://schemas.microsoft.com/office/powerpoint/2010/main" val="377508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E2A6A-94DA-42CD-BAA6-8E18951250DB}"/>
              </a:ext>
            </a:extLst>
          </p:cNvPr>
          <p:cNvSpPr txBox="1"/>
          <p:nvPr/>
        </p:nvSpPr>
        <p:spPr>
          <a:xfrm>
            <a:off x="164236" y="244032"/>
            <a:ext cx="7186475" cy="2585323"/>
          </a:xfrm>
          <a:prstGeom prst="rect">
            <a:avLst/>
          </a:prstGeom>
          <a:noFill/>
        </p:spPr>
        <p:txBody>
          <a:bodyPr wrap="square">
            <a:spAutoFit/>
          </a:bodyPr>
          <a:lstStyle/>
          <a:p>
            <a:pPr algn="l"/>
            <a:r>
              <a:rPr lang="en-US" b="0" i="0" dirty="0">
                <a:effectLst/>
                <a:latin typeface="Arial" panose="020B0604020202020204" pitchFamily="34" charset="0"/>
              </a:rPr>
              <a:t>Tabulating a Function</a:t>
            </a:r>
          </a:p>
          <a:p>
            <a:pPr algn="just"/>
            <a:r>
              <a:rPr lang="en-US" b="0" i="0" dirty="0">
                <a:solidFill>
                  <a:srgbClr val="000000"/>
                </a:solidFill>
                <a:effectLst/>
                <a:latin typeface="Arial" panose="020B0604020202020204" pitchFamily="34" charset="0"/>
              </a:rPr>
              <a:t>we can use a function along with </a:t>
            </a:r>
            <a:r>
              <a:rPr lang="en-US" b="1" i="0" dirty="0" err="1">
                <a:solidFill>
                  <a:srgbClr val="000000"/>
                </a:solidFill>
                <a:effectLst/>
                <a:latin typeface="Arial" panose="020B0604020202020204" pitchFamily="34" charset="0"/>
              </a:rPr>
              <a:t>List.tabulate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apply on all the elements of the list before tabulating the list. Its arguments are just like those of </a:t>
            </a:r>
            <a:r>
              <a:rPr lang="en-US" b="0" i="0" dirty="0" err="1">
                <a:solidFill>
                  <a:srgbClr val="000000"/>
                </a:solidFill>
                <a:effectLst/>
                <a:latin typeface="Arial" panose="020B0604020202020204" pitchFamily="34" charset="0"/>
              </a:rPr>
              <a:t>List.fill</a:t>
            </a:r>
            <a:r>
              <a:rPr lang="en-US" b="0" i="0" dirty="0">
                <a:solidFill>
                  <a:srgbClr val="000000"/>
                </a:solidFill>
                <a:effectLst/>
                <a:latin typeface="Arial" panose="020B0604020202020204" pitchFamily="34" charset="0"/>
              </a:rPr>
              <a:t>: the first argument list gives the dimensions of the list to create, and the second describes the elements of the list. The only difference is that instead of the elements being fixed, they are computed from a function.</a:t>
            </a:r>
          </a:p>
          <a:p>
            <a:pPr algn="just"/>
            <a:r>
              <a:rPr lang="en-US" b="0" i="0" dirty="0">
                <a:solidFill>
                  <a:srgbClr val="000000"/>
                </a:solidFill>
                <a:effectLst/>
                <a:latin typeface="Arial" panose="020B0604020202020204" pitchFamily="34" charset="0"/>
              </a:rPr>
              <a:t>Try the following example program.</a:t>
            </a:r>
          </a:p>
          <a:p>
            <a:pPr algn="l"/>
            <a:r>
              <a:rPr lang="en-US" b="0" i="0" dirty="0">
                <a:effectLst/>
                <a:latin typeface="Arial" panose="020B0604020202020204" pitchFamily="34" charset="0"/>
              </a:rPr>
              <a:t>Example</a:t>
            </a:r>
          </a:p>
        </p:txBody>
      </p:sp>
    </p:spTree>
    <p:extLst>
      <p:ext uri="{BB962C8B-B14F-4D97-AF65-F5344CB8AC3E}">
        <p14:creationId xmlns:p14="http://schemas.microsoft.com/office/powerpoint/2010/main" val="141638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5ED2-463E-4725-B76B-F349605E9DF2}"/>
              </a:ext>
            </a:extLst>
          </p:cNvPr>
          <p:cNvSpPr txBox="1"/>
          <p:nvPr/>
        </p:nvSpPr>
        <p:spPr>
          <a:xfrm>
            <a:off x="130945" y="275207"/>
            <a:ext cx="8799991"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Scala functions are first class values. Difference between Scala Functions &amp; Methods: </a:t>
            </a:r>
            <a:r>
              <a:rPr lang="en-US" b="1" i="0" dirty="0">
                <a:solidFill>
                  <a:srgbClr val="202124"/>
                </a:solidFill>
                <a:effectLst/>
                <a:latin typeface="arial" panose="020B0604020202020204" pitchFamily="34" charset="0"/>
              </a:rPr>
              <a:t>Function is a object which can be stored in a variable.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But a method always belongs to a class which has a name, signature bytecode etc</a:t>
            </a:r>
            <a:r>
              <a:rPr lang="en-US" b="0" i="0" dirty="0">
                <a:solidFill>
                  <a:srgbClr val="202124"/>
                </a:solidFill>
                <a:effectLst/>
                <a:latin typeface="arial" panose="020B0604020202020204" pitchFamily="34" charset="0"/>
              </a:rPr>
              <a:t>. Basically, we can say a method is a function which is a member of some object.</a:t>
            </a:r>
            <a:endParaRPr lang="en-IN" dirty="0"/>
          </a:p>
        </p:txBody>
      </p:sp>
      <p:sp>
        <p:nvSpPr>
          <p:cNvPr id="6" name="TextBox 5">
            <a:extLst>
              <a:ext uri="{FF2B5EF4-FFF2-40B4-BE49-F238E27FC236}">
                <a16:creationId xmlns:a16="http://schemas.microsoft.com/office/drawing/2014/main" id="{EC610862-D4DC-4204-8AD1-0B3315CE5B90}"/>
              </a:ext>
            </a:extLst>
          </p:cNvPr>
          <p:cNvSpPr txBox="1"/>
          <p:nvPr/>
        </p:nvSpPr>
        <p:spPr>
          <a:xfrm>
            <a:off x="217503" y="1575643"/>
            <a:ext cx="4088167" cy="3139321"/>
          </a:xfrm>
          <a:prstGeom prst="rect">
            <a:avLst/>
          </a:prstGeom>
          <a:noFill/>
        </p:spPr>
        <p:txBody>
          <a:bodyPr wrap="square">
            <a:spAutoFit/>
          </a:bodyPr>
          <a:lstStyle/>
          <a:p>
            <a:endParaRPr lang="en-IN" dirty="0"/>
          </a:p>
          <a:p>
            <a:r>
              <a:rPr lang="en-IN" dirty="0"/>
              <a:t> object </a:t>
            </a:r>
            <a:r>
              <a:rPr lang="en-IN" dirty="0" err="1"/>
              <a:t>Scala_Class_Function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myGetAreaFn</a:t>
            </a:r>
            <a:r>
              <a:rPr lang="en-IN" dirty="0"/>
              <a:t>= (</a:t>
            </a:r>
            <a:r>
              <a:rPr lang="en-IN" dirty="0" err="1"/>
              <a:t>rad:Double</a:t>
            </a:r>
            <a:r>
              <a:rPr lang="en-IN" dirty="0"/>
              <a:t>) =&gt;</a:t>
            </a:r>
          </a:p>
          <a:p>
            <a:r>
              <a:rPr lang="en-IN" dirty="0"/>
              <a:t>    {</a:t>
            </a:r>
          </a:p>
          <a:p>
            <a:r>
              <a:rPr lang="en-IN" dirty="0"/>
              <a:t>      </a:t>
            </a:r>
            <a:r>
              <a:rPr lang="en-IN" dirty="0" err="1"/>
              <a:t>val</a:t>
            </a:r>
            <a:r>
              <a:rPr lang="en-IN" dirty="0"/>
              <a:t> PI =3.14</a:t>
            </a:r>
          </a:p>
          <a:p>
            <a:r>
              <a:rPr lang="en-IN" dirty="0"/>
              <a:t>      PI * rad*rad</a:t>
            </a:r>
          </a:p>
          <a:p>
            <a:r>
              <a:rPr lang="en-IN" dirty="0"/>
              <a:t>    }</a:t>
            </a:r>
          </a:p>
          <a:p>
            <a:r>
              <a:rPr lang="en-IN" dirty="0"/>
              <a:t>    </a:t>
            </a:r>
            <a:r>
              <a:rPr lang="en-IN" dirty="0" err="1"/>
              <a:t>println</a:t>
            </a:r>
            <a:r>
              <a:rPr lang="en-IN" dirty="0"/>
              <a:t>(</a:t>
            </a:r>
            <a:r>
              <a:rPr lang="en-IN" dirty="0" err="1"/>
              <a:t>myGetAreaFn</a:t>
            </a:r>
            <a:r>
              <a:rPr lang="en-IN" dirty="0"/>
              <a:t>(2.2))</a:t>
            </a:r>
          </a:p>
          <a:p>
            <a:r>
              <a:rPr lang="en-IN" dirty="0"/>
              <a:t>  }</a:t>
            </a:r>
          </a:p>
          <a:p>
            <a:r>
              <a:rPr lang="en-IN" dirty="0"/>
              <a:t>}</a:t>
            </a:r>
          </a:p>
        </p:txBody>
      </p:sp>
      <p:sp>
        <p:nvSpPr>
          <p:cNvPr id="8" name="TextBox 7">
            <a:extLst>
              <a:ext uri="{FF2B5EF4-FFF2-40B4-BE49-F238E27FC236}">
                <a16:creationId xmlns:a16="http://schemas.microsoft.com/office/drawing/2014/main" id="{7C7F6100-A37F-4E26-857D-E803946CE0FA}"/>
              </a:ext>
            </a:extLst>
          </p:cNvPr>
          <p:cNvSpPr txBox="1"/>
          <p:nvPr/>
        </p:nvSpPr>
        <p:spPr>
          <a:xfrm>
            <a:off x="4572000" y="1637787"/>
            <a:ext cx="4292353" cy="4524315"/>
          </a:xfrm>
          <a:prstGeom prst="rect">
            <a:avLst/>
          </a:prstGeom>
          <a:noFill/>
        </p:spPr>
        <p:txBody>
          <a:bodyPr wrap="square">
            <a:spAutoFit/>
          </a:bodyPr>
          <a:lstStyle/>
          <a:p>
            <a:r>
              <a:rPr lang="en-IN" dirty="0"/>
              <a:t>Class </a:t>
            </a:r>
            <a:r>
              <a:rPr lang="en-IN" dirty="0" err="1"/>
              <a:t>scala_class_methods</a:t>
            </a:r>
            <a:r>
              <a:rPr lang="en-IN" dirty="0"/>
              <a:t> {</a:t>
            </a:r>
          </a:p>
          <a:p>
            <a:endParaRPr lang="en-IN" dirty="0"/>
          </a:p>
          <a:p>
            <a:r>
              <a:rPr lang="en-IN" dirty="0"/>
              <a:t>  def </a:t>
            </a:r>
            <a:r>
              <a:rPr lang="en-IN" dirty="0" err="1"/>
              <a:t>mygetareamd</a:t>
            </a:r>
            <a:r>
              <a:rPr lang="en-IN" dirty="0"/>
              <a:t>(</a:t>
            </a:r>
            <a:r>
              <a:rPr lang="en-IN" dirty="0" err="1"/>
              <a:t>rad:double</a:t>
            </a:r>
            <a:r>
              <a:rPr lang="en-IN" dirty="0"/>
              <a:t>):double=</a:t>
            </a:r>
          </a:p>
          <a:p>
            <a:r>
              <a:rPr lang="en-IN" dirty="0"/>
              <a:t>  {</a:t>
            </a:r>
          </a:p>
          <a:p>
            <a:r>
              <a:rPr lang="en-IN" dirty="0"/>
              <a:t>    Val pi =3.14</a:t>
            </a:r>
          </a:p>
          <a:p>
            <a:r>
              <a:rPr lang="en-IN" dirty="0"/>
              <a:t>    PI* rad* rad</a:t>
            </a:r>
          </a:p>
          <a:p>
            <a:r>
              <a:rPr lang="en-IN" dirty="0"/>
              <a:t>  }</a:t>
            </a:r>
          </a:p>
          <a:p>
            <a:r>
              <a:rPr lang="en-IN" dirty="0"/>
              <a:t>}</a:t>
            </a:r>
          </a:p>
          <a:p>
            <a:r>
              <a:rPr lang="en-IN" dirty="0"/>
              <a:t>  Object  </a:t>
            </a:r>
            <a:r>
              <a:rPr lang="en-IN" dirty="0" err="1"/>
              <a:t>scala_class_methods_obj</a:t>
            </a:r>
            <a:endParaRPr lang="en-IN" dirty="0"/>
          </a:p>
          <a:p>
            <a:r>
              <a:rPr lang="en-IN" dirty="0"/>
              <a:t>  {</a:t>
            </a:r>
          </a:p>
          <a:p>
            <a:r>
              <a:rPr lang="en-IN" dirty="0"/>
              <a:t>    Def main(</a:t>
            </a:r>
            <a:r>
              <a:rPr lang="en-IN" dirty="0" err="1"/>
              <a:t>args</a:t>
            </a:r>
            <a:r>
              <a:rPr lang="en-IN" dirty="0"/>
              <a:t>: array[string]): unit = {</a:t>
            </a:r>
          </a:p>
          <a:p>
            <a:r>
              <a:rPr lang="en-IN" dirty="0"/>
              <a:t>      </a:t>
            </a:r>
            <a:r>
              <a:rPr lang="en-IN" dirty="0" err="1"/>
              <a:t>val</a:t>
            </a:r>
            <a:r>
              <a:rPr lang="en-IN" dirty="0"/>
              <a:t> m1= new </a:t>
            </a:r>
            <a:r>
              <a:rPr lang="en-IN" dirty="0" err="1"/>
              <a:t>scala_class_methods</a:t>
            </a:r>
            <a:r>
              <a:rPr lang="en-IN" dirty="0"/>
              <a:t>()</a:t>
            </a:r>
          </a:p>
          <a:p>
            <a:r>
              <a:rPr lang="en-IN" dirty="0"/>
              <a:t>     </a:t>
            </a:r>
            <a:r>
              <a:rPr lang="en-IN" dirty="0" err="1"/>
              <a:t>Println</a:t>
            </a:r>
            <a:r>
              <a:rPr lang="en-IN" dirty="0"/>
              <a:t>(m1.Mygetareamd(2.2))</a:t>
            </a:r>
          </a:p>
          <a:p>
            <a:r>
              <a:rPr lang="en-IN" dirty="0"/>
              <a:t>    }</a:t>
            </a:r>
          </a:p>
          <a:p>
            <a:r>
              <a:rPr lang="en-IN" dirty="0"/>
              <a:t>  }</a:t>
            </a:r>
          </a:p>
          <a:p>
            <a:endParaRPr lang="en-IN" dirty="0"/>
          </a:p>
        </p:txBody>
      </p:sp>
    </p:spTree>
    <p:extLst>
      <p:ext uri="{BB962C8B-B14F-4D97-AF65-F5344CB8AC3E}">
        <p14:creationId xmlns:p14="http://schemas.microsoft.com/office/powerpoint/2010/main" val="15727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1" y="2144033"/>
            <a:ext cx="3630967"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25886-8E4A-437A-A7A9-3AB87A845017}"/>
              </a:ext>
            </a:extLst>
          </p:cNvPr>
          <p:cNvSpPr txBox="1"/>
          <p:nvPr/>
        </p:nvSpPr>
        <p:spPr>
          <a:xfrm>
            <a:off x="457200" y="290289"/>
            <a:ext cx="4572000" cy="369332"/>
          </a:xfrm>
          <a:prstGeom prst="rect">
            <a:avLst/>
          </a:prstGeom>
          <a:noFill/>
        </p:spPr>
        <p:txBody>
          <a:bodyPr wrap="square">
            <a:spAutoFit/>
          </a:bodyPr>
          <a:lstStyle/>
          <a:p>
            <a:pPr algn="l" fontAlgn="base"/>
            <a:r>
              <a:rPr lang="en-US" b="1" i="0" dirty="0">
                <a:solidFill>
                  <a:srgbClr val="273239"/>
                </a:solidFill>
                <a:effectLst/>
                <a:latin typeface="sofia-pro"/>
              </a:rPr>
              <a:t>Scala Set map() method  </a:t>
            </a:r>
          </a:p>
        </p:txBody>
      </p:sp>
      <p:sp>
        <p:nvSpPr>
          <p:cNvPr id="5" name="TextBox 4">
            <a:extLst>
              <a:ext uri="{FF2B5EF4-FFF2-40B4-BE49-F238E27FC236}">
                <a16:creationId xmlns:a16="http://schemas.microsoft.com/office/drawing/2014/main" id="{A51FB985-4672-47BE-8549-4A8660C5D152}"/>
              </a:ext>
            </a:extLst>
          </p:cNvPr>
          <p:cNvSpPr txBox="1"/>
          <p:nvPr/>
        </p:nvSpPr>
        <p:spPr>
          <a:xfrm>
            <a:off x="2641107" y="659621"/>
            <a:ext cx="6414116"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map()</a:t>
            </a:r>
            <a:r>
              <a:rPr lang="en-US" b="0" i="0" dirty="0">
                <a:solidFill>
                  <a:srgbClr val="273239"/>
                </a:solidFill>
                <a:effectLst/>
                <a:latin typeface="urw-din"/>
              </a:rPr>
              <a:t> method is utilized to build a new set by applying a function to all elements of this set.</a:t>
            </a:r>
            <a:endParaRPr lang="en-IN" dirty="0"/>
          </a:p>
        </p:txBody>
      </p:sp>
      <p:sp>
        <p:nvSpPr>
          <p:cNvPr id="7" name="TextBox 6">
            <a:extLst>
              <a:ext uri="{FF2B5EF4-FFF2-40B4-BE49-F238E27FC236}">
                <a16:creationId xmlns:a16="http://schemas.microsoft.com/office/drawing/2014/main" id="{EA839384-8098-4745-B2D1-A7C151DC2F6C}"/>
              </a:ext>
            </a:extLst>
          </p:cNvPr>
          <p:cNvSpPr txBox="1"/>
          <p:nvPr/>
        </p:nvSpPr>
        <p:spPr>
          <a:xfrm>
            <a:off x="2689933" y="1375117"/>
            <a:ext cx="6365289" cy="923330"/>
          </a:xfrm>
          <a:prstGeom prst="rect">
            <a:avLst/>
          </a:prstGeom>
          <a:noFill/>
        </p:spPr>
        <p:txBody>
          <a:bodyPr wrap="square">
            <a:spAutoFit/>
          </a:bodyPr>
          <a:lstStyle/>
          <a:p>
            <a:pPr algn="l" fontAlgn="base"/>
            <a:r>
              <a:rPr lang="en-IN" b="1" i="1" dirty="0">
                <a:solidFill>
                  <a:srgbClr val="273239"/>
                </a:solidFill>
                <a:effectLst/>
                <a:latin typeface="urw-din"/>
              </a:rPr>
              <a:t>Method Definition:</a:t>
            </a:r>
            <a:r>
              <a:rPr lang="en-IN" b="0" i="1" dirty="0">
                <a:solidFill>
                  <a:srgbClr val="273239"/>
                </a:solidFill>
                <a:effectLst/>
                <a:latin typeface="urw-din"/>
              </a:rPr>
              <a:t> def map[B](f: (A) =&gt; B): </a:t>
            </a:r>
            <a:r>
              <a:rPr lang="en-IN" b="0" i="1" dirty="0" err="1">
                <a:solidFill>
                  <a:srgbClr val="273239"/>
                </a:solidFill>
                <a:effectLst/>
                <a:latin typeface="urw-din"/>
              </a:rPr>
              <a:t>immutable.Set</a:t>
            </a:r>
            <a:r>
              <a:rPr lang="en-IN" b="0" i="1" dirty="0">
                <a:solidFill>
                  <a:srgbClr val="273239"/>
                </a:solidFill>
                <a:effectLst/>
                <a:latin typeface="urw-din"/>
              </a:rPr>
              <a:t>[B]</a:t>
            </a:r>
          </a:p>
          <a:p>
            <a:br>
              <a:rPr lang="en-IN" b="0" i="1" dirty="0">
                <a:solidFill>
                  <a:srgbClr val="273239"/>
                </a:solidFill>
                <a:effectLst/>
                <a:latin typeface="urw-din"/>
              </a:rPr>
            </a:br>
            <a:endParaRPr lang="en-IN" dirty="0"/>
          </a:p>
        </p:txBody>
      </p:sp>
      <p:sp>
        <p:nvSpPr>
          <p:cNvPr id="10" name="TextBox 9">
            <a:extLst>
              <a:ext uri="{FF2B5EF4-FFF2-40B4-BE49-F238E27FC236}">
                <a16:creationId xmlns:a16="http://schemas.microsoft.com/office/drawing/2014/main" id="{9C3C8EA5-ABF3-4EB3-A5F3-6475BD1CAE33}"/>
              </a:ext>
            </a:extLst>
          </p:cNvPr>
          <p:cNvSpPr txBox="1"/>
          <p:nvPr/>
        </p:nvSpPr>
        <p:spPr>
          <a:xfrm>
            <a:off x="2871926" y="2298447"/>
            <a:ext cx="5774923" cy="3416320"/>
          </a:xfrm>
          <a:prstGeom prst="rect">
            <a:avLst/>
          </a:prstGeom>
          <a:noFill/>
        </p:spPr>
        <p:txBody>
          <a:bodyPr wrap="square">
            <a:spAutoFit/>
          </a:bodyPr>
          <a:lstStyle/>
          <a:p>
            <a:r>
              <a:rPr lang="en-IN" dirty="0"/>
              <a:t>object </a:t>
            </a:r>
            <a:r>
              <a:rPr lang="en-IN" dirty="0" err="1"/>
              <a:t>Scala_Collection_Maps_new</a:t>
            </a:r>
            <a:r>
              <a:rPr lang="en-IN" dirty="0"/>
              <a:t> {</a:t>
            </a:r>
          </a:p>
          <a:p>
            <a:r>
              <a:rPr lang="en-IN" dirty="0"/>
              <a:t>  def main(</a:t>
            </a:r>
            <a:r>
              <a:rPr lang="en-IN" dirty="0" err="1"/>
              <a:t>args</a:t>
            </a:r>
            <a:r>
              <a:rPr lang="en-IN" dirty="0"/>
              <a:t>: Array[String]): Unit = {</a:t>
            </a:r>
          </a:p>
          <a:p>
            <a:r>
              <a:rPr lang="en-IN" dirty="0"/>
              <a:t>//    Creating a set</a:t>
            </a:r>
          </a:p>
          <a:p>
            <a:r>
              <a:rPr lang="en-IN" dirty="0"/>
              <a:t>    </a:t>
            </a:r>
            <a:r>
              <a:rPr lang="en-IN" dirty="0" err="1"/>
              <a:t>val</a:t>
            </a:r>
            <a:r>
              <a:rPr lang="en-IN" dirty="0"/>
              <a:t> s1 = Set(5, 1, 3, 2, 4)</a:t>
            </a:r>
          </a:p>
          <a:p>
            <a:r>
              <a:rPr lang="en-IN" dirty="0"/>
              <a:t>    // Applying map method</a:t>
            </a:r>
          </a:p>
          <a:p>
            <a:r>
              <a:rPr lang="en-IN" dirty="0"/>
              <a:t>//    </a:t>
            </a:r>
            <a:r>
              <a:rPr lang="en-IN" dirty="0" err="1"/>
              <a:t>val</a:t>
            </a:r>
            <a:r>
              <a:rPr lang="en-IN" dirty="0"/>
              <a:t> result = s1.map(x =&gt; x*x)</a:t>
            </a:r>
          </a:p>
          <a:p>
            <a:r>
              <a:rPr lang="en-IN" dirty="0"/>
              <a:t>    </a:t>
            </a:r>
            <a:r>
              <a:rPr lang="en-IN" dirty="0" err="1"/>
              <a:t>val</a:t>
            </a:r>
            <a:r>
              <a:rPr lang="en-IN" dirty="0"/>
              <a:t> result1 = s1.map(x =&gt; x+2)</a:t>
            </a:r>
          </a:p>
          <a:p>
            <a:r>
              <a:rPr lang="en-IN" dirty="0"/>
              <a:t>   // Display output</a:t>
            </a:r>
          </a:p>
          <a:p>
            <a:r>
              <a:rPr lang="en-IN" dirty="0"/>
              <a:t>//    </a:t>
            </a:r>
            <a:r>
              <a:rPr lang="en-IN" dirty="0" err="1"/>
              <a:t>println</a:t>
            </a:r>
            <a:r>
              <a:rPr lang="en-IN" dirty="0"/>
              <a:t>(result)</a:t>
            </a:r>
          </a:p>
          <a:p>
            <a:r>
              <a:rPr lang="en-IN" dirty="0"/>
              <a:t>    </a:t>
            </a:r>
            <a:r>
              <a:rPr lang="en-IN" dirty="0" err="1"/>
              <a:t>println</a:t>
            </a:r>
            <a:r>
              <a:rPr lang="en-IN" dirty="0"/>
              <a:t>(result1)</a:t>
            </a:r>
          </a:p>
          <a:p>
            <a:r>
              <a:rPr lang="en-IN" dirty="0"/>
              <a:t>  }</a:t>
            </a:r>
          </a:p>
          <a:p>
            <a:r>
              <a:rPr lang="en-IN" dirty="0"/>
              <a:t>}</a:t>
            </a:r>
          </a:p>
        </p:txBody>
      </p:sp>
    </p:spTree>
    <p:extLst>
      <p:ext uri="{BB962C8B-B14F-4D97-AF65-F5344CB8AC3E}">
        <p14:creationId xmlns:p14="http://schemas.microsoft.com/office/powerpoint/2010/main" val="328615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BA9EF-863B-4B4E-98F0-2483A8295A4F}"/>
              </a:ext>
            </a:extLst>
          </p:cNvPr>
          <p:cNvSpPr txBox="1"/>
          <p:nvPr/>
        </p:nvSpPr>
        <p:spPr>
          <a:xfrm>
            <a:off x="652508" y="183757"/>
            <a:ext cx="4572000" cy="369332"/>
          </a:xfrm>
          <a:prstGeom prst="rect">
            <a:avLst/>
          </a:prstGeom>
          <a:noFill/>
        </p:spPr>
        <p:txBody>
          <a:bodyPr wrap="square">
            <a:spAutoFit/>
          </a:bodyPr>
          <a:lstStyle/>
          <a:p>
            <a:pPr algn="l" fontAlgn="base"/>
            <a:r>
              <a:rPr lang="en-IN" b="1" i="0" dirty="0">
                <a:solidFill>
                  <a:srgbClr val="273239"/>
                </a:solidFill>
                <a:effectLst/>
                <a:latin typeface="sofia-pro"/>
              </a:rPr>
              <a:t>Scala Map</a:t>
            </a:r>
          </a:p>
        </p:txBody>
      </p:sp>
      <p:sp>
        <p:nvSpPr>
          <p:cNvPr id="5" name="TextBox 4">
            <a:extLst>
              <a:ext uri="{FF2B5EF4-FFF2-40B4-BE49-F238E27FC236}">
                <a16:creationId xmlns:a16="http://schemas.microsoft.com/office/drawing/2014/main" id="{7500127E-2697-446C-83AC-F7DC213ACE4F}"/>
              </a:ext>
            </a:extLst>
          </p:cNvPr>
          <p:cNvSpPr txBox="1"/>
          <p:nvPr/>
        </p:nvSpPr>
        <p:spPr>
          <a:xfrm>
            <a:off x="2246050" y="183757"/>
            <a:ext cx="6516210" cy="2031325"/>
          </a:xfrm>
          <a:prstGeom prst="rect">
            <a:avLst/>
          </a:prstGeom>
          <a:noFill/>
        </p:spPr>
        <p:txBody>
          <a:bodyPr wrap="square">
            <a:spAutoFit/>
          </a:bodyPr>
          <a:lstStyle/>
          <a:p>
            <a:r>
              <a:rPr lang="en-US" b="1" i="0" dirty="0">
                <a:solidFill>
                  <a:srgbClr val="273239"/>
                </a:solidFill>
                <a:effectLst/>
                <a:latin typeface="urw-din"/>
              </a:rPr>
              <a:t>Map</a:t>
            </a:r>
            <a:r>
              <a:rPr lang="en-US" b="0" i="0" dirty="0">
                <a:solidFill>
                  <a:srgbClr val="273239"/>
                </a:solidFill>
                <a:effectLst/>
                <a:latin typeface="urw-din"/>
              </a:rPr>
              <a:t> is a collection of key-value pairs. In other words, it is similar to dictionary. Keys are always unique while values need not be unique. Key-value pairs can have any data type. However, data type once used for any key and value must be consistent throughout. Maps are classified into two types: </a:t>
            </a:r>
            <a:r>
              <a:rPr lang="en-US" b="0" i="1" dirty="0">
                <a:solidFill>
                  <a:srgbClr val="273239"/>
                </a:solidFill>
                <a:effectLst/>
                <a:latin typeface="urw-din"/>
              </a:rPr>
              <a:t>mutable</a:t>
            </a:r>
            <a:r>
              <a:rPr lang="en-US" b="0" i="0" dirty="0">
                <a:solidFill>
                  <a:srgbClr val="273239"/>
                </a:solidFill>
                <a:effectLst/>
                <a:latin typeface="urw-din"/>
              </a:rPr>
              <a:t> and </a:t>
            </a:r>
            <a:r>
              <a:rPr lang="en-US" b="0" i="1" dirty="0">
                <a:solidFill>
                  <a:srgbClr val="273239"/>
                </a:solidFill>
                <a:effectLst/>
                <a:latin typeface="urw-din"/>
              </a:rPr>
              <a:t>immutable</a:t>
            </a:r>
            <a:r>
              <a:rPr lang="en-US" b="0" i="0" dirty="0">
                <a:solidFill>
                  <a:srgbClr val="273239"/>
                </a:solidFill>
                <a:effectLst/>
                <a:latin typeface="urw-din"/>
              </a:rPr>
              <a:t>. By default Scala uses immutable Map. In order to use mutable Map, we must import </a:t>
            </a:r>
            <a:r>
              <a:rPr lang="en-US" b="1" i="0" dirty="0" err="1">
                <a:solidFill>
                  <a:srgbClr val="273239"/>
                </a:solidFill>
                <a:effectLst/>
                <a:latin typeface="urw-din"/>
              </a:rPr>
              <a:t>scala.collection.mutable.Map</a:t>
            </a:r>
            <a:r>
              <a:rPr lang="en-US" b="0" i="0" dirty="0">
                <a:solidFill>
                  <a:srgbClr val="273239"/>
                </a:solidFill>
                <a:effectLst/>
                <a:latin typeface="urw-din"/>
              </a:rPr>
              <a:t> class explicitly.</a:t>
            </a:r>
            <a:endParaRPr lang="en-IN" dirty="0"/>
          </a:p>
        </p:txBody>
      </p:sp>
      <p:sp>
        <p:nvSpPr>
          <p:cNvPr id="7" name="TextBox 6">
            <a:extLst>
              <a:ext uri="{FF2B5EF4-FFF2-40B4-BE49-F238E27FC236}">
                <a16:creationId xmlns:a16="http://schemas.microsoft.com/office/drawing/2014/main" id="{BBE4373B-560D-4385-A8E8-A17C821FD340}"/>
              </a:ext>
            </a:extLst>
          </p:cNvPr>
          <p:cNvSpPr txBox="1"/>
          <p:nvPr/>
        </p:nvSpPr>
        <p:spPr>
          <a:xfrm>
            <a:off x="195308" y="2403096"/>
            <a:ext cx="4572000" cy="369332"/>
          </a:xfrm>
          <a:prstGeom prst="rect">
            <a:avLst/>
          </a:prstGeom>
          <a:noFill/>
        </p:spPr>
        <p:txBody>
          <a:bodyPr wrap="square">
            <a:spAutoFit/>
          </a:bodyPr>
          <a:lstStyle/>
          <a:p>
            <a:r>
              <a:rPr lang="en-US" b="1" i="0" dirty="0">
                <a:solidFill>
                  <a:srgbClr val="273239"/>
                </a:solidFill>
                <a:effectLst/>
                <a:latin typeface="urw-din"/>
              </a:rPr>
              <a:t>How to create Scala Maps</a:t>
            </a:r>
            <a:endParaRPr lang="en-IN" dirty="0"/>
          </a:p>
        </p:txBody>
      </p:sp>
      <p:sp>
        <p:nvSpPr>
          <p:cNvPr id="10" name="TextBox 9">
            <a:extLst>
              <a:ext uri="{FF2B5EF4-FFF2-40B4-BE49-F238E27FC236}">
                <a16:creationId xmlns:a16="http://schemas.microsoft.com/office/drawing/2014/main" id="{B6B9830E-BF6F-479A-AB0F-616D9813AC58}"/>
              </a:ext>
            </a:extLst>
          </p:cNvPr>
          <p:cNvSpPr txBox="1"/>
          <p:nvPr/>
        </p:nvSpPr>
        <p:spPr>
          <a:xfrm>
            <a:off x="2912984" y="2772428"/>
            <a:ext cx="6035708" cy="2954655"/>
          </a:xfrm>
          <a:prstGeom prst="rect">
            <a:avLst/>
          </a:prstGeom>
          <a:noFill/>
        </p:spPr>
        <p:txBody>
          <a:bodyPr wrap="square">
            <a:spAutoFit/>
          </a:bodyPr>
          <a:lstStyle/>
          <a:p>
            <a:r>
              <a:rPr lang="en-IN" sz="1200" dirty="0"/>
              <a:t>object </a:t>
            </a:r>
            <a:r>
              <a:rPr lang="en-IN" sz="1200" dirty="0" err="1"/>
              <a:t>scala_collection_maps</a:t>
            </a:r>
            <a:r>
              <a:rPr lang="en-IN" sz="1200" dirty="0"/>
              <a:t> {</a:t>
            </a:r>
          </a:p>
          <a:p>
            <a:r>
              <a:rPr lang="en-IN" sz="1200" dirty="0"/>
              <a:t>  def main(</a:t>
            </a:r>
            <a:r>
              <a:rPr lang="en-IN" sz="1200" dirty="0" err="1"/>
              <a:t>args</a:t>
            </a:r>
            <a:r>
              <a:rPr lang="en-IN" sz="1200" dirty="0"/>
              <a:t>: array[string]): unit = {</a:t>
            </a:r>
          </a:p>
          <a:p>
            <a:r>
              <a:rPr lang="en-IN" sz="1200" dirty="0"/>
              <a:t>//    var </a:t>
            </a:r>
            <a:r>
              <a:rPr lang="en-IN" sz="1200" dirty="0" err="1"/>
              <a:t>name:vector</a:t>
            </a:r>
            <a:r>
              <a:rPr lang="en-IN" sz="1200" dirty="0"/>
              <a:t>[string] = vector("</a:t>
            </a:r>
            <a:r>
              <a:rPr lang="en-IN" sz="1200" dirty="0" err="1"/>
              <a:t>kapil</a:t>
            </a:r>
            <a:r>
              <a:rPr lang="en-IN" sz="1200" dirty="0"/>
              <a:t>","</a:t>
            </a:r>
            <a:r>
              <a:rPr lang="en-IN" sz="1200" dirty="0" err="1"/>
              <a:t>somesh</a:t>
            </a:r>
            <a:r>
              <a:rPr lang="en-IN" sz="1200" dirty="0"/>
              <a:t>","</a:t>
            </a:r>
            <a:r>
              <a:rPr lang="en-IN" sz="1200" dirty="0" err="1"/>
              <a:t>rohit</a:t>
            </a:r>
            <a:r>
              <a:rPr lang="en-IN" sz="1200" dirty="0"/>
              <a:t>","</a:t>
            </a:r>
            <a:r>
              <a:rPr lang="en-IN" sz="1200" dirty="0" err="1"/>
              <a:t>mohit</a:t>
            </a:r>
            <a:r>
              <a:rPr lang="en-IN" sz="1200" dirty="0"/>
              <a:t>") //or</a:t>
            </a:r>
          </a:p>
          <a:p>
            <a:r>
              <a:rPr lang="en-IN" sz="1200" dirty="0"/>
              <a:t>//    var </a:t>
            </a:r>
            <a:r>
              <a:rPr lang="en-IN" sz="1200" dirty="0" err="1"/>
              <a:t>rollnumber</a:t>
            </a:r>
            <a:r>
              <a:rPr lang="en-IN" sz="1200" dirty="0"/>
              <a:t> = vector(101,102,103,104,105)</a:t>
            </a:r>
          </a:p>
          <a:p>
            <a:r>
              <a:rPr lang="en-IN" sz="1200" dirty="0"/>
              <a:t>    var name =map((1,"kapil"),(2,"somesh"))</a:t>
            </a:r>
          </a:p>
          <a:p>
            <a:r>
              <a:rPr lang="en-IN" sz="1200" dirty="0"/>
              <a:t>// another way</a:t>
            </a:r>
          </a:p>
          <a:p>
            <a:r>
              <a:rPr lang="en-IN" sz="1200" dirty="0"/>
              <a:t>    var name2 = map(3-&gt;"somesh",4-&gt;"ball")</a:t>
            </a:r>
          </a:p>
          <a:p>
            <a:r>
              <a:rPr lang="en-IN" sz="1200" dirty="0"/>
              <a:t>    var </a:t>
            </a:r>
            <a:r>
              <a:rPr lang="en-IN" sz="1200" dirty="0" err="1"/>
              <a:t>newmap</a:t>
            </a:r>
            <a:r>
              <a:rPr lang="en-IN" sz="1200" dirty="0"/>
              <a:t> = name2+(5-&gt;"</a:t>
            </a:r>
            <a:r>
              <a:rPr lang="en-IN" sz="1200" dirty="0" err="1"/>
              <a:t>xyz</a:t>
            </a:r>
            <a:r>
              <a:rPr lang="en-IN" sz="1200" dirty="0"/>
              <a:t>")                  // adding a new element to map</a:t>
            </a:r>
          </a:p>
          <a:p>
            <a:r>
              <a:rPr lang="en-IN" sz="1200" dirty="0"/>
              <a:t>    var </a:t>
            </a:r>
            <a:r>
              <a:rPr lang="en-IN" sz="1200" dirty="0" err="1"/>
              <a:t>removeelement</a:t>
            </a:r>
            <a:r>
              <a:rPr lang="en-IN" sz="1200" dirty="0"/>
              <a:t> = newmap-4             //  // removing an element from map</a:t>
            </a:r>
          </a:p>
          <a:p>
            <a:r>
              <a:rPr lang="en-IN" sz="1200" dirty="0"/>
              <a:t>    </a:t>
            </a:r>
            <a:r>
              <a:rPr lang="en-IN" sz="1200" dirty="0" err="1"/>
              <a:t>println</a:t>
            </a:r>
            <a:r>
              <a:rPr lang="en-IN" sz="1200" dirty="0"/>
              <a:t>(name)</a:t>
            </a:r>
          </a:p>
          <a:p>
            <a:r>
              <a:rPr lang="en-IN" sz="1200" dirty="0"/>
              <a:t>    </a:t>
            </a:r>
            <a:r>
              <a:rPr lang="en-IN" sz="1200" dirty="0" err="1"/>
              <a:t>println</a:t>
            </a:r>
            <a:r>
              <a:rPr lang="en-IN" sz="1200" dirty="0"/>
              <a:t>(name2)</a:t>
            </a:r>
          </a:p>
          <a:p>
            <a:r>
              <a:rPr lang="en-IN" sz="1200" dirty="0"/>
              <a:t>    </a:t>
            </a:r>
            <a:r>
              <a:rPr lang="en-IN" sz="1200" dirty="0" err="1"/>
              <a:t>println</a:t>
            </a:r>
            <a:r>
              <a:rPr lang="en-IN" sz="1200" dirty="0"/>
              <a:t>(</a:t>
            </a:r>
            <a:r>
              <a:rPr lang="en-IN" sz="1200" dirty="0" err="1"/>
              <a:t>newmap</a:t>
            </a:r>
            <a:r>
              <a:rPr lang="en-IN" sz="1200" dirty="0"/>
              <a:t>)</a:t>
            </a:r>
          </a:p>
          <a:p>
            <a:r>
              <a:rPr lang="en-IN" sz="1200" dirty="0"/>
              <a:t>    </a:t>
            </a:r>
            <a:r>
              <a:rPr lang="en-IN" sz="1200" dirty="0" err="1"/>
              <a:t>println</a:t>
            </a:r>
            <a:r>
              <a:rPr lang="en-IN" sz="1200" dirty="0"/>
              <a:t>(</a:t>
            </a:r>
            <a:r>
              <a:rPr lang="en-IN" sz="1200" dirty="0" err="1"/>
              <a:t>removeelement</a:t>
            </a:r>
            <a:r>
              <a:rPr lang="en-IN" sz="1200" dirty="0"/>
              <a:t>)</a:t>
            </a:r>
          </a:p>
          <a:p>
            <a:r>
              <a:rPr lang="en-IN" sz="1200" dirty="0"/>
              <a:t>  }</a:t>
            </a:r>
          </a:p>
          <a:p>
            <a:r>
              <a:rPr lang="en-IN" dirty="0"/>
              <a:t>}</a:t>
            </a:r>
          </a:p>
        </p:txBody>
      </p:sp>
    </p:spTree>
    <p:extLst>
      <p:ext uri="{BB962C8B-B14F-4D97-AF65-F5344CB8AC3E}">
        <p14:creationId xmlns:p14="http://schemas.microsoft.com/office/powerpoint/2010/main" val="1346730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182C0-DCB7-4AD7-BAE1-8DF1959BDB46}"/>
              </a:ext>
            </a:extLst>
          </p:cNvPr>
          <p:cNvSpPr txBox="1"/>
          <p:nvPr/>
        </p:nvSpPr>
        <p:spPr>
          <a:xfrm>
            <a:off x="472736" y="0"/>
            <a:ext cx="8671264" cy="2031325"/>
          </a:xfrm>
          <a:prstGeom prst="rect">
            <a:avLst/>
          </a:prstGeom>
          <a:noFill/>
        </p:spPr>
        <p:txBody>
          <a:bodyPr wrap="square">
            <a:spAutoFit/>
          </a:bodyPr>
          <a:lstStyle/>
          <a:p>
            <a:r>
              <a:rPr lang="en-US" dirty="0"/>
              <a:t>Operations on a Scala Map</a:t>
            </a:r>
          </a:p>
          <a:p>
            <a:r>
              <a:rPr lang="en-US" dirty="0"/>
              <a:t>There are three basic operations we can carry out on a Map:</a:t>
            </a:r>
          </a:p>
          <a:p>
            <a:endParaRPr lang="en-US" dirty="0"/>
          </a:p>
          <a:p>
            <a:r>
              <a:rPr lang="en-US" dirty="0"/>
              <a:t>keys: In Scala Map, This method returns an </a:t>
            </a:r>
            <a:r>
              <a:rPr lang="en-US" dirty="0" err="1"/>
              <a:t>iterable</a:t>
            </a:r>
            <a:r>
              <a:rPr lang="en-US" dirty="0"/>
              <a:t> containing each key in the map.</a:t>
            </a:r>
          </a:p>
          <a:p>
            <a:r>
              <a:rPr lang="en-US" dirty="0"/>
              <a:t>values: Value method returns an </a:t>
            </a:r>
            <a:r>
              <a:rPr lang="en-US" dirty="0" err="1"/>
              <a:t>iterable</a:t>
            </a:r>
            <a:r>
              <a:rPr lang="en-US" dirty="0"/>
              <a:t> containing each value in the Scala map.</a:t>
            </a:r>
          </a:p>
          <a:p>
            <a:r>
              <a:rPr lang="en-US" dirty="0" err="1"/>
              <a:t>isEmpty</a:t>
            </a:r>
            <a:r>
              <a:rPr lang="en-US" dirty="0"/>
              <a:t>: This Scala map method returns true if the map is empty otherwise this returns false.</a:t>
            </a:r>
            <a:endParaRPr lang="en-IN" dirty="0"/>
          </a:p>
        </p:txBody>
      </p:sp>
      <p:sp>
        <p:nvSpPr>
          <p:cNvPr id="6" name="TextBox 5">
            <a:extLst>
              <a:ext uri="{FF2B5EF4-FFF2-40B4-BE49-F238E27FC236}">
                <a16:creationId xmlns:a16="http://schemas.microsoft.com/office/drawing/2014/main" id="{DE5F3D08-553A-43BB-8C34-5AE52778C347}"/>
              </a:ext>
            </a:extLst>
          </p:cNvPr>
          <p:cNvSpPr txBox="1"/>
          <p:nvPr/>
        </p:nvSpPr>
        <p:spPr>
          <a:xfrm>
            <a:off x="747944" y="2274838"/>
            <a:ext cx="6727054" cy="2308324"/>
          </a:xfrm>
          <a:prstGeom prst="rect">
            <a:avLst/>
          </a:prstGeom>
          <a:noFill/>
        </p:spPr>
        <p:txBody>
          <a:bodyPr wrap="square">
            <a:spAutoFit/>
          </a:bodyPr>
          <a:lstStyle/>
          <a:p>
            <a:r>
              <a:rPr lang="en-IN" dirty="0"/>
              <a:t>object </a:t>
            </a:r>
            <a:r>
              <a:rPr lang="en-IN" dirty="0" err="1"/>
              <a:t>Scala_Collection_Map_Accessing</a:t>
            </a:r>
            <a:r>
              <a:rPr lang="en-IN" dirty="0"/>
              <a:t> {</a:t>
            </a:r>
          </a:p>
          <a:p>
            <a:r>
              <a:rPr lang="en-IN" dirty="0"/>
              <a:t>  def main(</a:t>
            </a:r>
            <a:r>
              <a:rPr lang="en-IN" dirty="0" err="1"/>
              <a:t>args</a:t>
            </a:r>
            <a:r>
              <a:rPr lang="en-IN" dirty="0"/>
              <a:t>: Array[String]): Unit = {</a:t>
            </a:r>
          </a:p>
          <a:p>
            <a:r>
              <a:rPr lang="en-IN" dirty="0"/>
              <a:t>    var name2 = Map(3-&gt;"somesh",4-&gt;"Ball")</a:t>
            </a:r>
          </a:p>
          <a:p>
            <a:r>
              <a:rPr lang="en-IN" dirty="0"/>
              <a:t>    // Accessing score of Ajay</a:t>
            </a:r>
          </a:p>
          <a:p>
            <a:r>
              <a:rPr lang="en-IN" dirty="0"/>
              <a:t>    </a:t>
            </a:r>
            <a:r>
              <a:rPr lang="en-IN" dirty="0" err="1"/>
              <a:t>val</a:t>
            </a:r>
            <a:r>
              <a:rPr lang="en-IN" dirty="0"/>
              <a:t> Three= name2(3)</a:t>
            </a:r>
          </a:p>
          <a:p>
            <a:r>
              <a:rPr lang="en-IN" dirty="0"/>
              <a:t>    </a:t>
            </a:r>
            <a:r>
              <a:rPr lang="en-IN" dirty="0" err="1"/>
              <a:t>println</a:t>
            </a:r>
            <a:r>
              <a:rPr lang="en-IN" dirty="0"/>
              <a:t>(Three)</a:t>
            </a:r>
          </a:p>
          <a:p>
            <a:r>
              <a:rPr lang="en-IN" dirty="0"/>
              <a:t>  }</a:t>
            </a:r>
          </a:p>
          <a:p>
            <a:r>
              <a:rPr lang="en-IN" dirty="0"/>
              <a:t>}</a:t>
            </a:r>
          </a:p>
        </p:txBody>
      </p:sp>
      <p:sp>
        <p:nvSpPr>
          <p:cNvPr id="8" name="TextBox 7">
            <a:extLst>
              <a:ext uri="{FF2B5EF4-FFF2-40B4-BE49-F238E27FC236}">
                <a16:creationId xmlns:a16="http://schemas.microsoft.com/office/drawing/2014/main" id="{982D90D9-0B03-4DC6-890C-2CE59D82B237}"/>
              </a:ext>
            </a:extLst>
          </p:cNvPr>
          <p:cNvSpPr txBox="1"/>
          <p:nvPr/>
        </p:nvSpPr>
        <p:spPr>
          <a:xfrm>
            <a:off x="3937247" y="3906110"/>
            <a:ext cx="4922668" cy="2031325"/>
          </a:xfrm>
          <a:prstGeom prst="rect">
            <a:avLst/>
          </a:prstGeom>
          <a:noFill/>
        </p:spPr>
        <p:txBody>
          <a:bodyPr wrap="square">
            <a:spAutoFit/>
          </a:bodyPr>
          <a:lstStyle/>
          <a:p>
            <a:r>
              <a:rPr lang="en-US" dirty="0"/>
              <a:t>If we try to access value associated with the key “Kapil”, we will get an error because no such key is present in the Map. Therefore, it is recommended to use contains() function while accessing any value using key.</a:t>
            </a:r>
          </a:p>
          <a:p>
            <a:r>
              <a:rPr lang="en-US" dirty="0"/>
              <a:t>This function checks for the key in the Map. If the key is present then it returns true, false otherwise.</a:t>
            </a:r>
            <a:endParaRPr lang="en-IN" dirty="0"/>
          </a:p>
        </p:txBody>
      </p:sp>
    </p:spTree>
    <p:extLst>
      <p:ext uri="{BB962C8B-B14F-4D97-AF65-F5344CB8AC3E}">
        <p14:creationId xmlns:p14="http://schemas.microsoft.com/office/powerpoint/2010/main" val="668985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E764-31E1-427F-9258-B93608BABA34}"/>
              </a:ext>
            </a:extLst>
          </p:cNvPr>
          <p:cNvSpPr txBox="1"/>
          <p:nvPr/>
        </p:nvSpPr>
        <p:spPr>
          <a:xfrm>
            <a:off x="863354" y="98485"/>
            <a:ext cx="7526044" cy="1754326"/>
          </a:xfrm>
          <a:prstGeom prst="rect">
            <a:avLst/>
          </a:prstGeom>
          <a:noFill/>
        </p:spPr>
        <p:txBody>
          <a:bodyPr wrap="square">
            <a:spAutoFit/>
          </a:bodyPr>
          <a:lstStyle/>
          <a:p>
            <a:r>
              <a:rPr lang="en-US" dirty="0"/>
              <a:t>Updating the values</a:t>
            </a:r>
          </a:p>
          <a:p>
            <a:r>
              <a:rPr lang="en-US" dirty="0"/>
              <a:t>If we try to update value of an immutable Map, Scala outputs an error. On the other hand, any changes made in value of any key in case of mutable Maps is accepted.</a:t>
            </a:r>
          </a:p>
          <a:p>
            <a:r>
              <a:rPr lang="en-US" dirty="0"/>
              <a:t>Example:</a:t>
            </a:r>
          </a:p>
          <a:p>
            <a:r>
              <a:rPr lang="en-US" dirty="0"/>
              <a:t>Updating immutable Map:</a:t>
            </a:r>
            <a:endParaRPr lang="en-IN" dirty="0"/>
          </a:p>
        </p:txBody>
      </p:sp>
      <p:sp>
        <p:nvSpPr>
          <p:cNvPr id="7" name="TextBox 6">
            <a:extLst>
              <a:ext uri="{FF2B5EF4-FFF2-40B4-BE49-F238E27FC236}">
                <a16:creationId xmlns:a16="http://schemas.microsoft.com/office/drawing/2014/main" id="{F5A84AAA-26FF-4351-B538-CBEF494E60E8}"/>
              </a:ext>
            </a:extLst>
          </p:cNvPr>
          <p:cNvSpPr txBox="1"/>
          <p:nvPr/>
        </p:nvSpPr>
        <p:spPr>
          <a:xfrm>
            <a:off x="958788" y="1997839"/>
            <a:ext cx="7861177" cy="2585323"/>
          </a:xfrm>
          <a:prstGeom prst="rect">
            <a:avLst/>
          </a:prstGeom>
          <a:noFill/>
        </p:spPr>
        <p:txBody>
          <a:bodyPr wrap="square">
            <a:spAutoFit/>
          </a:bodyPr>
          <a:lstStyle/>
          <a:p>
            <a:r>
              <a:rPr lang="en-IN" dirty="0"/>
              <a:t>object </a:t>
            </a:r>
            <a:r>
              <a:rPr lang="en-IN" dirty="0" err="1"/>
              <a:t>Scala_Collections_Map_Updating</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mapIm</a:t>
            </a:r>
            <a:r>
              <a:rPr lang="en-IN" dirty="0"/>
              <a:t> = Map("Ajay" -&gt; 30,"Bhavesh" -&gt; 20,"Charlie" -&gt; 50)</a:t>
            </a:r>
          </a:p>
          <a:p>
            <a:r>
              <a:rPr lang="en-IN" dirty="0"/>
              <a:t>    </a:t>
            </a:r>
            <a:r>
              <a:rPr lang="en-IN" dirty="0" err="1"/>
              <a:t>println</a:t>
            </a:r>
            <a:r>
              <a:rPr lang="en-IN" dirty="0"/>
              <a:t>(</a:t>
            </a:r>
            <a:r>
              <a:rPr lang="en-IN" dirty="0" err="1"/>
              <a:t>mapIm</a:t>
            </a:r>
            <a:r>
              <a:rPr lang="en-IN" dirty="0"/>
              <a:t>)</a:t>
            </a:r>
          </a:p>
          <a:p>
            <a:r>
              <a:rPr lang="en-IN" dirty="0"/>
              <a:t>    //Updating</a:t>
            </a:r>
          </a:p>
          <a:p>
            <a:r>
              <a:rPr lang="en-IN" dirty="0"/>
              <a:t>    </a:t>
            </a:r>
            <a:r>
              <a:rPr lang="en-IN" dirty="0" err="1"/>
              <a:t>mapIm</a:t>
            </a:r>
            <a:r>
              <a:rPr lang="en-IN" dirty="0"/>
              <a:t>("Ajay") = 10</a:t>
            </a:r>
          </a:p>
          <a:p>
            <a:r>
              <a:rPr lang="en-IN" dirty="0"/>
              <a:t>    </a:t>
            </a:r>
            <a:r>
              <a:rPr lang="en-IN" dirty="0" err="1"/>
              <a:t>println</a:t>
            </a:r>
            <a:r>
              <a:rPr lang="en-IN" dirty="0"/>
              <a:t>(</a:t>
            </a:r>
            <a:r>
              <a:rPr lang="en-IN" dirty="0" err="1"/>
              <a:t>mapIm</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ED0B6665-94DA-4264-A3F3-84427C5C9753}"/>
              </a:ext>
            </a:extLst>
          </p:cNvPr>
          <p:cNvSpPr txBox="1"/>
          <p:nvPr/>
        </p:nvSpPr>
        <p:spPr>
          <a:xfrm>
            <a:off x="2210541" y="3695330"/>
            <a:ext cx="7528264" cy="2862322"/>
          </a:xfrm>
          <a:prstGeom prst="rect">
            <a:avLst/>
          </a:prstGeom>
          <a:noFill/>
        </p:spPr>
        <p:txBody>
          <a:bodyPr wrap="square">
            <a:spAutoFit/>
          </a:bodyPr>
          <a:lstStyle/>
          <a:p>
            <a:endParaRPr lang="en-IN" dirty="0"/>
          </a:p>
          <a:p>
            <a:r>
              <a:rPr lang="en-IN" dirty="0"/>
              <a:t>        </a:t>
            </a:r>
            <a:r>
              <a:rPr lang="en-IN" dirty="0" err="1"/>
              <a:t>val</a:t>
            </a:r>
            <a:r>
              <a:rPr lang="en-IN" dirty="0"/>
              <a:t> </a:t>
            </a:r>
            <a:r>
              <a:rPr lang="en-IN" dirty="0" err="1"/>
              <a:t>mapMut</a:t>
            </a:r>
            <a:r>
              <a:rPr lang="en-IN" dirty="0"/>
              <a:t> = </a:t>
            </a:r>
            <a:r>
              <a:rPr lang="en-IN" dirty="0" err="1"/>
              <a:t>scala.collection.mutable.Map</a:t>
            </a:r>
            <a:r>
              <a:rPr lang="en-IN" dirty="0"/>
              <a:t>("Ajay" -&gt; 30,</a:t>
            </a:r>
          </a:p>
          <a:p>
            <a:r>
              <a:rPr lang="en-IN" dirty="0"/>
              <a:t>                                                  "Bhavesh" -&gt; 20, </a:t>
            </a:r>
          </a:p>
          <a:p>
            <a:r>
              <a:rPr lang="en-IN" dirty="0"/>
              <a:t>                                                  "Charlie" -&gt; 50)</a:t>
            </a:r>
          </a:p>
          <a:p>
            <a:r>
              <a:rPr lang="en-IN" dirty="0"/>
              <a:t>        </a:t>
            </a:r>
            <a:r>
              <a:rPr lang="en-IN" dirty="0" err="1"/>
              <a:t>println</a:t>
            </a:r>
            <a:r>
              <a:rPr lang="en-IN" dirty="0"/>
              <a:t>("Before Updating: " + </a:t>
            </a:r>
            <a:r>
              <a:rPr lang="en-IN" dirty="0" err="1"/>
              <a:t>mapMut</a:t>
            </a:r>
            <a:r>
              <a:rPr lang="en-IN" dirty="0"/>
              <a:t>)</a:t>
            </a:r>
          </a:p>
          <a:p>
            <a:r>
              <a:rPr lang="en-IN" dirty="0"/>
              <a:t>  </a:t>
            </a:r>
          </a:p>
          <a:p>
            <a:r>
              <a:rPr lang="en-IN" dirty="0"/>
              <a:t>        // Updating</a:t>
            </a:r>
          </a:p>
          <a:p>
            <a:r>
              <a:rPr lang="en-IN" dirty="0"/>
              <a:t>        </a:t>
            </a:r>
            <a:r>
              <a:rPr lang="en-IN" dirty="0" err="1"/>
              <a:t>mapMut</a:t>
            </a:r>
            <a:r>
              <a:rPr lang="en-IN" dirty="0"/>
              <a:t>("Ajay") = 10 </a:t>
            </a:r>
          </a:p>
          <a:p>
            <a:r>
              <a:rPr lang="en-IN" dirty="0"/>
              <a:t>  </a:t>
            </a:r>
          </a:p>
          <a:p>
            <a:r>
              <a:rPr lang="en-IN" dirty="0"/>
              <a:t>        </a:t>
            </a:r>
            <a:r>
              <a:rPr lang="en-IN" dirty="0" err="1"/>
              <a:t>println</a:t>
            </a:r>
            <a:r>
              <a:rPr lang="en-IN" dirty="0"/>
              <a:t>("After Updating: " + </a:t>
            </a:r>
            <a:r>
              <a:rPr lang="en-IN" dirty="0" err="1"/>
              <a:t>mapMut</a:t>
            </a:r>
            <a:r>
              <a:rPr lang="en-IN" dirty="0"/>
              <a:t>)</a:t>
            </a:r>
          </a:p>
        </p:txBody>
      </p:sp>
    </p:spTree>
    <p:extLst>
      <p:ext uri="{BB962C8B-B14F-4D97-AF65-F5344CB8AC3E}">
        <p14:creationId xmlns:p14="http://schemas.microsoft.com/office/powerpoint/2010/main" val="28175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1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B6775-C699-484A-B748-5BA332F16AE1}"/>
              </a:ext>
            </a:extLst>
          </p:cNvPr>
          <p:cNvSpPr txBox="1"/>
          <p:nvPr/>
        </p:nvSpPr>
        <p:spPr>
          <a:xfrm>
            <a:off x="146481" y="410993"/>
            <a:ext cx="8544758" cy="1200329"/>
          </a:xfrm>
          <a:prstGeom prst="rect">
            <a:avLst/>
          </a:prstGeom>
          <a:noFill/>
        </p:spPr>
        <p:txBody>
          <a:bodyPr wrap="square">
            <a:spAutoFit/>
          </a:bodyPr>
          <a:lstStyle/>
          <a:p>
            <a:r>
              <a:rPr lang="en-US" b="1" i="0" dirty="0">
                <a:solidFill>
                  <a:srgbClr val="333333"/>
                </a:solidFill>
                <a:effectLst/>
                <a:latin typeface="inter-regular"/>
              </a:rPr>
              <a:t>custom exceptions</a:t>
            </a: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a:t>
            </a:r>
            <a:r>
              <a:rPr lang="en-US" dirty="0">
                <a:solidFill>
                  <a:srgbClr val="333333"/>
                </a:solidFill>
                <a:latin typeface="inter-regular"/>
              </a:rPr>
              <a:t>we</a:t>
            </a:r>
            <a:r>
              <a:rPr lang="en-US" b="0" i="0" dirty="0">
                <a:solidFill>
                  <a:srgbClr val="333333"/>
                </a:solidFill>
                <a:effectLst/>
                <a:latin typeface="inter-regular"/>
              </a:rPr>
              <a:t> can create your own exception. It is also known as custom exceptions. You must extend Exception class while declaring custom exception class. </a:t>
            </a:r>
            <a:r>
              <a:rPr lang="en-US" dirty="0">
                <a:solidFill>
                  <a:srgbClr val="333333"/>
                </a:solidFill>
                <a:latin typeface="inter-regular"/>
              </a:rPr>
              <a:t>we</a:t>
            </a:r>
            <a:r>
              <a:rPr lang="en-US" b="0" i="0" dirty="0">
                <a:solidFill>
                  <a:srgbClr val="333333"/>
                </a:solidFill>
                <a:effectLst/>
                <a:latin typeface="inter-regular"/>
              </a:rPr>
              <a:t> can create your own exception message in custom class.</a:t>
            </a:r>
            <a:endParaRPr lang="en-IN" dirty="0"/>
          </a:p>
        </p:txBody>
      </p:sp>
      <p:sp>
        <p:nvSpPr>
          <p:cNvPr id="6" name="TextBox 5">
            <a:extLst>
              <a:ext uri="{FF2B5EF4-FFF2-40B4-BE49-F238E27FC236}">
                <a16:creationId xmlns:a16="http://schemas.microsoft.com/office/drawing/2014/main" id="{DC3D01C0-BC04-46EC-BCFB-9AEDDC485A67}"/>
              </a:ext>
            </a:extLst>
          </p:cNvPr>
          <p:cNvSpPr txBox="1"/>
          <p:nvPr/>
        </p:nvSpPr>
        <p:spPr>
          <a:xfrm>
            <a:off x="4256843" y="1611322"/>
            <a:ext cx="4643020" cy="4832092"/>
          </a:xfrm>
          <a:prstGeom prst="rect">
            <a:avLst/>
          </a:prstGeom>
          <a:noFill/>
        </p:spPr>
        <p:txBody>
          <a:bodyPr wrap="square">
            <a:spAutoFit/>
          </a:bodyPr>
          <a:lstStyle/>
          <a:p>
            <a:r>
              <a:rPr lang="en-IN" sz="1400" dirty="0"/>
              <a:t>class </a:t>
            </a:r>
            <a:r>
              <a:rPr lang="en-IN" sz="1400" dirty="0" err="1"/>
              <a:t>InvalidAgeException</a:t>
            </a:r>
            <a:r>
              <a:rPr lang="en-IN" sz="1400" dirty="0"/>
              <a:t>(</a:t>
            </a:r>
            <a:r>
              <a:rPr lang="en-IN" sz="1400" dirty="0" err="1"/>
              <a:t>s:String</a:t>
            </a:r>
            <a:r>
              <a:rPr lang="en-IN" sz="1400" dirty="0"/>
              <a:t>) extends Exception(s){}</a:t>
            </a:r>
          </a:p>
          <a:p>
            <a:r>
              <a:rPr lang="en-IN" sz="1400" dirty="0"/>
              <a:t>class </a:t>
            </a:r>
            <a:r>
              <a:rPr lang="en-IN" sz="1400" dirty="0" err="1"/>
              <a:t>Scala_Custom_Exception</a:t>
            </a:r>
            <a:r>
              <a:rPr lang="en-IN" sz="1400" dirty="0"/>
              <a:t> {</a:t>
            </a:r>
          </a:p>
          <a:p>
            <a:r>
              <a:rPr lang="en-IN" sz="1400" dirty="0"/>
              <a:t>  @throws(classOf[InvalidAgeException])</a:t>
            </a:r>
          </a:p>
          <a:p>
            <a:r>
              <a:rPr lang="en-IN" sz="1400" dirty="0"/>
              <a:t>  def validate(</a:t>
            </a:r>
            <a:r>
              <a:rPr lang="en-IN" sz="1400" dirty="0" err="1"/>
              <a:t>age:Int</a:t>
            </a:r>
            <a:r>
              <a:rPr lang="en-IN" sz="1400" dirty="0"/>
              <a:t>){</a:t>
            </a:r>
          </a:p>
          <a:p>
            <a:r>
              <a:rPr lang="en-IN" sz="1400" dirty="0"/>
              <a:t>    if(age&lt;18){</a:t>
            </a:r>
          </a:p>
          <a:p>
            <a:r>
              <a:rPr lang="en-IN" sz="1400" dirty="0"/>
              <a:t>      throw new </a:t>
            </a:r>
            <a:r>
              <a:rPr lang="en-IN" sz="1400" dirty="0" err="1"/>
              <a:t>InvalidAgeException</a:t>
            </a:r>
            <a:r>
              <a:rPr lang="en-IN" sz="1400" dirty="0"/>
              <a:t>("Not eligible")</a:t>
            </a:r>
          </a:p>
          <a:p>
            <a:r>
              <a:rPr lang="en-IN" sz="1400" dirty="0"/>
              <a:t>    }else{</a:t>
            </a:r>
          </a:p>
          <a:p>
            <a:r>
              <a:rPr lang="en-IN" sz="1400" dirty="0"/>
              <a:t>      </a:t>
            </a:r>
            <a:r>
              <a:rPr lang="en-IN" sz="1400" dirty="0" err="1"/>
              <a:t>println</a:t>
            </a:r>
            <a:r>
              <a:rPr lang="en-IN" sz="1400" dirty="0"/>
              <a:t>("You are eligible")</a:t>
            </a:r>
          </a:p>
          <a:p>
            <a:r>
              <a:rPr lang="en-IN" sz="1400" dirty="0"/>
              <a:t>    }</a:t>
            </a:r>
          </a:p>
          <a:p>
            <a:r>
              <a:rPr lang="en-IN" sz="1400" dirty="0"/>
              <a:t>  }</a:t>
            </a:r>
          </a:p>
          <a:p>
            <a:r>
              <a:rPr lang="en-IN" sz="1400" dirty="0"/>
              <a:t>}</a:t>
            </a:r>
          </a:p>
          <a:p>
            <a:endParaRPr lang="en-IN" sz="1400" dirty="0"/>
          </a:p>
          <a:p>
            <a:r>
              <a:rPr lang="en-IN" sz="1400" dirty="0"/>
              <a:t>object </a:t>
            </a:r>
            <a:r>
              <a:rPr lang="en-IN" sz="1400" dirty="0" err="1"/>
              <a:t>MainObjects</a:t>
            </a:r>
            <a:r>
              <a:rPr lang="en-IN" sz="1400" dirty="0"/>
              <a:t>{</a:t>
            </a:r>
          </a:p>
          <a:p>
            <a:r>
              <a:rPr lang="en-IN" sz="1400" dirty="0"/>
              <a:t>  def main(</a:t>
            </a:r>
            <a:r>
              <a:rPr lang="en-IN" sz="1400" dirty="0" err="1"/>
              <a:t>args:Array</a:t>
            </a:r>
            <a:r>
              <a:rPr lang="en-IN" sz="1400" dirty="0"/>
              <a:t>[String]){</a:t>
            </a:r>
          </a:p>
          <a:p>
            <a:r>
              <a:rPr lang="en-IN" sz="1400" dirty="0"/>
              <a:t>    var e = new </a:t>
            </a:r>
            <a:r>
              <a:rPr lang="en-IN" sz="1400" dirty="0" err="1"/>
              <a:t>Scala_Custom_Exception</a:t>
            </a:r>
            <a:r>
              <a:rPr lang="en-IN" sz="1400" dirty="0"/>
              <a:t>()</a:t>
            </a:r>
          </a:p>
          <a:p>
            <a:r>
              <a:rPr lang="en-IN" sz="1400" dirty="0"/>
              <a:t>    try{</a:t>
            </a:r>
          </a:p>
          <a:p>
            <a:r>
              <a:rPr lang="en-IN" sz="1400" dirty="0"/>
              <a:t>      </a:t>
            </a:r>
            <a:r>
              <a:rPr lang="en-IN" sz="1400" dirty="0" err="1"/>
              <a:t>e.validate</a:t>
            </a:r>
            <a:r>
              <a:rPr lang="en-IN" sz="1400" dirty="0"/>
              <a:t>(5)</a:t>
            </a:r>
          </a:p>
          <a:p>
            <a:r>
              <a:rPr lang="en-IN" sz="1400" dirty="0"/>
              <a:t>    }catch{</a:t>
            </a:r>
          </a:p>
          <a:p>
            <a:r>
              <a:rPr lang="en-IN" sz="1400" dirty="0"/>
              <a:t>      case e : Exception =&gt; </a:t>
            </a:r>
            <a:r>
              <a:rPr lang="en-IN" sz="1400" dirty="0" err="1"/>
              <a:t>println</a:t>
            </a:r>
            <a:r>
              <a:rPr lang="en-IN" sz="1400" dirty="0"/>
              <a:t>("Exception </a:t>
            </a:r>
            <a:r>
              <a:rPr lang="en-IN" sz="1400" dirty="0" err="1"/>
              <a:t>Occured</a:t>
            </a:r>
            <a:r>
              <a:rPr lang="en-IN" sz="1400" dirty="0"/>
              <a:t> : "+e)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09315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6BA71-C6DA-4290-82DD-1AA5A597A8E5}"/>
              </a:ext>
            </a:extLst>
          </p:cNvPr>
          <p:cNvSpPr txBox="1"/>
          <p:nvPr/>
        </p:nvSpPr>
        <p:spPr>
          <a:xfrm>
            <a:off x="324034" y="222812"/>
            <a:ext cx="6671569" cy="36933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List of String Method in Scala with Example</a:t>
            </a:r>
          </a:p>
        </p:txBody>
      </p:sp>
      <p:sp>
        <p:nvSpPr>
          <p:cNvPr id="5" name="TextBox 4">
            <a:extLst>
              <a:ext uri="{FF2B5EF4-FFF2-40B4-BE49-F238E27FC236}">
                <a16:creationId xmlns:a16="http://schemas.microsoft.com/office/drawing/2014/main" id="{42DF7776-BB85-4B2A-A997-B448AA0B4DB7}"/>
              </a:ext>
            </a:extLst>
          </p:cNvPr>
          <p:cNvSpPr txBox="1"/>
          <p:nvPr/>
        </p:nvSpPr>
        <p:spPr>
          <a:xfrm>
            <a:off x="208624" y="592144"/>
            <a:ext cx="8935375" cy="64633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1. char </a:t>
            </a:r>
            <a:r>
              <a:rPr lang="en-US" b="0" i="0" dirty="0" err="1">
                <a:solidFill>
                  <a:srgbClr val="444444"/>
                </a:solidFill>
                <a:effectLst/>
                <a:latin typeface="Georgia" panose="02040502050405020303" pitchFamily="18" charset="0"/>
              </a:rPr>
              <a:t>charAt</a:t>
            </a:r>
            <a:r>
              <a:rPr lang="en-US" b="0" i="0" dirty="0">
                <a:solidFill>
                  <a:srgbClr val="444444"/>
                </a:solidFill>
                <a:effectLst/>
                <a:latin typeface="Georgia" panose="02040502050405020303" pitchFamily="18" charset="0"/>
              </a:rPr>
              <a:t>(int index)</a:t>
            </a:r>
          </a:p>
          <a:p>
            <a:pPr algn="l" fontAlgn="base"/>
            <a:r>
              <a:rPr lang="en-US" b="0" i="0" dirty="0">
                <a:solidFill>
                  <a:srgbClr val="444444"/>
                </a:solidFill>
                <a:effectLst/>
                <a:latin typeface="Georgia" panose="02040502050405020303" pitchFamily="18" charset="0"/>
              </a:rPr>
              <a:t>This method returns the character at the index we pass to it. Isn’t it so much like Java?</a:t>
            </a:r>
            <a:endParaRPr lang="en-IN" dirty="0"/>
          </a:p>
        </p:txBody>
      </p:sp>
      <p:sp>
        <p:nvSpPr>
          <p:cNvPr id="7" name="TextBox 6">
            <a:extLst>
              <a:ext uri="{FF2B5EF4-FFF2-40B4-BE49-F238E27FC236}">
                <a16:creationId xmlns:a16="http://schemas.microsoft.com/office/drawing/2014/main" id="{F82A1F75-A416-4F4D-BDB9-6F21781CBD46}"/>
              </a:ext>
            </a:extLst>
          </p:cNvPr>
          <p:cNvSpPr txBox="1"/>
          <p:nvPr/>
        </p:nvSpPr>
        <p:spPr>
          <a:xfrm>
            <a:off x="625873" y="3768545"/>
            <a:ext cx="8855477" cy="369332"/>
          </a:xfrm>
          <a:prstGeom prst="rect">
            <a:avLst/>
          </a:prstGeom>
          <a:noFill/>
        </p:spPr>
        <p:txBody>
          <a:bodyPr wrap="square">
            <a:spAutoFit/>
          </a:bodyPr>
          <a:lstStyle/>
          <a:p>
            <a:pPr algn="l" fontAlgn="base"/>
            <a:r>
              <a:rPr lang="pt-BR" b="0" i="0" dirty="0">
                <a:solidFill>
                  <a:srgbClr val="444444"/>
                </a:solidFill>
                <a:effectLst/>
                <a:latin typeface="Georgia" panose="02040502050405020303" pitchFamily="18" charset="0"/>
              </a:rPr>
              <a:t>2. int compareTo(Object o)</a:t>
            </a:r>
            <a:endParaRPr lang="en-IN" dirty="0"/>
          </a:p>
        </p:txBody>
      </p:sp>
      <p:sp>
        <p:nvSpPr>
          <p:cNvPr id="11" name="TextBox 10">
            <a:extLst>
              <a:ext uri="{FF2B5EF4-FFF2-40B4-BE49-F238E27FC236}">
                <a16:creationId xmlns:a16="http://schemas.microsoft.com/office/drawing/2014/main" id="{6685C15B-2C43-4BDD-B557-ED67D9786388}"/>
              </a:ext>
            </a:extLst>
          </p:cNvPr>
          <p:cNvSpPr txBox="1"/>
          <p:nvPr/>
        </p:nvSpPr>
        <p:spPr>
          <a:xfrm>
            <a:off x="3888419" y="1367888"/>
            <a:ext cx="4740674"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print(</a:t>
            </a:r>
            <a:r>
              <a:rPr lang="en-IN" dirty="0" err="1"/>
              <a:t>name.charAt</a:t>
            </a:r>
            <a:r>
              <a:rPr lang="en-IN" dirty="0"/>
              <a:t>(1))</a:t>
            </a:r>
          </a:p>
          <a:p>
            <a:r>
              <a:rPr lang="en-IN" dirty="0"/>
              <a:t>  }</a:t>
            </a:r>
          </a:p>
          <a:p>
            <a:r>
              <a:rPr lang="en-IN" dirty="0"/>
              <a:t>}</a:t>
            </a:r>
          </a:p>
        </p:txBody>
      </p:sp>
      <p:sp>
        <p:nvSpPr>
          <p:cNvPr id="13" name="TextBox 12">
            <a:extLst>
              <a:ext uri="{FF2B5EF4-FFF2-40B4-BE49-F238E27FC236}">
                <a16:creationId xmlns:a16="http://schemas.microsoft.com/office/drawing/2014/main" id="{229B7968-EB5E-40A0-A23E-3BA8FAAFF07E}"/>
              </a:ext>
            </a:extLst>
          </p:cNvPr>
          <p:cNvSpPr txBox="1"/>
          <p:nvPr/>
        </p:nvSpPr>
        <p:spPr>
          <a:xfrm>
            <a:off x="3777453" y="3245320"/>
            <a:ext cx="5233382" cy="1754326"/>
          </a:xfrm>
          <a:prstGeom prst="rect">
            <a:avLst/>
          </a:prstGeom>
          <a:noFill/>
        </p:spPr>
        <p:txBody>
          <a:bodyPr wrap="square">
            <a:spAutoFit/>
          </a:bodyPr>
          <a:lstStyle/>
          <a:p>
            <a:r>
              <a:rPr lang="en-US" b="0" i="0" dirty="0">
                <a:solidFill>
                  <a:srgbClr val="444444"/>
                </a:solidFill>
                <a:effectLst/>
                <a:latin typeface="Georgia" panose="02040502050405020303" pitchFamily="18" charset="0"/>
              </a:rPr>
              <a:t>except that it compares two strings lexicographically. If they match, it returns 0. Otherwise, it returns the difference between the two(the number of characters less in the shorter string, or the maximum ASCII difference between the two).</a:t>
            </a:r>
            <a:endParaRPr lang="en-IN" dirty="0"/>
          </a:p>
        </p:txBody>
      </p:sp>
      <p:sp>
        <p:nvSpPr>
          <p:cNvPr id="15" name="TextBox 14">
            <a:extLst>
              <a:ext uri="{FF2B5EF4-FFF2-40B4-BE49-F238E27FC236}">
                <a16:creationId xmlns:a16="http://schemas.microsoft.com/office/drawing/2014/main" id="{ED73B769-01D3-4B54-A606-2E4556EE1FCC}"/>
              </a:ext>
            </a:extLst>
          </p:cNvPr>
          <p:cNvSpPr txBox="1"/>
          <p:nvPr/>
        </p:nvSpPr>
        <p:spPr>
          <a:xfrm>
            <a:off x="625873" y="4507208"/>
            <a:ext cx="4740674"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a:t>    </a:t>
            </a:r>
            <a:r>
              <a:rPr lang="en-IN" dirty="0" err="1"/>
              <a:t>println</a:t>
            </a:r>
            <a:r>
              <a:rPr lang="en-IN" dirty="0"/>
              <a:t>(</a:t>
            </a:r>
            <a:r>
              <a:rPr lang="en-IN" dirty="0" err="1"/>
              <a:t>name.compareTo</a:t>
            </a:r>
            <a:r>
              <a:rPr lang="en-IN" dirty="0"/>
              <a:t>(Stream))</a:t>
            </a:r>
          </a:p>
          <a:p>
            <a:r>
              <a:rPr lang="en-IN" dirty="0"/>
              <a:t>  }</a:t>
            </a:r>
          </a:p>
          <a:p>
            <a:r>
              <a:rPr lang="en-IN" dirty="0"/>
              <a:t>}</a:t>
            </a:r>
          </a:p>
        </p:txBody>
      </p:sp>
    </p:spTree>
    <p:extLst>
      <p:ext uri="{BB962C8B-B14F-4D97-AF65-F5344CB8AC3E}">
        <p14:creationId xmlns:p14="http://schemas.microsoft.com/office/powerpoint/2010/main" val="1763266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701F7-783C-42FA-9A16-C45688CB4061}"/>
              </a:ext>
            </a:extLst>
          </p:cNvPr>
          <p:cNvSpPr txBox="1"/>
          <p:nvPr/>
        </p:nvSpPr>
        <p:spPr>
          <a:xfrm>
            <a:off x="430567" y="249405"/>
            <a:ext cx="8527002"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String </a:t>
            </a:r>
            <a:r>
              <a:rPr lang="en-US" b="0" i="0" dirty="0" err="1">
                <a:solidFill>
                  <a:srgbClr val="444444"/>
                </a:solidFill>
                <a:effectLst/>
                <a:latin typeface="Georgia" panose="02040502050405020303" pitchFamily="18" charset="0"/>
              </a:rPr>
              <a:t>concat</a:t>
            </a:r>
            <a:r>
              <a:rPr lang="en-US" b="0" i="0" dirty="0">
                <a:solidFill>
                  <a:srgbClr val="444444"/>
                </a:solidFill>
                <a:effectLst/>
                <a:latin typeface="Georgia" panose="02040502050405020303" pitchFamily="18" charset="0"/>
              </a:rPr>
              <a:t>(String str)</a:t>
            </a:r>
          </a:p>
          <a:p>
            <a:pPr algn="l" fontAlgn="base"/>
            <a:r>
              <a:rPr lang="en-US" b="0" i="0" dirty="0">
                <a:solidFill>
                  <a:srgbClr val="444444"/>
                </a:solidFill>
                <a:effectLst/>
                <a:latin typeface="Georgia" panose="02040502050405020303" pitchFamily="18" charset="0"/>
              </a:rPr>
              <a:t>This will concatenate the string in the parameter to the end of the string on which we call it. </a:t>
            </a:r>
          </a:p>
        </p:txBody>
      </p:sp>
      <p:sp>
        <p:nvSpPr>
          <p:cNvPr id="6" name="TextBox 5">
            <a:extLst>
              <a:ext uri="{FF2B5EF4-FFF2-40B4-BE49-F238E27FC236}">
                <a16:creationId xmlns:a16="http://schemas.microsoft.com/office/drawing/2014/main" id="{0481D543-CCF0-4D55-8A4F-6F271465000F}"/>
              </a:ext>
            </a:extLst>
          </p:cNvPr>
          <p:cNvSpPr txBox="1"/>
          <p:nvPr/>
        </p:nvSpPr>
        <p:spPr>
          <a:xfrm>
            <a:off x="3866226" y="1120676"/>
            <a:ext cx="4643020"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err="1"/>
              <a:t>println</a:t>
            </a:r>
            <a:r>
              <a:rPr lang="en-IN" dirty="0"/>
              <a:t>(</a:t>
            </a:r>
            <a:r>
              <a:rPr lang="en-IN" dirty="0" err="1"/>
              <a:t>name.concat</a:t>
            </a:r>
            <a:r>
              <a:rPr lang="en-IN" dirty="0"/>
              <a:t>(Stream))</a:t>
            </a:r>
          </a:p>
          <a:p>
            <a:r>
              <a:rPr lang="en-IN" dirty="0"/>
              <a:t>  }</a:t>
            </a:r>
          </a:p>
          <a:p>
            <a:r>
              <a:rPr lang="en-IN" dirty="0"/>
              <a:t>}</a:t>
            </a:r>
          </a:p>
        </p:txBody>
      </p:sp>
      <p:sp>
        <p:nvSpPr>
          <p:cNvPr id="8" name="TextBox 7">
            <a:extLst>
              <a:ext uri="{FF2B5EF4-FFF2-40B4-BE49-F238E27FC236}">
                <a16:creationId xmlns:a16="http://schemas.microsoft.com/office/drawing/2014/main" id="{4628BCFE-42EA-4427-B2C8-4E3615AF4BC4}"/>
              </a:ext>
            </a:extLst>
          </p:cNvPr>
          <p:cNvSpPr txBox="1"/>
          <p:nvPr/>
        </p:nvSpPr>
        <p:spPr>
          <a:xfrm>
            <a:off x="261891" y="2990853"/>
            <a:ext cx="875782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a:t>
            </a:r>
            <a:r>
              <a:rPr lang="en-US" b="0" i="0" dirty="0" err="1">
                <a:solidFill>
                  <a:srgbClr val="444444"/>
                </a:solidFill>
                <a:effectLst/>
                <a:latin typeface="Georgia" panose="02040502050405020303" pitchFamily="18" charset="0"/>
              </a:rPr>
              <a:t>StringBuffer</a:t>
            </a:r>
            <a:r>
              <a:rPr lang="en-US" b="0" i="0" dirty="0">
                <a:solidFill>
                  <a:srgbClr val="444444"/>
                </a:solidFill>
                <a:effectLst/>
                <a:latin typeface="Georgia" panose="02040502050405020303" pitchFamily="18" charset="0"/>
              </a:rPr>
              <a:t> sb)</a:t>
            </a:r>
          </a:p>
          <a:p>
            <a:pPr algn="l" fontAlgn="base"/>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 compares a string to a </a:t>
            </a:r>
            <a:r>
              <a:rPr lang="en-US" b="0" i="0" dirty="0" err="1">
                <a:solidFill>
                  <a:srgbClr val="444444"/>
                </a:solidFill>
                <a:effectLst/>
                <a:latin typeface="Georgia" panose="02040502050405020303" pitchFamily="18" charset="0"/>
              </a:rPr>
              <a:t>StringBuffer’s</a:t>
            </a:r>
            <a:r>
              <a:rPr lang="en-US" b="0" i="0" dirty="0">
                <a:solidFill>
                  <a:srgbClr val="444444"/>
                </a:solidFill>
                <a:effectLst/>
                <a:latin typeface="Georgia" panose="02040502050405020303" pitchFamily="18" charset="0"/>
              </a:rPr>
              <a:t> contents. If equal, it returns true; otherwise, false.</a:t>
            </a:r>
          </a:p>
        </p:txBody>
      </p:sp>
      <p:sp>
        <p:nvSpPr>
          <p:cNvPr id="11" name="TextBox 10">
            <a:extLst>
              <a:ext uri="{FF2B5EF4-FFF2-40B4-BE49-F238E27FC236}">
                <a16:creationId xmlns:a16="http://schemas.microsoft.com/office/drawing/2014/main" id="{C87AE16E-8D2E-4435-99B7-C48652B358C6}"/>
              </a:ext>
            </a:extLst>
          </p:cNvPr>
          <p:cNvSpPr txBox="1"/>
          <p:nvPr/>
        </p:nvSpPr>
        <p:spPr>
          <a:xfrm>
            <a:off x="3866226" y="3914183"/>
            <a:ext cx="4643020"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err="1"/>
              <a:t>val</a:t>
            </a:r>
            <a:r>
              <a:rPr lang="en-IN" dirty="0"/>
              <a:t> a=new </a:t>
            </a:r>
            <a:r>
              <a:rPr lang="en-IN" dirty="0" err="1"/>
              <a:t>StringBuffer</a:t>
            </a:r>
            <a:r>
              <a:rPr lang="en-IN" dirty="0"/>
              <a:t>(“</a:t>
            </a:r>
            <a:r>
              <a:rPr lang="en-IN" dirty="0" err="1"/>
              <a:t>Mtech</a:t>
            </a:r>
            <a:r>
              <a:rPr lang="en-IN" dirty="0"/>
              <a:t>")</a:t>
            </a:r>
          </a:p>
          <a:p>
            <a:r>
              <a:rPr lang="en-IN" dirty="0"/>
              <a:t>print(“</a:t>
            </a:r>
            <a:r>
              <a:rPr lang="en-IN" dirty="0" err="1"/>
              <a:t>Mtech</a:t>
            </a:r>
            <a:r>
              <a:rPr lang="en-IN" dirty="0"/>
              <a:t>".</a:t>
            </a:r>
            <a:r>
              <a:rPr lang="en-IN" dirty="0" err="1"/>
              <a:t>contentEquals</a:t>
            </a:r>
            <a:r>
              <a:rPr lang="en-IN" dirty="0"/>
              <a:t>(a))</a:t>
            </a:r>
          </a:p>
          <a:p>
            <a:r>
              <a:rPr lang="en-IN" dirty="0"/>
              <a:t>  }</a:t>
            </a:r>
          </a:p>
          <a:p>
            <a:r>
              <a:rPr lang="en-IN" dirty="0"/>
              <a:t>}</a:t>
            </a:r>
          </a:p>
        </p:txBody>
      </p:sp>
    </p:spTree>
    <p:extLst>
      <p:ext uri="{BB962C8B-B14F-4D97-AF65-F5344CB8AC3E}">
        <p14:creationId xmlns:p14="http://schemas.microsoft.com/office/powerpoint/2010/main" val="2547769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F430-3363-472D-9850-D0B7B3FDBCBC}"/>
              </a:ext>
            </a:extLst>
          </p:cNvPr>
          <p:cNvSpPr txBox="1"/>
          <p:nvPr/>
        </p:nvSpPr>
        <p:spPr>
          <a:xfrm>
            <a:off x="119848" y="247653"/>
            <a:ext cx="902415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endsWith</a:t>
            </a:r>
            <a:r>
              <a:rPr lang="en-US" b="0" i="0" dirty="0">
                <a:solidFill>
                  <a:srgbClr val="444444"/>
                </a:solidFill>
                <a:effectLst/>
                <a:latin typeface="Georgia" panose="02040502050405020303" pitchFamily="18" charset="0"/>
              </a:rPr>
              <a:t>(String suffix)</a:t>
            </a:r>
          </a:p>
          <a:p>
            <a:pPr algn="l" fontAlgn="base"/>
            <a:r>
              <a:rPr lang="en-US" b="0" i="0" dirty="0">
                <a:solidFill>
                  <a:srgbClr val="444444"/>
                </a:solidFill>
                <a:effectLst/>
                <a:latin typeface="Georgia" panose="02040502050405020303" pitchFamily="18" charset="0"/>
              </a:rPr>
              <a:t>This Scala String Method returns true if the string ends with the suffix specified; otherwise, false.</a:t>
            </a:r>
          </a:p>
        </p:txBody>
      </p:sp>
      <p:sp>
        <p:nvSpPr>
          <p:cNvPr id="6" name="TextBox 5">
            <a:extLst>
              <a:ext uri="{FF2B5EF4-FFF2-40B4-BE49-F238E27FC236}">
                <a16:creationId xmlns:a16="http://schemas.microsoft.com/office/drawing/2014/main" id="{13AAB435-9574-4D36-9B67-E8557770FF33}"/>
              </a:ext>
            </a:extLst>
          </p:cNvPr>
          <p:cNvSpPr txBox="1"/>
          <p:nvPr/>
        </p:nvSpPr>
        <p:spPr>
          <a:xfrm>
            <a:off x="2934070" y="1170983"/>
            <a:ext cx="5721658" cy="1477328"/>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print("</a:t>
            </a:r>
            <a:r>
              <a:rPr lang="en-IN" dirty="0" err="1"/>
              <a:t>Mtech</a:t>
            </a:r>
            <a:r>
              <a:rPr lang="en-IN" dirty="0"/>
              <a:t>".</a:t>
            </a:r>
            <a:r>
              <a:rPr lang="en-IN" dirty="0" err="1"/>
              <a:t>endsWith</a:t>
            </a:r>
            <a:r>
              <a:rPr lang="en-IN" dirty="0"/>
              <a:t>("h"))</a:t>
            </a:r>
          </a:p>
          <a:p>
            <a:r>
              <a:rPr lang="en-IN" dirty="0"/>
              <a:t>  }</a:t>
            </a:r>
          </a:p>
          <a:p>
            <a:r>
              <a:rPr lang="en-IN" dirty="0"/>
              <a:t>}</a:t>
            </a:r>
          </a:p>
        </p:txBody>
      </p:sp>
      <p:sp>
        <p:nvSpPr>
          <p:cNvPr id="8" name="TextBox 7">
            <a:extLst>
              <a:ext uri="{FF2B5EF4-FFF2-40B4-BE49-F238E27FC236}">
                <a16:creationId xmlns:a16="http://schemas.microsoft.com/office/drawing/2014/main" id="{1D7225E7-EDD3-4F32-BB6F-E48E15432460}"/>
              </a:ext>
            </a:extLst>
          </p:cNvPr>
          <p:cNvSpPr txBox="1"/>
          <p:nvPr/>
        </p:nvSpPr>
        <p:spPr>
          <a:xfrm>
            <a:off x="430566" y="2828835"/>
            <a:ext cx="7364027"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Boolean equals(Object </a:t>
            </a:r>
            <a:r>
              <a:rPr lang="en-US" b="0" i="0" dirty="0" err="1">
                <a:solidFill>
                  <a:srgbClr val="444444"/>
                </a:solidFill>
                <a:effectLst/>
                <a:latin typeface="Georgia" panose="02040502050405020303" pitchFamily="18" charset="0"/>
              </a:rPr>
              <a:t>anObject</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Scala String Method returns true if the string and the object are equal; otherwise, false.</a:t>
            </a:r>
          </a:p>
        </p:txBody>
      </p:sp>
      <p:sp>
        <p:nvSpPr>
          <p:cNvPr id="10" name="TextBox 9">
            <a:extLst>
              <a:ext uri="{FF2B5EF4-FFF2-40B4-BE49-F238E27FC236}">
                <a16:creationId xmlns:a16="http://schemas.microsoft.com/office/drawing/2014/main" id="{3878564A-FA65-4D1F-821C-772FD283E04D}"/>
              </a:ext>
            </a:extLst>
          </p:cNvPr>
          <p:cNvSpPr txBox="1"/>
          <p:nvPr/>
        </p:nvSpPr>
        <p:spPr>
          <a:xfrm>
            <a:off x="430566" y="4141407"/>
            <a:ext cx="7967710" cy="646331"/>
          </a:xfrm>
          <a:prstGeom prst="rect">
            <a:avLst/>
          </a:prstGeom>
          <a:noFill/>
        </p:spPr>
        <p:txBody>
          <a:bodyPr wrap="square">
            <a:spAutoFit/>
          </a:bodyPr>
          <a:lstStyle/>
          <a:p>
            <a:pPr algn="l" fontAlgn="base"/>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int </a:t>
            </a:r>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 method returns a hash code for the string.</a:t>
            </a:r>
          </a:p>
        </p:txBody>
      </p:sp>
      <p:sp>
        <p:nvSpPr>
          <p:cNvPr id="12" name="TextBox 11">
            <a:extLst>
              <a:ext uri="{FF2B5EF4-FFF2-40B4-BE49-F238E27FC236}">
                <a16:creationId xmlns:a16="http://schemas.microsoft.com/office/drawing/2014/main" id="{07DF816D-5098-4925-ABB4-85D020AABCC3}"/>
              </a:ext>
            </a:extLst>
          </p:cNvPr>
          <p:cNvSpPr txBox="1"/>
          <p:nvPr/>
        </p:nvSpPr>
        <p:spPr>
          <a:xfrm>
            <a:off x="430566" y="5176980"/>
            <a:ext cx="4572000"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length()</a:t>
            </a:r>
          </a:p>
          <a:p>
            <a:pPr algn="l" fontAlgn="base"/>
            <a:r>
              <a:rPr lang="en-US" b="0" i="0" dirty="0">
                <a:solidFill>
                  <a:srgbClr val="444444"/>
                </a:solidFill>
                <a:effectLst/>
                <a:latin typeface="Georgia" panose="02040502050405020303" pitchFamily="18" charset="0"/>
              </a:rPr>
              <a:t>This Scala String Method </a:t>
            </a:r>
            <a:r>
              <a:rPr lang="en-US" b="0" i="0" dirty="0" err="1">
                <a:solidFill>
                  <a:srgbClr val="444444"/>
                </a:solidFill>
                <a:effectLst/>
                <a:latin typeface="Georgia" panose="02040502050405020303" pitchFamily="18" charset="0"/>
              </a:rPr>
              <a:t>method</a:t>
            </a:r>
            <a:r>
              <a:rPr lang="en-US" b="0" i="0" dirty="0">
                <a:solidFill>
                  <a:srgbClr val="444444"/>
                </a:solidFill>
                <a:effectLst/>
                <a:latin typeface="Georgia" panose="02040502050405020303" pitchFamily="18" charset="0"/>
              </a:rPr>
              <a:t> simply returns the length of a string.</a:t>
            </a:r>
          </a:p>
        </p:txBody>
      </p:sp>
    </p:spTree>
    <p:extLst>
      <p:ext uri="{BB962C8B-B14F-4D97-AF65-F5344CB8AC3E}">
        <p14:creationId xmlns:p14="http://schemas.microsoft.com/office/powerpoint/2010/main" val="351442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68933-8C81-4AB3-8F7A-4DDDBC208AD5}"/>
              </a:ext>
            </a:extLst>
          </p:cNvPr>
          <p:cNvSpPr txBox="1"/>
          <p:nvPr/>
        </p:nvSpPr>
        <p:spPr>
          <a:xfrm>
            <a:off x="412812" y="219267"/>
            <a:ext cx="4572000" cy="369332"/>
          </a:xfrm>
          <a:prstGeom prst="rect">
            <a:avLst/>
          </a:prstGeom>
          <a:noFill/>
        </p:spPr>
        <p:txBody>
          <a:bodyPr wrap="square">
            <a:spAutoFit/>
          </a:bodyPr>
          <a:lstStyle/>
          <a:p>
            <a:pPr algn="l" fontAlgn="base"/>
            <a:r>
              <a:rPr lang="en-IN" b="1" i="0" dirty="0">
                <a:solidFill>
                  <a:srgbClr val="273239"/>
                </a:solidFill>
                <a:effectLst/>
                <a:latin typeface="sofia-pro"/>
              </a:rPr>
              <a:t>Break statement in Scala</a:t>
            </a:r>
          </a:p>
        </p:txBody>
      </p:sp>
      <p:sp>
        <p:nvSpPr>
          <p:cNvPr id="6" name="TextBox 5">
            <a:extLst>
              <a:ext uri="{FF2B5EF4-FFF2-40B4-BE49-F238E27FC236}">
                <a16:creationId xmlns:a16="http://schemas.microsoft.com/office/drawing/2014/main" id="{73503B5A-5559-4D1E-8ED2-E34F37F80EA2}"/>
              </a:ext>
            </a:extLst>
          </p:cNvPr>
          <p:cNvSpPr txBox="1"/>
          <p:nvPr/>
        </p:nvSpPr>
        <p:spPr>
          <a:xfrm>
            <a:off x="412811" y="843677"/>
            <a:ext cx="8624657" cy="1477328"/>
          </a:xfrm>
          <a:prstGeom prst="rect">
            <a:avLst/>
          </a:prstGeom>
          <a:noFill/>
        </p:spPr>
        <p:txBody>
          <a:bodyPr wrap="square">
            <a:spAutoFit/>
          </a:bodyPr>
          <a:lstStyle/>
          <a:p>
            <a:r>
              <a:rPr lang="en-US" dirty="0"/>
              <a:t>In Scala, we use a break statement to break the execution of the loop in the program. Scala programing language does not contain any concept of break statement(in above 2.8 versions), instead of break statement, it provides a break method, which is used to break the execution of a program or a loop. Break method is used by importing </a:t>
            </a:r>
            <a:r>
              <a:rPr lang="en-US" dirty="0" err="1"/>
              <a:t>scala.util.control.breaks</a:t>
            </a:r>
            <a:r>
              <a:rPr lang="en-US" dirty="0"/>
              <a:t>._ package.</a:t>
            </a:r>
            <a:endParaRPr lang="en-IN" dirty="0"/>
          </a:p>
        </p:txBody>
      </p:sp>
      <p:sp>
        <p:nvSpPr>
          <p:cNvPr id="8" name="TextBox 7">
            <a:extLst>
              <a:ext uri="{FF2B5EF4-FFF2-40B4-BE49-F238E27FC236}">
                <a16:creationId xmlns:a16="http://schemas.microsoft.com/office/drawing/2014/main" id="{87F08354-61AD-42F3-B8FA-218B1B3BB382}"/>
              </a:ext>
            </a:extLst>
          </p:cNvPr>
          <p:cNvSpPr txBox="1"/>
          <p:nvPr/>
        </p:nvSpPr>
        <p:spPr>
          <a:xfrm>
            <a:off x="3786326" y="2450950"/>
            <a:ext cx="4572000" cy="3970318"/>
          </a:xfrm>
          <a:prstGeom prst="rect">
            <a:avLst/>
          </a:prstGeom>
          <a:noFill/>
        </p:spPr>
        <p:txBody>
          <a:bodyPr wrap="square">
            <a:spAutoFit/>
          </a:bodyPr>
          <a:lstStyle/>
          <a:p>
            <a:r>
              <a:rPr lang="en-IN" sz="1200" dirty="0"/>
              <a:t>import </a:t>
            </a:r>
            <a:r>
              <a:rPr lang="en-IN" sz="1200" dirty="0" err="1"/>
              <a:t>scala.util.control.Breaks</a:t>
            </a:r>
            <a:r>
              <a:rPr lang="en-IN" sz="1200" dirty="0"/>
              <a:t>.{break, breakable}</a:t>
            </a:r>
          </a:p>
          <a:p>
            <a:r>
              <a:rPr lang="en-IN" sz="1200" dirty="0"/>
              <a:t>import </a:t>
            </a:r>
            <a:r>
              <a:rPr lang="en-IN" sz="1200" dirty="0" err="1"/>
              <a:t>scala.util.control.BreakControl</a:t>
            </a:r>
            <a:endParaRPr lang="en-IN" sz="1200" dirty="0"/>
          </a:p>
          <a:p>
            <a:r>
              <a:rPr lang="en-IN" sz="1200" dirty="0"/>
              <a:t>object </a:t>
            </a:r>
            <a:r>
              <a:rPr lang="en-IN" sz="1200" dirty="0" err="1"/>
              <a:t>Scala_Break</a:t>
            </a:r>
            <a:r>
              <a:rPr lang="en-IN" sz="1200" dirty="0"/>
              <a:t> {</a:t>
            </a:r>
          </a:p>
          <a:p>
            <a:r>
              <a:rPr lang="en-IN" sz="1200" dirty="0"/>
              <a:t>  def main(</a:t>
            </a:r>
            <a:r>
              <a:rPr lang="en-IN" sz="1200" dirty="0" err="1"/>
              <a:t>args</a:t>
            </a:r>
            <a:r>
              <a:rPr lang="en-IN" sz="1200" dirty="0"/>
              <a:t>: Array[String]): Unit = {</a:t>
            </a:r>
          </a:p>
          <a:p>
            <a:r>
              <a:rPr lang="en-IN" sz="1200" dirty="0"/>
              <a:t>    for(</a:t>
            </a:r>
            <a:r>
              <a:rPr lang="en-IN" sz="1200" dirty="0" err="1"/>
              <a:t>i</a:t>
            </a:r>
            <a:r>
              <a:rPr lang="en-IN" sz="1200" dirty="0"/>
              <a:t>&lt;- 1 to 10 )</a:t>
            </a:r>
          </a:p>
          <a:p>
            <a:r>
              <a:rPr lang="en-IN" sz="1200" dirty="0"/>
              <a:t>      {</a:t>
            </a:r>
          </a:p>
          <a:p>
            <a:r>
              <a:rPr lang="en-IN" sz="1200" dirty="0"/>
              <a:t>        breakable{</a:t>
            </a:r>
          </a:p>
          <a:p>
            <a:r>
              <a:rPr lang="en-IN" sz="1200" dirty="0"/>
              <a:t>        if(</a:t>
            </a:r>
            <a:r>
              <a:rPr lang="en-IN" sz="1200" dirty="0" err="1"/>
              <a:t>i</a:t>
            </a:r>
            <a:r>
              <a:rPr lang="en-IN" sz="1200" dirty="0"/>
              <a:t> == 2)</a:t>
            </a:r>
          </a:p>
          <a:p>
            <a:r>
              <a:rPr lang="en-IN" sz="1200" dirty="0"/>
              <a:t>          {</a:t>
            </a:r>
          </a:p>
          <a:p>
            <a:r>
              <a:rPr lang="en-IN" sz="1200" dirty="0"/>
              <a:t>            break</a:t>
            </a:r>
          </a:p>
          <a:p>
            <a:endParaRPr lang="en-IN" sz="1200" dirty="0"/>
          </a:p>
          <a:p>
            <a:r>
              <a:rPr lang="en-IN" sz="1200" dirty="0"/>
              <a:t>          }</a:t>
            </a:r>
          </a:p>
          <a:p>
            <a:r>
              <a:rPr lang="en-IN" sz="1200" dirty="0"/>
              <a:t>        else</a:t>
            </a:r>
          </a:p>
          <a:p>
            <a:r>
              <a:rPr lang="en-IN" sz="1200" dirty="0"/>
              <a:t>          {</a:t>
            </a:r>
          </a:p>
          <a:p>
            <a:r>
              <a:rPr lang="en-IN" sz="1200" dirty="0"/>
              <a:t>            print(</a:t>
            </a:r>
            <a:r>
              <a:rPr lang="en-IN" sz="1200" dirty="0" err="1"/>
              <a:t>i</a:t>
            </a:r>
            <a:r>
              <a:rPr lang="en-IN" sz="1200" dirty="0"/>
              <a:t>)</a:t>
            </a:r>
          </a:p>
          <a:p>
            <a:r>
              <a:rPr lang="en-IN" sz="1200" dirty="0"/>
              <a:t>          }</a:t>
            </a:r>
          </a:p>
          <a:p>
            <a:r>
              <a:rPr lang="en-IN" sz="1200" dirty="0"/>
              <a:t>        }</a:t>
            </a:r>
          </a:p>
          <a:p>
            <a:r>
              <a:rPr lang="en-IN" sz="1200" dirty="0"/>
              <a:t>      }</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351492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3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240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772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707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44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1572</TotalTime>
  <Words>7808</Words>
  <Application>Microsoft Office PowerPoint</Application>
  <PresentationFormat>On-screen Show (4:3)</PresentationFormat>
  <Paragraphs>722</Paragraphs>
  <Slides>73</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73</vt:i4>
      </vt:variant>
    </vt:vector>
  </HeadingPairs>
  <TitlesOfParts>
    <vt:vector size="93" baseType="lpstr">
      <vt:lpstr>-apple-system</vt:lpstr>
      <vt:lpstr>Arial</vt:lpstr>
      <vt:lpstr>Arial</vt:lpstr>
      <vt:lpstr>Calibri</vt:lpstr>
      <vt:lpstr>Calibri Light</vt:lpstr>
      <vt:lpstr>Cambria</vt:lpstr>
      <vt:lpstr>Courier New</vt:lpstr>
      <vt:lpstr>erdana</vt:lpstr>
      <vt:lpstr>Georgia</vt:lpstr>
      <vt:lpstr>Google Sans</vt:lpstr>
      <vt:lpstr>inherit</vt:lpstr>
      <vt:lpstr>inter-bold</vt:lpstr>
      <vt:lpstr>inter-regular</vt:lpstr>
      <vt:lpstr>JetBrains Mono</vt:lpstr>
      <vt:lpstr>sofia-pro</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17</cp:revision>
  <dcterms:created xsi:type="dcterms:W3CDTF">2022-02-21T13:54:59Z</dcterms:created>
  <dcterms:modified xsi:type="dcterms:W3CDTF">2022-04-07T04:24:21Z</dcterms:modified>
</cp:coreProperties>
</file>