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6" r:id="rId3"/>
    <p:sldId id="287" r:id="rId4"/>
    <p:sldId id="257" r:id="rId5"/>
    <p:sldId id="258" r:id="rId6"/>
    <p:sldId id="259" r:id="rId7"/>
    <p:sldId id="260" r:id="rId8"/>
    <p:sldId id="261" r:id="rId9"/>
    <p:sldId id="262" r:id="rId10"/>
    <p:sldId id="327" r:id="rId11"/>
    <p:sldId id="328" r:id="rId12"/>
    <p:sldId id="264" r:id="rId13"/>
    <p:sldId id="265" r:id="rId14"/>
    <p:sldId id="276" r:id="rId15"/>
    <p:sldId id="277" r:id="rId16"/>
    <p:sldId id="280" r:id="rId17"/>
    <p:sldId id="278" r:id="rId18"/>
    <p:sldId id="279" r:id="rId19"/>
    <p:sldId id="286" r:id="rId20"/>
    <p:sldId id="288" r:id="rId21"/>
    <p:sldId id="289" r:id="rId22"/>
    <p:sldId id="290" r:id="rId23"/>
    <p:sldId id="314" r:id="rId24"/>
    <p:sldId id="316" r:id="rId25"/>
    <p:sldId id="315" r:id="rId26"/>
    <p:sldId id="317" r:id="rId27"/>
    <p:sldId id="318" r:id="rId28"/>
    <p:sldId id="319" r:id="rId29"/>
    <p:sldId id="291" r:id="rId30"/>
    <p:sldId id="309" r:id="rId31"/>
    <p:sldId id="310" r:id="rId32"/>
    <p:sldId id="311" r:id="rId33"/>
    <p:sldId id="312" r:id="rId34"/>
    <p:sldId id="313" r:id="rId35"/>
    <p:sldId id="292" r:id="rId36"/>
    <p:sldId id="293" r:id="rId37"/>
    <p:sldId id="297" r:id="rId38"/>
    <p:sldId id="298" r:id="rId39"/>
    <p:sldId id="294" r:id="rId40"/>
    <p:sldId id="295" r:id="rId41"/>
    <p:sldId id="296" r:id="rId42"/>
    <p:sldId id="299" r:id="rId43"/>
    <p:sldId id="308" r:id="rId44"/>
    <p:sldId id="300" r:id="rId45"/>
    <p:sldId id="301" r:id="rId46"/>
    <p:sldId id="320" r:id="rId47"/>
    <p:sldId id="321" r:id="rId48"/>
    <p:sldId id="322" r:id="rId49"/>
    <p:sldId id="323" r:id="rId50"/>
    <p:sldId id="324" r:id="rId51"/>
    <p:sldId id="325" r:id="rId52"/>
    <p:sldId id="302" r:id="rId53"/>
    <p:sldId id="303" r:id="rId54"/>
    <p:sldId id="304" r:id="rId55"/>
    <p:sldId id="305" r:id="rId56"/>
    <p:sldId id="306" r:id="rId57"/>
    <p:sldId id="307" r:id="rId58"/>
    <p:sldId id="281" r:id="rId59"/>
    <p:sldId id="282" r:id="rId60"/>
    <p:sldId id="330" r:id="rId61"/>
    <p:sldId id="329" r:id="rId62"/>
    <p:sldId id="283" r:id="rId63"/>
    <p:sldId id="284" r:id="rId64"/>
    <p:sldId id="285" r:id="rId65"/>
    <p:sldId id="263" r:id="rId66"/>
    <p:sldId id="266" r:id="rId67"/>
    <p:sldId id="267" r:id="rId68"/>
    <p:sldId id="268" r:id="rId69"/>
    <p:sldId id="269" r:id="rId70"/>
    <p:sldId id="270" r:id="rId71"/>
    <p:sldId id="271" r:id="rId72"/>
    <p:sldId id="272" r:id="rId73"/>
    <p:sldId id="273" r:id="rId74"/>
    <p:sldId id="274" r:id="rId75"/>
    <p:sldId id="275" r:id="rId76"/>
    <p:sldId id="331" r:id="rId77"/>
    <p:sldId id="332" r:id="rId78"/>
    <p:sldId id="333" r:id="rId79"/>
    <p:sldId id="334" r:id="rId80"/>
    <p:sldId id="335" r:id="rId81"/>
    <p:sldId id="336" r:id="rId82"/>
    <p:sldId id="337" r:id="rId83"/>
    <p:sldId id="338" r:id="rId84"/>
    <p:sldId id="339" r:id="rId85"/>
    <p:sldId id="340"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56190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129488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37150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14267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64F90-5D3F-40B5-82AF-56546CCBA1CD}"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187915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864F90-5D3F-40B5-82AF-56546CCBA1CD}"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41953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864F90-5D3F-40B5-82AF-56546CCBA1CD}" type="datetimeFigureOut">
              <a:rPr lang="en-IN" smtClean="0"/>
              <a:t>22-04-2022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061001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864F90-5D3F-40B5-82AF-56546CCBA1CD}" type="datetimeFigureOut">
              <a:rPr lang="en-IN" smtClean="0"/>
              <a:t>22-04-2022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57094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64F90-5D3F-40B5-82AF-56546CCBA1CD}" type="datetimeFigureOut">
              <a:rPr lang="en-IN" smtClean="0"/>
              <a:t>22-04-2022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71752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64F90-5D3F-40B5-82AF-56546CCBA1CD}"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62787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64F90-5D3F-40B5-82AF-56546CCBA1CD}"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95728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64F90-5D3F-40B5-82AF-56546CCBA1CD}" type="datetimeFigureOut">
              <a:rPr lang="en-IN" smtClean="0"/>
              <a:t>22-04-2022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E09C6-CF3B-4304-9BB3-690A05D23D10}" type="slidenum">
              <a:rPr lang="en-IN" smtClean="0"/>
              <a:t>‹#›</a:t>
            </a:fld>
            <a:endParaRPr lang="en-IN"/>
          </a:p>
        </p:txBody>
      </p:sp>
    </p:spTree>
    <p:extLst>
      <p:ext uri="{BB962C8B-B14F-4D97-AF65-F5344CB8AC3E}">
        <p14:creationId xmlns:p14="http://schemas.microsoft.com/office/powerpoint/2010/main" val="1862110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B51A82-09E9-4BE5-9865-5C641175FA45}"/>
              </a:ext>
            </a:extLst>
          </p:cNvPr>
          <p:cNvSpPr txBox="1"/>
          <p:nvPr/>
        </p:nvSpPr>
        <p:spPr>
          <a:xfrm>
            <a:off x="150920" y="587630"/>
            <a:ext cx="8256233" cy="2733312"/>
          </a:xfrm>
          <a:prstGeom prst="rect">
            <a:avLst/>
          </a:prstGeom>
          <a:noFill/>
        </p:spPr>
        <p:txBody>
          <a:bodyPr wrap="square">
            <a:spAutoFit/>
          </a:bodyPr>
          <a:lstStyle/>
          <a:p>
            <a:pPr>
              <a:spcBef>
                <a:spcPts val="2000"/>
              </a:spcBef>
              <a:spcAft>
                <a:spcPts val="1000"/>
              </a:spcAft>
            </a:pPr>
            <a:r>
              <a:rPr lang="en-US" sz="1800" b="1" kern="0" cap="all"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Unit 1</a:t>
            </a:r>
            <a:endParaRPr lang="en-IN" sz="20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2000"/>
              </a:spcBef>
              <a:spcAft>
                <a:spcPts val="1000"/>
              </a:spcAft>
            </a:pPr>
            <a:r>
              <a:rPr lang="en-US" sz="18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Introduction, basics and writing program</a:t>
            </a:r>
            <a:endParaRPr lang="en-IN" sz="20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rPr>
              <a:t>Introduction, need for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REPL, data types,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variables and data types, option type, Type inference, Getting </a:t>
            </a:r>
            <a:r>
              <a:rPr lang="en-IN" sz="1800" dirty="0" err="1">
                <a:solidFill>
                  <a:srgbClr val="000000"/>
                </a:solidFill>
                <a:effectLst/>
                <a:latin typeface="Calibri" panose="020F0502020204030204" pitchFamily="34" charset="0"/>
                <a:ea typeface="Calibri" panose="020F0502020204030204" pitchFamily="34" charset="0"/>
              </a:rPr>
              <a:t>familier</a:t>
            </a:r>
            <a:r>
              <a:rPr lang="en-IN" sz="1800" dirty="0">
                <a:solidFill>
                  <a:srgbClr val="000000"/>
                </a:solidFill>
                <a:effectLst/>
                <a:latin typeface="Calibri" panose="020F0502020204030204" pitchFamily="34" charset="0"/>
                <a:ea typeface="Calibri" panose="020F0502020204030204" pitchFamily="34" charset="0"/>
              </a:rPr>
              <a:t> with Idea </a:t>
            </a:r>
            <a:r>
              <a:rPr lang="en-IN" sz="1800" dirty="0" err="1">
                <a:solidFill>
                  <a:srgbClr val="000000"/>
                </a:solidFill>
                <a:effectLst/>
                <a:latin typeface="Calibri" panose="020F0502020204030204" pitchFamily="34" charset="0"/>
                <a:ea typeface="Calibri" panose="020F0502020204030204" pitchFamily="34" charset="0"/>
              </a:rPr>
              <a:t>Intellij</a:t>
            </a:r>
            <a:r>
              <a:rPr lang="en-IN" sz="1800" dirty="0">
                <a:solidFill>
                  <a:srgbClr val="000000"/>
                </a:solidFill>
                <a:effectLst/>
                <a:latin typeface="Calibri" panose="020F0502020204030204" pitchFamily="34" charset="0"/>
                <a:ea typeface="Calibri" panose="020F0502020204030204" pitchFamily="34" charset="0"/>
              </a:rPr>
              <a:t>, how to install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plugnins</a:t>
            </a:r>
            <a:r>
              <a:rPr lang="en-IN" sz="1800" dirty="0">
                <a:solidFill>
                  <a:srgbClr val="000000"/>
                </a:solidFill>
                <a:effectLst/>
                <a:latin typeface="Calibri" panose="020F0502020204030204" pitchFamily="34" charset="0"/>
                <a:ea typeface="Calibri" panose="020F0502020204030204" pitchFamily="34" charset="0"/>
              </a:rPr>
              <a:t>, build </a:t>
            </a:r>
            <a:r>
              <a:rPr lang="en-IN" sz="1800" dirty="0" err="1">
                <a:solidFill>
                  <a:srgbClr val="000000"/>
                </a:solidFill>
                <a:effectLst/>
                <a:latin typeface="Calibri" panose="020F0502020204030204" pitchFamily="34" charset="0"/>
                <a:ea typeface="Calibri" panose="020F0502020204030204" pitchFamily="34" charset="0"/>
              </a:rPr>
              <a:t>tools:Maven</a:t>
            </a:r>
            <a:r>
              <a:rPr lang="en-IN" sz="1800" dirty="0">
                <a:solidFill>
                  <a:srgbClr val="000000"/>
                </a:solidFill>
                <a:effectLst/>
                <a:latin typeface="Calibri" panose="020F0502020204030204" pitchFamily="34" charset="0"/>
                <a:ea typeface="Calibri" panose="020F0502020204030204" pitchFamily="34" charset="0"/>
              </a:rPr>
              <a:t> and SBT, download dependencies, write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program, compiling , building and running program using console, </a:t>
            </a:r>
            <a:r>
              <a:rPr lang="en-IN" sz="1800" dirty="0" err="1">
                <a:solidFill>
                  <a:srgbClr val="000000"/>
                </a:solidFill>
                <a:effectLst/>
                <a:latin typeface="Calibri" panose="020F0502020204030204" pitchFamily="34" charset="0"/>
                <a:ea typeface="Calibri" panose="020F0502020204030204" pitchFamily="34" charset="0"/>
              </a:rPr>
              <a:t>Intellij</a:t>
            </a:r>
            <a:r>
              <a:rPr lang="en-IN" sz="1800" dirty="0">
                <a:solidFill>
                  <a:srgbClr val="000000"/>
                </a:solidFill>
                <a:effectLst/>
                <a:latin typeface="Calibri" panose="020F0502020204030204" pitchFamily="34" charset="0"/>
                <a:ea typeface="Calibri" panose="020F0502020204030204" pitchFamily="34" charset="0"/>
              </a:rPr>
              <a:t> setting and preferences, learn shortcuts, Debugging your code.</a:t>
            </a:r>
            <a:endParaRPr lang="en-IN" sz="16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278637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235317-0614-4D0A-962D-3E867D34DA6F}"/>
              </a:ext>
            </a:extLst>
          </p:cNvPr>
          <p:cNvSpPr txBox="1"/>
          <p:nvPr/>
        </p:nvSpPr>
        <p:spPr>
          <a:xfrm>
            <a:off x="332912" y="137500"/>
            <a:ext cx="8811087" cy="2031325"/>
          </a:xfrm>
          <a:prstGeom prst="rect">
            <a:avLst/>
          </a:prstGeom>
          <a:noFill/>
        </p:spPr>
        <p:txBody>
          <a:bodyPr wrap="square">
            <a:spAutoFit/>
          </a:bodyPr>
          <a:lstStyle/>
          <a:p>
            <a:r>
              <a:rPr lang="en-US" b="0" i="0" dirty="0">
                <a:solidFill>
                  <a:srgbClr val="273239"/>
                </a:solidFill>
                <a:effectLst/>
                <a:latin typeface="urw-din"/>
              </a:rPr>
              <a:t>An </a:t>
            </a:r>
            <a:r>
              <a:rPr lang="en-US" b="1" i="0" dirty="0">
                <a:solidFill>
                  <a:srgbClr val="273239"/>
                </a:solidFill>
                <a:effectLst/>
                <a:latin typeface="urw-din"/>
              </a:rPr>
              <a:t>iterator</a:t>
            </a:r>
            <a:r>
              <a:rPr lang="en-US" b="0" i="0" dirty="0">
                <a:solidFill>
                  <a:srgbClr val="273239"/>
                </a:solidFill>
                <a:effectLst/>
                <a:latin typeface="urw-din"/>
              </a:rPr>
              <a:t> is a way to access elements of a collection one-by-one. It resembles to a collection in terms of syntax but works differently in terms of functionality. An iterator defined for any collection does not load the entire collection into the memory but loads elements one after the other. Therefore, iterators are useful when the data is too large for the memory. To access elements we can make use of </a:t>
            </a:r>
            <a:r>
              <a:rPr lang="en-US" b="1" i="0" dirty="0" err="1">
                <a:solidFill>
                  <a:srgbClr val="273239"/>
                </a:solidFill>
                <a:effectLst/>
                <a:latin typeface="urw-din"/>
              </a:rPr>
              <a:t>hasNext</a:t>
            </a:r>
            <a:r>
              <a:rPr lang="en-US" b="1" i="0" dirty="0">
                <a:solidFill>
                  <a:srgbClr val="273239"/>
                </a:solidFill>
                <a:effectLst/>
                <a:latin typeface="urw-din"/>
              </a:rPr>
              <a:t>()</a:t>
            </a:r>
            <a:r>
              <a:rPr lang="en-US" b="0" i="0" dirty="0">
                <a:solidFill>
                  <a:srgbClr val="273239"/>
                </a:solidFill>
                <a:effectLst/>
                <a:latin typeface="urw-din"/>
              </a:rPr>
              <a:t> to check if there are elements available and </a:t>
            </a:r>
            <a:r>
              <a:rPr lang="en-US" b="1" i="0" dirty="0">
                <a:solidFill>
                  <a:srgbClr val="273239"/>
                </a:solidFill>
                <a:effectLst/>
                <a:latin typeface="urw-din"/>
              </a:rPr>
              <a:t>next()</a:t>
            </a:r>
            <a:r>
              <a:rPr lang="en-US" b="0" i="0" dirty="0">
                <a:solidFill>
                  <a:srgbClr val="273239"/>
                </a:solidFill>
                <a:effectLst/>
                <a:latin typeface="urw-din"/>
              </a:rPr>
              <a:t> to print the next element.</a:t>
            </a:r>
            <a:br>
              <a:rPr lang="en-US" dirty="0"/>
            </a:br>
            <a:endParaRPr lang="en-IN" dirty="0"/>
          </a:p>
        </p:txBody>
      </p:sp>
      <p:sp>
        <p:nvSpPr>
          <p:cNvPr id="8" name="TextBox 7">
            <a:extLst>
              <a:ext uri="{FF2B5EF4-FFF2-40B4-BE49-F238E27FC236}">
                <a16:creationId xmlns:a16="http://schemas.microsoft.com/office/drawing/2014/main" id="{594A9389-5029-4D89-B78B-79352F3F16FA}"/>
              </a:ext>
            </a:extLst>
          </p:cNvPr>
          <p:cNvSpPr txBox="1"/>
          <p:nvPr/>
        </p:nvSpPr>
        <p:spPr>
          <a:xfrm>
            <a:off x="3706428" y="2465242"/>
            <a:ext cx="4643020" cy="3139321"/>
          </a:xfrm>
          <a:prstGeom prst="rect">
            <a:avLst/>
          </a:prstGeom>
          <a:noFill/>
        </p:spPr>
        <p:txBody>
          <a:bodyPr wrap="square">
            <a:spAutoFit/>
          </a:bodyPr>
          <a:lstStyle/>
          <a:p>
            <a:r>
              <a:rPr lang="en-IN" dirty="0"/>
              <a:t>object </a:t>
            </a:r>
            <a:r>
              <a:rPr lang="en-IN" dirty="0" err="1"/>
              <a:t>Scala_Iterator</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v = Iterator(5, 1, 2, 3, 6, 4)</a:t>
            </a:r>
          </a:p>
          <a:p>
            <a:endParaRPr lang="en-IN" dirty="0"/>
          </a:p>
          <a:p>
            <a:r>
              <a:rPr lang="en-IN" dirty="0"/>
              <a:t>    //checking for availability of next element</a:t>
            </a:r>
          </a:p>
          <a:p>
            <a:r>
              <a:rPr lang="en-IN" dirty="0"/>
              <a:t>    while(</a:t>
            </a:r>
            <a:r>
              <a:rPr lang="en-IN" dirty="0" err="1"/>
              <a:t>v.hasNext</a:t>
            </a:r>
            <a:r>
              <a:rPr lang="en-IN" dirty="0"/>
              <a:t>)</a:t>
            </a:r>
          </a:p>
          <a:p>
            <a:endParaRPr lang="en-IN" dirty="0"/>
          </a:p>
          <a:p>
            <a:r>
              <a:rPr lang="en-IN" dirty="0"/>
              <a:t>    //printing the element</a:t>
            </a:r>
          </a:p>
          <a:p>
            <a:r>
              <a:rPr lang="en-IN" dirty="0"/>
              <a:t>      </a:t>
            </a:r>
            <a:r>
              <a:rPr lang="en-IN" dirty="0" err="1"/>
              <a:t>println</a:t>
            </a:r>
            <a:r>
              <a:rPr lang="en-IN" dirty="0"/>
              <a:t>(</a:t>
            </a:r>
            <a:r>
              <a:rPr lang="en-IN" dirty="0" err="1"/>
              <a:t>v.next</a:t>
            </a:r>
            <a:r>
              <a:rPr lang="en-IN" dirty="0"/>
              <a:t>)</a:t>
            </a:r>
          </a:p>
          <a:p>
            <a:r>
              <a:rPr lang="en-IN" dirty="0"/>
              <a:t>  }</a:t>
            </a:r>
          </a:p>
          <a:p>
            <a:r>
              <a:rPr lang="en-IN" dirty="0"/>
              <a:t>}</a:t>
            </a:r>
          </a:p>
        </p:txBody>
      </p:sp>
    </p:spTree>
    <p:extLst>
      <p:ext uri="{BB962C8B-B14F-4D97-AF65-F5344CB8AC3E}">
        <p14:creationId xmlns:p14="http://schemas.microsoft.com/office/powerpoint/2010/main" val="142480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10F51B-8FA0-43A9-ABB6-D6B8D05AA2D5}"/>
              </a:ext>
            </a:extLst>
          </p:cNvPr>
          <p:cNvSpPr txBox="1"/>
          <p:nvPr/>
        </p:nvSpPr>
        <p:spPr>
          <a:xfrm>
            <a:off x="270767" y="513984"/>
            <a:ext cx="8464859" cy="646331"/>
          </a:xfrm>
          <a:prstGeom prst="rect">
            <a:avLst/>
          </a:prstGeom>
          <a:noFill/>
        </p:spPr>
        <p:txBody>
          <a:bodyPr wrap="square">
            <a:spAutoFit/>
          </a:bodyPr>
          <a:lstStyle/>
          <a:p>
            <a:r>
              <a:rPr lang="en-US" dirty="0"/>
              <a:t>We can define an iterator for any collection(Arrays, Lists, </a:t>
            </a:r>
            <a:r>
              <a:rPr lang="en-US" dirty="0" err="1"/>
              <a:t>etc</a:t>
            </a:r>
            <a:r>
              <a:rPr lang="en-US" dirty="0"/>
              <a:t>) and can step through the elements of that particular collection.</a:t>
            </a:r>
            <a:endParaRPr lang="en-IN" dirty="0"/>
          </a:p>
        </p:txBody>
      </p:sp>
      <p:sp>
        <p:nvSpPr>
          <p:cNvPr id="6" name="TextBox 5">
            <a:extLst>
              <a:ext uri="{FF2B5EF4-FFF2-40B4-BE49-F238E27FC236}">
                <a16:creationId xmlns:a16="http://schemas.microsoft.com/office/drawing/2014/main" id="{24210D98-3EC3-4BED-BDEA-54AC115EC313}"/>
              </a:ext>
            </a:extLst>
          </p:cNvPr>
          <p:cNvSpPr txBox="1"/>
          <p:nvPr/>
        </p:nvSpPr>
        <p:spPr>
          <a:xfrm>
            <a:off x="3999390" y="1380374"/>
            <a:ext cx="4572000" cy="3693319"/>
          </a:xfrm>
          <a:prstGeom prst="rect">
            <a:avLst/>
          </a:prstGeom>
          <a:noFill/>
        </p:spPr>
        <p:txBody>
          <a:bodyPr wrap="square">
            <a:spAutoFit/>
          </a:bodyPr>
          <a:lstStyle/>
          <a:p>
            <a:r>
              <a:rPr lang="en-IN" dirty="0"/>
              <a:t>object </a:t>
            </a:r>
            <a:r>
              <a:rPr lang="en-IN" dirty="0" err="1"/>
              <a:t>Scala_Iterator_for_any_collection</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v = Array(5,1,2,3,6,4)</a:t>
            </a:r>
          </a:p>
          <a:p>
            <a:r>
              <a:rPr lang="en-IN" dirty="0"/>
              <a:t>    //</a:t>
            </a:r>
            <a:r>
              <a:rPr lang="en-IN" dirty="0" err="1"/>
              <a:t>val</a:t>
            </a:r>
            <a:r>
              <a:rPr lang="en-IN" dirty="0"/>
              <a:t> v = List(5,1,2,3,6,4)</a:t>
            </a:r>
          </a:p>
          <a:p>
            <a:endParaRPr lang="en-IN" dirty="0"/>
          </a:p>
          <a:p>
            <a:r>
              <a:rPr lang="en-IN" dirty="0"/>
              <a:t>    // defining an iterator</a:t>
            </a:r>
          </a:p>
          <a:p>
            <a:r>
              <a:rPr lang="en-IN" dirty="0"/>
              <a:t>    // for a collection</a:t>
            </a:r>
          </a:p>
          <a:p>
            <a:r>
              <a:rPr lang="en-IN" dirty="0"/>
              <a:t>    </a:t>
            </a:r>
            <a:r>
              <a:rPr lang="en-IN" dirty="0" err="1"/>
              <a:t>val</a:t>
            </a:r>
            <a:r>
              <a:rPr lang="en-IN" dirty="0"/>
              <a:t> </a:t>
            </a:r>
            <a:r>
              <a:rPr lang="en-IN" dirty="0" err="1"/>
              <a:t>i</a:t>
            </a:r>
            <a:r>
              <a:rPr lang="en-IN" dirty="0"/>
              <a:t> = </a:t>
            </a:r>
            <a:r>
              <a:rPr lang="en-IN" dirty="0" err="1"/>
              <a:t>v.iterator</a:t>
            </a:r>
            <a:endParaRPr lang="en-IN" dirty="0"/>
          </a:p>
          <a:p>
            <a:endParaRPr lang="en-IN" dirty="0"/>
          </a:p>
          <a:p>
            <a:r>
              <a:rPr lang="en-IN" dirty="0"/>
              <a:t>    while (</a:t>
            </a:r>
            <a:r>
              <a:rPr lang="en-IN" dirty="0" err="1"/>
              <a:t>i.hasNext</a:t>
            </a:r>
            <a:r>
              <a:rPr lang="en-IN" dirty="0"/>
              <a:t>)</a:t>
            </a:r>
          </a:p>
          <a:p>
            <a:r>
              <a:rPr lang="en-IN" dirty="0"/>
              <a:t>      print(</a:t>
            </a:r>
            <a:r>
              <a:rPr lang="en-IN" dirty="0" err="1"/>
              <a:t>i.next</a:t>
            </a:r>
            <a:r>
              <a:rPr lang="en-IN" dirty="0"/>
              <a:t> + " ")</a:t>
            </a:r>
          </a:p>
          <a:p>
            <a:r>
              <a:rPr lang="en-IN" dirty="0"/>
              <a:t>  }</a:t>
            </a:r>
          </a:p>
          <a:p>
            <a:r>
              <a:rPr lang="en-IN" dirty="0"/>
              <a:t>}</a:t>
            </a:r>
          </a:p>
        </p:txBody>
      </p:sp>
    </p:spTree>
    <p:extLst>
      <p:ext uri="{BB962C8B-B14F-4D97-AF65-F5344CB8AC3E}">
        <p14:creationId xmlns:p14="http://schemas.microsoft.com/office/powerpoint/2010/main" val="2160059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E47CB-EB54-4A15-93E1-07E243BA34E2}"/>
              </a:ext>
            </a:extLst>
          </p:cNvPr>
          <p:cNvSpPr txBox="1"/>
          <p:nvPr/>
        </p:nvSpPr>
        <p:spPr>
          <a:xfrm>
            <a:off x="270768" y="254777"/>
            <a:ext cx="4572000" cy="369332"/>
          </a:xfrm>
          <a:prstGeom prst="rect">
            <a:avLst/>
          </a:prstGeom>
          <a:noFill/>
        </p:spPr>
        <p:txBody>
          <a:bodyPr wrap="square">
            <a:spAutoFit/>
          </a:bodyPr>
          <a:lstStyle/>
          <a:p>
            <a:pPr algn="just"/>
            <a:r>
              <a:rPr lang="en-IN" b="0" i="0" dirty="0">
                <a:solidFill>
                  <a:srgbClr val="FF0000"/>
                </a:solidFill>
                <a:effectLst/>
                <a:latin typeface="erdana"/>
              </a:rPr>
              <a:t>Scala Collection</a:t>
            </a:r>
          </a:p>
        </p:txBody>
      </p:sp>
      <p:sp>
        <p:nvSpPr>
          <p:cNvPr id="5" name="TextBox 4">
            <a:extLst>
              <a:ext uri="{FF2B5EF4-FFF2-40B4-BE49-F238E27FC236}">
                <a16:creationId xmlns:a16="http://schemas.microsoft.com/office/drawing/2014/main" id="{CBDC1720-43DA-467E-8F15-6F2AFBDBAF97}"/>
              </a:ext>
            </a:extLst>
          </p:cNvPr>
          <p:cNvSpPr txBox="1"/>
          <p:nvPr/>
        </p:nvSpPr>
        <p:spPr>
          <a:xfrm>
            <a:off x="2703250" y="439443"/>
            <a:ext cx="6169981" cy="2862322"/>
          </a:xfrm>
          <a:prstGeom prst="rect">
            <a:avLst/>
          </a:prstGeom>
          <a:noFill/>
        </p:spPr>
        <p:txBody>
          <a:bodyPr wrap="square">
            <a:spAutoFit/>
          </a:bodyPr>
          <a:lstStyle/>
          <a:p>
            <a:pPr algn="just"/>
            <a:r>
              <a:rPr lang="en-US" b="0" i="0" dirty="0">
                <a:solidFill>
                  <a:srgbClr val="333333"/>
                </a:solidFill>
                <a:effectLst/>
                <a:latin typeface="inter-regular"/>
              </a:rPr>
              <a:t>Scala provides rich set of collection library. It contains classes and traits to collect data. These collections can be mutable or immutable. we can use them according to your requirement. </a:t>
            </a:r>
            <a:r>
              <a:rPr lang="en-US" b="1" i="0" dirty="0" err="1">
                <a:solidFill>
                  <a:srgbClr val="333333"/>
                </a:solidFill>
                <a:effectLst/>
                <a:latin typeface="inter-bold"/>
              </a:rPr>
              <a:t>Scala.collection.mutable</a:t>
            </a:r>
            <a:r>
              <a:rPr lang="en-US" b="0" i="0" dirty="0">
                <a:solidFill>
                  <a:srgbClr val="333333"/>
                </a:solidFill>
                <a:effectLst/>
                <a:latin typeface="inter-regular"/>
              </a:rPr>
              <a:t> package contains all the mutable collections. You can add, remove and update data while using this package.</a:t>
            </a:r>
          </a:p>
          <a:p>
            <a:pPr algn="just"/>
            <a:r>
              <a:rPr lang="en-US" b="1" i="0" dirty="0" err="1">
                <a:solidFill>
                  <a:srgbClr val="333333"/>
                </a:solidFill>
                <a:effectLst/>
                <a:latin typeface="inter-bold"/>
              </a:rPr>
              <a:t>Scala.collection.immutable</a:t>
            </a:r>
            <a:r>
              <a:rPr lang="en-US" b="0" i="0" dirty="0">
                <a:solidFill>
                  <a:srgbClr val="333333"/>
                </a:solidFill>
                <a:effectLst/>
                <a:latin typeface="inter-regular"/>
              </a:rPr>
              <a:t> contains all the immutable collections. It does not allow you to modify data. Scala imports this package by default. If you want mutable collection, you must import </a:t>
            </a:r>
            <a:r>
              <a:rPr lang="en-US" b="1" i="0" dirty="0" err="1">
                <a:solidFill>
                  <a:srgbClr val="333333"/>
                </a:solidFill>
                <a:effectLst/>
                <a:latin typeface="inter-bold"/>
              </a:rPr>
              <a:t>scala.collection.mutable</a:t>
            </a:r>
            <a:r>
              <a:rPr lang="en-US" b="0" i="0" dirty="0">
                <a:solidFill>
                  <a:srgbClr val="333333"/>
                </a:solidFill>
                <a:effectLst/>
                <a:latin typeface="inter-regular"/>
              </a:rPr>
              <a:t> package in your code.</a:t>
            </a:r>
          </a:p>
        </p:txBody>
      </p:sp>
      <p:sp>
        <p:nvSpPr>
          <p:cNvPr id="6" name="Rectangle 2">
            <a:extLst>
              <a:ext uri="{FF2B5EF4-FFF2-40B4-BE49-F238E27FC236}">
                <a16:creationId xmlns:a16="http://schemas.microsoft.com/office/drawing/2014/main" id="{DCAC5E3A-5335-41EE-B16F-5E623BA986F5}"/>
              </a:ext>
            </a:extLst>
          </p:cNvPr>
          <p:cNvSpPr>
            <a:spLocks noChangeArrowheads="1"/>
          </p:cNvSpPr>
          <p:nvPr/>
        </p:nvSpPr>
        <p:spPr bwMode="auto">
          <a:xfrm>
            <a:off x="164236" y="624109"/>
            <a:ext cx="2463554" cy="3629195"/>
          </a:xfrm>
          <a:prstGeom prst="rect">
            <a:avLst/>
          </a:prstGeom>
          <a:solidFill>
            <a:srgbClr val="F9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6654" tIns="1269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DF3A01"/>
                </a:solidFill>
                <a:effectLst/>
                <a:latin typeface="Verdana" panose="020B0604030504040204" pitchFamily="34" charset="0"/>
                <a:cs typeface="Times New Roman" panose="02020603050405020304" pitchFamily="18" charset="0"/>
              </a:rPr>
              <a:t>Scala Collections</a:t>
            </a:r>
            <a:endParaRPr kumimoji="0" lang="en-US" altLang="en-US" sz="9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effectLst/>
                <a:latin typeface="inter-bold"/>
                <a:cs typeface="Times New Roman" panose="02020603050405020304" pitchFamily="18" charset="0"/>
              </a:rPr>
              <a:t>Scala Collection</a:t>
            </a: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ScalaSet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HashSet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a:t>
            </a: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BitSet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a:t>
            </a: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ListSet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Seq</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Vector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Queue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Stream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Maps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Hash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MapScala</a:t>
            </a: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ListMap</a:t>
            </a:r>
            <a:endParaRPr kumimoji="0" lang="en-US" altLang="en-US" sz="1600" b="0" i="0"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42215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B5C621-0081-4D0C-854E-F271C7248C5E}"/>
              </a:ext>
            </a:extLst>
          </p:cNvPr>
          <p:cNvSpPr txBox="1"/>
          <p:nvPr/>
        </p:nvSpPr>
        <p:spPr>
          <a:xfrm>
            <a:off x="616997" y="529947"/>
            <a:ext cx="8287305" cy="1200329"/>
          </a:xfrm>
          <a:prstGeom prst="rect">
            <a:avLst/>
          </a:prstGeom>
          <a:noFill/>
        </p:spPr>
        <p:txBody>
          <a:bodyPr wrap="square">
            <a:spAutoFit/>
          </a:bodyPr>
          <a:lstStyle/>
          <a:p>
            <a:pPr algn="just"/>
            <a:r>
              <a:rPr lang="en-US" b="0" i="0" dirty="0">
                <a:solidFill>
                  <a:srgbClr val="FF0000"/>
                </a:solidFill>
                <a:effectLst/>
                <a:latin typeface="erdana"/>
              </a:rPr>
              <a:t>Scala Set</a:t>
            </a:r>
          </a:p>
          <a:p>
            <a:pPr algn="just"/>
            <a:r>
              <a:rPr lang="en-US" b="0" i="0" dirty="0">
                <a:solidFill>
                  <a:srgbClr val="333333"/>
                </a:solidFill>
                <a:effectLst/>
                <a:latin typeface="inter-regular"/>
              </a:rPr>
              <a:t>It is used to store unique elements in the set. It does not maintain any order for storing elements. You can apply various operations on them. It is defined in the </a:t>
            </a:r>
            <a:r>
              <a:rPr lang="en-US" b="0" i="0" dirty="0" err="1">
                <a:solidFill>
                  <a:srgbClr val="333333"/>
                </a:solidFill>
                <a:effectLst/>
                <a:latin typeface="inter-regular"/>
              </a:rPr>
              <a:t>Scala.collection.immutable</a:t>
            </a:r>
            <a:r>
              <a:rPr lang="en-US" b="0" i="0" dirty="0">
                <a:solidFill>
                  <a:srgbClr val="333333"/>
                </a:solidFill>
                <a:effectLst/>
                <a:latin typeface="inter-regular"/>
              </a:rPr>
              <a:t> package.</a:t>
            </a:r>
          </a:p>
        </p:txBody>
      </p:sp>
      <p:sp>
        <p:nvSpPr>
          <p:cNvPr id="8" name="TextBox 7">
            <a:extLst>
              <a:ext uri="{FF2B5EF4-FFF2-40B4-BE49-F238E27FC236}">
                <a16:creationId xmlns:a16="http://schemas.microsoft.com/office/drawing/2014/main" id="{7E9437AD-4B8A-433C-B11A-687C1CB98606}"/>
              </a:ext>
            </a:extLst>
          </p:cNvPr>
          <p:cNvSpPr txBox="1"/>
          <p:nvPr/>
        </p:nvSpPr>
        <p:spPr>
          <a:xfrm>
            <a:off x="466077" y="2239794"/>
            <a:ext cx="7852299" cy="923330"/>
          </a:xfrm>
          <a:prstGeom prst="rect">
            <a:avLst/>
          </a:prstGeom>
          <a:noFill/>
        </p:spPr>
        <p:txBody>
          <a:bodyPr wrap="square">
            <a:spAutoFit/>
          </a:bodyPr>
          <a:lstStyle/>
          <a:p>
            <a:pPr algn="just"/>
            <a:r>
              <a:rPr lang="nn-NO" b="0" i="0" dirty="0">
                <a:solidFill>
                  <a:srgbClr val="610B4B"/>
                </a:solidFill>
                <a:effectLst/>
                <a:latin typeface="erdana"/>
              </a:rPr>
              <a:t>Scala Set Syntax</a:t>
            </a:r>
          </a:p>
          <a:p>
            <a:pPr algn="just">
              <a:buFont typeface="+mj-lt"/>
              <a:buAutoNum type="arabicPeriod"/>
            </a:pPr>
            <a:r>
              <a:rPr lang="nn-NO" b="1" i="0" dirty="0">
                <a:solidFill>
                  <a:srgbClr val="006699"/>
                </a:solidFill>
                <a:effectLst/>
                <a:latin typeface="inter-regular"/>
              </a:rPr>
              <a:t>val</a:t>
            </a:r>
            <a:r>
              <a:rPr lang="nn-NO" b="0" i="0" dirty="0">
                <a:solidFill>
                  <a:srgbClr val="000000"/>
                </a:solidFill>
                <a:effectLst/>
                <a:latin typeface="inter-regular"/>
              </a:rPr>
              <a:t> variableName:Set[Type] = Set(element1, element2,... elementN) or  </a:t>
            </a:r>
          </a:p>
          <a:p>
            <a:pPr algn="just">
              <a:buFont typeface="+mj-lt"/>
              <a:buAutoNum type="arabicPeriod"/>
            </a:pPr>
            <a:r>
              <a:rPr lang="nn-NO" b="1" i="0" dirty="0">
                <a:solidFill>
                  <a:srgbClr val="006699"/>
                </a:solidFill>
                <a:effectLst/>
                <a:latin typeface="inter-regular"/>
              </a:rPr>
              <a:t>val</a:t>
            </a:r>
            <a:r>
              <a:rPr lang="nn-NO" b="0" i="0" dirty="0">
                <a:solidFill>
                  <a:srgbClr val="000000"/>
                </a:solidFill>
                <a:effectLst/>
                <a:latin typeface="inter-regular"/>
              </a:rPr>
              <a:t> variableName = Set(element1, element2,... elementN)  </a:t>
            </a:r>
          </a:p>
        </p:txBody>
      </p:sp>
    </p:spTree>
    <p:extLst>
      <p:ext uri="{BB962C8B-B14F-4D97-AF65-F5344CB8AC3E}">
        <p14:creationId xmlns:p14="http://schemas.microsoft.com/office/powerpoint/2010/main" val="1739110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BF4A65-F83A-460D-A166-3FB1B6A776D0}"/>
              </a:ext>
            </a:extLst>
          </p:cNvPr>
          <p:cNvSpPr txBox="1"/>
          <p:nvPr/>
        </p:nvSpPr>
        <p:spPr>
          <a:xfrm>
            <a:off x="97654" y="335845"/>
            <a:ext cx="8913181" cy="3693319"/>
          </a:xfrm>
          <a:prstGeom prst="rect">
            <a:avLst/>
          </a:prstGeom>
          <a:noFill/>
        </p:spPr>
        <p:txBody>
          <a:bodyPr wrap="square">
            <a:spAutoFit/>
          </a:bodyPr>
          <a:lstStyle/>
          <a:p>
            <a:r>
              <a:rPr lang="en-IN" dirty="0"/>
              <a:t>object </a:t>
            </a:r>
            <a:r>
              <a:rPr lang="en-IN" dirty="0" err="1"/>
              <a:t>Scala_Collections_Set</a:t>
            </a:r>
            <a:r>
              <a:rPr lang="en-IN" dirty="0"/>
              <a:t> {</a:t>
            </a:r>
          </a:p>
          <a:p>
            <a:r>
              <a:rPr lang="en-IN" dirty="0"/>
              <a:t>  def main(</a:t>
            </a:r>
            <a:r>
              <a:rPr lang="en-IN" dirty="0" err="1"/>
              <a:t>args</a:t>
            </a:r>
            <a:r>
              <a:rPr lang="en-IN" dirty="0"/>
              <a:t>: Array[String]): Unit = {</a:t>
            </a:r>
          </a:p>
          <a:p>
            <a:r>
              <a:rPr lang="en-IN" b="1" dirty="0">
                <a:solidFill>
                  <a:srgbClr val="FF0000"/>
                </a:solidFill>
              </a:rPr>
              <a:t>    </a:t>
            </a:r>
            <a:r>
              <a:rPr lang="en-IN" b="1" dirty="0" err="1">
                <a:solidFill>
                  <a:srgbClr val="FF0000"/>
                </a:solidFill>
              </a:rPr>
              <a:t>val</a:t>
            </a:r>
            <a:r>
              <a:rPr lang="en-IN" b="1" dirty="0">
                <a:solidFill>
                  <a:srgbClr val="FF0000"/>
                </a:solidFill>
              </a:rPr>
              <a:t> set1 = Set()                            // An empty set</a:t>
            </a:r>
          </a:p>
          <a:p>
            <a:r>
              <a:rPr lang="en-IN" b="1" dirty="0">
                <a:solidFill>
                  <a:srgbClr val="FF0000"/>
                </a:solidFill>
              </a:rPr>
              <a:t>    </a:t>
            </a:r>
            <a:r>
              <a:rPr lang="en-IN" b="1" dirty="0" err="1">
                <a:solidFill>
                  <a:srgbClr val="FF0000"/>
                </a:solidFill>
              </a:rPr>
              <a:t>val</a:t>
            </a:r>
            <a:r>
              <a:rPr lang="en-IN" b="1" dirty="0">
                <a:solidFill>
                  <a:srgbClr val="FF0000"/>
                </a:solidFill>
              </a:rPr>
              <a:t> </a:t>
            </a:r>
            <a:r>
              <a:rPr lang="en-IN" b="1" dirty="0" err="1">
                <a:solidFill>
                  <a:srgbClr val="FF0000"/>
                </a:solidFill>
              </a:rPr>
              <a:t>Mtech_Stu_Names</a:t>
            </a:r>
            <a:r>
              <a:rPr lang="en-IN" b="1" dirty="0">
                <a:solidFill>
                  <a:srgbClr val="FF0000"/>
                </a:solidFill>
              </a:rPr>
              <a:t> = Set("Somesh","Kapil","</a:t>
            </a:r>
            <a:r>
              <a:rPr lang="en-IN" b="1" dirty="0" err="1">
                <a:solidFill>
                  <a:srgbClr val="FF0000"/>
                </a:solidFill>
              </a:rPr>
              <a:t>Brijneder</a:t>
            </a:r>
            <a:r>
              <a:rPr lang="en-IN" b="1" dirty="0">
                <a:solidFill>
                  <a:srgbClr val="FF0000"/>
                </a:solidFill>
              </a:rPr>
              <a:t>","Ritika","</a:t>
            </a:r>
            <a:r>
              <a:rPr lang="en-IN" b="1" dirty="0" err="1">
                <a:solidFill>
                  <a:srgbClr val="FF0000"/>
                </a:solidFill>
              </a:rPr>
              <a:t>Tosseb</a:t>
            </a:r>
            <a:r>
              <a:rPr lang="en-IN" b="1" dirty="0">
                <a:solidFill>
                  <a:srgbClr val="FF0000"/>
                </a:solidFill>
              </a:rPr>
              <a:t>")    // Creating a set with elements</a:t>
            </a:r>
          </a:p>
          <a:p>
            <a:r>
              <a:rPr lang="en-IN" b="1" dirty="0">
                <a:solidFill>
                  <a:srgbClr val="FF0000"/>
                </a:solidFill>
              </a:rPr>
              <a:t>    </a:t>
            </a:r>
            <a:r>
              <a:rPr lang="en-IN" b="1" dirty="0" err="1">
                <a:solidFill>
                  <a:srgbClr val="FF0000"/>
                </a:solidFill>
              </a:rPr>
              <a:t>val</a:t>
            </a:r>
            <a:r>
              <a:rPr lang="en-IN" b="1" dirty="0">
                <a:solidFill>
                  <a:srgbClr val="FF0000"/>
                </a:solidFill>
              </a:rPr>
              <a:t> Mtech_Stu_Names1:Set[String] =Set("Somesh","Kapil","</a:t>
            </a:r>
            <a:r>
              <a:rPr lang="en-IN" b="1" dirty="0" err="1">
                <a:solidFill>
                  <a:srgbClr val="FF0000"/>
                </a:solidFill>
              </a:rPr>
              <a:t>Brijneder</a:t>
            </a:r>
            <a:r>
              <a:rPr lang="en-IN" b="1" dirty="0">
                <a:solidFill>
                  <a:srgbClr val="FF0000"/>
                </a:solidFill>
              </a:rPr>
              <a:t>","Ritika","</a:t>
            </a:r>
            <a:r>
              <a:rPr lang="en-IN" b="1" dirty="0" err="1">
                <a:solidFill>
                  <a:srgbClr val="FF0000"/>
                </a:solidFill>
              </a:rPr>
              <a:t>Tosseb</a:t>
            </a:r>
            <a:r>
              <a:rPr lang="en-IN" b="1" dirty="0">
                <a:solidFill>
                  <a:srgbClr val="FF0000"/>
                </a:solidFill>
              </a:rPr>
              <a:t>")</a:t>
            </a:r>
          </a:p>
          <a:p>
            <a:r>
              <a:rPr lang="en-IN" b="1" dirty="0">
                <a:solidFill>
                  <a:srgbClr val="FF0000"/>
                </a:solidFill>
              </a:rPr>
              <a:t>    </a:t>
            </a:r>
            <a:r>
              <a:rPr lang="en-IN" b="1" dirty="0" err="1">
                <a:solidFill>
                  <a:srgbClr val="FF0000"/>
                </a:solidFill>
              </a:rPr>
              <a:t>println</a:t>
            </a:r>
            <a:r>
              <a:rPr lang="en-IN" b="1" dirty="0">
                <a:solidFill>
                  <a:srgbClr val="FF0000"/>
                </a:solidFill>
              </a:rPr>
              <a:t>(set1)</a:t>
            </a:r>
          </a:p>
          <a:p>
            <a:r>
              <a:rPr lang="en-IN" dirty="0"/>
              <a:t>    </a:t>
            </a:r>
            <a:r>
              <a:rPr lang="en-IN" dirty="0" err="1"/>
              <a:t>println</a:t>
            </a:r>
            <a:r>
              <a:rPr lang="en-IN" dirty="0"/>
              <a:t>("First way to Defined Set:="+</a:t>
            </a:r>
            <a:r>
              <a:rPr lang="en-IN" dirty="0" err="1"/>
              <a:t>Mtech_Stu_Names</a:t>
            </a:r>
            <a:r>
              <a:rPr lang="en-IN" dirty="0"/>
              <a:t>)</a:t>
            </a:r>
          </a:p>
          <a:p>
            <a:r>
              <a:rPr lang="en-IN" dirty="0"/>
              <a:t>    </a:t>
            </a:r>
            <a:r>
              <a:rPr lang="en-IN" dirty="0" err="1"/>
              <a:t>println</a:t>
            </a:r>
            <a:r>
              <a:rPr lang="en-IN" dirty="0"/>
              <a:t>(</a:t>
            </a:r>
            <a:r>
              <a:rPr lang="en-IN" dirty="0" err="1"/>
              <a:t>s"Second</a:t>
            </a:r>
            <a:r>
              <a:rPr lang="en-IN" dirty="0"/>
              <a:t> way to Defined Set:=$Mtech_Stu_Names1")</a:t>
            </a:r>
          </a:p>
          <a:p>
            <a:r>
              <a:rPr lang="en-IN" dirty="0"/>
              <a:t>//    </a:t>
            </a:r>
            <a:r>
              <a:rPr lang="en-IN" dirty="0" err="1"/>
              <a:t>println</a:t>
            </a:r>
            <a:r>
              <a:rPr lang="en-IN" dirty="0"/>
              <a:t>(</a:t>
            </a:r>
            <a:r>
              <a:rPr lang="en-IN" dirty="0" err="1"/>
              <a:t>Mtech_Stu_Names.head</a:t>
            </a:r>
            <a:r>
              <a:rPr lang="en-IN" dirty="0"/>
              <a:t>)             // Returns first element present in the set</a:t>
            </a:r>
          </a:p>
          <a:p>
            <a:r>
              <a:rPr lang="en-IN" dirty="0"/>
              <a:t>//    </a:t>
            </a:r>
            <a:r>
              <a:rPr lang="en-IN" dirty="0" err="1"/>
              <a:t>println</a:t>
            </a:r>
            <a:r>
              <a:rPr lang="en-IN" dirty="0"/>
              <a:t>(</a:t>
            </a:r>
            <a:r>
              <a:rPr lang="en-IN" dirty="0" err="1"/>
              <a:t>Mtech_Stu_Names.tail</a:t>
            </a:r>
            <a:r>
              <a:rPr lang="en-IN" dirty="0"/>
              <a:t>)         // Returns all elements except first element.</a:t>
            </a:r>
          </a:p>
          <a:p>
            <a:r>
              <a:rPr lang="en-IN" dirty="0"/>
              <a:t>//    </a:t>
            </a:r>
            <a:r>
              <a:rPr lang="en-IN" dirty="0" err="1"/>
              <a:t>println</a:t>
            </a:r>
            <a:r>
              <a:rPr lang="en-IN" dirty="0"/>
              <a:t>(</a:t>
            </a:r>
            <a:r>
              <a:rPr lang="en-IN" dirty="0" err="1"/>
              <a:t>Mtech_Stu_Names.isEmpty</a:t>
            </a:r>
            <a:r>
              <a:rPr lang="en-IN" dirty="0"/>
              <a:t>)          // Returns either true or false</a:t>
            </a:r>
          </a:p>
          <a:p>
            <a:r>
              <a:rPr lang="en-IN" dirty="0"/>
              <a:t>  }</a:t>
            </a:r>
          </a:p>
        </p:txBody>
      </p:sp>
    </p:spTree>
    <p:extLst>
      <p:ext uri="{BB962C8B-B14F-4D97-AF65-F5344CB8AC3E}">
        <p14:creationId xmlns:p14="http://schemas.microsoft.com/office/powerpoint/2010/main" val="57254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3F983F-2CA7-405A-9370-806B9F2BA4CB}"/>
              </a:ext>
            </a:extLst>
          </p:cNvPr>
          <p:cNvSpPr txBox="1"/>
          <p:nvPr/>
        </p:nvSpPr>
        <p:spPr>
          <a:xfrm>
            <a:off x="93215" y="299167"/>
            <a:ext cx="4572000" cy="369332"/>
          </a:xfrm>
          <a:prstGeom prst="rect">
            <a:avLst/>
          </a:prstGeom>
          <a:noFill/>
        </p:spPr>
        <p:txBody>
          <a:bodyPr wrap="square">
            <a:spAutoFit/>
          </a:bodyPr>
          <a:lstStyle/>
          <a:p>
            <a:pPr algn="just"/>
            <a:r>
              <a:rPr lang="en-US" b="0" i="0" dirty="0">
                <a:solidFill>
                  <a:srgbClr val="FF0000"/>
                </a:solidFill>
                <a:effectLst/>
                <a:latin typeface="erdana"/>
              </a:rPr>
              <a:t>Scala Set Example: Merge two Set</a:t>
            </a:r>
          </a:p>
        </p:txBody>
      </p:sp>
      <p:sp>
        <p:nvSpPr>
          <p:cNvPr id="5" name="TextBox 4">
            <a:extLst>
              <a:ext uri="{FF2B5EF4-FFF2-40B4-BE49-F238E27FC236}">
                <a16:creationId xmlns:a16="http://schemas.microsoft.com/office/drawing/2014/main" id="{D5631F15-17D1-4FE7-B2AB-77DA8E05D486}"/>
              </a:ext>
            </a:extLst>
          </p:cNvPr>
          <p:cNvSpPr txBox="1"/>
          <p:nvPr/>
        </p:nvSpPr>
        <p:spPr>
          <a:xfrm>
            <a:off x="93215" y="1582340"/>
            <a:ext cx="8322815" cy="3693319"/>
          </a:xfrm>
          <a:prstGeom prst="rect">
            <a:avLst/>
          </a:prstGeom>
          <a:noFill/>
        </p:spPr>
        <p:txBody>
          <a:bodyPr wrap="square">
            <a:spAutoFit/>
          </a:bodyPr>
          <a:lstStyle/>
          <a:p>
            <a:r>
              <a:rPr lang="en-IN" dirty="0"/>
              <a:t>object </a:t>
            </a:r>
            <a:r>
              <a:rPr lang="en-IN" dirty="0" err="1"/>
              <a:t>Scala_Collections_Set_Mearge_Two_Set</a:t>
            </a:r>
            <a:endParaRPr lang="en-IN" dirty="0"/>
          </a:p>
          <a:p>
            <a:r>
              <a:rPr lang="en-IN" dirty="0"/>
              <a:t> {</a:t>
            </a:r>
          </a:p>
          <a:p>
            <a:r>
              <a:rPr lang="en-IN" dirty="0"/>
              <a:t>  def main(</a:t>
            </a:r>
            <a:r>
              <a:rPr lang="en-IN" dirty="0" err="1"/>
              <a:t>args</a:t>
            </a:r>
            <a:r>
              <a:rPr lang="en-IN" dirty="0"/>
              <a:t>: Array[String]): Unit =</a:t>
            </a:r>
          </a:p>
          <a:p>
            <a:r>
              <a:rPr lang="en-IN" dirty="0"/>
              <a:t> {</a:t>
            </a:r>
          </a:p>
          <a:p>
            <a:r>
              <a:rPr lang="en-IN" dirty="0"/>
              <a:t>    </a:t>
            </a:r>
            <a:r>
              <a:rPr lang="en-IN" dirty="0" err="1"/>
              <a:t>val</a:t>
            </a:r>
            <a:r>
              <a:rPr lang="en-IN" dirty="0"/>
              <a:t> name = Set("</a:t>
            </a:r>
            <a:r>
              <a:rPr lang="en-IN" dirty="0" err="1"/>
              <a:t>kapil</a:t>
            </a:r>
            <a:r>
              <a:rPr lang="en-IN" dirty="0"/>
              <a:t>","</a:t>
            </a:r>
            <a:r>
              <a:rPr lang="en-IN" dirty="0" err="1"/>
              <a:t>somesh</a:t>
            </a:r>
            <a:r>
              <a:rPr lang="en-IN" dirty="0"/>
              <a:t>","</a:t>
            </a:r>
            <a:r>
              <a:rPr lang="en-IN" dirty="0" err="1"/>
              <a:t>rohit</a:t>
            </a:r>
            <a:r>
              <a:rPr lang="en-IN" dirty="0"/>
              <a:t>","</a:t>
            </a:r>
            <a:r>
              <a:rPr lang="en-IN" dirty="0" err="1"/>
              <a:t>mohit</a:t>
            </a:r>
            <a:r>
              <a:rPr lang="en-IN" dirty="0"/>
              <a:t>")</a:t>
            </a:r>
          </a:p>
          <a:p>
            <a:r>
              <a:rPr lang="en-IN" dirty="0"/>
              <a:t>    </a:t>
            </a:r>
            <a:r>
              <a:rPr lang="en-IN" dirty="0" err="1"/>
              <a:t>val</a:t>
            </a:r>
            <a:r>
              <a:rPr lang="en-IN" dirty="0"/>
              <a:t> </a:t>
            </a:r>
            <a:r>
              <a:rPr lang="en-IN" dirty="0" err="1"/>
              <a:t>rollnumber</a:t>
            </a:r>
            <a:r>
              <a:rPr lang="en-IN" dirty="0"/>
              <a:t> = Set("101","102","103","104","105")</a:t>
            </a:r>
          </a:p>
          <a:p>
            <a:r>
              <a:rPr lang="en-IN" dirty="0"/>
              <a:t>    </a:t>
            </a:r>
            <a:r>
              <a:rPr lang="en-IN" dirty="0" err="1"/>
              <a:t>val</a:t>
            </a:r>
            <a:r>
              <a:rPr lang="en-IN" dirty="0"/>
              <a:t> </a:t>
            </a:r>
            <a:r>
              <a:rPr lang="en-IN" dirty="0" err="1"/>
              <a:t>mergeSet</a:t>
            </a:r>
            <a:r>
              <a:rPr lang="en-IN" dirty="0"/>
              <a:t> = name ++ </a:t>
            </a:r>
            <a:r>
              <a:rPr lang="en-IN" dirty="0" err="1"/>
              <a:t>rollnumber</a:t>
            </a:r>
            <a:r>
              <a:rPr lang="en-IN" dirty="0"/>
              <a:t>            // Merging two sets</a:t>
            </a:r>
          </a:p>
          <a:p>
            <a:r>
              <a:rPr lang="en-IN" dirty="0"/>
              <a:t>    </a:t>
            </a:r>
            <a:r>
              <a:rPr lang="en-IN" dirty="0" err="1"/>
              <a:t>println</a:t>
            </a:r>
            <a:r>
              <a:rPr lang="en-IN" dirty="0"/>
              <a:t>("Elements in games set: "+</a:t>
            </a:r>
            <a:r>
              <a:rPr lang="en-IN" dirty="0" err="1"/>
              <a:t>name.size</a:t>
            </a:r>
            <a:r>
              <a:rPr lang="en-IN" dirty="0"/>
              <a:t>)   // Return size of collection</a:t>
            </a:r>
          </a:p>
          <a:p>
            <a:r>
              <a:rPr lang="en-IN" dirty="0"/>
              <a:t>    </a:t>
            </a:r>
            <a:r>
              <a:rPr lang="en-IN" dirty="0" err="1"/>
              <a:t>println</a:t>
            </a:r>
            <a:r>
              <a:rPr lang="en-IN" dirty="0"/>
              <a:t>("Elements in alphabet set: "+</a:t>
            </a:r>
            <a:r>
              <a:rPr lang="en-IN" dirty="0" err="1"/>
              <a:t>rollnumber.size</a:t>
            </a:r>
            <a:r>
              <a:rPr lang="en-IN" dirty="0"/>
              <a:t>)</a:t>
            </a:r>
          </a:p>
          <a:p>
            <a:r>
              <a:rPr lang="en-IN" dirty="0"/>
              <a:t>    </a:t>
            </a:r>
            <a:r>
              <a:rPr lang="en-IN" dirty="0" err="1"/>
              <a:t>println</a:t>
            </a:r>
            <a:r>
              <a:rPr lang="en-IN" dirty="0"/>
              <a:t>("Elements in </a:t>
            </a:r>
            <a:r>
              <a:rPr lang="en-IN" dirty="0" err="1"/>
              <a:t>mergeSet</a:t>
            </a:r>
            <a:r>
              <a:rPr lang="en-IN" dirty="0"/>
              <a:t>: "+</a:t>
            </a:r>
            <a:r>
              <a:rPr lang="en-IN" dirty="0" err="1"/>
              <a:t>mergeSet.size</a:t>
            </a:r>
            <a:r>
              <a:rPr lang="en-IN" dirty="0"/>
              <a:t>)</a:t>
            </a:r>
          </a:p>
          <a:p>
            <a:r>
              <a:rPr lang="en-IN" dirty="0"/>
              <a:t>    </a:t>
            </a:r>
            <a:r>
              <a:rPr lang="en-IN" dirty="0" err="1"/>
              <a:t>println</a:t>
            </a:r>
            <a:r>
              <a:rPr lang="en-IN" dirty="0"/>
              <a:t>(</a:t>
            </a:r>
            <a:r>
              <a:rPr lang="en-IN" dirty="0" err="1"/>
              <a:t>mergeSet</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281165F6-B976-41DA-85A8-E3D292766086}"/>
              </a:ext>
            </a:extLst>
          </p:cNvPr>
          <p:cNvSpPr txBox="1"/>
          <p:nvPr/>
        </p:nvSpPr>
        <p:spPr>
          <a:xfrm>
            <a:off x="0" y="771436"/>
            <a:ext cx="7794593" cy="646331"/>
          </a:xfrm>
          <a:prstGeom prst="rect">
            <a:avLst/>
          </a:prstGeom>
          <a:noFill/>
        </p:spPr>
        <p:txBody>
          <a:bodyPr wrap="square">
            <a:spAutoFit/>
          </a:bodyPr>
          <a:lstStyle/>
          <a:p>
            <a:r>
              <a:rPr lang="en-US" dirty="0"/>
              <a:t>we can merge two sets into a single set. Scala provides a predefined method to merge sets. In this example, ++ method is used to merge two sets.</a:t>
            </a:r>
            <a:endParaRPr lang="en-IN" dirty="0"/>
          </a:p>
        </p:txBody>
      </p:sp>
    </p:spTree>
    <p:extLst>
      <p:ext uri="{BB962C8B-B14F-4D97-AF65-F5344CB8AC3E}">
        <p14:creationId xmlns:p14="http://schemas.microsoft.com/office/powerpoint/2010/main" val="3330251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9B011-C1CD-44D4-B740-02C4625F4A73}"/>
              </a:ext>
            </a:extLst>
          </p:cNvPr>
          <p:cNvSpPr txBox="1"/>
          <p:nvPr/>
        </p:nvSpPr>
        <p:spPr>
          <a:xfrm>
            <a:off x="226380" y="293833"/>
            <a:ext cx="7417294" cy="369332"/>
          </a:xfrm>
          <a:prstGeom prst="rect">
            <a:avLst/>
          </a:prstGeom>
          <a:noFill/>
        </p:spPr>
        <p:txBody>
          <a:bodyPr wrap="square">
            <a:spAutoFit/>
          </a:bodyPr>
          <a:lstStyle/>
          <a:p>
            <a:pPr algn="just"/>
            <a:r>
              <a:rPr lang="en-US" b="1" i="0" dirty="0">
                <a:solidFill>
                  <a:srgbClr val="FF0000"/>
                </a:solidFill>
                <a:effectLst/>
                <a:latin typeface="erdana"/>
              </a:rPr>
              <a:t>Scala Set Example: Adding and Removing Elements</a:t>
            </a:r>
          </a:p>
        </p:txBody>
      </p:sp>
      <p:sp>
        <p:nvSpPr>
          <p:cNvPr id="5" name="TextBox 4">
            <a:extLst>
              <a:ext uri="{FF2B5EF4-FFF2-40B4-BE49-F238E27FC236}">
                <a16:creationId xmlns:a16="http://schemas.microsoft.com/office/drawing/2014/main" id="{AD3B1788-63F2-4227-AF7F-447AE6C1E499}"/>
              </a:ext>
            </a:extLst>
          </p:cNvPr>
          <p:cNvSpPr txBox="1"/>
          <p:nvPr/>
        </p:nvSpPr>
        <p:spPr>
          <a:xfrm>
            <a:off x="386177" y="1055443"/>
            <a:ext cx="7541581" cy="3139321"/>
          </a:xfrm>
          <a:prstGeom prst="rect">
            <a:avLst/>
          </a:prstGeom>
          <a:noFill/>
        </p:spPr>
        <p:txBody>
          <a:bodyPr wrap="square">
            <a:spAutoFit/>
          </a:bodyPr>
          <a:lstStyle/>
          <a:p>
            <a:r>
              <a:rPr lang="en-IN" dirty="0"/>
              <a:t>object </a:t>
            </a:r>
            <a:r>
              <a:rPr lang="en-IN" dirty="0" err="1"/>
              <a:t>Scala_Collection_Set_Add_Remove</a:t>
            </a:r>
            <a:r>
              <a:rPr lang="en-IN" dirty="0"/>
              <a:t> </a:t>
            </a:r>
          </a:p>
          <a:p>
            <a:r>
              <a:rPr lang="en-IN" dirty="0"/>
              <a:t>{</a:t>
            </a:r>
          </a:p>
          <a:p>
            <a:r>
              <a:rPr lang="en-IN" dirty="0"/>
              <a:t>  def main(</a:t>
            </a:r>
            <a:r>
              <a:rPr lang="en-IN" dirty="0" err="1"/>
              <a:t>args</a:t>
            </a:r>
            <a:r>
              <a:rPr lang="en-IN" dirty="0"/>
              <a:t>: Array[String]): Unit =</a:t>
            </a:r>
          </a:p>
          <a:p>
            <a:r>
              <a:rPr lang="en-IN" dirty="0"/>
              <a:t> {</a:t>
            </a:r>
          </a:p>
          <a:p>
            <a:r>
              <a:rPr lang="en-IN" dirty="0"/>
              <a:t>    var </a:t>
            </a:r>
            <a:r>
              <a:rPr lang="en-IN" dirty="0" err="1"/>
              <a:t>Mtech_Stu_Name</a:t>
            </a:r>
            <a:r>
              <a:rPr lang="en-IN" dirty="0"/>
              <a:t>=Set("</a:t>
            </a:r>
            <a:r>
              <a:rPr lang="en-IN" dirty="0" err="1"/>
              <a:t>mk</a:t>
            </a:r>
            <a:r>
              <a:rPr lang="en-IN" dirty="0"/>
              <a:t>","</a:t>
            </a:r>
            <a:r>
              <a:rPr lang="en-IN" dirty="0" err="1"/>
              <a:t>jk</a:t>
            </a:r>
            <a:r>
              <a:rPr lang="en-IN" dirty="0"/>
              <a:t>","</a:t>
            </a:r>
            <a:r>
              <a:rPr lang="en-IN" dirty="0" err="1"/>
              <a:t>tk</a:t>
            </a:r>
            <a:r>
              <a:rPr lang="en-IN" dirty="0"/>
              <a:t>","np")</a:t>
            </a:r>
          </a:p>
          <a:p>
            <a:r>
              <a:rPr lang="en-IN" dirty="0"/>
              <a:t>  //    </a:t>
            </a:r>
            <a:r>
              <a:rPr lang="en-IN" dirty="0" err="1"/>
              <a:t>Mtech_Stu_Name.foreach</a:t>
            </a:r>
            <a:r>
              <a:rPr lang="en-IN" dirty="0"/>
              <a:t>((</a:t>
            </a:r>
            <a:r>
              <a:rPr lang="en-IN" dirty="0" err="1"/>
              <a:t>name:String</a:t>
            </a:r>
            <a:r>
              <a:rPr lang="en-IN" dirty="0"/>
              <a:t>)=&gt;</a:t>
            </a:r>
            <a:r>
              <a:rPr lang="en-IN" dirty="0" err="1"/>
              <a:t>println</a:t>
            </a:r>
            <a:r>
              <a:rPr lang="en-IN" dirty="0"/>
              <a:t>(name))</a:t>
            </a:r>
          </a:p>
          <a:p>
            <a:r>
              <a:rPr lang="en-IN" dirty="0"/>
              <a:t>    </a:t>
            </a:r>
            <a:r>
              <a:rPr lang="en-IN" dirty="0" err="1"/>
              <a:t>Mtech_Stu_Name</a:t>
            </a:r>
            <a:r>
              <a:rPr lang="en-IN" dirty="0"/>
              <a:t> -= "</a:t>
            </a:r>
            <a:r>
              <a:rPr lang="en-IN" dirty="0" err="1"/>
              <a:t>makhan</a:t>
            </a:r>
            <a:r>
              <a:rPr lang="en-IN" dirty="0"/>
              <a:t>"</a:t>
            </a:r>
          </a:p>
          <a:p>
            <a:r>
              <a:rPr lang="en-IN" dirty="0"/>
              <a:t>    </a:t>
            </a:r>
            <a:r>
              <a:rPr lang="en-IN" dirty="0" err="1"/>
              <a:t>Mtech_Stu_Name.foreach</a:t>
            </a:r>
            <a:r>
              <a:rPr lang="en-IN" dirty="0"/>
              <a:t>((</a:t>
            </a:r>
            <a:r>
              <a:rPr lang="en-IN" dirty="0" err="1"/>
              <a:t>name:String</a:t>
            </a:r>
            <a:r>
              <a:rPr lang="en-IN" dirty="0"/>
              <a:t>)=&gt;</a:t>
            </a:r>
            <a:r>
              <a:rPr lang="en-IN" dirty="0" err="1"/>
              <a:t>println</a:t>
            </a:r>
            <a:r>
              <a:rPr lang="en-IN" dirty="0"/>
              <a:t>(name))</a:t>
            </a:r>
          </a:p>
          <a:p>
            <a:endParaRPr lang="en-IN" dirty="0"/>
          </a:p>
          <a:p>
            <a:r>
              <a:rPr lang="en-IN" dirty="0"/>
              <a:t>  }</a:t>
            </a:r>
          </a:p>
          <a:p>
            <a:r>
              <a:rPr lang="en-IN" dirty="0"/>
              <a:t>}</a:t>
            </a:r>
          </a:p>
        </p:txBody>
      </p:sp>
    </p:spTree>
    <p:extLst>
      <p:ext uri="{BB962C8B-B14F-4D97-AF65-F5344CB8AC3E}">
        <p14:creationId xmlns:p14="http://schemas.microsoft.com/office/powerpoint/2010/main" val="3789211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ABE31A-FD31-40CA-BD63-C5F4324E505D}"/>
              </a:ext>
            </a:extLst>
          </p:cNvPr>
          <p:cNvSpPr txBox="1"/>
          <p:nvPr/>
        </p:nvSpPr>
        <p:spPr>
          <a:xfrm>
            <a:off x="128726" y="379066"/>
            <a:ext cx="4572000" cy="369332"/>
          </a:xfrm>
          <a:prstGeom prst="rect">
            <a:avLst/>
          </a:prstGeom>
          <a:noFill/>
        </p:spPr>
        <p:txBody>
          <a:bodyPr wrap="square">
            <a:spAutoFit/>
          </a:bodyPr>
          <a:lstStyle/>
          <a:p>
            <a:pPr algn="just"/>
            <a:r>
              <a:rPr lang="en-IN" b="1" i="0" dirty="0">
                <a:solidFill>
                  <a:srgbClr val="FF0000"/>
                </a:solidFill>
                <a:effectLst/>
                <a:latin typeface="erdana"/>
              </a:rPr>
              <a:t>Iterating Set Elements using foreach loop</a:t>
            </a:r>
          </a:p>
        </p:txBody>
      </p:sp>
      <p:sp>
        <p:nvSpPr>
          <p:cNvPr id="6" name="TextBox 5">
            <a:extLst>
              <a:ext uri="{FF2B5EF4-FFF2-40B4-BE49-F238E27FC236}">
                <a16:creationId xmlns:a16="http://schemas.microsoft.com/office/drawing/2014/main" id="{B25D0902-047D-414D-ACAC-68E088623FBC}"/>
              </a:ext>
            </a:extLst>
          </p:cNvPr>
          <p:cNvSpPr txBox="1"/>
          <p:nvPr/>
        </p:nvSpPr>
        <p:spPr>
          <a:xfrm>
            <a:off x="572609" y="1263211"/>
            <a:ext cx="7799033" cy="1754326"/>
          </a:xfrm>
          <a:prstGeom prst="rect">
            <a:avLst/>
          </a:prstGeom>
          <a:noFill/>
        </p:spPr>
        <p:txBody>
          <a:bodyPr wrap="square">
            <a:spAutoFit/>
          </a:bodyPr>
          <a:lstStyle/>
          <a:p>
            <a:r>
              <a:rPr lang="en-IN" dirty="0"/>
              <a:t>object </a:t>
            </a:r>
            <a:r>
              <a:rPr lang="en-IN" dirty="0" err="1"/>
              <a:t>Scala_Collection_Iterating_elements_Foreach</a:t>
            </a:r>
            <a:r>
              <a:rPr lang="en-IN" dirty="0"/>
              <a:t> {</a:t>
            </a:r>
          </a:p>
          <a:p>
            <a:r>
              <a:rPr lang="en-IN" dirty="0"/>
              <a:t>  def main(</a:t>
            </a:r>
            <a:r>
              <a:rPr lang="en-IN" dirty="0" err="1"/>
              <a:t>args</a:t>
            </a:r>
            <a:r>
              <a:rPr lang="en-IN" dirty="0"/>
              <a:t>: Array[String]): Unit = {</a:t>
            </a:r>
          </a:p>
          <a:p>
            <a:r>
              <a:rPr lang="en-IN" dirty="0"/>
              <a:t>    var </a:t>
            </a:r>
            <a:r>
              <a:rPr lang="en-IN" dirty="0" err="1"/>
              <a:t>Mtech_Stu_names</a:t>
            </a:r>
            <a:r>
              <a:rPr lang="en-IN" dirty="0"/>
              <a:t> = Set("Somesh", "Rohit", "Kapil", "Mukesh")</a:t>
            </a:r>
          </a:p>
          <a:p>
            <a:r>
              <a:rPr lang="en-IN" dirty="0"/>
              <a:t>    </a:t>
            </a:r>
            <a:r>
              <a:rPr lang="en-IN" dirty="0" err="1"/>
              <a:t>Mtech_Stu_names.foreach</a:t>
            </a:r>
            <a:r>
              <a:rPr lang="en-IN" dirty="0"/>
              <a:t>((</a:t>
            </a:r>
            <a:r>
              <a:rPr lang="en-IN" dirty="0" err="1"/>
              <a:t>element:String</a:t>
            </a:r>
            <a:r>
              <a:rPr lang="en-IN" dirty="0"/>
              <a:t>)=&gt; </a:t>
            </a:r>
            <a:r>
              <a:rPr lang="en-IN" dirty="0" err="1"/>
              <a:t>println</a:t>
            </a:r>
            <a:r>
              <a:rPr lang="en-IN" dirty="0"/>
              <a:t>(element))</a:t>
            </a:r>
          </a:p>
          <a:p>
            <a:r>
              <a:rPr lang="en-IN" dirty="0"/>
              <a:t>  }</a:t>
            </a:r>
          </a:p>
          <a:p>
            <a:r>
              <a:rPr lang="en-IN" dirty="0"/>
              <a:t>}</a:t>
            </a:r>
          </a:p>
        </p:txBody>
      </p:sp>
      <p:sp>
        <p:nvSpPr>
          <p:cNvPr id="7" name="TextBox 6">
            <a:extLst>
              <a:ext uri="{FF2B5EF4-FFF2-40B4-BE49-F238E27FC236}">
                <a16:creationId xmlns:a16="http://schemas.microsoft.com/office/drawing/2014/main" id="{1E5DFE49-B4F0-4F66-A3BA-B1E12D0672F1}"/>
              </a:ext>
            </a:extLst>
          </p:cNvPr>
          <p:cNvSpPr txBox="1"/>
          <p:nvPr/>
        </p:nvSpPr>
        <p:spPr>
          <a:xfrm>
            <a:off x="298881" y="3913858"/>
            <a:ext cx="7051830" cy="369332"/>
          </a:xfrm>
          <a:prstGeom prst="rect">
            <a:avLst/>
          </a:prstGeom>
          <a:noFill/>
        </p:spPr>
        <p:txBody>
          <a:bodyPr wrap="square">
            <a:spAutoFit/>
          </a:bodyPr>
          <a:lstStyle/>
          <a:p>
            <a:pPr algn="just"/>
            <a:r>
              <a:rPr lang="en-IN" b="1" i="0" dirty="0">
                <a:solidFill>
                  <a:srgbClr val="FF0000"/>
                </a:solidFill>
                <a:effectLst/>
                <a:latin typeface="erdana"/>
              </a:rPr>
              <a:t>Iterating Set Elements using for  loop =?</a:t>
            </a:r>
          </a:p>
        </p:txBody>
      </p:sp>
    </p:spTree>
    <p:extLst>
      <p:ext uri="{BB962C8B-B14F-4D97-AF65-F5344CB8AC3E}">
        <p14:creationId xmlns:p14="http://schemas.microsoft.com/office/powerpoint/2010/main" val="2321474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7EE891-F362-461C-BBA7-EDCBC2A53FCC}"/>
              </a:ext>
            </a:extLst>
          </p:cNvPr>
          <p:cNvSpPr txBox="1"/>
          <p:nvPr/>
        </p:nvSpPr>
        <p:spPr>
          <a:xfrm>
            <a:off x="324035" y="332847"/>
            <a:ext cx="8711213" cy="1754326"/>
          </a:xfrm>
          <a:prstGeom prst="rect">
            <a:avLst/>
          </a:prstGeom>
          <a:noFill/>
        </p:spPr>
        <p:txBody>
          <a:bodyPr wrap="square">
            <a:spAutoFit/>
          </a:bodyPr>
          <a:lstStyle/>
          <a:p>
            <a:r>
              <a:rPr lang="en-US" b="1" dirty="0">
                <a:solidFill>
                  <a:srgbClr val="FF0000"/>
                </a:solidFill>
              </a:rPr>
              <a:t>Scala HashSet</a:t>
            </a:r>
          </a:p>
          <a:p>
            <a:r>
              <a:rPr lang="en-US" b="1" i="0" dirty="0">
                <a:solidFill>
                  <a:srgbClr val="273239"/>
                </a:solidFill>
                <a:effectLst/>
                <a:latin typeface="urw-din"/>
              </a:rPr>
              <a:t>HashSet</a:t>
            </a:r>
            <a:r>
              <a:rPr lang="en-US" b="0" i="0" dirty="0">
                <a:solidFill>
                  <a:srgbClr val="273239"/>
                </a:solidFill>
                <a:effectLst/>
                <a:latin typeface="urw-din"/>
              </a:rPr>
              <a:t> is sealed class. It extends immutable Set and </a:t>
            </a:r>
            <a:r>
              <a:rPr lang="en-US" b="0" i="0" dirty="0" err="1">
                <a:solidFill>
                  <a:srgbClr val="273239"/>
                </a:solidFill>
                <a:effectLst/>
                <a:latin typeface="urw-din"/>
              </a:rPr>
              <a:t>AbstractSet</a:t>
            </a:r>
            <a:r>
              <a:rPr lang="en-US" b="0" i="0" dirty="0">
                <a:solidFill>
                  <a:srgbClr val="273239"/>
                </a:solidFill>
                <a:effectLst/>
                <a:latin typeface="urw-din"/>
              </a:rPr>
              <a:t> trait. Hash code is used to store elements. It neither sorts the elements nor maintains insertion order . The Set interface implemented by the HashSet class, backed by a hash table . In Scala, A concrete implementation of Set semantics is known HashSet</a:t>
            </a:r>
            <a:r>
              <a:rPr lang="en-US" dirty="0"/>
              <a:t>.</a:t>
            </a:r>
          </a:p>
          <a:p>
            <a:endParaRPr lang="en-US" dirty="0"/>
          </a:p>
        </p:txBody>
      </p:sp>
      <p:sp>
        <p:nvSpPr>
          <p:cNvPr id="5" name="TextBox 4">
            <a:extLst>
              <a:ext uri="{FF2B5EF4-FFF2-40B4-BE49-F238E27FC236}">
                <a16:creationId xmlns:a16="http://schemas.microsoft.com/office/drawing/2014/main" id="{9806676F-E595-468C-A335-E3E914C3FA03}"/>
              </a:ext>
            </a:extLst>
          </p:cNvPr>
          <p:cNvSpPr txBox="1"/>
          <p:nvPr/>
        </p:nvSpPr>
        <p:spPr>
          <a:xfrm>
            <a:off x="255233" y="2087173"/>
            <a:ext cx="8711213" cy="923330"/>
          </a:xfrm>
          <a:prstGeom prst="rect">
            <a:avLst/>
          </a:prstGeom>
          <a:noFill/>
        </p:spPr>
        <p:txBody>
          <a:bodyPr wrap="square">
            <a:spAutoFit/>
          </a:bodyPr>
          <a:lstStyle/>
          <a:p>
            <a:r>
              <a:rPr lang="en-US" dirty="0"/>
              <a:t>Scala HashSet Example</a:t>
            </a:r>
          </a:p>
          <a:p>
            <a:r>
              <a:rPr lang="en-US" dirty="0"/>
              <a:t>In the following example, we have created a HashSet to store elements. Here, foreach is used to iterate elements.</a:t>
            </a:r>
            <a:endParaRPr lang="en-IN" dirty="0"/>
          </a:p>
        </p:txBody>
      </p:sp>
      <p:sp>
        <p:nvSpPr>
          <p:cNvPr id="8" name="TextBox 7">
            <a:extLst>
              <a:ext uri="{FF2B5EF4-FFF2-40B4-BE49-F238E27FC236}">
                <a16:creationId xmlns:a16="http://schemas.microsoft.com/office/drawing/2014/main" id="{D18BA506-9BC9-41CA-9360-F261EEC1A45F}"/>
              </a:ext>
            </a:extLst>
          </p:cNvPr>
          <p:cNvSpPr txBox="1"/>
          <p:nvPr/>
        </p:nvSpPr>
        <p:spPr>
          <a:xfrm>
            <a:off x="324035" y="3267956"/>
            <a:ext cx="8464858" cy="2862322"/>
          </a:xfrm>
          <a:prstGeom prst="rect">
            <a:avLst/>
          </a:prstGeom>
          <a:noFill/>
        </p:spPr>
        <p:txBody>
          <a:bodyPr wrap="square">
            <a:spAutoFit/>
          </a:bodyPr>
          <a:lstStyle/>
          <a:p>
            <a:r>
              <a:rPr lang="en-IN" dirty="0"/>
              <a:t>import </a:t>
            </a:r>
            <a:r>
              <a:rPr lang="en-IN" dirty="0" err="1"/>
              <a:t>scala.collection.immutable.HashSet</a:t>
            </a:r>
            <a:endParaRPr lang="en-IN" dirty="0"/>
          </a:p>
          <a:p>
            <a:r>
              <a:rPr lang="en-IN" dirty="0"/>
              <a:t>object </a:t>
            </a:r>
            <a:r>
              <a:rPr lang="en-IN" dirty="0" err="1"/>
              <a:t>Scala_Collection_HashSet</a:t>
            </a:r>
            <a:r>
              <a:rPr lang="en-IN" dirty="0"/>
              <a:t> {</a:t>
            </a:r>
          </a:p>
          <a:p>
            <a:r>
              <a:rPr lang="en-IN" dirty="0"/>
              <a:t>  def main(</a:t>
            </a:r>
            <a:r>
              <a:rPr lang="en-IN" dirty="0" err="1"/>
              <a:t>args</a:t>
            </a:r>
            <a:r>
              <a:rPr lang="en-IN" dirty="0"/>
              <a:t>: Array[String]): Unit = {</a:t>
            </a:r>
          </a:p>
          <a:p>
            <a:r>
              <a:rPr lang="en-IN" dirty="0"/>
              <a:t>    var </a:t>
            </a:r>
            <a:r>
              <a:rPr lang="en-IN" dirty="0" err="1"/>
              <a:t>Mtech_Stu_Name</a:t>
            </a:r>
            <a:r>
              <a:rPr lang="en-IN" dirty="0"/>
              <a:t> = HashSet("</a:t>
            </a:r>
            <a:r>
              <a:rPr lang="en-IN" dirty="0" err="1"/>
              <a:t>kapil</a:t>
            </a:r>
            <a:r>
              <a:rPr lang="en-IN" dirty="0"/>
              <a:t>","</a:t>
            </a:r>
            <a:r>
              <a:rPr lang="en-IN" dirty="0" err="1"/>
              <a:t>somesh</a:t>
            </a:r>
            <a:r>
              <a:rPr lang="en-IN" dirty="0"/>
              <a:t>","</a:t>
            </a:r>
            <a:r>
              <a:rPr lang="en-IN" dirty="0" err="1"/>
              <a:t>rohit</a:t>
            </a:r>
            <a:r>
              <a:rPr lang="en-IN" dirty="0"/>
              <a:t>","</a:t>
            </a:r>
            <a:r>
              <a:rPr lang="en-IN" dirty="0" err="1"/>
              <a:t>mohit</a:t>
            </a:r>
            <a:r>
              <a:rPr lang="en-IN" dirty="0"/>
              <a:t>","</a:t>
            </a:r>
            <a:r>
              <a:rPr lang="en-IN" dirty="0" err="1"/>
              <a:t>xyz</a:t>
            </a:r>
            <a:r>
              <a:rPr lang="en-IN" dirty="0"/>
              <a:t>")</a:t>
            </a:r>
          </a:p>
          <a:p>
            <a:r>
              <a:rPr lang="en-IN" dirty="0"/>
              <a:t>      </a:t>
            </a:r>
            <a:r>
              <a:rPr lang="en-IN" dirty="0" err="1"/>
              <a:t>Mtech_Stu_Name.foreach</a:t>
            </a:r>
            <a:r>
              <a:rPr lang="en-IN" dirty="0"/>
              <a:t>((</a:t>
            </a:r>
            <a:r>
              <a:rPr lang="en-IN" dirty="0" err="1"/>
              <a:t>name:String</a:t>
            </a:r>
            <a:r>
              <a:rPr lang="en-IN" dirty="0"/>
              <a:t>)=&gt;</a:t>
            </a:r>
            <a:r>
              <a:rPr lang="en-IN" dirty="0" err="1"/>
              <a:t>println</a:t>
            </a:r>
            <a:r>
              <a:rPr lang="en-IN" dirty="0"/>
              <a:t>(name+" "))</a:t>
            </a:r>
          </a:p>
          <a:p>
            <a:endParaRPr lang="en-IN" dirty="0"/>
          </a:p>
          <a:p>
            <a:r>
              <a:rPr lang="en-IN" dirty="0"/>
              <a:t>//    </a:t>
            </a:r>
            <a:r>
              <a:rPr lang="en-IN" dirty="0" err="1"/>
              <a:t>Mtech_Stu_Name.foreach</a:t>
            </a:r>
            <a:r>
              <a:rPr lang="en-IN" dirty="0"/>
              <a:t>((</a:t>
            </a:r>
            <a:r>
              <a:rPr lang="en-IN" dirty="0" err="1"/>
              <a:t>element:String</a:t>
            </a:r>
            <a:r>
              <a:rPr lang="en-IN" dirty="0"/>
              <a:t>) =&gt; </a:t>
            </a:r>
            <a:r>
              <a:rPr lang="en-IN" dirty="0" err="1"/>
              <a:t>println</a:t>
            </a:r>
            <a:r>
              <a:rPr lang="en-IN" dirty="0"/>
              <a:t>(element+" "))</a:t>
            </a:r>
          </a:p>
          <a:p>
            <a:r>
              <a:rPr lang="en-IN" dirty="0"/>
              <a:t>  }</a:t>
            </a:r>
          </a:p>
          <a:p>
            <a:endParaRPr lang="en-IN" dirty="0"/>
          </a:p>
          <a:p>
            <a:r>
              <a:rPr lang="en-IN" dirty="0"/>
              <a:t>}</a:t>
            </a:r>
          </a:p>
        </p:txBody>
      </p:sp>
    </p:spTree>
    <p:extLst>
      <p:ext uri="{BB962C8B-B14F-4D97-AF65-F5344CB8AC3E}">
        <p14:creationId xmlns:p14="http://schemas.microsoft.com/office/powerpoint/2010/main" val="1002854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61FBAF-AA84-4C9A-9A76-39FD46A4A611}"/>
              </a:ext>
            </a:extLst>
          </p:cNvPr>
          <p:cNvSpPr txBox="1"/>
          <p:nvPr/>
        </p:nvSpPr>
        <p:spPr>
          <a:xfrm>
            <a:off x="75461" y="432331"/>
            <a:ext cx="4572000" cy="369332"/>
          </a:xfrm>
          <a:prstGeom prst="rect">
            <a:avLst/>
          </a:prstGeom>
          <a:noFill/>
        </p:spPr>
        <p:txBody>
          <a:bodyPr wrap="square">
            <a:spAutoFit/>
          </a:bodyPr>
          <a:lstStyle/>
          <a:p>
            <a:pPr algn="ctr" fontAlgn="base"/>
            <a:r>
              <a:rPr lang="en-IN" b="1" i="0" dirty="0">
                <a:solidFill>
                  <a:srgbClr val="FF0000"/>
                </a:solidFill>
                <a:effectLst/>
                <a:latin typeface="urw-din"/>
              </a:rPr>
              <a:t>Operations perform with HashSet</a:t>
            </a:r>
          </a:p>
        </p:txBody>
      </p:sp>
      <p:sp>
        <p:nvSpPr>
          <p:cNvPr id="5" name="TextBox 4">
            <a:extLst>
              <a:ext uri="{FF2B5EF4-FFF2-40B4-BE49-F238E27FC236}">
                <a16:creationId xmlns:a16="http://schemas.microsoft.com/office/drawing/2014/main" id="{97CDE43C-1AAB-4AF9-B431-04BE175EEA69}"/>
              </a:ext>
            </a:extLst>
          </p:cNvPr>
          <p:cNvSpPr txBox="1"/>
          <p:nvPr/>
        </p:nvSpPr>
        <p:spPr>
          <a:xfrm>
            <a:off x="2090690" y="1025345"/>
            <a:ext cx="6511771" cy="923330"/>
          </a:xfrm>
          <a:prstGeom prst="rect">
            <a:avLst/>
          </a:prstGeom>
          <a:noFill/>
        </p:spPr>
        <p:txBody>
          <a:bodyPr wrap="square">
            <a:spAutoFit/>
          </a:bodyPr>
          <a:lstStyle/>
          <a:p>
            <a:r>
              <a:rPr lang="en-US" b="1" i="0" dirty="0">
                <a:solidFill>
                  <a:srgbClr val="273239"/>
                </a:solidFill>
                <a:effectLst/>
                <a:latin typeface="urw-din"/>
              </a:rPr>
              <a:t>Adding an elements in HashSet :</a:t>
            </a:r>
            <a:r>
              <a:rPr lang="en-US" b="0" i="0" dirty="0">
                <a:solidFill>
                  <a:srgbClr val="273239"/>
                </a:solidFill>
                <a:effectLst/>
                <a:latin typeface="urw-din"/>
              </a:rPr>
              <a:t> We can add an element in HashSet by using + sign. below is the example of adding an element in HashSet.</a:t>
            </a:r>
            <a:endParaRPr lang="en-IN" dirty="0"/>
          </a:p>
        </p:txBody>
      </p:sp>
      <p:sp>
        <p:nvSpPr>
          <p:cNvPr id="7" name="TextBox 6">
            <a:extLst>
              <a:ext uri="{FF2B5EF4-FFF2-40B4-BE49-F238E27FC236}">
                <a16:creationId xmlns:a16="http://schemas.microsoft.com/office/drawing/2014/main" id="{01DC8554-0929-44A3-8AB8-D5606CC808AA}"/>
              </a:ext>
            </a:extLst>
          </p:cNvPr>
          <p:cNvSpPr txBox="1"/>
          <p:nvPr/>
        </p:nvSpPr>
        <p:spPr>
          <a:xfrm>
            <a:off x="2170590" y="2172357"/>
            <a:ext cx="6698201" cy="923330"/>
          </a:xfrm>
          <a:prstGeom prst="rect">
            <a:avLst/>
          </a:prstGeom>
          <a:noFill/>
        </p:spPr>
        <p:txBody>
          <a:bodyPr wrap="square">
            <a:spAutoFit/>
          </a:bodyPr>
          <a:lstStyle/>
          <a:p>
            <a:r>
              <a:rPr lang="en-US" b="1" i="0" dirty="0">
                <a:solidFill>
                  <a:srgbClr val="273239"/>
                </a:solidFill>
                <a:effectLst/>
                <a:latin typeface="urw-din"/>
              </a:rPr>
              <a:t>Adding more than one element in HashSet :</a:t>
            </a:r>
            <a:r>
              <a:rPr lang="en-US" b="0" i="0" dirty="0">
                <a:solidFill>
                  <a:srgbClr val="273239"/>
                </a:solidFill>
                <a:effectLst/>
                <a:latin typeface="urw-din"/>
              </a:rPr>
              <a:t> We can add more than one element in HashSet by using ++ sign. below is the example of adding more than one elements in HashSet.</a:t>
            </a:r>
            <a:endParaRPr lang="en-IN" dirty="0"/>
          </a:p>
        </p:txBody>
      </p:sp>
      <p:sp>
        <p:nvSpPr>
          <p:cNvPr id="9" name="TextBox 8">
            <a:extLst>
              <a:ext uri="{FF2B5EF4-FFF2-40B4-BE49-F238E27FC236}">
                <a16:creationId xmlns:a16="http://schemas.microsoft.com/office/drawing/2014/main" id="{5DC8454A-BA6F-4DB0-8238-0CD8692AB665}"/>
              </a:ext>
            </a:extLst>
          </p:cNvPr>
          <p:cNvSpPr txBox="1"/>
          <p:nvPr/>
        </p:nvSpPr>
        <p:spPr>
          <a:xfrm>
            <a:off x="2170590" y="3429000"/>
            <a:ext cx="6698200" cy="923330"/>
          </a:xfrm>
          <a:prstGeom prst="rect">
            <a:avLst/>
          </a:prstGeom>
          <a:noFill/>
        </p:spPr>
        <p:txBody>
          <a:bodyPr wrap="square">
            <a:spAutoFit/>
          </a:bodyPr>
          <a:lstStyle/>
          <a:p>
            <a:r>
              <a:rPr lang="en-US" b="1" i="0" dirty="0">
                <a:solidFill>
                  <a:srgbClr val="273239"/>
                </a:solidFill>
                <a:effectLst/>
                <a:latin typeface="urw-din"/>
              </a:rPr>
              <a:t>Remove element in HashSet :</a:t>
            </a:r>
            <a:r>
              <a:rPr lang="en-US" b="0" i="0" dirty="0">
                <a:solidFill>
                  <a:srgbClr val="273239"/>
                </a:solidFill>
                <a:effectLst/>
                <a:latin typeface="urw-din"/>
              </a:rPr>
              <a:t> We can remove an element in HashSet by using – sign. below is the example of removing an element in HashSet.</a:t>
            </a:r>
            <a:endParaRPr lang="en-IN" dirty="0"/>
          </a:p>
        </p:txBody>
      </p:sp>
      <p:sp>
        <p:nvSpPr>
          <p:cNvPr id="11" name="TextBox 10">
            <a:extLst>
              <a:ext uri="{FF2B5EF4-FFF2-40B4-BE49-F238E27FC236}">
                <a16:creationId xmlns:a16="http://schemas.microsoft.com/office/drawing/2014/main" id="{531ACFC5-8A46-4574-9A33-EE0BF39B7D82}"/>
              </a:ext>
            </a:extLst>
          </p:cNvPr>
          <p:cNvSpPr txBox="1"/>
          <p:nvPr/>
        </p:nvSpPr>
        <p:spPr>
          <a:xfrm>
            <a:off x="2170589" y="4553323"/>
            <a:ext cx="6698199" cy="923330"/>
          </a:xfrm>
          <a:prstGeom prst="rect">
            <a:avLst/>
          </a:prstGeom>
          <a:noFill/>
        </p:spPr>
        <p:txBody>
          <a:bodyPr wrap="square">
            <a:spAutoFit/>
          </a:bodyPr>
          <a:lstStyle/>
          <a:p>
            <a:r>
              <a:rPr lang="en-US" b="1" i="0" dirty="0">
                <a:solidFill>
                  <a:srgbClr val="273239"/>
                </a:solidFill>
                <a:effectLst/>
                <a:latin typeface="urw-din"/>
              </a:rPr>
              <a:t>Find the intersection between two </a:t>
            </a:r>
            <a:r>
              <a:rPr lang="en-US" b="1" i="0" dirty="0" err="1">
                <a:solidFill>
                  <a:srgbClr val="273239"/>
                </a:solidFill>
                <a:effectLst/>
                <a:latin typeface="urw-din"/>
              </a:rPr>
              <a:t>HashSets</a:t>
            </a:r>
            <a:r>
              <a:rPr lang="en-US" b="1" i="0" dirty="0">
                <a:solidFill>
                  <a:srgbClr val="273239"/>
                </a:solidFill>
                <a:effectLst/>
                <a:latin typeface="urw-din"/>
              </a:rPr>
              <a:t> :</a:t>
            </a:r>
            <a:r>
              <a:rPr lang="en-US" b="0" i="0" dirty="0">
                <a:solidFill>
                  <a:srgbClr val="273239"/>
                </a:solidFill>
                <a:effectLst/>
                <a:latin typeface="urw-din"/>
              </a:rPr>
              <a:t> We can find intersection between two </a:t>
            </a:r>
            <a:r>
              <a:rPr lang="en-US" b="0" i="0" dirty="0" err="1">
                <a:solidFill>
                  <a:srgbClr val="273239"/>
                </a:solidFill>
                <a:effectLst/>
                <a:latin typeface="urw-din"/>
              </a:rPr>
              <a:t>HashSets</a:t>
            </a:r>
            <a:r>
              <a:rPr lang="en-US" b="0" i="0" dirty="0">
                <a:solidFill>
                  <a:srgbClr val="273239"/>
                </a:solidFill>
                <a:effectLst/>
                <a:latin typeface="urw-din"/>
              </a:rPr>
              <a:t> by using &amp; sign. below is the example of finding intersection between two </a:t>
            </a:r>
            <a:r>
              <a:rPr lang="en-US" b="0" i="0" dirty="0" err="1">
                <a:solidFill>
                  <a:srgbClr val="273239"/>
                </a:solidFill>
                <a:effectLst/>
                <a:latin typeface="urw-din"/>
              </a:rPr>
              <a:t>HashSets</a:t>
            </a:r>
            <a:r>
              <a:rPr lang="en-US" b="0" i="0" dirty="0">
                <a:solidFill>
                  <a:srgbClr val="273239"/>
                </a:solidFill>
                <a:effectLst/>
                <a:latin typeface="urw-din"/>
              </a:rPr>
              <a:t>.</a:t>
            </a:r>
            <a:endParaRPr lang="en-IN" dirty="0"/>
          </a:p>
        </p:txBody>
      </p:sp>
    </p:spTree>
    <p:extLst>
      <p:ext uri="{BB962C8B-B14F-4D97-AF65-F5344CB8AC3E}">
        <p14:creationId xmlns:p14="http://schemas.microsoft.com/office/powerpoint/2010/main" val="194986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D78951-8630-4A46-B0ED-D8B5D74CD1E9}"/>
              </a:ext>
            </a:extLst>
          </p:cNvPr>
          <p:cNvSpPr txBox="1"/>
          <p:nvPr/>
        </p:nvSpPr>
        <p:spPr>
          <a:xfrm>
            <a:off x="241916" y="257453"/>
            <a:ext cx="8660168" cy="5847755"/>
          </a:xfrm>
          <a:prstGeom prst="rect">
            <a:avLst/>
          </a:prstGeom>
          <a:noFill/>
        </p:spPr>
        <p:txBody>
          <a:bodyPr wrap="square">
            <a:spAutoFit/>
          </a:bodyPr>
          <a:lstStyle/>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Unit 2</a:t>
            </a: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Scala loops, conditional statement, collections and exception handling</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lgn="just">
              <a:spcAft>
                <a:spcPts val="1000"/>
              </a:spcAft>
            </a:pPr>
            <a:r>
              <a:rPr lang="en-IN" sz="1400" dirty="0">
                <a:solidFill>
                  <a:srgbClr val="000000"/>
                </a:solidFill>
                <a:effectLst/>
                <a:latin typeface="Calibri" panose="020F0502020204030204" pitchFamily="34" charset="0"/>
                <a:ea typeface="Calibri" panose="020F0502020204030204" pitchFamily="34" charset="0"/>
              </a:rPr>
              <a:t>Scala Loops:-</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for and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while, conditional expressions,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array and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tuples etc. Scala Collections:-Immutable collections and mutable collections like list, set and map, break statement,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comments,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string, string methods, string interpolation. Scala Exception Handling:-try-catch block, finally block, throw keyword, throws keyword,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custom exception.</a:t>
            </a:r>
            <a:endParaRPr lang="en-IN" sz="1400" dirty="0">
              <a:effectLst/>
              <a:latin typeface="Calibri" panose="020F0502020204030204" pitchFamily="34" charset="0"/>
              <a:ea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Unit 3</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Scala object oriented programing and file handling</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lgn="just">
              <a:spcAft>
                <a:spcPts val="1000"/>
              </a:spcAft>
            </a:pPr>
            <a:r>
              <a:rPr lang="en-IN" sz="1400" dirty="0">
                <a:effectLst/>
                <a:latin typeface="Calibri" panose="020F0502020204030204" pitchFamily="34" charset="0"/>
                <a:ea typeface="Times New Roman" panose="02020603050405020304" pitchFamily="18" charset="0"/>
              </a:rPr>
              <a:t>Scala oops </a:t>
            </a:r>
            <a:r>
              <a:rPr lang="en-IN" sz="1400" dirty="0" err="1">
                <a:effectLst/>
                <a:latin typeface="Calibri" panose="020F0502020204030204" pitchFamily="34" charset="0"/>
                <a:ea typeface="Times New Roman" panose="02020603050405020304" pitchFamily="18" charset="0"/>
              </a:rPr>
              <a:t>concepts:class</a:t>
            </a:r>
            <a:r>
              <a:rPr lang="en-IN" sz="1400" dirty="0">
                <a:effectLst/>
                <a:latin typeface="Calibri" panose="020F0502020204030204" pitchFamily="34" charset="0"/>
                <a:ea typeface="Times New Roman" panose="02020603050405020304" pitchFamily="18" charset="0"/>
              </a:rPr>
              <a:t> and objects, singleton and companion objects, case class and objects,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constructors,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functions,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method overloading and overriding,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final.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inheritance,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Trait,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trait </a:t>
            </a:r>
            <a:r>
              <a:rPr lang="en-IN" sz="1400" dirty="0" err="1">
                <a:effectLst/>
                <a:latin typeface="Calibri" panose="020F0502020204030204" pitchFamily="34" charset="0"/>
                <a:ea typeface="Times New Roman" panose="02020603050405020304" pitchFamily="18" charset="0"/>
              </a:rPr>
              <a:t>mixins</a:t>
            </a:r>
            <a:r>
              <a:rPr lang="en-IN" sz="1400" dirty="0">
                <a:effectLst/>
                <a:latin typeface="Calibri" panose="020F0502020204030204" pitchFamily="34" charset="0"/>
                <a:ea typeface="Times New Roman" panose="02020603050405020304" pitchFamily="18" charset="0"/>
              </a:rPr>
              <a:t>,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complete program with case class  and File handling in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a:t>
            </a:r>
            <a:r>
              <a:rPr lang="en-IN" sz="1400" b="1" dirty="0">
                <a:effectLst/>
                <a:latin typeface="Calibri" panose="020F0502020204030204" pitchFamily="34" charset="0"/>
                <a:ea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Unit 4</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Functional programming, Asynchronous programing and some </a:t>
            </a:r>
            <a:r>
              <a:rPr lang="en-US" sz="1400" b="1" kern="0" cap="all"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iMPORTANT</a:t>
            </a: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topics ALONG WITH TESTING.</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Aft>
                <a:spcPts val="1000"/>
              </a:spcAft>
            </a:pPr>
            <a:r>
              <a:rPr lang="en-IN" sz="1400" dirty="0">
                <a:effectLst/>
                <a:latin typeface="Calibri" panose="020F0502020204030204" pitchFamily="34" charset="0"/>
                <a:ea typeface="Times New Roman" panose="02020603050405020304" pitchFamily="18" charset="0"/>
              </a:rPr>
              <a:t>Functional and asynchronous </a:t>
            </a:r>
            <a:r>
              <a:rPr lang="en-IN" sz="1400" dirty="0" err="1">
                <a:effectLst/>
                <a:latin typeface="Calibri" panose="020F0502020204030204" pitchFamily="34" charset="0"/>
                <a:ea typeface="Times New Roman" panose="02020603050405020304" pitchFamily="18" charset="0"/>
              </a:rPr>
              <a:t>programing</a:t>
            </a:r>
            <a:r>
              <a:rPr lang="en-IN" sz="1400" dirty="0">
                <a:effectLst/>
                <a:latin typeface="Calibri" panose="020F0502020204030204" pitchFamily="34" charset="0"/>
                <a:ea typeface="Times New Roman" panose="02020603050405020304" pitchFamily="18" charset="0"/>
              </a:rPr>
              <a:t> in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Higher order functions, covariance,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a:t>
            </a:r>
            <a:r>
              <a:rPr lang="en-IN" sz="1400" dirty="0" err="1">
                <a:effectLst/>
                <a:latin typeface="Calibri" panose="020F0502020204030204" pitchFamily="34" charset="0"/>
                <a:ea typeface="Times New Roman" panose="02020603050405020304" pitchFamily="18" charset="0"/>
              </a:rPr>
              <a:t>varrargs</a:t>
            </a:r>
            <a:r>
              <a:rPr lang="en-IN" sz="1400" dirty="0">
                <a:effectLst/>
                <a:latin typeface="Calibri" panose="020F0502020204030204" pitchFamily="34" charset="0"/>
                <a:ea typeface="Times New Roman" panose="02020603050405020304" pitchFamily="18" charset="0"/>
              </a:rPr>
              <a:t>, pattern matching in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Implicit types, working  with GitHub, Testing your functionalities with test cases.</a:t>
            </a:r>
          </a:p>
        </p:txBody>
      </p:sp>
    </p:spTree>
    <p:extLst>
      <p:ext uri="{BB962C8B-B14F-4D97-AF65-F5344CB8AC3E}">
        <p14:creationId xmlns:p14="http://schemas.microsoft.com/office/powerpoint/2010/main" val="1554057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42CAAC-B8C6-4043-9483-5843F641C1B2}"/>
              </a:ext>
            </a:extLst>
          </p:cNvPr>
          <p:cNvSpPr txBox="1"/>
          <p:nvPr/>
        </p:nvSpPr>
        <p:spPr>
          <a:xfrm>
            <a:off x="723530" y="457134"/>
            <a:ext cx="8154140" cy="1477328"/>
          </a:xfrm>
          <a:prstGeom prst="rect">
            <a:avLst/>
          </a:prstGeom>
          <a:noFill/>
        </p:spPr>
        <p:txBody>
          <a:bodyPr wrap="square">
            <a:spAutoFit/>
          </a:bodyPr>
          <a:lstStyle/>
          <a:p>
            <a:pPr algn="just"/>
            <a:r>
              <a:rPr lang="en-US" b="0" i="0" dirty="0">
                <a:solidFill>
                  <a:srgbClr val="FF0000"/>
                </a:solidFill>
                <a:effectLst/>
                <a:latin typeface="erdana"/>
              </a:rPr>
              <a:t>Scala Seq</a:t>
            </a:r>
          </a:p>
          <a:p>
            <a:pPr algn="just"/>
            <a:r>
              <a:rPr lang="en-US" b="0" i="0" dirty="0">
                <a:solidFill>
                  <a:srgbClr val="333333"/>
                </a:solidFill>
                <a:effectLst/>
                <a:latin typeface="inter-regular"/>
              </a:rPr>
              <a:t>Seq is a trait which represents indexed sequences that are guaranteed immutable. </a:t>
            </a:r>
            <a:r>
              <a:rPr lang="en-US" dirty="0">
                <a:solidFill>
                  <a:srgbClr val="333333"/>
                </a:solidFill>
                <a:latin typeface="inter-regular"/>
              </a:rPr>
              <a:t>we</a:t>
            </a:r>
            <a:r>
              <a:rPr lang="en-US" b="0" i="0" dirty="0">
                <a:solidFill>
                  <a:srgbClr val="333333"/>
                </a:solidFill>
                <a:effectLst/>
                <a:latin typeface="inter-regular"/>
              </a:rPr>
              <a:t> can access elements by using their indexes. It maintains insertion order of elements.</a:t>
            </a:r>
          </a:p>
          <a:p>
            <a:pPr algn="just"/>
            <a:r>
              <a:rPr lang="en-US" b="0" i="0" dirty="0">
                <a:solidFill>
                  <a:srgbClr val="333333"/>
                </a:solidFill>
                <a:effectLst/>
                <a:latin typeface="inter-regular"/>
              </a:rPr>
              <a:t>Sequences support a number of methods to find occurrences of elements or subsequences. It returns a list.</a:t>
            </a:r>
          </a:p>
        </p:txBody>
      </p:sp>
      <p:sp>
        <p:nvSpPr>
          <p:cNvPr id="4" name="Rectangle 1">
            <a:extLst>
              <a:ext uri="{FF2B5EF4-FFF2-40B4-BE49-F238E27FC236}">
                <a16:creationId xmlns:a16="http://schemas.microsoft.com/office/drawing/2014/main" id="{19975C53-B4D8-4C09-A035-673AF0FD5A08}"/>
              </a:ext>
            </a:extLst>
          </p:cNvPr>
          <p:cNvSpPr>
            <a:spLocks noChangeArrowheads="1"/>
          </p:cNvSpPr>
          <p:nvPr/>
        </p:nvSpPr>
        <p:spPr bwMode="auto">
          <a:xfrm>
            <a:off x="723530" y="2720065"/>
            <a:ext cx="5837068"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Scala_Collection_Seq</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7E8A"/>
                </a:solidFill>
                <a:effectLst/>
                <a:latin typeface="JetBrains Mono"/>
              </a:rPr>
              <a:t>Seq</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1" u="none" strike="noStrike" cap="none" normalizeH="0" baseline="0" dirty="0">
                <a:ln>
                  <a:noFill/>
                </a:ln>
                <a:solidFill>
                  <a:srgbClr val="871094"/>
                </a:solidFill>
                <a:effectLst/>
                <a:latin typeface="JetBrains Mono"/>
              </a:rPr>
              <a:t>Seq</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85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8</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7</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 =&gt;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Accessing</a:t>
            </a:r>
            <a:r>
              <a:rPr kumimoji="0" lang="en-US" altLang="en-US" sz="1300" b="0" i="0" u="none" strike="noStrike" cap="none" normalizeH="0" baseline="0" dirty="0">
                <a:ln>
                  <a:noFill/>
                </a:ln>
                <a:solidFill>
                  <a:srgbClr val="067D17"/>
                </a:solidFill>
                <a:effectLst/>
                <a:latin typeface="JetBrains Mono"/>
              </a:rPr>
              <a:t> element by using index"</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7210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E520B-2271-4B54-96FC-FE8C3A693A85}"/>
              </a:ext>
            </a:extLst>
          </p:cNvPr>
          <p:cNvSpPr txBox="1"/>
          <p:nvPr/>
        </p:nvSpPr>
        <p:spPr>
          <a:xfrm>
            <a:off x="297402" y="228145"/>
            <a:ext cx="4572000" cy="369332"/>
          </a:xfrm>
          <a:prstGeom prst="rect">
            <a:avLst/>
          </a:prstGeom>
          <a:noFill/>
        </p:spPr>
        <p:txBody>
          <a:bodyPr wrap="square">
            <a:spAutoFit/>
          </a:bodyPr>
          <a:lstStyle/>
          <a:p>
            <a:pPr algn="just"/>
            <a:r>
              <a:rPr lang="en-US" b="0" i="0" dirty="0">
                <a:solidFill>
                  <a:srgbClr val="610B4B"/>
                </a:solidFill>
                <a:effectLst/>
                <a:latin typeface="erdana"/>
              </a:rPr>
              <a:t>Commonly used Methods of Seq</a:t>
            </a:r>
          </a:p>
        </p:txBody>
      </p:sp>
      <p:pic>
        <p:nvPicPr>
          <p:cNvPr id="5" name="Picture 4" descr="Graphical user interface, table&#10;&#10;Description automatically generated">
            <a:extLst>
              <a:ext uri="{FF2B5EF4-FFF2-40B4-BE49-F238E27FC236}">
                <a16:creationId xmlns:a16="http://schemas.microsoft.com/office/drawing/2014/main" id="{B049C7B4-65E6-482F-ABA5-F05D8F7E5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02" y="677078"/>
            <a:ext cx="6657824" cy="3752880"/>
          </a:xfrm>
          <a:prstGeom prst="rect">
            <a:avLst/>
          </a:prstGeom>
        </p:spPr>
      </p:pic>
      <p:sp>
        <p:nvSpPr>
          <p:cNvPr id="6" name="Rectangle 1">
            <a:extLst>
              <a:ext uri="{FF2B5EF4-FFF2-40B4-BE49-F238E27FC236}">
                <a16:creationId xmlns:a16="http://schemas.microsoft.com/office/drawing/2014/main" id="{A914BFD5-0BEB-4D36-BAEA-416E3D23DDAB}"/>
              </a:ext>
            </a:extLst>
          </p:cNvPr>
          <p:cNvSpPr>
            <a:spLocks noChangeArrowheads="1"/>
          </p:cNvSpPr>
          <p:nvPr/>
        </p:nvSpPr>
        <p:spPr bwMode="auto">
          <a:xfrm>
            <a:off x="461639" y="4595166"/>
            <a:ext cx="7022237" cy="22929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33B3"/>
                </a:solidFill>
                <a:effectLst/>
                <a:latin typeface="JetBrains Mono"/>
              </a:rPr>
              <a:t>object </a:t>
            </a:r>
            <a:r>
              <a:rPr kumimoji="0" lang="en-US" altLang="en-US" sz="1300" b="0" i="0" u="none" strike="noStrike" cap="none" normalizeH="0" baseline="0">
                <a:ln>
                  <a:noFill/>
                </a:ln>
                <a:solidFill>
                  <a:srgbClr val="000000"/>
                </a:solidFill>
                <a:effectLst/>
                <a:latin typeface="JetBrains Mono"/>
              </a:rPr>
              <a:t>Scala_Collection_Seq_Methods </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33B3"/>
                </a:solidFill>
                <a:effectLst/>
                <a:latin typeface="JetBrains Mono"/>
              </a:rPr>
              <a:t>def </a:t>
            </a:r>
            <a:r>
              <a:rPr kumimoji="0" lang="en-US" altLang="en-US" sz="1300" b="0" i="0" u="none" strike="noStrike" cap="none" normalizeH="0" baseline="0">
                <a:ln>
                  <a:noFill/>
                </a:ln>
                <a:solidFill>
                  <a:srgbClr val="00627A"/>
                </a:solidFill>
                <a:effectLst/>
                <a:latin typeface="JetBrains Mono"/>
              </a:rPr>
              <a:t>main</a:t>
            </a:r>
            <a:r>
              <a:rPr kumimoji="0" lang="en-US" altLang="en-US" sz="1300" b="0" i="0" u="none" strike="noStrike" cap="none" normalizeH="0" baseline="0">
                <a:ln>
                  <a:noFill/>
                </a:ln>
                <a:solidFill>
                  <a:srgbClr val="080808"/>
                </a:solidFill>
                <a:effectLst/>
                <a:latin typeface="JetBrains Mono"/>
              </a:rPr>
              <a:t>(args: </a:t>
            </a:r>
            <a:r>
              <a:rPr kumimoji="0" lang="en-US" altLang="en-US" sz="1300" b="0" i="0" u="none" strike="noStrike" cap="none" normalizeH="0" baseline="0">
                <a:ln>
                  <a:noFill/>
                </a:ln>
                <a:solidFill>
                  <a:srgbClr val="000000"/>
                </a:solidFill>
                <a:effectLst/>
                <a:latin typeface="JetBrains Mono"/>
              </a:rPr>
              <a:t>Array</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07E8A"/>
                </a:solidFill>
                <a:effectLst/>
                <a:latin typeface="JetBrains Mono"/>
              </a:rPr>
              <a:t>String</a:t>
            </a:r>
            <a:r>
              <a:rPr kumimoji="0" lang="en-US" altLang="en-US" sz="1300" b="0" i="0" u="none" strike="noStrike" cap="none" normalizeH="0" baseline="0">
                <a:ln>
                  <a:noFill/>
                </a:ln>
                <a:solidFill>
                  <a:srgbClr val="080808"/>
                </a:solidFill>
                <a:effectLst/>
                <a:latin typeface="JetBrains Mono"/>
              </a:rPr>
              <a:t>]): Unit = {</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33B3"/>
                </a:solidFill>
                <a:effectLst/>
                <a:latin typeface="JetBrains Mono"/>
              </a:rPr>
              <a:t>var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07E8A"/>
                </a:solidFill>
                <a:effectLst/>
                <a:latin typeface="JetBrains Mono"/>
              </a:rPr>
              <a:t>Seq</a:t>
            </a:r>
            <a:r>
              <a:rPr kumimoji="0" lang="en-US" altLang="en-US" sz="1300" b="0" i="0" u="none" strike="noStrike" cap="none" normalizeH="0" baseline="0">
                <a:ln>
                  <a:noFill/>
                </a:ln>
                <a:solidFill>
                  <a:srgbClr val="080808"/>
                </a:solidFill>
                <a:effectLst/>
                <a:latin typeface="JetBrains Mono"/>
              </a:rPr>
              <a:t>[Int] = </a:t>
            </a:r>
            <a:r>
              <a:rPr kumimoji="0" lang="en-US" altLang="en-US" sz="1300" b="0" i="1" u="none" strike="noStrike" cap="none" normalizeH="0" baseline="0">
                <a:ln>
                  <a:noFill/>
                </a:ln>
                <a:solidFill>
                  <a:srgbClr val="871094"/>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52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85</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1</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8</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3</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7</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.foreach((element:Int) =&gt; </a:t>
            </a:r>
            <a:r>
              <a:rPr kumimoji="0" lang="en-US" altLang="en-US" sz="1300" b="0" i="1" u="none" strike="noStrike" cap="none" normalizeH="0" baseline="0">
                <a:ln>
                  <a:noFill/>
                </a:ln>
                <a:solidFill>
                  <a:srgbClr val="080808"/>
                </a:solidFill>
                <a:effectLst/>
                <a:latin typeface="JetBrains Mono"/>
              </a:rPr>
              <a:t>print</a:t>
            </a:r>
            <a:r>
              <a:rPr kumimoji="0" lang="en-US" altLang="en-US" sz="1300" b="0" i="0" u="none" strike="noStrike" cap="none" normalizeH="0" baseline="0">
                <a:ln>
                  <a:noFill/>
                </a:ln>
                <a:solidFill>
                  <a:srgbClr val="080808"/>
                </a:solidFill>
                <a:effectLst/>
                <a:latin typeface="JetBrains Mono"/>
              </a:rPr>
              <a:t>(element+</a:t>
            </a:r>
            <a:r>
              <a:rPr kumimoji="0" lang="en-US" altLang="en-US" sz="1300" b="0" i="0" u="none" strike="noStrike" cap="none" normalizeH="0" baseline="0">
                <a:ln>
                  <a:noFill/>
                </a:ln>
                <a:solidFill>
                  <a:srgbClr val="067D17"/>
                </a:solidFill>
                <a:effectLst/>
                <a:latin typeface="JetBrains Mono"/>
              </a:rPr>
              <a:t>" "</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a:t>
            </a:r>
            <a:r>
              <a:rPr kumimoji="0" lang="en-US" altLang="en-US" sz="1300" b="0" i="0" u="none" strike="noStrike" cap="none" normalizeH="0" baseline="0">
                <a:ln>
                  <a:noFill/>
                </a:ln>
                <a:solidFill>
                  <a:srgbClr val="0037A6"/>
                </a:solidFill>
                <a:effectLst/>
                <a:latin typeface="JetBrains Mono"/>
              </a:rPr>
              <a:t>\n</a:t>
            </a:r>
            <a:r>
              <a:rPr kumimoji="0" lang="en-US" altLang="en-US" sz="1300" b="0" i="0" u="none" strike="noStrike" cap="none" normalizeH="0" baseline="0">
                <a:ln>
                  <a:noFill/>
                </a:ln>
                <a:solidFill>
                  <a:srgbClr val="067D17"/>
                </a:solidFill>
                <a:effectLst/>
                <a:latin typeface="JetBrains Mono"/>
              </a:rPr>
              <a:t>is Empty: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.isEmpty)</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"Ends with (2,7): "</a:t>
            </a:r>
            <a:r>
              <a:rPr kumimoji="0" lang="en-US" altLang="en-US" sz="1300" b="0" i="0" u="none" strike="noStrike" cap="none" normalizeH="0" baseline="0">
                <a:ln>
                  <a:noFill/>
                </a:ln>
                <a:solidFill>
                  <a:srgbClr val="000000"/>
                </a:solidFill>
                <a:effectLst/>
                <a:latin typeface="JetBrains Mono"/>
              </a:rPr>
              <a:t>+ seq</a:t>
            </a:r>
            <a:r>
              <a:rPr kumimoji="0" lang="en-US" altLang="en-US" sz="1300" b="0" i="0" u="none" strike="noStrike" cap="none" normalizeH="0" baseline="0">
                <a:ln>
                  <a:noFill/>
                </a:ln>
                <a:solidFill>
                  <a:srgbClr val="080808"/>
                </a:solidFill>
                <a:effectLst/>
                <a:latin typeface="JetBrains Mono"/>
              </a:rPr>
              <a:t>.endsWith(</a:t>
            </a:r>
            <a:r>
              <a:rPr kumimoji="0" lang="en-US" altLang="en-US" sz="1300" b="0" i="1" u="none" strike="noStrike" cap="none" normalizeH="0" baseline="0">
                <a:ln>
                  <a:noFill/>
                </a:ln>
                <a:solidFill>
                  <a:srgbClr val="871094"/>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7</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"contains 8: "</a:t>
            </a:r>
            <a:r>
              <a:rPr kumimoji="0" lang="en-US" altLang="en-US" sz="1300" b="0" i="0" u="none" strike="noStrike" cap="none" normalizeH="0" baseline="0">
                <a:ln>
                  <a:noFill/>
                </a:ln>
                <a:solidFill>
                  <a:srgbClr val="000000"/>
                </a:solidFill>
                <a:effectLst/>
                <a:latin typeface="JetBrains Mono"/>
              </a:rPr>
              <a:t>+ seq</a:t>
            </a:r>
            <a:r>
              <a:rPr kumimoji="0" lang="en-US" altLang="en-US" sz="1300" b="0" i="0" u="none" strike="noStrike" cap="none" normalizeH="0" baseline="0">
                <a:ln>
                  <a:noFill/>
                </a:ln>
                <a:solidFill>
                  <a:srgbClr val="080808"/>
                </a:solidFill>
                <a:effectLst/>
                <a:latin typeface="JetBrains Mono"/>
              </a:rPr>
              <a:t>.contains(</a:t>
            </a:r>
            <a:r>
              <a:rPr kumimoji="0" lang="en-US" altLang="en-US" sz="1300" b="0" i="0" u="none" strike="noStrike" cap="none" normalizeH="0" baseline="0">
                <a:ln>
                  <a:noFill/>
                </a:ln>
                <a:solidFill>
                  <a:srgbClr val="1750EB"/>
                </a:solidFill>
                <a:effectLst/>
                <a:latin typeface="JetBrains Mono"/>
              </a:rPr>
              <a:t>8</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"last index of 3 :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.lastIndexOf(</a:t>
            </a:r>
            <a:r>
              <a:rPr kumimoji="0" lang="en-US" altLang="en-US" sz="1300" b="0" i="0" u="none" strike="noStrike" cap="none" normalizeH="0" baseline="0">
                <a:ln>
                  <a:noFill/>
                </a:ln>
                <a:solidFill>
                  <a:srgbClr val="1750EB"/>
                </a:solidFill>
                <a:effectLst/>
                <a:latin typeface="JetBrains Mono"/>
              </a:rPr>
              <a:t>3</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"Reverse order of sequence: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.reverse)</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4714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C8D1C-9662-4E18-86F9-72B3897B77FE}"/>
              </a:ext>
            </a:extLst>
          </p:cNvPr>
          <p:cNvSpPr txBox="1"/>
          <p:nvPr/>
        </p:nvSpPr>
        <p:spPr>
          <a:xfrm>
            <a:off x="288525" y="286668"/>
            <a:ext cx="8562512" cy="1754326"/>
          </a:xfrm>
          <a:prstGeom prst="rect">
            <a:avLst/>
          </a:prstGeom>
          <a:noFill/>
        </p:spPr>
        <p:txBody>
          <a:bodyPr wrap="square">
            <a:spAutoFit/>
          </a:bodyPr>
          <a:lstStyle/>
          <a:p>
            <a:pPr algn="just"/>
            <a:r>
              <a:rPr lang="en-US" b="0" i="0" dirty="0">
                <a:solidFill>
                  <a:srgbClr val="610B38"/>
                </a:solidFill>
                <a:effectLst/>
                <a:latin typeface="erdana"/>
              </a:rPr>
              <a:t>Scala List</a:t>
            </a:r>
          </a:p>
          <a:p>
            <a:pPr algn="just"/>
            <a:r>
              <a:rPr lang="en-US" b="0" i="0" dirty="0">
                <a:solidFill>
                  <a:srgbClr val="333333"/>
                </a:solidFill>
                <a:effectLst/>
                <a:latin typeface="inter-regular"/>
              </a:rPr>
              <a:t>List is used to store ordered elements. It extends </a:t>
            </a:r>
            <a:r>
              <a:rPr lang="en-US" b="0" i="0" dirty="0" err="1">
                <a:solidFill>
                  <a:srgbClr val="333333"/>
                </a:solidFill>
                <a:effectLst/>
                <a:latin typeface="inter-regular"/>
              </a:rPr>
              <a:t>LinearSeq</a:t>
            </a:r>
            <a:r>
              <a:rPr lang="en-US" b="0" i="0" dirty="0">
                <a:solidFill>
                  <a:srgbClr val="333333"/>
                </a:solidFill>
                <a:effectLst/>
                <a:latin typeface="inter-regular"/>
              </a:rPr>
              <a:t> trait. It is a class for immutable linked lists. This class is good for last-in-first-out (LIFO), stack-like access patterns.</a:t>
            </a:r>
          </a:p>
          <a:p>
            <a:pPr algn="just"/>
            <a:r>
              <a:rPr lang="en-US" b="0" i="0" dirty="0">
                <a:solidFill>
                  <a:srgbClr val="333333"/>
                </a:solidFill>
                <a:effectLst/>
                <a:latin typeface="inter-regular"/>
              </a:rPr>
              <a:t>It maintains order of elements and can contain duplicates elements also.</a:t>
            </a:r>
          </a:p>
          <a:p>
            <a:br>
              <a:rPr lang="en-US" dirty="0"/>
            </a:br>
            <a:endParaRPr lang="en-IN" dirty="0"/>
          </a:p>
        </p:txBody>
      </p:sp>
      <p:sp>
        <p:nvSpPr>
          <p:cNvPr id="5" name="TextBox 4">
            <a:extLst>
              <a:ext uri="{FF2B5EF4-FFF2-40B4-BE49-F238E27FC236}">
                <a16:creationId xmlns:a16="http://schemas.microsoft.com/office/drawing/2014/main" id="{5F44E3B4-C8A9-46D1-A8EB-0AAB82B7FCF7}"/>
              </a:ext>
            </a:extLst>
          </p:cNvPr>
          <p:cNvSpPr txBox="1"/>
          <p:nvPr/>
        </p:nvSpPr>
        <p:spPr>
          <a:xfrm>
            <a:off x="4807257" y="1529580"/>
            <a:ext cx="3963881" cy="1477328"/>
          </a:xfrm>
          <a:prstGeom prst="rect">
            <a:avLst/>
          </a:prstGeom>
          <a:noFill/>
        </p:spPr>
        <p:txBody>
          <a:bodyPr wrap="square">
            <a:spAutoFit/>
          </a:bodyPr>
          <a:lstStyle/>
          <a:p>
            <a:pPr algn="l"/>
            <a:r>
              <a:rPr lang="en-US" b="1" i="0" dirty="0">
                <a:solidFill>
                  <a:srgbClr val="202124"/>
                </a:solidFill>
                <a:effectLst/>
                <a:latin typeface="Google Sans"/>
              </a:rPr>
              <a:t>Scala Lists</a:t>
            </a:r>
            <a:endParaRPr lang="en-US" b="0" i="0" dirty="0">
              <a:solidFill>
                <a:srgbClr val="202124"/>
              </a:solidFill>
              <a:effectLst/>
              <a:latin typeface="Google Sans"/>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Lists are immutable whereas arrays are mutable in Scala.</a:t>
            </a:r>
          </a:p>
          <a:p>
            <a:pPr algn="l">
              <a:buFont typeface="Arial" panose="020B0604020202020204" pitchFamily="34" charset="0"/>
              <a:buChar char="•"/>
            </a:pPr>
            <a:r>
              <a:rPr lang="en-US" b="0" i="0" dirty="0">
                <a:solidFill>
                  <a:srgbClr val="202124"/>
                </a:solidFill>
                <a:effectLst/>
                <a:latin typeface="arial" panose="020B0604020202020204" pitchFamily="34" charset="0"/>
              </a:rPr>
              <a:t>Lists represents a linked list whereas arrays are flat.</a:t>
            </a:r>
          </a:p>
        </p:txBody>
      </p:sp>
      <p:sp>
        <p:nvSpPr>
          <p:cNvPr id="8" name="TextBox 7">
            <a:extLst>
              <a:ext uri="{FF2B5EF4-FFF2-40B4-BE49-F238E27FC236}">
                <a16:creationId xmlns:a16="http://schemas.microsoft.com/office/drawing/2014/main" id="{C85AFEC0-328D-43C9-96D9-A2865ED73174}"/>
              </a:ext>
            </a:extLst>
          </p:cNvPr>
          <p:cNvSpPr txBox="1"/>
          <p:nvPr/>
        </p:nvSpPr>
        <p:spPr>
          <a:xfrm>
            <a:off x="164237" y="1618357"/>
            <a:ext cx="4643020" cy="5355312"/>
          </a:xfrm>
          <a:prstGeom prst="rect">
            <a:avLst/>
          </a:prstGeom>
          <a:noFill/>
        </p:spPr>
        <p:txBody>
          <a:bodyPr wrap="square">
            <a:spAutoFit/>
          </a:bodyPr>
          <a:lstStyle/>
          <a:p>
            <a:r>
              <a:rPr lang="en-IN" dirty="0"/>
              <a:t>object </a:t>
            </a:r>
            <a:r>
              <a:rPr lang="en-IN" dirty="0" err="1"/>
              <a:t>Scala_Collection_List</a:t>
            </a:r>
            <a:r>
              <a:rPr lang="en-IN" dirty="0"/>
              <a:t> {</a:t>
            </a:r>
          </a:p>
          <a:p>
            <a:r>
              <a:rPr lang="en-IN" dirty="0"/>
              <a:t>  def main(</a:t>
            </a:r>
            <a:r>
              <a:rPr lang="en-IN" dirty="0" err="1"/>
              <a:t>args</a:t>
            </a:r>
            <a:r>
              <a:rPr lang="en-IN" dirty="0"/>
              <a:t>: Array[String]): Unit = {</a:t>
            </a:r>
          </a:p>
          <a:p>
            <a:r>
              <a:rPr lang="en-IN" dirty="0"/>
              <a:t>    // List of Strings</a:t>
            </a:r>
          </a:p>
          <a:p>
            <a:r>
              <a:rPr lang="en-IN" dirty="0"/>
              <a:t>    var list = List(“</a:t>
            </a:r>
            <a:r>
              <a:rPr lang="en-IN" dirty="0" err="1"/>
              <a:t>mohit</a:t>
            </a:r>
            <a:r>
              <a:rPr lang="en-IN" dirty="0"/>
              <a:t>“,”</a:t>
            </a:r>
            <a:r>
              <a:rPr lang="en-IN" dirty="0" err="1"/>
              <a:t>Xyz</a:t>
            </a:r>
            <a:r>
              <a:rPr lang="en-IN" dirty="0"/>
              <a:t>”)</a:t>
            </a:r>
          </a:p>
          <a:p>
            <a:r>
              <a:rPr lang="en-IN" dirty="0"/>
              <a:t>    // List of Integer</a:t>
            </a:r>
          </a:p>
          <a:p>
            <a:r>
              <a:rPr lang="en-IN" dirty="0"/>
              <a:t>    var list2:List[Int] = List(1,8,5,6,9,58,23,15,4)</a:t>
            </a:r>
          </a:p>
          <a:p>
            <a:r>
              <a:rPr lang="en-IN" dirty="0"/>
              <a:t>    // Empty List.</a:t>
            </a:r>
          </a:p>
          <a:p>
            <a:r>
              <a:rPr lang="en-IN" dirty="0"/>
              <a:t>    // Two dimensional list</a:t>
            </a:r>
          </a:p>
          <a:p>
            <a:r>
              <a:rPr lang="en-IN" dirty="0"/>
              <a:t>    </a:t>
            </a:r>
            <a:r>
              <a:rPr lang="en-IN" dirty="0" err="1"/>
              <a:t>val</a:t>
            </a:r>
            <a:r>
              <a:rPr lang="en-IN" dirty="0"/>
              <a:t> dim: List[List[Int]] =</a:t>
            </a:r>
          </a:p>
          <a:p>
            <a:r>
              <a:rPr lang="en-IN" dirty="0"/>
              <a:t>    List(</a:t>
            </a:r>
          </a:p>
          <a:p>
            <a:r>
              <a:rPr lang="en-IN" dirty="0"/>
              <a:t>      List(1, 0, 0),</a:t>
            </a:r>
          </a:p>
          <a:p>
            <a:r>
              <a:rPr lang="en-IN" dirty="0"/>
              <a:t>      List(0, 1, 0),</a:t>
            </a:r>
          </a:p>
          <a:p>
            <a:r>
              <a:rPr lang="en-IN" dirty="0"/>
              <a:t>      List(0, 0, 1)</a:t>
            </a:r>
          </a:p>
          <a:p>
            <a:r>
              <a:rPr lang="en-IN" dirty="0"/>
              <a:t>    )</a:t>
            </a:r>
          </a:p>
          <a:p>
            <a:r>
              <a:rPr lang="en-IN" dirty="0"/>
              <a:t>    </a:t>
            </a:r>
            <a:r>
              <a:rPr lang="en-IN" dirty="0" err="1"/>
              <a:t>println</a:t>
            </a:r>
            <a:r>
              <a:rPr lang="en-IN" dirty="0"/>
              <a:t>(list)</a:t>
            </a:r>
          </a:p>
          <a:p>
            <a:r>
              <a:rPr lang="en-IN" dirty="0"/>
              <a:t>    </a:t>
            </a:r>
            <a:r>
              <a:rPr lang="en-IN" dirty="0" err="1"/>
              <a:t>println</a:t>
            </a:r>
            <a:r>
              <a:rPr lang="en-IN" dirty="0"/>
              <a:t>(list2)</a:t>
            </a:r>
          </a:p>
          <a:p>
            <a:r>
              <a:rPr lang="en-IN" dirty="0"/>
              <a:t>    </a:t>
            </a:r>
            <a:r>
              <a:rPr lang="en-IN" dirty="0" err="1"/>
              <a:t>println</a:t>
            </a:r>
            <a:r>
              <a:rPr lang="en-IN" dirty="0"/>
              <a:t>(dim)</a:t>
            </a:r>
          </a:p>
          <a:p>
            <a:r>
              <a:rPr lang="en-IN" dirty="0"/>
              <a:t>  }</a:t>
            </a:r>
          </a:p>
          <a:p>
            <a:r>
              <a:rPr lang="en-IN" dirty="0"/>
              <a:t>}</a:t>
            </a:r>
          </a:p>
        </p:txBody>
      </p:sp>
    </p:spTree>
    <p:extLst>
      <p:ext uri="{BB962C8B-B14F-4D97-AF65-F5344CB8AC3E}">
        <p14:creationId xmlns:p14="http://schemas.microsoft.com/office/powerpoint/2010/main" val="1565994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BB6625-1AA6-498A-996E-D8399C07486E}"/>
              </a:ext>
            </a:extLst>
          </p:cNvPr>
          <p:cNvSpPr txBox="1"/>
          <p:nvPr/>
        </p:nvSpPr>
        <p:spPr>
          <a:xfrm>
            <a:off x="306280" y="224563"/>
            <a:ext cx="8837720"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All lists can be defined using two fundamental building blocks, a tail </a:t>
            </a:r>
            <a:r>
              <a:rPr lang="en-US" b="1" i="0" dirty="0">
                <a:solidFill>
                  <a:srgbClr val="000000"/>
                </a:solidFill>
                <a:effectLst/>
                <a:latin typeface="Arial" panose="020B0604020202020204" pitchFamily="34" charset="0"/>
              </a:rPr>
              <a:t>Nil</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which is pronounced </a:t>
            </a:r>
            <a:r>
              <a:rPr lang="en-US" b="1" i="0" dirty="0">
                <a:solidFill>
                  <a:srgbClr val="000000"/>
                </a:solidFill>
                <a:effectLst/>
                <a:latin typeface="Arial" panose="020B0604020202020204" pitchFamily="34" charset="0"/>
              </a:rPr>
              <a:t>cons</a:t>
            </a:r>
            <a:r>
              <a:rPr lang="en-US" b="0" i="0" dirty="0">
                <a:solidFill>
                  <a:srgbClr val="000000"/>
                </a:solidFill>
                <a:effectLst/>
                <a:latin typeface="Arial" panose="020B0604020202020204" pitchFamily="34" charset="0"/>
              </a:rPr>
              <a:t>. Nil also represents the empty list. All the above lists can be defined as follows.</a:t>
            </a:r>
            <a:endParaRPr lang="en-IN" dirty="0"/>
          </a:p>
        </p:txBody>
      </p:sp>
      <p:sp>
        <p:nvSpPr>
          <p:cNvPr id="6" name="TextBox 5">
            <a:extLst>
              <a:ext uri="{FF2B5EF4-FFF2-40B4-BE49-F238E27FC236}">
                <a16:creationId xmlns:a16="http://schemas.microsoft.com/office/drawing/2014/main" id="{E93EAF57-BB57-4182-BD5E-8CF579D714FD}"/>
              </a:ext>
            </a:extLst>
          </p:cNvPr>
          <p:cNvSpPr txBox="1"/>
          <p:nvPr/>
        </p:nvSpPr>
        <p:spPr>
          <a:xfrm>
            <a:off x="774577" y="1278125"/>
            <a:ext cx="7901126" cy="5355312"/>
          </a:xfrm>
          <a:prstGeom prst="rect">
            <a:avLst/>
          </a:prstGeom>
          <a:noFill/>
        </p:spPr>
        <p:txBody>
          <a:bodyPr wrap="square">
            <a:spAutoFit/>
          </a:bodyPr>
          <a:lstStyle/>
          <a:p>
            <a:r>
              <a:rPr lang="en-IN" dirty="0"/>
              <a:t>object Scala_Collection_List1 {</a:t>
            </a:r>
          </a:p>
          <a:p>
            <a:r>
              <a:rPr lang="en-IN" dirty="0"/>
              <a:t>  def main(</a:t>
            </a:r>
            <a:r>
              <a:rPr lang="en-IN" dirty="0" err="1"/>
              <a:t>args</a:t>
            </a:r>
            <a:r>
              <a:rPr lang="en-IN" dirty="0"/>
              <a:t>: Array[String]): Unit = {</a:t>
            </a:r>
          </a:p>
          <a:p>
            <a:r>
              <a:rPr lang="en-IN" dirty="0"/>
              <a:t>    // List of Strings</a:t>
            </a:r>
          </a:p>
          <a:p>
            <a:r>
              <a:rPr lang="en-IN" dirty="0"/>
              <a:t>    </a:t>
            </a:r>
            <a:r>
              <a:rPr lang="en-IN" dirty="0" err="1"/>
              <a:t>val</a:t>
            </a:r>
            <a:r>
              <a:rPr lang="en-IN" dirty="0"/>
              <a:t> </a:t>
            </a:r>
            <a:r>
              <a:rPr lang="en-IN" dirty="0" err="1"/>
              <a:t>Stu_name</a:t>
            </a:r>
            <a:r>
              <a:rPr lang="en-IN" dirty="0"/>
              <a:t> = "Kapil" :: ("Mohit" :: ("</a:t>
            </a:r>
            <a:r>
              <a:rPr lang="en-IN" dirty="0" err="1"/>
              <a:t>Shaifali</a:t>
            </a:r>
            <a:r>
              <a:rPr lang="en-IN" dirty="0"/>
              <a:t>" :: Nil))</a:t>
            </a:r>
          </a:p>
          <a:p>
            <a:endParaRPr lang="en-IN" dirty="0"/>
          </a:p>
          <a:p>
            <a:r>
              <a:rPr lang="en-IN" dirty="0"/>
              <a:t>    // List of Integers</a:t>
            </a:r>
          </a:p>
          <a:p>
            <a:r>
              <a:rPr lang="en-IN" dirty="0"/>
              <a:t>    </a:t>
            </a:r>
            <a:r>
              <a:rPr lang="en-IN" dirty="0" err="1"/>
              <a:t>val</a:t>
            </a:r>
            <a:r>
              <a:rPr lang="en-IN" dirty="0"/>
              <a:t> Roll = 1 :: (2 :: (3 :: (4 :: Nil)))</a:t>
            </a:r>
          </a:p>
          <a:p>
            <a:endParaRPr lang="en-IN" dirty="0"/>
          </a:p>
          <a:p>
            <a:r>
              <a:rPr lang="en-IN" dirty="0"/>
              <a:t>    // Empty List.</a:t>
            </a:r>
          </a:p>
          <a:p>
            <a:r>
              <a:rPr lang="en-IN" dirty="0"/>
              <a:t>    </a:t>
            </a:r>
            <a:r>
              <a:rPr lang="en-IN" dirty="0" err="1"/>
              <a:t>val</a:t>
            </a:r>
            <a:r>
              <a:rPr lang="en-IN" dirty="0"/>
              <a:t> empty = Nil</a:t>
            </a:r>
          </a:p>
          <a:p>
            <a:endParaRPr lang="en-IN" dirty="0"/>
          </a:p>
          <a:p>
            <a:r>
              <a:rPr lang="en-IN" dirty="0"/>
              <a:t>    // Two dimensional list</a:t>
            </a:r>
          </a:p>
          <a:p>
            <a:r>
              <a:rPr lang="en-IN" dirty="0"/>
              <a:t>    </a:t>
            </a:r>
            <a:r>
              <a:rPr lang="en-IN" dirty="0" err="1"/>
              <a:t>val</a:t>
            </a:r>
            <a:r>
              <a:rPr lang="en-IN" dirty="0"/>
              <a:t> dim = (1 :: (0 :: (0 :: Nil))) ::</a:t>
            </a:r>
          </a:p>
          <a:p>
            <a:r>
              <a:rPr lang="en-IN" dirty="0"/>
              <a:t>      (0 :: (1 :: (0 :: Nil))) ::</a:t>
            </a:r>
          </a:p>
          <a:p>
            <a:r>
              <a:rPr lang="en-IN" dirty="0"/>
              <a:t>      (0 :: (0 :: (1 :: Nil))) :: Nil</a:t>
            </a:r>
          </a:p>
          <a:p>
            <a:r>
              <a:rPr lang="en-IN" dirty="0"/>
              <a:t>    print(</a:t>
            </a:r>
            <a:r>
              <a:rPr lang="en-IN" dirty="0" err="1"/>
              <a:t>Stu_name</a:t>
            </a:r>
            <a:r>
              <a:rPr lang="en-IN" dirty="0"/>
              <a:t>)</a:t>
            </a:r>
          </a:p>
          <a:p>
            <a:r>
              <a:rPr lang="en-IN" dirty="0"/>
              <a:t>    print(dim)</a:t>
            </a:r>
          </a:p>
          <a:p>
            <a:r>
              <a:rPr lang="en-IN" dirty="0"/>
              <a:t>  }</a:t>
            </a:r>
          </a:p>
          <a:p>
            <a:r>
              <a:rPr lang="en-IN" dirty="0"/>
              <a:t>}</a:t>
            </a:r>
          </a:p>
        </p:txBody>
      </p:sp>
    </p:spTree>
    <p:extLst>
      <p:ext uri="{BB962C8B-B14F-4D97-AF65-F5344CB8AC3E}">
        <p14:creationId xmlns:p14="http://schemas.microsoft.com/office/powerpoint/2010/main" val="3980393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F1963F-6A69-4B18-8B2D-C538F12FB929}"/>
              </a:ext>
            </a:extLst>
          </p:cNvPr>
          <p:cNvSpPr txBox="1"/>
          <p:nvPr/>
        </p:nvSpPr>
        <p:spPr>
          <a:xfrm>
            <a:off x="226379" y="235232"/>
            <a:ext cx="8145263" cy="923330"/>
          </a:xfrm>
          <a:prstGeom prst="rect">
            <a:avLst/>
          </a:prstGeom>
          <a:noFill/>
        </p:spPr>
        <p:txBody>
          <a:bodyPr wrap="square">
            <a:spAutoFit/>
          </a:bodyPr>
          <a:lstStyle/>
          <a:p>
            <a:pPr algn="l"/>
            <a:r>
              <a:rPr lang="en-US" b="0" i="0" dirty="0">
                <a:effectLst/>
                <a:latin typeface="Arial" panose="020B0604020202020204" pitchFamily="34" charset="0"/>
              </a:rPr>
              <a:t>Basic Operations on Lists</a:t>
            </a:r>
          </a:p>
          <a:p>
            <a:pPr algn="just"/>
            <a:r>
              <a:rPr lang="en-US" b="0" i="0" dirty="0">
                <a:solidFill>
                  <a:srgbClr val="000000"/>
                </a:solidFill>
                <a:effectLst/>
                <a:latin typeface="Arial" panose="020B0604020202020204" pitchFamily="34" charset="0"/>
              </a:rPr>
              <a:t>All operations on lists can be expressed in terms of the following three methods.</a:t>
            </a:r>
          </a:p>
        </p:txBody>
      </p:sp>
      <p:graphicFrame>
        <p:nvGraphicFramePr>
          <p:cNvPr id="6" name="Table 5">
            <a:extLst>
              <a:ext uri="{FF2B5EF4-FFF2-40B4-BE49-F238E27FC236}">
                <a16:creationId xmlns:a16="http://schemas.microsoft.com/office/drawing/2014/main" id="{2DA9025A-E871-49FB-A8CF-5C0E8562F807}"/>
              </a:ext>
            </a:extLst>
          </p:cNvPr>
          <p:cNvGraphicFramePr>
            <a:graphicFrameLocks noGrp="1"/>
          </p:cNvGraphicFramePr>
          <p:nvPr>
            <p:extLst>
              <p:ext uri="{D42A27DB-BD31-4B8C-83A1-F6EECF244321}">
                <p14:modId xmlns:p14="http://schemas.microsoft.com/office/powerpoint/2010/main" val="1368335063"/>
              </p:ext>
            </p:extLst>
          </p:nvPr>
        </p:nvGraphicFramePr>
        <p:xfrm>
          <a:off x="226379" y="1250016"/>
          <a:ext cx="4345621" cy="3779520"/>
        </p:xfrm>
        <a:graphic>
          <a:graphicData uri="http://schemas.openxmlformats.org/drawingml/2006/table">
            <a:tbl>
              <a:tblPr/>
              <a:tblGrid>
                <a:gridCol w="316049">
                  <a:extLst>
                    <a:ext uri="{9D8B030D-6E8A-4147-A177-3AD203B41FA5}">
                      <a16:colId xmlns:a16="http://schemas.microsoft.com/office/drawing/2014/main" val="3725092660"/>
                    </a:ext>
                  </a:extLst>
                </a:gridCol>
                <a:gridCol w="4029572">
                  <a:extLst>
                    <a:ext uri="{9D8B030D-6E8A-4147-A177-3AD203B41FA5}">
                      <a16:colId xmlns:a16="http://schemas.microsoft.com/office/drawing/2014/main" val="1226692801"/>
                    </a:ext>
                  </a:extLst>
                </a:gridCol>
              </a:tblGrid>
              <a:tr h="916896">
                <a:tc>
                  <a:txBody>
                    <a:bodyPr/>
                    <a:lstStyle/>
                    <a:p>
                      <a:pPr fontAlgn="t"/>
                      <a:r>
                        <a:rPr lang="en-IN" dirty="0" err="1">
                          <a:effectLst/>
                        </a:rPr>
                        <a:t>Sr.No</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a:effectLst/>
                        </a:rPr>
                        <a:t>Methods &amp; 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121027978"/>
                  </a:ext>
                </a:extLst>
              </a:tr>
              <a:tr h="0">
                <a:tc>
                  <a:txBody>
                    <a:bodyPr/>
                    <a:lstStyle/>
                    <a:p>
                      <a:pPr fontAlgn="t"/>
                      <a:r>
                        <a:rPr lang="en-IN">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anose="020B0604020202020204" pitchFamily="34" charset="0"/>
                        </a:rPr>
                        <a:t>head</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This method returns the first element of a list.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71897551"/>
                  </a:ext>
                </a:extLst>
              </a:tr>
              <a:tr h="0">
                <a:tc>
                  <a:txBody>
                    <a:bodyPr/>
                    <a:lstStyle/>
                    <a:p>
                      <a:pPr fontAlgn="t"/>
                      <a:r>
                        <a:rPr lang="en-IN">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anose="020B0604020202020204" pitchFamily="34" charset="0"/>
                        </a:rPr>
                        <a:t>tail</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This method returns a list consisting of all elements except the first.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49361946"/>
                  </a:ext>
                </a:extLst>
              </a:tr>
              <a:tr h="0">
                <a:tc>
                  <a:txBody>
                    <a:bodyPr/>
                    <a:lstStyle/>
                    <a:p>
                      <a:pPr fontAlgn="t"/>
                      <a:r>
                        <a:rPr lang="en-IN">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err="1">
                          <a:solidFill>
                            <a:srgbClr val="000000"/>
                          </a:solidFill>
                          <a:effectLst/>
                          <a:latin typeface="Arial" panose="020B0604020202020204" pitchFamily="34" charset="0"/>
                        </a:rPr>
                        <a:t>isEmpty</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This method returns true if the list is empty otherwise false.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26280603"/>
                  </a:ext>
                </a:extLst>
              </a:tr>
            </a:tbl>
          </a:graphicData>
        </a:graphic>
      </p:graphicFrame>
      <p:sp>
        <p:nvSpPr>
          <p:cNvPr id="9" name="TextBox 8">
            <a:extLst>
              <a:ext uri="{FF2B5EF4-FFF2-40B4-BE49-F238E27FC236}">
                <a16:creationId xmlns:a16="http://schemas.microsoft.com/office/drawing/2014/main" id="{1C369666-28CE-4D3C-A2C3-4836FA0C21AB}"/>
              </a:ext>
            </a:extLst>
          </p:cNvPr>
          <p:cNvSpPr txBox="1"/>
          <p:nvPr/>
        </p:nvSpPr>
        <p:spPr>
          <a:xfrm>
            <a:off x="4572000" y="1250016"/>
            <a:ext cx="4048217" cy="4524315"/>
          </a:xfrm>
          <a:prstGeom prst="rect">
            <a:avLst/>
          </a:prstGeom>
          <a:noFill/>
        </p:spPr>
        <p:txBody>
          <a:bodyPr wrap="square">
            <a:spAutoFit/>
          </a:bodyPr>
          <a:lstStyle/>
          <a:p>
            <a:r>
              <a:rPr lang="en-IN" dirty="0"/>
              <a:t>object </a:t>
            </a:r>
            <a:r>
              <a:rPr lang="en-IN" dirty="0" err="1"/>
              <a:t>Scala_Collection_List_Operations</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Stu_name</a:t>
            </a:r>
            <a:r>
              <a:rPr lang="en-IN" dirty="0"/>
              <a:t> = "x" :: ("y" :: ("z" :: Nil))</a:t>
            </a:r>
          </a:p>
          <a:p>
            <a:r>
              <a:rPr lang="en-IN" dirty="0"/>
              <a:t>    </a:t>
            </a:r>
            <a:r>
              <a:rPr lang="en-IN" dirty="0" err="1"/>
              <a:t>val</a:t>
            </a:r>
            <a:r>
              <a:rPr lang="en-IN" dirty="0"/>
              <a:t> </a:t>
            </a:r>
            <a:r>
              <a:rPr lang="en-IN" dirty="0" err="1"/>
              <a:t>Stu_nums</a:t>
            </a:r>
            <a:r>
              <a:rPr lang="en-IN" dirty="0"/>
              <a:t> = Nil</a:t>
            </a:r>
          </a:p>
          <a:p>
            <a:endParaRPr lang="en-IN" dirty="0"/>
          </a:p>
          <a:p>
            <a:r>
              <a:rPr lang="en-IN" dirty="0"/>
              <a:t>    </a:t>
            </a:r>
            <a:r>
              <a:rPr lang="en-IN" dirty="0" err="1"/>
              <a:t>println</a:t>
            </a:r>
            <a:r>
              <a:rPr lang="en-IN" dirty="0"/>
              <a:t>( "Head of fruit : " + </a:t>
            </a:r>
            <a:r>
              <a:rPr lang="en-IN" dirty="0" err="1"/>
              <a:t>Stu_name.head</a:t>
            </a:r>
            <a:r>
              <a:rPr lang="en-IN" dirty="0"/>
              <a:t> )</a:t>
            </a:r>
          </a:p>
          <a:p>
            <a:r>
              <a:rPr lang="en-IN" dirty="0"/>
              <a:t>    </a:t>
            </a:r>
            <a:r>
              <a:rPr lang="en-IN" dirty="0" err="1"/>
              <a:t>println</a:t>
            </a:r>
            <a:r>
              <a:rPr lang="en-IN" dirty="0"/>
              <a:t>( "Tail of fruit : " + </a:t>
            </a:r>
            <a:r>
              <a:rPr lang="en-IN" dirty="0" err="1"/>
              <a:t>Stu_name.tail</a:t>
            </a:r>
            <a:r>
              <a:rPr lang="en-IN" dirty="0"/>
              <a:t> )</a:t>
            </a:r>
          </a:p>
          <a:p>
            <a:r>
              <a:rPr lang="en-IN" dirty="0"/>
              <a:t>    </a:t>
            </a:r>
            <a:r>
              <a:rPr lang="en-IN" dirty="0" err="1"/>
              <a:t>println</a:t>
            </a:r>
            <a:r>
              <a:rPr lang="en-IN" dirty="0"/>
              <a:t>( "Check if fruit is empty : " + </a:t>
            </a:r>
            <a:r>
              <a:rPr lang="en-IN" dirty="0" err="1"/>
              <a:t>Stu_name.isEmpty</a:t>
            </a:r>
            <a:r>
              <a:rPr lang="en-IN" dirty="0"/>
              <a:t> )</a:t>
            </a:r>
          </a:p>
          <a:p>
            <a:r>
              <a:rPr lang="en-IN" dirty="0"/>
              <a:t>    </a:t>
            </a:r>
            <a:r>
              <a:rPr lang="en-IN" dirty="0" err="1"/>
              <a:t>println</a:t>
            </a:r>
            <a:r>
              <a:rPr lang="en-IN" dirty="0"/>
              <a:t>( "Check if </a:t>
            </a:r>
            <a:r>
              <a:rPr lang="en-IN" dirty="0" err="1"/>
              <a:t>nums</a:t>
            </a:r>
            <a:r>
              <a:rPr lang="en-IN" dirty="0"/>
              <a:t> is empty : " + </a:t>
            </a:r>
            <a:r>
              <a:rPr lang="en-IN" dirty="0" err="1"/>
              <a:t>Stu_nums.isEmpty</a:t>
            </a:r>
            <a:r>
              <a:rPr lang="en-IN" dirty="0"/>
              <a:t> )</a:t>
            </a:r>
          </a:p>
          <a:p>
            <a:r>
              <a:rPr lang="en-IN" dirty="0"/>
              <a:t>  }</a:t>
            </a:r>
          </a:p>
          <a:p>
            <a:endParaRPr lang="en-IN" dirty="0"/>
          </a:p>
          <a:p>
            <a:r>
              <a:rPr lang="en-IN" dirty="0"/>
              <a:t>}</a:t>
            </a:r>
          </a:p>
        </p:txBody>
      </p:sp>
    </p:spTree>
    <p:extLst>
      <p:ext uri="{BB962C8B-B14F-4D97-AF65-F5344CB8AC3E}">
        <p14:creationId xmlns:p14="http://schemas.microsoft.com/office/powerpoint/2010/main" val="978313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5A6E84-6DC4-4E5A-A248-B68D37841EFC}"/>
              </a:ext>
            </a:extLst>
          </p:cNvPr>
          <p:cNvSpPr txBox="1"/>
          <p:nvPr/>
        </p:nvSpPr>
        <p:spPr>
          <a:xfrm>
            <a:off x="332912" y="361310"/>
            <a:ext cx="4572000" cy="369332"/>
          </a:xfrm>
          <a:prstGeom prst="rect">
            <a:avLst/>
          </a:prstGeom>
          <a:noFill/>
        </p:spPr>
        <p:txBody>
          <a:bodyPr wrap="square">
            <a:spAutoFit/>
          </a:bodyPr>
          <a:lstStyle/>
          <a:p>
            <a:pPr algn="l"/>
            <a:r>
              <a:rPr lang="en-IN" b="0" i="0" dirty="0">
                <a:effectLst/>
                <a:latin typeface="Arial" panose="020B0604020202020204" pitchFamily="34" charset="0"/>
              </a:rPr>
              <a:t>Concatenating Lists</a:t>
            </a:r>
          </a:p>
        </p:txBody>
      </p:sp>
      <p:sp>
        <p:nvSpPr>
          <p:cNvPr id="5" name="TextBox 4">
            <a:extLst>
              <a:ext uri="{FF2B5EF4-FFF2-40B4-BE49-F238E27FC236}">
                <a16:creationId xmlns:a16="http://schemas.microsoft.com/office/drawing/2014/main" id="{6825483A-71D0-4558-8103-88B751CADAFE}"/>
              </a:ext>
            </a:extLst>
          </p:cNvPr>
          <p:cNvSpPr txBox="1"/>
          <p:nvPr/>
        </p:nvSpPr>
        <p:spPr>
          <a:xfrm>
            <a:off x="2188345" y="952025"/>
            <a:ext cx="6431872"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we can use either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operator or </a:t>
            </a:r>
            <a:r>
              <a:rPr lang="en-US" b="1" i="0" dirty="0">
                <a:solidFill>
                  <a:srgbClr val="000000"/>
                </a:solidFill>
                <a:effectLst/>
                <a:latin typeface="Arial" panose="020B0604020202020204" pitchFamily="34" charset="0"/>
              </a:rPr>
              <a:t>List.:::()</a:t>
            </a:r>
            <a:r>
              <a:rPr lang="en-US" b="0" i="0" dirty="0">
                <a:solidFill>
                  <a:srgbClr val="000000"/>
                </a:solidFill>
                <a:effectLst/>
                <a:latin typeface="Arial" panose="020B0604020202020204" pitchFamily="34" charset="0"/>
              </a:rPr>
              <a:t> method or </a:t>
            </a:r>
            <a:r>
              <a:rPr lang="en-US" b="1" i="0" dirty="0" err="1">
                <a:solidFill>
                  <a:srgbClr val="000000"/>
                </a:solidFill>
                <a:effectLst/>
                <a:latin typeface="Arial" panose="020B0604020202020204" pitchFamily="34" charset="0"/>
              </a:rPr>
              <a:t>List.concat</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to add two or more lists. Please find the following example given below −</a:t>
            </a:r>
            <a:endParaRPr lang="en-IN" dirty="0"/>
          </a:p>
        </p:txBody>
      </p:sp>
      <p:sp>
        <p:nvSpPr>
          <p:cNvPr id="8" name="TextBox 7">
            <a:extLst>
              <a:ext uri="{FF2B5EF4-FFF2-40B4-BE49-F238E27FC236}">
                <a16:creationId xmlns:a16="http://schemas.microsoft.com/office/drawing/2014/main" id="{587292C7-BEB7-4B73-916D-DA60148A8C08}"/>
              </a:ext>
            </a:extLst>
          </p:cNvPr>
          <p:cNvSpPr txBox="1"/>
          <p:nvPr/>
        </p:nvSpPr>
        <p:spPr>
          <a:xfrm>
            <a:off x="1420427" y="2276566"/>
            <a:ext cx="7199790" cy="3970318"/>
          </a:xfrm>
          <a:prstGeom prst="rect">
            <a:avLst/>
          </a:prstGeom>
          <a:noFill/>
        </p:spPr>
        <p:txBody>
          <a:bodyPr wrap="square">
            <a:spAutoFit/>
          </a:bodyPr>
          <a:lstStyle/>
          <a:p>
            <a:r>
              <a:rPr lang="en-IN" sz="1400" dirty="0"/>
              <a:t>object </a:t>
            </a:r>
            <a:r>
              <a:rPr lang="en-IN" sz="1400" dirty="0" err="1"/>
              <a:t>Scala_Collection_List_Concat</a:t>
            </a:r>
            <a:r>
              <a:rPr lang="en-IN" sz="1400" dirty="0"/>
              <a:t> {</a:t>
            </a:r>
          </a:p>
          <a:p>
            <a:r>
              <a:rPr lang="en-IN" sz="1400" dirty="0"/>
              <a:t>  def main(</a:t>
            </a:r>
            <a:r>
              <a:rPr lang="en-IN" sz="1400" dirty="0" err="1"/>
              <a:t>args</a:t>
            </a:r>
            <a:r>
              <a:rPr lang="en-IN" sz="1400" dirty="0"/>
              <a:t>: Array[String]): Unit = {</a:t>
            </a:r>
          </a:p>
          <a:p>
            <a:r>
              <a:rPr lang="en-IN" sz="1400" dirty="0"/>
              <a:t>    </a:t>
            </a:r>
            <a:r>
              <a:rPr lang="en-IN" sz="1400" dirty="0" err="1"/>
              <a:t>val</a:t>
            </a:r>
            <a:r>
              <a:rPr lang="en-IN" sz="1400" dirty="0"/>
              <a:t> </a:t>
            </a:r>
            <a:r>
              <a:rPr lang="en-IN" sz="1400" dirty="0" err="1"/>
              <a:t>Stu_name</a:t>
            </a:r>
            <a:r>
              <a:rPr lang="en-IN" sz="1400" dirty="0"/>
              <a:t> = "x" :: ("y" :: ("z" :: Nil))</a:t>
            </a:r>
          </a:p>
          <a:p>
            <a:r>
              <a:rPr lang="en-IN" sz="1400" dirty="0"/>
              <a:t>    </a:t>
            </a:r>
            <a:r>
              <a:rPr lang="en-IN" sz="1400" dirty="0" err="1"/>
              <a:t>val</a:t>
            </a:r>
            <a:r>
              <a:rPr lang="en-IN" sz="1400" dirty="0"/>
              <a:t> </a:t>
            </a:r>
            <a:r>
              <a:rPr lang="en-IN" sz="1400" dirty="0" err="1"/>
              <a:t>Stu_Stream</a:t>
            </a:r>
            <a:r>
              <a:rPr lang="en-IN" sz="1400" dirty="0"/>
              <a:t> = "</a:t>
            </a:r>
            <a:r>
              <a:rPr lang="en-IN" sz="1400" dirty="0" err="1"/>
              <a:t>Mtech</a:t>
            </a:r>
            <a:r>
              <a:rPr lang="en-IN" sz="1400" dirty="0"/>
              <a:t>" :: ("</a:t>
            </a:r>
            <a:r>
              <a:rPr lang="en-IN" sz="1400" dirty="0" err="1"/>
              <a:t>Msc</a:t>
            </a:r>
            <a:r>
              <a:rPr lang="en-IN" sz="1400" dirty="0"/>
              <a:t>" :: Nil)</a:t>
            </a:r>
          </a:p>
          <a:p>
            <a:endParaRPr lang="en-IN" sz="1400" dirty="0"/>
          </a:p>
          <a:p>
            <a:r>
              <a:rPr lang="en-IN" sz="1400" dirty="0"/>
              <a:t>    // use two or more lists with ::: operator</a:t>
            </a:r>
          </a:p>
          <a:p>
            <a:r>
              <a:rPr lang="en-IN" sz="1400" dirty="0"/>
              <a:t>    var </a:t>
            </a:r>
            <a:r>
              <a:rPr lang="en-IN" sz="1400" dirty="0" err="1"/>
              <a:t>all_info</a:t>
            </a:r>
            <a:r>
              <a:rPr lang="en-IN" sz="1400" dirty="0"/>
              <a:t> = </a:t>
            </a:r>
            <a:r>
              <a:rPr lang="en-IN" sz="1400" dirty="0" err="1"/>
              <a:t>Stu_name</a:t>
            </a:r>
            <a:r>
              <a:rPr lang="en-IN" sz="1400" dirty="0"/>
              <a:t> ::: </a:t>
            </a:r>
            <a:r>
              <a:rPr lang="en-IN" sz="1400" dirty="0" err="1"/>
              <a:t>Stu_Stream</a:t>
            </a:r>
            <a:endParaRPr lang="en-IN" sz="1400" dirty="0"/>
          </a:p>
          <a:p>
            <a:r>
              <a:rPr lang="en-IN" sz="1400" dirty="0"/>
              <a:t>    </a:t>
            </a:r>
            <a:r>
              <a:rPr lang="en-IN" sz="1400" dirty="0" err="1"/>
              <a:t>println</a:t>
            </a:r>
            <a:r>
              <a:rPr lang="en-IN" sz="1400" dirty="0"/>
              <a:t>( "</a:t>
            </a:r>
            <a:r>
              <a:rPr lang="en-IN" sz="1400" dirty="0" err="1"/>
              <a:t>Stu_name</a:t>
            </a:r>
            <a:r>
              <a:rPr lang="en-IN" sz="1400" dirty="0"/>
              <a:t> ::: </a:t>
            </a:r>
            <a:r>
              <a:rPr lang="en-IN" sz="1400" dirty="0" err="1"/>
              <a:t>Stu_Stream</a:t>
            </a:r>
            <a:r>
              <a:rPr lang="en-IN" sz="1400" dirty="0"/>
              <a:t> : " + </a:t>
            </a:r>
            <a:r>
              <a:rPr lang="en-IN" sz="1400" dirty="0" err="1"/>
              <a:t>all_info</a:t>
            </a:r>
            <a:r>
              <a:rPr lang="en-IN" sz="1400" dirty="0"/>
              <a:t> )</a:t>
            </a:r>
          </a:p>
          <a:p>
            <a:endParaRPr lang="en-IN" sz="1400" dirty="0"/>
          </a:p>
          <a:p>
            <a:r>
              <a:rPr lang="en-IN" sz="1400" dirty="0"/>
              <a:t>    // use two lists with Set.:::() method</a:t>
            </a:r>
          </a:p>
          <a:p>
            <a:r>
              <a:rPr lang="en-IN" sz="1400" dirty="0"/>
              <a:t>    </a:t>
            </a:r>
            <a:r>
              <a:rPr lang="en-IN" sz="1400" dirty="0" err="1"/>
              <a:t>all_info</a:t>
            </a:r>
            <a:r>
              <a:rPr lang="en-IN" sz="1400" dirty="0"/>
              <a:t> = </a:t>
            </a:r>
            <a:r>
              <a:rPr lang="en-IN" sz="1400" dirty="0" err="1"/>
              <a:t>Stu_name</a:t>
            </a:r>
            <a:r>
              <a:rPr lang="en-IN" sz="1400" dirty="0"/>
              <a:t>.:::(</a:t>
            </a:r>
            <a:r>
              <a:rPr lang="en-IN" sz="1400" dirty="0" err="1"/>
              <a:t>Stu_Stream</a:t>
            </a:r>
            <a:r>
              <a:rPr lang="en-IN" sz="1400" dirty="0"/>
              <a:t>)</a:t>
            </a:r>
          </a:p>
          <a:p>
            <a:r>
              <a:rPr lang="en-IN" sz="1400" dirty="0"/>
              <a:t>    </a:t>
            </a:r>
            <a:r>
              <a:rPr lang="en-IN" sz="1400" dirty="0" err="1"/>
              <a:t>println</a:t>
            </a:r>
            <a:r>
              <a:rPr lang="en-IN" sz="1400" dirty="0"/>
              <a:t>( "</a:t>
            </a:r>
            <a:r>
              <a:rPr lang="en-IN" sz="1400" dirty="0" err="1"/>
              <a:t>Stu_name</a:t>
            </a:r>
            <a:r>
              <a:rPr lang="en-IN" sz="1400" dirty="0"/>
              <a:t>.:::(</a:t>
            </a:r>
            <a:r>
              <a:rPr lang="en-IN" sz="1400" dirty="0" err="1"/>
              <a:t>Stu_Stream</a:t>
            </a:r>
            <a:r>
              <a:rPr lang="en-IN" sz="1400" dirty="0"/>
              <a:t>) : " + </a:t>
            </a:r>
            <a:r>
              <a:rPr lang="en-IN" sz="1400" dirty="0" err="1"/>
              <a:t>all_info</a:t>
            </a:r>
            <a:r>
              <a:rPr lang="en-IN" sz="1400" dirty="0"/>
              <a:t> )</a:t>
            </a:r>
          </a:p>
          <a:p>
            <a:endParaRPr lang="en-IN" sz="1400" dirty="0"/>
          </a:p>
          <a:p>
            <a:r>
              <a:rPr lang="en-IN" sz="1400" dirty="0"/>
              <a:t>    // pass two or more lists as arguments</a:t>
            </a:r>
          </a:p>
          <a:p>
            <a:r>
              <a:rPr lang="en-IN" sz="1400" dirty="0"/>
              <a:t>    </a:t>
            </a:r>
            <a:r>
              <a:rPr lang="en-IN" sz="1400" dirty="0" err="1"/>
              <a:t>all_info</a:t>
            </a:r>
            <a:r>
              <a:rPr lang="en-IN" sz="1400" dirty="0"/>
              <a:t> = </a:t>
            </a:r>
            <a:r>
              <a:rPr lang="en-IN" sz="1400" dirty="0" err="1"/>
              <a:t>List.concat</a:t>
            </a:r>
            <a:r>
              <a:rPr lang="en-IN" sz="1400" dirty="0"/>
              <a:t>(</a:t>
            </a:r>
            <a:r>
              <a:rPr lang="en-IN" sz="1400" dirty="0" err="1"/>
              <a:t>Stu_name</a:t>
            </a:r>
            <a:r>
              <a:rPr lang="en-IN" sz="1400" dirty="0"/>
              <a:t>, </a:t>
            </a:r>
            <a:r>
              <a:rPr lang="en-IN" sz="1400" dirty="0" err="1"/>
              <a:t>Stu_Stream</a:t>
            </a:r>
            <a:r>
              <a:rPr lang="en-IN" sz="1400" dirty="0"/>
              <a:t>)</a:t>
            </a:r>
          </a:p>
          <a:p>
            <a:r>
              <a:rPr lang="en-IN" sz="1400" dirty="0"/>
              <a:t>    </a:t>
            </a:r>
            <a:r>
              <a:rPr lang="en-IN" sz="1400" dirty="0" err="1"/>
              <a:t>println</a:t>
            </a:r>
            <a:r>
              <a:rPr lang="en-IN" sz="1400" dirty="0"/>
              <a:t>( "</a:t>
            </a:r>
            <a:r>
              <a:rPr lang="en-IN" sz="1400" dirty="0" err="1"/>
              <a:t>List.concat</a:t>
            </a:r>
            <a:r>
              <a:rPr lang="en-IN" sz="1400" dirty="0"/>
              <a:t>(</a:t>
            </a:r>
            <a:r>
              <a:rPr lang="en-IN" sz="1400" dirty="0" err="1"/>
              <a:t>Stu_name</a:t>
            </a:r>
            <a:r>
              <a:rPr lang="en-IN" sz="1400" dirty="0"/>
              <a:t>, </a:t>
            </a:r>
            <a:r>
              <a:rPr lang="en-IN" sz="1400" dirty="0" err="1"/>
              <a:t>Stu_Stream</a:t>
            </a:r>
            <a:r>
              <a:rPr lang="en-IN" sz="1400" dirty="0"/>
              <a:t>) : " + </a:t>
            </a:r>
            <a:r>
              <a:rPr lang="en-IN" sz="1400" dirty="0" err="1"/>
              <a:t>all_info</a:t>
            </a:r>
            <a:r>
              <a:rPr lang="en-IN" sz="1400" dirty="0"/>
              <a:t>  )</a:t>
            </a:r>
          </a:p>
          <a:p>
            <a:r>
              <a:rPr lang="en-IN" sz="1400" dirty="0"/>
              <a:t>  }</a:t>
            </a:r>
          </a:p>
          <a:p>
            <a:r>
              <a:rPr lang="en-IN" sz="1400" dirty="0"/>
              <a:t>}</a:t>
            </a:r>
          </a:p>
        </p:txBody>
      </p:sp>
    </p:spTree>
    <p:extLst>
      <p:ext uri="{BB962C8B-B14F-4D97-AF65-F5344CB8AC3E}">
        <p14:creationId xmlns:p14="http://schemas.microsoft.com/office/powerpoint/2010/main" val="3433162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A43728-5F3C-486C-A05F-204F9685903A}"/>
              </a:ext>
            </a:extLst>
          </p:cNvPr>
          <p:cNvSpPr txBox="1"/>
          <p:nvPr/>
        </p:nvSpPr>
        <p:spPr>
          <a:xfrm>
            <a:off x="474955" y="197930"/>
            <a:ext cx="8100874" cy="923330"/>
          </a:xfrm>
          <a:prstGeom prst="rect">
            <a:avLst/>
          </a:prstGeom>
          <a:noFill/>
        </p:spPr>
        <p:txBody>
          <a:bodyPr wrap="square">
            <a:spAutoFit/>
          </a:bodyPr>
          <a:lstStyle/>
          <a:p>
            <a:pPr algn="l"/>
            <a:r>
              <a:rPr lang="en-US" b="0" i="0" dirty="0">
                <a:effectLst/>
                <a:latin typeface="Arial" panose="020B0604020202020204" pitchFamily="34" charset="0"/>
              </a:rPr>
              <a:t>Creating Uniform Lists</a:t>
            </a:r>
          </a:p>
          <a:p>
            <a:pPr algn="just"/>
            <a:r>
              <a:rPr lang="en-US" b="0" i="0" dirty="0">
                <a:solidFill>
                  <a:srgbClr val="000000"/>
                </a:solidFill>
                <a:effectLst/>
                <a:latin typeface="Arial" panose="020B0604020202020204" pitchFamily="34" charset="0"/>
              </a:rPr>
              <a:t>we can use </a:t>
            </a:r>
            <a:r>
              <a:rPr lang="en-US" b="1" i="0" dirty="0" err="1">
                <a:solidFill>
                  <a:srgbClr val="000000"/>
                </a:solidFill>
                <a:effectLst/>
                <a:latin typeface="Arial" panose="020B0604020202020204" pitchFamily="34" charset="0"/>
              </a:rPr>
              <a:t>List.fill</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creates a list consisting of zero or more copies of the same element. Try the following example program.</a:t>
            </a:r>
          </a:p>
        </p:txBody>
      </p:sp>
      <p:sp>
        <p:nvSpPr>
          <p:cNvPr id="6" name="TextBox 5">
            <a:extLst>
              <a:ext uri="{FF2B5EF4-FFF2-40B4-BE49-F238E27FC236}">
                <a16:creationId xmlns:a16="http://schemas.microsoft.com/office/drawing/2014/main" id="{B38FBE72-4E16-4467-AB5C-54F0A05F13D2}"/>
              </a:ext>
            </a:extLst>
          </p:cNvPr>
          <p:cNvSpPr txBox="1"/>
          <p:nvPr/>
        </p:nvSpPr>
        <p:spPr>
          <a:xfrm>
            <a:off x="474954" y="1568596"/>
            <a:ext cx="7639235" cy="2585323"/>
          </a:xfrm>
          <a:prstGeom prst="rect">
            <a:avLst/>
          </a:prstGeom>
          <a:noFill/>
        </p:spPr>
        <p:txBody>
          <a:bodyPr wrap="square">
            <a:spAutoFit/>
          </a:bodyPr>
          <a:lstStyle/>
          <a:p>
            <a:r>
              <a:rPr lang="en-IN" dirty="0"/>
              <a:t>object </a:t>
            </a:r>
            <a:r>
              <a:rPr lang="en-IN" dirty="0" err="1"/>
              <a:t>Scala_Collection_List_Uniform</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Stu_name</a:t>
            </a:r>
            <a:r>
              <a:rPr lang="en-IN" dirty="0"/>
              <a:t> = </a:t>
            </a:r>
            <a:r>
              <a:rPr lang="en-IN" dirty="0" err="1"/>
              <a:t>List.fill</a:t>
            </a:r>
            <a:r>
              <a:rPr lang="en-IN" dirty="0"/>
              <a:t>(3)("Rohit") // Repeats apples three times.</a:t>
            </a:r>
          </a:p>
          <a:p>
            <a:r>
              <a:rPr lang="en-IN" dirty="0"/>
              <a:t>    </a:t>
            </a:r>
            <a:r>
              <a:rPr lang="en-IN" dirty="0" err="1"/>
              <a:t>println</a:t>
            </a:r>
            <a:r>
              <a:rPr lang="en-IN" dirty="0"/>
              <a:t>( "</a:t>
            </a:r>
            <a:r>
              <a:rPr lang="en-IN" dirty="0" err="1"/>
              <a:t>Stu_name</a:t>
            </a:r>
            <a:r>
              <a:rPr lang="en-IN" dirty="0"/>
              <a:t> : " + </a:t>
            </a:r>
            <a:r>
              <a:rPr lang="en-IN" dirty="0" err="1"/>
              <a:t>Stu_name</a:t>
            </a:r>
            <a:r>
              <a:rPr lang="en-IN" dirty="0"/>
              <a:t>  )</a:t>
            </a:r>
          </a:p>
          <a:p>
            <a:endParaRPr lang="en-IN" dirty="0"/>
          </a:p>
          <a:p>
            <a:r>
              <a:rPr lang="en-IN" dirty="0"/>
              <a:t>    </a:t>
            </a:r>
            <a:r>
              <a:rPr lang="en-IN" dirty="0" err="1"/>
              <a:t>val</a:t>
            </a:r>
            <a:r>
              <a:rPr lang="en-IN" dirty="0"/>
              <a:t> </a:t>
            </a:r>
            <a:r>
              <a:rPr lang="en-IN" dirty="0" err="1"/>
              <a:t>num</a:t>
            </a:r>
            <a:r>
              <a:rPr lang="en-IN" dirty="0"/>
              <a:t> = </a:t>
            </a:r>
            <a:r>
              <a:rPr lang="en-IN" dirty="0" err="1"/>
              <a:t>List.fill</a:t>
            </a:r>
            <a:r>
              <a:rPr lang="en-IN" dirty="0"/>
              <a:t>(10)(2)         // Repeats 2, 10 times.</a:t>
            </a:r>
          </a:p>
          <a:p>
            <a:r>
              <a:rPr lang="en-IN" dirty="0"/>
              <a:t>    </a:t>
            </a:r>
            <a:r>
              <a:rPr lang="en-IN" dirty="0" err="1"/>
              <a:t>println</a:t>
            </a:r>
            <a:r>
              <a:rPr lang="en-IN" dirty="0"/>
              <a:t>( "</a:t>
            </a:r>
            <a:r>
              <a:rPr lang="en-IN" dirty="0" err="1"/>
              <a:t>num</a:t>
            </a:r>
            <a:r>
              <a:rPr lang="en-IN" dirty="0"/>
              <a:t> : " + </a:t>
            </a:r>
            <a:r>
              <a:rPr lang="en-IN" dirty="0" err="1"/>
              <a:t>num</a:t>
            </a:r>
            <a:r>
              <a:rPr lang="en-IN" dirty="0"/>
              <a:t>  )</a:t>
            </a:r>
          </a:p>
          <a:p>
            <a:r>
              <a:rPr lang="en-IN" dirty="0"/>
              <a:t>  }</a:t>
            </a:r>
          </a:p>
          <a:p>
            <a:r>
              <a:rPr lang="en-IN" dirty="0"/>
              <a:t>}</a:t>
            </a:r>
          </a:p>
        </p:txBody>
      </p:sp>
    </p:spTree>
    <p:extLst>
      <p:ext uri="{BB962C8B-B14F-4D97-AF65-F5344CB8AC3E}">
        <p14:creationId xmlns:p14="http://schemas.microsoft.com/office/powerpoint/2010/main" val="3775086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BE2A6A-94DA-42CD-BAA6-8E18951250DB}"/>
              </a:ext>
            </a:extLst>
          </p:cNvPr>
          <p:cNvSpPr txBox="1"/>
          <p:nvPr/>
        </p:nvSpPr>
        <p:spPr>
          <a:xfrm>
            <a:off x="164236" y="244032"/>
            <a:ext cx="7186475" cy="2585323"/>
          </a:xfrm>
          <a:prstGeom prst="rect">
            <a:avLst/>
          </a:prstGeom>
          <a:noFill/>
        </p:spPr>
        <p:txBody>
          <a:bodyPr wrap="square">
            <a:spAutoFit/>
          </a:bodyPr>
          <a:lstStyle/>
          <a:p>
            <a:pPr algn="l"/>
            <a:r>
              <a:rPr lang="en-US" b="0" i="0" dirty="0">
                <a:effectLst/>
                <a:latin typeface="Arial" panose="020B0604020202020204" pitchFamily="34" charset="0"/>
              </a:rPr>
              <a:t>Tabulating a Function</a:t>
            </a:r>
          </a:p>
          <a:p>
            <a:pPr algn="just"/>
            <a:r>
              <a:rPr lang="en-US" b="0" i="0" dirty="0">
                <a:solidFill>
                  <a:srgbClr val="000000"/>
                </a:solidFill>
                <a:effectLst/>
                <a:latin typeface="Arial" panose="020B0604020202020204" pitchFamily="34" charset="0"/>
              </a:rPr>
              <a:t>we can use a function along with </a:t>
            </a:r>
            <a:r>
              <a:rPr lang="en-US" b="1" i="0" dirty="0" err="1">
                <a:solidFill>
                  <a:srgbClr val="000000"/>
                </a:solidFill>
                <a:effectLst/>
                <a:latin typeface="Arial" panose="020B0604020202020204" pitchFamily="34" charset="0"/>
              </a:rPr>
              <a:t>List.tabulate</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to apply on all the elements of the list before tabulating the list. Its arguments are just like those of </a:t>
            </a:r>
            <a:r>
              <a:rPr lang="en-US" b="0" i="0" dirty="0" err="1">
                <a:solidFill>
                  <a:srgbClr val="000000"/>
                </a:solidFill>
                <a:effectLst/>
                <a:latin typeface="Arial" panose="020B0604020202020204" pitchFamily="34" charset="0"/>
              </a:rPr>
              <a:t>List.fill</a:t>
            </a:r>
            <a:r>
              <a:rPr lang="en-US" b="0" i="0" dirty="0">
                <a:solidFill>
                  <a:srgbClr val="000000"/>
                </a:solidFill>
                <a:effectLst/>
                <a:latin typeface="Arial" panose="020B0604020202020204" pitchFamily="34" charset="0"/>
              </a:rPr>
              <a:t>: the first argument list gives the dimensions of the list to create, and the second describes the elements of the list. The only difference is that instead of the elements being fixed, they are computed from a function.</a:t>
            </a:r>
          </a:p>
          <a:p>
            <a:pPr algn="just"/>
            <a:r>
              <a:rPr lang="en-US" b="0" i="0" dirty="0">
                <a:solidFill>
                  <a:srgbClr val="000000"/>
                </a:solidFill>
                <a:effectLst/>
                <a:latin typeface="Arial" panose="020B0604020202020204" pitchFamily="34" charset="0"/>
              </a:rPr>
              <a:t>Try the following example program.</a:t>
            </a:r>
          </a:p>
          <a:p>
            <a:pPr algn="l"/>
            <a:r>
              <a:rPr lang="en-US" b="0" i="0" dirty="0">
                <a:effectLst/>
                <a:latin typeface="Arial" panose="020B0604020202020204" pitchFamily="34" charset="0"/>
              </a:rPr>
              <a:t>Example</a:t>
            </a:r>
          </a:p>
        </p:txBody>
      </p:sp>
    </p:spTree>
    <p:extLst>
      <p:ext uri="{BB962C8B-B14F-4D97-AF65-F5344CB8AC3E}">
        <p14:creationId xmlns:p14="http://schemas.microsoft.com/office/powerpoint/2010/main" val="1416381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5B5ED2-463E-4725-B76B-F349605E9DF2}"/>
              </a:ext>
            </a:extLst>
          </p:cNvPr>
          <p:cNvSpPr txBox="1"/>
          <p:nvPr/>
        </p:nvSpPr>
        <p:spPr>
          <a:xfrm>
            <a:off x="130945" y="275207"/>
            <a:ext cx="8799991" cy="1200329"/>
          </a:xfrm>
          <a:prstGeom prst="rect">
            <a:avLst/>
          </a:prstGeom>
          <a:noFill/>
        </p:spPr>
        <p:txBody>
          <a:bodyPr wrap="square">
            <a:spAutoFit/>
          </a:bodyPr>
          <a:lstStyle/>
          <a:p>
            <a:r>
              <a:rPr lang="en-US" b="0" i="0" dirty="0">
                <a:solidFill>
                  <a:srgbClr val="202124"/>
                </a:solidFill>
                <a:effectLst/>
                <a:latin typeface="arial" panose="020B0604020202020204" pitchFamily="34" charset="0"/>
              </a:rPr>
              <a:t>Scala functions are first class values. Difference between Scala Functions &amp; Methods: </a:t>
            </a:r>
            <a:r>
              <a:rPr lang="en-US" b="1" i="0" dirty="0">
                <a:solidFill>
                  <a:srgbClr val="202124"/>
                </a:solidFill>
                <a:effectLst/>
                <a:latin typeface="arial" panose="020B0604020202020204" pitchFamily="34" charset="0"/>
              </a:rPr>
              <a:t>Function is a object which can be stored in a variable.</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But a method always belongs to a class which has a name, signature bytecode etc</a:t>
            </a:r>
            <a:r>
              <a:rPr lang="en-US" b="0" i="0" dirty="0">
                <a:solidFill>
                  <a:srgbClr val="202124"/>
                </a:solidFill>
                <a:effectLst/>
                <a:latin typeface="arial" panose="020B0604020202020204" pitchFamily="34" charset="0"/>
              </a:rPr>
              <a:t>. Basically, we can say a method is a function which is a member of some object.</a:t>
            </a:r>
            <a:endParaRPr lang="en-IN" dirty="0"/>
          </a:p>
        </p:txBody>
      </p:sp>
      <p:sp>
        <p:nvSpPr>
          <p:cNvPr id="6" name="TextBox 5">
            <a:extLst>
              <a:ext uri="{FF2B5EF4-FFF2-40B4-BE49-F238E27FC236}">
                <a16:creationId xmlns:a16="http://schemas.microsoft.com/office/drawing/2014/main" id="{EC610862-D4DC-4204-8AD1-0B3315CE5B90}"/>
              </a:ext>
            </a:extLst>
          </p:cNvPr>
          <p:cNvSpPr txBox="1"/>
          <p:nvPr/>
        </p:nvSpPr>
        <p:spPr>
          <a:xfrm>
            <a:off x="217503" y="1575643"/>
            <a:ext cx="4088167" cy="3139321"/>
          </a:xfrm>
          <a:prstGeom prst="rect">
            <a:avLst/>
          </a:prstGeom>
          <a:noFill/>
        </p:spPr>
        <p:txBody>
          <a:bodyPr wrap="square">
            <a:spAutoFit/>
          </a:bodyPr>
          <a:lstStyle/>
          <a:p>
            <a:endParaRPr lang="en-IN" dirty="0"/>
          </a:p>
          <a:p>
            <a:r>
              <a:rPr lang="en-IN" dirty="0"/>
              <a:t> object </a:t>
            </a:r>
            <a:r>
              <a:rPr lang="en-IN" dirty="0" err="1"/>
              <a:t>Scala_Class_Function</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myGetAreaFn</a:t>
            </a:r>
            <a:r>
              <a:rPr lang="en-IN" dirty="0"/>
              <a:t>= (</a:t>
            </a:r>
            <a:r>
              <a:rPr lang="en-IN" dirty="0" err="1"/>
              <a:t>rad:Double</a:t>
            </a:r>
            <a:r>
              <a:rPr lang="en-IN" dirty="0"/>
              <a:t>) =&gt;</a:t>
            </a:r>
          </a:p>
          <a:p>
            <a:r>
              <a:rPr lang="en-IN" dirty="0"/>
              <a:t>    {</a:t>
            </a:r>
          </a:p>
          <a:p>
            <a:r>
              <a:rPr lang="en-IN" dirty="0"/>
              <a:t>      </a:t>
            </a:r>
            <a:r>
              <a:rPr lang="en-IN" dirty="0" err="1"/>
              <a:t>val</a:t>
            </a:r>
            <a:r>
              <a:rPr lang="en-IN" dirty="0"/>
              <a:t> PI =3.14</a:t>
            </a:r>
          </a:p>
          <a:p>
            <a:r>
              <a:rPr lang="en-IN" dirty="0"/>
              <a:t>      PI * rad*rad</a:t>
            </a:r>
          </a:p>
          <a:p>
            <a:r>
              <a:rPr lang="en-IN" dirty="0"/>
              <a:t>    }</a:t>
            </a:r>
          </a:p>
          <a:p>
            <a:r>
              <a:rPr lang="en-IN" dirty="0"/>
              <a:t>    </a:t>
            </a:r>
            <a:r>
              <a:rPr lang="en-IN" dirty="0" err="1"/>
              <a:t>println</a:t>
            </a:r>
            <a:r>
              <a:rPr lang="en-IN" dirty="0"/>
              <a:t>(</a:t>
            </a:r>
            <a:r>
              <a:rPr lang="en-IN" dirty="0" err="1"/>
              <a:t>myGetAreaFn</a:t>
            </a:r>
            <a:r>
              <a:rPr lang="en-IN" dirty="0"/>
              <a:t>(2.2))</a:t>
            </a:r>
          </a:p>
          <a:p>
            <a:r>
              <a:rPr lang="en-IN" dirty="0"/>
              <a:t>  }</a:t>
            </a:r>
          </a:p>
          <a:p>
            <a:r>
              <a:rPr lang="en-IN" dirty="0"/>
              <a:t>}</a:t>
            </a:r>
          </a:p>
        </p:txBody>
      </p:sp>
      <p:sp>
        <p:nvSpPr>
          <p:cNvPr id="8" name="TextBox 7">
            <a:extLst>
              <a:ext uri="{FF2B5EF4-FFF2-40B4-BE49-F238E27FC236}">
                <a16:creationId xmlns:a16="http://schemas.microsoft.com/office/drawing/2014/main" id="{7C7F6100-A37F-4E26-857D-E803946CE0FA}"/>
              </a:ext>
            </a:extLst>
          </p:cNvPr>
          <p:cNvSpPr txBox="1"/>
          <p:nvPr/>
        </p:nvSpPr>
        <p:spPr>
          <a:xfrm>
            <a:off x="4572000" y="1637787"/>
            <a:ext cx="4292353" cy="4524315"/>
          </a:xfrm>
          <a:prstGeom prst="rect">
            <a:avLst/>
          </a:prstGeom>
          <a:noFill/>
        </p:spPr>
        <p:txBody>
          <a:bodyPr wrap="square">
            <a:spAutoFit/>
          </a:bodyPr>
          <a:lstStyle/>
          <a:p>
            <a:r>
              <a:rPr lang="en-IN" dirty="0"/>
              <a:t>Class </a:t>
            </a:r>
            <a:r>
              <a:rPr lang="en-IN" dirty="0" err="1"/>
              <a:t>scala_class_methods</a:t>
            </a:r>
            <a:r>
              <a:rPr lang="en-IN" dirty="0"/>
              <a:t> {</a:t>
            </a:r>
          </a:p>
          <a:p>
            <a:endParaRPr lang="en-IN" dirty="0"/>
          </a:p>
          <a:p>
            <a:r>
              <a:rPr lang="en-IN" dirty="0"/>
              <a:t>  def </a:t>
            </a:r>
            <a:r>
              <a:rPr lang="en-IN" dirty="0" err="1"/>
              <a:t>mygetareamd</a:t>
            </a:r>
            <a:r>
              <a:rPr lang="en-IN" dirty="0"/>
              <a:t>(</a:t>
            </a:r>
            <a:r>
              <a:rPr lang="en-IN" dirty="0" err="1"/>
              <a:t>rad:double</a:t>
            </a:r>
            <a:r>
              <a:rPr lang="en-IN" dirty="0"/>
              <a:t>):double=</a:t>
            </a:r>
          </a:p>
          <a:p>
            <a:r>
              <a:rPr lang="en-IN" dirty="0"/>
              <a:t>  {</a:t>
            </a:r>
          </a:p>
          <a:p>
            <a:r>
              <a:rPr lang="en-IN" dirty="0"/>
              <a:t>    Val pi =3.14</a:t>
            </a:r>
          </a:p>
          <a:p>
            <a:r>
              <a:rPr lang="en-IN" dirty="0"/>
              <a:t>    PI* rad* rad</a:t>
            </a:r>
          </a:p>
          <a:p>
            <a:r>
              <a:rPr lang="en-IN" dirty="0"/>
              <a:t>  }</a:t>
            </a:r>
          </a:p>
          <a:p>
            <a:r>
              <a:rPr lang="en-IN" dirty="0"/>
              <a:t>}</a:t>
            </a:r>
          </a:p>
          <a:p>
            <a:r>
              <a:rPr lang="en-IN" dirty="0"/>
              <a:t>  Object  </a:t>
            </a:r>
            <a:r>
              <a:rPr lang="en-IN" dirty="0" err="1"/>
              <a:t>scala_class_methods_obj</a:t>
            </a:r>
            <a:endParaRPr lang="en-IN" dirty="0"/>
          </a:p>
          <a:p>
            <a:r>
              <a:rPr lang="en-IN" dirty="0"/>
              <a:t>  {</a:t>
            </a:r>
          </a:p>
          <a:p>
            <a:r>
              <a:rPr lang="en-IN" dirty="0"/>
              <a:t>    Def main(</a:t>
            </a:r>
            <a:r>
              <a:rPr lang="en-IN" dirty="0" err="1"/>
              <a:t>args</a:t>
            </a:r>
            <a:r>
              <a:rPr lang="en-IN" dirty="0"/>
              <a:t>: array[string]): unit = {</a:t>
            </a:r>
          </a:p>
          <a:p>
            <a:r>
              <a:rPr lang="en-IN" dirty="0"/>
              <a:t>      </a:t>
            </a:r>
            <a:r>
              <a:rPr lang="en-IN" dirty="0" err="1"/>
              <a:t>val</a:t>
            </a:r>
            <a:r>
              <a:rPr lang="en-IN" dirty="0"/>
              <a:t> m1= new </a:t>
            </a:r>
            <a:r>
              <a:rPr lang="en-IN" dirty="0" err="1"/>
              <a:t>scala_class_methods</a:t>
            </a:r>
            <a:r>
              <a:rPr lang="en-IN" dirty="0"/>
              <a:t>()</a:t>
            </a:r>
          </a:p>
          <a:p>
            <a:r>
              <a:rPr lang="en-IN" dirty="0"/>
              <a:t>     </a:t>
            </a:r>
            <a:r>
              <a:rPr lang="en-IN" dirty="0" err="1"/>
              <a:t>Println</a:t>
            </a:r>
            <a:r>
              <a:rPr lang="en-IN" dirty="0"/>
              <a:t>(m1.Mygetareamd(2.2))</a:t>
            </a:r>
          </a:p>
          <a:p>
            <a:r>
              <a:rPr lang="en-IN" dirty="0"/>
              <a:t>    }</a:t>
            </a:r>
          </a:p>
          <a:p>
            <a:r>
              <a:rPr lang="en-IN" dirty="0"/>
              <a:t>  }</a:t>
            </a:r>
          </a:p>
          <a:p>
            <a:endParaRPr lang="en-IN" dirty="0"/>
          </a:p>
        </p:txBody>
      </p:sp>
    </p:spTree>
    <p:extLst>
      <p:ext uri="{BB962C8B-B14F-4D97-AF65-F5344CB8AC3E}">
        <p14:creationId xmlns:p14="http://schemas.microsoft.com/office/powerpoint/2010/main" val="1572705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76D49A-B1E1-4AF2-A3BA-A13A121E0C96}"/>
              </a:ext>
            </a:extLst>
          </p:cNvPr>
          <p:cNvSpPr txBox="1"/>
          <p:nvPr/>
        </p:nvSpPr>
        <p:spPr>
          <a:xfrm>
            <a:off x="350668" y="451801"/>
            <a:ext cx="8571390" cy="1754326"/>
          </a:xfrm>
          <a:prstGeom prst="rect">
            <a:avLst/>
          </a:prstGeom>
          <a:noFill/>
        </p:spPr>
        <p:txBody>
          <a:bodyPr wrap="square">
            <a:spAutoFit/>
          </a:bodyPr>
          <a:lstStyle/>
          <a:p>
            <a:pPr algn="just"/>
            <a:r>
              <a:rPr lang="en-US" b="0" i="0" dirty="0">
                <a:solidFill>
                  <a:srgbClr val="610B38"/>
                </a:solidFill>
                <a:effectLst/>
                <a:latin typeface="erdana"/>
              </a:rPr>
              <a:t>Scala Queue</a:t>
            </a:r>
          </a:p>
          <a:p>
            <a:pPr algn="just"/>
            <a:r>
              <a:rPr lang="en-US" b="0" i="0" dirty="0">
                <a:solidFill>
                  <a:srgbClr val="333333"/>
                </a:solidFill>
                <a:effectLst/>
                <a:latin typeface="inter-regular"/>
              </a:rPr>
              <a:t>Queue implements a data structure that allows inserting and retrieving elements in a first-in-first-out (FIFO) manner.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Queue is implemented as a pair of lists. One is used to insert the elements and second to contain deleted elements. Elements are added to the first list and removed from the second list.</a:t>
            </a:r>
          </a:p>
        </p:txBody>
      </p:sp>
      <p:sp>
        <p:nvSpPr>
          <p:cNvPr id="4" name="Rectangle 1">
            <a:extLst>
              <a:ext uri="{FF2B5EF4-FFF2-40B4-BE49-F238E27FC236}">
                <a16:creationId xmlns:a16="http://schemas.microsoft.com/office/drawing/2014/main" id="{D3536F74-D2E6-42E7-8B1A-5266A6005C7A}"/>
              </a:ext>
            </a:extLst>
          </p:cNvPr>
          <p:cNvSpPr>
            <a:spLocks noChangeArrowheads="1"/>
          </p:cNvSpPr>
          <p:nvPr/>
        </p:nvSpPr>
        <p:spPr bwMode="auto">
          <a:xfrm>
            <a:off x="106531" y="2144033"/>
            <a:ext cx="3630967" cy="25699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import </a:t>
            </a:r>
            <a:r>
              <a:rPr kumimoji="0" lang="en-US" altLang="en-US" sz="1300" b="0" i="0" u="none" strike="noStrike" cap="none" normalizeH="0" baseline="0" dirty="0" err="1">
                <a:ln>
                  <a:noFill/>
                </a:ln>
                <a:solidFill>
                  <a:srgbClr val="000000"/>
                </a:solidFill>
                <a:effectLst/>
                <a:latin typeface="JetBrains Mono"/>
              </a:rPr>
              <a:t>scala</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collection</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immutable</a:t>
            </a:r>
            <a:r>
              <a:rPr kumimoji="0" lang="en-US" altLang="en-US" sz="1300" b="0" i="0" u="none" strike="noStrike" cap="none" normalizeH="0" baseline="0" dirty="0">
                <a:ln>
                  <a:noFill/>
                </a:ln>
                <a:solidFill>
                  <a:srgbClr val="080808"/>
                </a:solidFill>
                <a:effectLst/>
                <a:latin typeface="JetBrains Mono"/>
              </a:rPr>
              <a:t>._</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 </a:t>
            </a: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queue2</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0E47929-B76F-493F-BF5D-9D8BC961D219}"/>
              </a:ext>
            </a:extLst>
          </p:cNvPr>
          <p:cNvSpPr>
            <a:spLocks noChangeArrowheads="1"/>
          </p:cNvSpPr>
          <p:nvPr/>
        </p:nvSpPr>
        <p:spPr bwMode="auto">
          <a:xfrm>
            <a:off x="3734042" y="2298778"/>
            <a:ext cx="5188016" cy="33701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import </a:t>
            </a:r>
            <a:r>
              <a:rPr kumimoji="0" lang="en-US" altLang="en-US" sz="1300" b="0" i="0" u="none" strike="noStrike" cap="none" normalizeH="0" baseline="0" dirty="0" err="1">
                <a:ln>
                  <a:noFill/>
                </a:ln>
                <a:solidFill>
                  <a:srgbClr val="000000"/>
                </a:solidFill>
                <a:effectLst/>
                <a:latin typeface="JetBrains Mono"/>
              </a:rPr>
              <a:t>scala</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collection</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immutable</a:t>
            </a:r>
            <a:r>
              <a:rPr kumimoji="0" lang="en-US" altLang="en-US" sz="1300" b="0" i="0" u="none" strike="noStrike" cap="none" normalizeH="0" baseline="0" dirty="0">
                <a:ln>
                  <a:noFill/>
                </a:ln>
                <a:solidFill>
                  <a:srgbClr val="080808"/>
                </a:solidFill>
                <a:effectLst/>
                <a:latin typeface="JetBrains Mono"/>
              </a:rPr>
              <a:t>._</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Scala_Collection_Queue_Methods</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 </a:t>
            </a: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"Queue Elements: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)=&gt;</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firstElement</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.front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First</a:t>
            </a:r>
            <a:r>
              <a:rPr kumimoji="0" lang="en-US" altLang="en-US" sz="1300" b="0" i="0" u="none" strike="noStrike" cap="none" normalizeH="0" baseline="0" dirty="0">
                <a:ln>
                  <a:noFill/>
                </a:ln>
                <a:solidFill>
                  <a:srgbClr val="067D17"/>
                </a:solidFill>
                <a:effectLst/>
                <a:latin typeface="JetBrains Mono"/>
              </a:rPr>
              <a:t> element in the queue: "</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firstElement</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enqueueQueue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.enqueue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100</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added in the queue: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enqueueQueue</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)=&gt;</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dequeueQueue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.dequeue</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deleted from this queue: "</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dequeueQueue</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62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412D4F7D-89EE-44F0-AAF4-888FDB8DE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0147"/>
            <a:ext cx="8954276" cy="5058093"/>
          </a:xfrm>
          <a:prstGeom prst="rect">
            <a:avLst/>
          </a:prstGeom>
        </p:spPr>
      </p:pic>
    </p:spTree>
    <p:extLst>
      <p:ext uri="{BB962C8B-B14F-4D97-AF65-F5344CB8AC3E}">
        <p14:creationId xmlns:p14="http://schemas.microsoft.com/office/powerpoint/2010/main" val="1379763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25886-8E4A-437A-A7A9-3AB87A845017}"/>
              </a:ext>
            </a:extLst>
          </p:cNvPr>
          <p:cNvSpPr txBox="1"/>
          <p:nvPr/>
        </p:nvSpPr>
        <p:spPr>
          <a:xfrm>
            <a:off x="457200" y="290289"/>
            <a:ext cx="4572000" cy="369332"/>
          </a:xfrm>
          <a:prstGeom prst="rect">
            <a:avLst/>
          </a:prstGeom>
          <a:noFill/>
        </p:spPr>
        <p:txBody>
          <a:bodyPr wrap="square">
            <a:spAutoFit/>
          </a:bodyPr>
          <a:lstStyle/>
          <a:p>
            <a:pPr algn="l" fontAlgn="base"/>
            <a:r>
              <a:rPr lang="en-US" b="1" i="0" dirty="0">
                <a:solidFill>
                  <a:srgbClr val="273239"/>
                </a:solidFill>
                <a:effectLst/>
                <a:latin typeface="sofia-pro"/>
              </a:rPr>
              <a:t>Scala Set map() method  </a:t>
            </a:r>
          </a:p>
        </p:txBody>
      </p:sp>
      <p:sp>
        <p:nvSpPr>
          <p:cNvPr id="5" name="TextBox 4">
            <a:extLst>
              <a:ext uri="{FF2B5EF4-FFF2-40B4-BE49-F238E27FC236}">
                <a16:creationId xmlns:a16="http://schemas.microsoft.com/office/drawing/2014/main" id="{A51FB985-4672-47BE-8549-4A8660C5D152}"/>
              </a:ext>
            </a:extLst>
          </p:cNvPr>
          <p:cNvSpPr txBox="1"/>
          <p:nvPr/>
        </p:nvSpPr>
        <p:spPr>
          <a:xfrm>
            <a:off x="2641107" y="659621"/>
            <a:ext cx="6414116" cy="646331"/>
          </a:xfrm>
          <a:prstGeom prst="rect">
            <a:avLst/>
          </a:prstGeom>
          <a:noFill/>
        </p:spPr>
        <p:txBody>
          <a:bodyPr wrap="square">
            <a:spAutoFit/>
          </a:bodyPr>
          <a:lstStyle/>
          <a:p>
            <a:r>
              <a:rPr lang="en-US" b="0" i="0" dirty="0">
                <a:solidFill>
                  <a:srgbClr val="273239"/>
                </a:solidFill>
                <a:effectLst/>
                <a:latin typeface="urw-din"/>
              </a:rPr>
              <a:t>The </a:t>
            </a:r>
            <a:r>
              <a:rPr lang="en-US" b="1" i="0" dirty="0">
                <a:solidFill>
                  <a:srgbClr val="273239"/>
                </a:solidFill>
                <a:effectLst/>
                <a:latin typeface="urw-din"/>
              </a:rPr>
              <a:t>map()</a:t>
            </a:r>
            <a:r>
              <a:rPr lang="en-US" b="0" i="0" dirty="0">
                <a:solidFill>
                  <a:srgbClr val="273239"/>
                </a:solidFill>
                <a:effectLst/>
                <a:latin typeface="urw-din"/>
              </a:rPr>
              <a:t> method is utilized to build a new set by applying a function to all elements of this set.</a:t>
            </a:r>
            <a:endParaRPr lang="en-IN" dirty="0"/>
          </a:p>
        </p:txBody>
      </p:sp>
      <p:sp>
        <p:nvSpPr>
          <p:cNvPr id="7" name="TextBox 6">
            <a:extLst>
              <a:ext uri="{FF2B5EF4-FFF2-40B4-BE49-F238E27FC236}">
                <a16:creationId xmlns:a16="http://schemas.microsoft.com/office/drawing/2014/main" id="{EA839384-8098-4745-B2D1-A7C151DC2F6C}"/>
              </a:ext>
            </a:extLst>
          </p:cNvPr>
          <p:cNvSpPr txBox="1"/>
          <p:nvPr/>
        </p:nvSpPr>
        <p:spPr>
          <a:xfrm>
            <a:off x="2689933" y="1375117"/>
            <a:ext cx="6365289" cy="923330"/>
          </a:xfrm>
          <a:prstGeom prst="rect">
            <a:avLst/>
          </a:prstGeom>
          <a:noFill/>
        </p:spPr>
        <p:txBody>
          <a:bodyPr wrap="square">
            <a:spAutoFit/>
          </a:bodyPr>
          <a:lstStyle/>
          <a:p>
            <a:pPr algn="l" fontAlgn="base"/>
            <a:r>
              <a:rPr lang="en-IN" b="1" i="1" dirty="0">
                <a:solidFill>
                  <a:srgbClr val="273239"/>
                </a:solidFill>
                <a:effectLst/>
                <a:latin typeface="urw-din"/>
              </a:rPr>
              <a:t>Method Definition:</a:t>
            </a:r>
            <a:r>
              <a:rPr lang="en-IN" b="0" i="1" dirty="0">
                <a:solidFill>
                  <a:srgbClr val="273239"/>
                </a:solidFill>
                <a:effectLst/>
                <a:latin typeface="urw-din"/>
              </a:rPr>
              <a:t> def map[B](f: (A) =&gt; B): </a:t>
            </a:r>
            <a:r>
              <a:rPr lang="en-IN" b="0" i="1" dirty="0" err="1">
                <a:solidFill>
                  <a:srgbClr val="273239"/>
                </a:solidFill>
                <a:effectLst/>
                <a:latin typeface="urw-din"/>
              </a:rPr>
              <a:t>immutable.Set</a:t>
            </a:r>
            <a:r>
              <a:rPr lang="en-IN" b="0" i="1" dirty="0">
                <a:solidFill>
                  <a:srgbClr val="273239"/>
                </a:solidFill>
                <a:effectLst/>
                <a:latin typeface="urw-din"/>
              </a:rPr>
              <a:t>[B]</a:t>
            </a:r>
          </a:p>
          <a:p>
            <a:br>
              <a:rPr lang="en-IN" b="0" i="1" dirty="0">
                <a:solidFill>
                  <a:srgbClr val="273239"/>
                </a:solidFill>
                <a:effectLst/>
                <a:latin typeface="urw-din"/>
              </a:rPr>
            </a:br>
            <a:endParaRPr lang="en-IN" dirty="0"/>
          </a:p>
        </p:txBody>
      </p:sp>
      <p:sp>
        <p:nvSpPr>
          <p:cNvPr id="10" name="TextBox 9">
            <a:extLst>
              <a:ext uri="{FF2B5EF4-FFF2-40B4-BE49-F238E27FC236}">
                <a16:creationId xmlns:a16="http://schemas.microsoft.com/office/drawing/2014/main" id="{9C3C8EA5-ABF3-4EB3-A5F3-6475BD1CAE33}"/>
              </a:ext>
            </a:extLst>
          </p:cNvPr>
          <p:cNvSpPr txBox="1"/>
          <p:nvPr/>
        </p:nvSpPr>
        <p:spPr>
          <a:xfrm>
            <a:off x="2871926" y="2298447"/>
            <a:ext cx="5774923" cy="3416320"/>
          </a:xfrm>
          <a:prstGeom prst="rect">
            <a:avLst/>
          </a:prstGeom>
          <a:noFill/>
        </p:spPr>
        <p:txBody>
          <a:bodyPr wrap="square">
            <a:spAutoFit/>
          </a:bodyPr>
          <a:lstStyle/>
          <a:p>
            <a:r>
              <a:rPr lang="en-IN" dirty="0"/>
              <a:t>object </a:t>
            </a:r>
            <a:r>
              <a:rPr lang="en-IN" dirty="0" err="1"/>
              <a:t>Scala_Collection_Maps_new</a:t>
            </a:r>
            <a:r>
              <a:rPr lang="en-IN" dirty="0"/>
              <a:t> {</a:t>
            </a:r>
          </a:p>
          <a:p>
            <a:r>
              <a:rPr lang="en-IN" dirty="0"/>
              <a:t>  def main(</a:t>
            </a:r>
            <a:r>
              <a:rPr lang="en-IN" dirty="0" err="1"/>
              <a:t>args</a:t>
            </a:r>
            <a:r>
              <a:rPr lang="en-IN" dirty="0"/>
              <a:t>: Array[String]): Unit = {</a:t>
            </a:r>
          </a:p>
          <a:p>
            <a:r>
              <a:rPr lang="en-IN" dirty="0"/>
              <a:t>//    Creating a set</a:t>
            </a:r>
          </a:p>
          <a:p>
            <a:r>
              <a:rPr lang="en-IN" dirty="0"/>
              <a:t>    </a:t>
            </a:r>
            <a:r>
              <a:rPr lang="en-IN" dirty="0" err="1"/>
              <a:t>val</a:t>
            </a:r>
            <a:r>
              <a:rPr lang="en-IN" dirty="0"/>
              <a:t> s1 = Set(5, 1, 3, 2, 4)</a:t>
            </a:r>
          </a:p>
          <a:p>
            <a:r>
              <a:rPr lang="en-IN" dirty="0"/>
              <a:t>    // Applying map method</a:t>
            </a:r>
          </a:p>
          <a:p>
            <a:r>
              <a:rPr lang="en-IN" dirty="0"/>
              <a:t>//    </a:t>
            </a:r>
            <a:r>
              <a:rPr lang="en-IN" dirty="0" err="1"/>
              <a:t>val</a:t>
            </a:r>
            <a:r>
              <a:rPr lang="en-IN" dirty="0"/>
              <a:t> result = s1.map(x =&gt; x*x)</a:t>
            </a:r>
          </a:p>
          <a:p>
            <a:r>
              <a:rPr lang="en-IN" dirty="0"/>
              <a:t>    </a:t>
            </a:r>
            <a:r>
              <a:rPr lang="en-IN" dirty="0" err="1"/>
              <a:t>val</a:t>
            </a:r>
            <a:r>
              <a:rPr lang="en-IN" dirty="0"/>
              <a:t> result1 = s1.map(x =&gt; x+2)</a:t>
            </a:r>
          </a:p>
          <a:p>
            <a:r>
              <a:rPr lang="en-IN" dirty="0"/>
              <a:t>   // Display output</a:t>
            </a:r>
          </a:p>
          <a:p>
            <a:r>
              <a:rPr lang="en-IN" dirty="0"/>
              <a:t>//    </a:t>
            </a:r>
            <a:r>
              <a:rPr lang="en-IN" dirty="0" err="1"/>
              <a:t>println</a:t>
            </a:r>
            <a:r>
              <a:rPr lang="en-IN" dirty="0"/>
              <a:t>(result)</a:t>
            </a:r>
          </a:p>
          <a:p>
            <a:r>
              <a:rPr lang="en-IN" dirty="0"/>
              <a:t>    </a:t>
            </a:r>
            <a:r>
              <a:rPr lang="en-IN" dirty="0" err="1"/>
              <a:t>println</a:t>
            </a:r>
            <a:r>
              <a:rPr lang="en-IN" dirty="0"/>
              <a:t>(result1)</a:t>
            </a:r>
          </a:p>
          <a:p>
            <a:r>
              <a:rPr lang="en-IN" dirty="0"/>
              <a:t>  }</a:t>
            </a:r>
          </a:p>
          <a:p>
            <a:r>
              <a:rPr lang="en-IN" dirty="0"/>
              <a:t>}</a:t>
            </a:r>
          </a:p>
        </p:txBody>
      </p:sp>
    </p:spTree>
    <p:extLst>
      <p:ext uri="{BB962C8B-B14F-4D97-AF65-F5344CB8AC3E}">
        <p14:creationId xmlns:p14="http://schemas.microsoft.com/office/powerpoint/2010/main" val="3286157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DBA9EF-863B-4B4E-98F0-2483A8295A4F}"/>
              </a:ext>
            </a:extLst>
          </p:cNvPr>
          <p:cNvSpPr txBox="1"/>
          <p:nvPr/>
        </p:nvSpPr>
        <p:spPr>
          <a:xfrm>
            <a:off x="652508" y="183757"/>
            <a:ext cx="4572000" cy="369332"/>
          </a:xfrm>
          <a:prstGeom prst="rect">
            <a:avLst/>
          </a:prstGeom>
          <a:noFill/>
        </p:spPr>
        <p:txBody>
          <a:bodyPr wrap="square">
            <a:spAutoFit/>
          </a:bodyPr>
          <a:lstStyle/>
          <a:p>
            <a:pPr algn="l" fontAlgn="base"/>
            <a:r>
              <a:rPr lang="en-IN" b="1" i="0" dirty="0">
                <a:solidFill>
                  <a:srgbClr val="273239"/>
                </a:solidFill>
                <a:effectLst/>
                <a:latin typeface="sofia-pro"/>
              </a:rPr>
              <a:t>Scala Map</a:t>
            </a:r>
          </a:p>
        </p:txBody>
      </p:sp>
      <p:sp>
        <p:nvSpPr>
          <p:cNvPr id="5" name="TextBox 4">
            <a:extLst>
              <a:ext uri="{FF2B5EF4-FFF2-40B4-BE49-F238E27FC236}">
                <a16:creationId xmlns:a16="http://schemas.microsoft.com/office/drawing/2014/main" id="{7500127E-2697-446C-83AC-F7DC213ACE4F}"/>
              </a:ext>
            </a:extLst>
          </p:cNvPr>
          <p:cNvSpPr txBox="1"/>
          <p:nvPr/>
        </p:nvSpPr>
        <p:spPr>
          <a:xfrm>
            <a:off x="2246050" y="183757"/>
            <a:ext cx="6516210" cy="2031325"/>
          </a:xfrm>
          <a:prstGeom prst="rect">
            <a:avLst/>
          </a:prstGeom>
          <a:noFill/>
        </p:spPr>
        <p:txBody>
          <a:bodyPr wrap="square">
            <a:spAutoFit/>
          </a:bodyPr>
          <a:lstStyle/>
          <a:p>
            <a:r>
              <a:rPr lang="en-US" b="1" i="0" dirty="0">
                <a:solidFill>
                  <a:srgbClr val="273239"/>
                </a:solidFill>
                <a:effectLst/>
                <a:latin typeface="urw-din"/>
              </a:rPr>
              <a:t>Map</a:t>
            </a:r>
            <a:r>
              <a:rPr lang="en-US" b="0" i="0" dirty="0">
                <a:solidFill>
                  <a:srgbClr val="273239"/>
                </a:solidFill>
                <a:effectLst/>
                <a:latin typeface="urw-din"/>
              </a:rPr>
              <a:t> is a collection of key-value pairs. In other words, it is similar to dictionary. Keys are always unique while values need not be unique. Key-value pairs can have any data type. However, data type once used for any key and value must be consistent throughout. Maps are classified into two types: </a:t>
            </a:r>
            <a:r>
              <a:rPr lang="en-US" b="0" i="1" dirty="0">
                <a:solidFill>
                  <a:srgbClr val="273239"/>
                </a:solidFill>
                <a:effectLst/>
                <a:latin typeface="urw-din"/>
              </a:rPr>
              <a:t>mutable</a:t>
            </a:r>
            <a:r>
              <a:rPr lang="en-US" b="0" i="0" dirty="0">
                <a:solidFill>
                  <a:srgbClr val="273239"/>
                </a:solidFill>
                <a:effectLst/>
                <a:latin typeface="urw-din"/>
              </a:rPr>
              <a:t> and </a:t>
            </a:r>
            <a:r>
              <a:rPr lang="en-US" b="0" i="1" dirty="0">
                <a:solidFill>
                  <a:srgbClr val="273239"/>
                </a:solidFill>
                <a:effectLst/>
                <a:latin typeface="urw-din"/>
              </a:rPr>
              <a:t>immutable</a:t>
            </a:r>
            <a:r>
              <a:rPr lang="en-US" b="0" i="0" dirty="0">
                <a:solidFill>
                  <a:srgbClr val="273239"/>
                </a:solidFill>
                <a:effectLst/>
                <a:latin typeface="urw-din"/>
              </a:rPr>
              <a:t>. By default Scala uses immutable Map. In order to use mutable Map, we must import </a:t>
            </a:r>
            <a:r>
              <a:rPr lang="en-US" b="1" i="0" dirty="0" err="1">
                <a:solidFill>
                  <a:srgbClr val="273239"/>
                </a:solidFill>
                <a:effectLst/>
                <a:latin typeface="urw-din"/>
              </a:rPr>
              <a:t>scala.collection.mutable.Map</a:t>
            </a:r>
            <a:r>
              <a:rPr lang="en-US" b="0" i="0" dirty="0">
                <a:solidFill>
                  <a:srgbClr val="273239"/>
                </a:solidFill>
                <a:effectLst/>
                <a:latin typeface="urw-din"/>
              </a:rPr>
              <a:t> class explicitly.</a:t>
            </a:r>
            <a:endParaRPr lang="en-IN" dirty="0"/>
          </a:p>
        </p:txBody>
      </p:sp>
      <p:sp>
        <p:nvSpPr>
          <p:cNvPr id="7" name="TextBox 6">
            <a:extLst>
              <a:ext uri="{FF2B5EF4-FFF2-40B4-BE49-F238E27FC236}">
                <a16:creationId xmlns:a16="http://schemas.microsoft.com/office/drawing/2014/main" id="{BBE4373B-560D-4385-A8E8-A17C821FD340}"/>
              </a:ext>
            </a:extLst>
          </p:cNvPr>
          <p:cNvSpPr txBox="1"/>
          <p:nvPr/>
        </p:nvSpPr>
        <p:spPr>
          <a:xfrm>
            <a:off x="195308" y="2403096"/>
            <a:ext cx="4572000" cy="369332"/>
          </a:xfrm>
          <a:prstGeom prst="rect">
            <a:avLst/>
          </a:prstGeom>
          <a:noFill/>
        </p:spPr>
        <p:txBody>
          <a:bodyPr wrap="square">
            <a:spAutoFit/>
          </a:bodyPr>
          <a:lstStyle/>
          <a:p>
            <a:r>
              <a:rPr lang="en-US" b="1" i="0" dirty="0">
                <a:solidFill>
                  <a:srgbClr val="273239"/>
                </a:solidFill>
                <a:effectLst/>
                <a:latin typeface="urw-din"/>
              </a:rPr>
              <a:t>How to create Scala Maps</a:t>
            </a:r>
            <a:endParaRPr lang="en-IN" dirty="0"/>
          </a:p>
        </p:txBody>
      </p:sp>
      <p:sp>
        <p:nvSpPr>
          <p:cNvPr id="10" name="TextBox 9">
            <a:extLst>
              <a:ext uri="{FF2B5EF4-FFF2-40B4-BE49-F238E27FC236}">
                <a16:creationId xmlns:a16="http://schemas.microsoft.com/office/drawing/2014/main" id="{B6B9830E-BF6F-479A-AB0F-616D9813AC58}"/>
              </a:ext>
            </a:extLst>
          </p:cNvPr>
          <p:cNvSpPr txBox="1"/>
          <p:nvPr/>
        </p:nvSpPr>
        <p:spPr>
          <a:xfrm>
            <a:off x="2912984" y="2772428"/>
            <a:ext cx="6035708" cy="2954655"/>
          </a:xfrm>
          <a:prstGeom prst="rect">
            <a:avLst/>
          </a:prstGeom>
          <a:noFill/>
        </p:spPr>
        <p:txBody>
          <a:bodyPr wrap="square">
            <a:spAutoFit/>
          </a:bodyPr>
          <a:lstStyle/>
          <a:p>
            <a:r>
              <a:rPr lang="en-IN" sz="1200" dirty="0"/>
              <a:t>object </a:t>
            </a:r>
            <a:r>
              <a:rPr lang="en-IN" sz="1200" dirty="0" err="1"/>
              <a:t>scala_collection_maps</a:t>
            </a:r>
            <a:r>
              <a:rPr lang="en-IN" sz="1200" dirty="0"/>
              <a:t> {</a:t>
            </a:r>
          </a:p>
          <a:p>
            <a:r>
              <a:rPr lang="en-IN" sz="1200" dirty="0"/>
              <a:t>  def main(</a:t>
            </a:r>
            <a:r>
              <a:rPr lang="en-IN" sz="1200" dirty="0" err="1"/>
              <a:t>args</a:t>
            </a:r>
            <a:r>
              <a:rPr lang="en-IN" sz="1200" dirty="0"/>
              <a:t>: array[string]): unit = {</a:t>
            </a:r>
          </a:p>
          <a:p>
            <a:r>
              <a:rPr lang="en-IN" sz="1200" dirty="0"/>
              <a:t>//    var </a:t>
            </a:r>
            <a:r>
              <a:rPr lang="en-IN" sz="1200" dirty="0" err="1"/>
              <a:t>name:vector</a:t>
            </a:r>
            <a:r>
              <a:rPr lang="en-IN" sz="1200" dirty="0"/>
              <a:t>[string] = vector("</a:t>
            </a:r>
            <a:r>
              <a:rPr lang="en-IN" sz="1200" dirty="0" err="1"/>
              <a:t>kapil</a:t>
            </a:r>
            <a:r>
              <a:rPr lang="en-IN" sz="1200" dirty="0"/>
              <a:t>","</a:t>
            </a:r>
            <a:r>
              <a:rPr lang="en-IN" sz="1200" dirty="0" err="1"/>
              <a:t>somesh</a:t>
            </a:r>
            <a:r>
              <a:rPr lang="en-IN" sz="1200" dirty="0"/>
              <a:t>","</a:t>
            </a:r>
            <a:r>
              <a:rPr lang="en-IN" sz="1200" dirty="0" err="1"/>
              <a:t>rohit</a:t>
            </a:r>
            <a:r>
              <a:rPr lang="en-IN" sz="1200" dirty="0"/>
              <a:t>","</a:t>
            </a:r>
            <a:r>
              <a:rPr lang="en-IN" sz="1200" dirty="0" err="1"/>
              <a:t>mohit</a:t>
            </a:r>
            <a:r>
              <a:rPr lang="en-IN" sz="1200" dirty="0"/>
              <a:t>") //or</a:t>
            </a:r>
          </a:p>
          <a:p>
            <a:r>
              <a:rPr lang="en-IN" sz="1200" dirty="0"/>
              <a:t>//    var </a:t>
            </a:r>
            <a:r>
              <a:rPr lang="en-IN" sz="1200" dirty="0" err="1"/>
              <a:t>rollnumber</a:t>
            </a:r>
            <a:r>
              <a:rPr lang="en-IN" sz="1200" dirty="0"/>
              <a:t> = vector(101,102,103,104,105)</a:t>
            </a:r>
          </a:p>
          <a:p>
            <a:r>
              <a:rPr lang="en-IN" sz="1200" dirty="0"/>
              <a:t>    var name =map((1,"kapil"),(2,"somesh"))</a:t>
            </a:r>
          </a:p>
          <a:p>
            <a:r>
              <a:rPr lang="en-IN" sz="1200" dirty="0"/>
              <a:t>// another way</a:t>
            </a:r>
          </a:p>
          <a:p>
            <a:r>
              <a:rPr lang="en-IN" sz="1200" dirty="0"/>
              <a:t>    var name2 = map(3-&gt;"somesh",4-&gt;"ball")</a:t>
            </a:r>
          </a:p>
          <a:p>
            <a:r>
              <a:rPr lang="en-IN" sz="1200" dirty="0"/>
              <a:t>    var </a:t>
            </a:r>
            <a:r>
              <a:rPr lang="en-IN" sz="1200" dirty="0" err="1"/>
              <a:t>newmap</a:t>
            </a:r>
            <a:r>
              <a:rPr lang="en-IN" sz="1200" dirty="0"/>
              <a:t> = name2+(5-&gt;"</a:t>
            </a:r>
            <a:r>
              <a:rPr lang="en-IN" sz="1200" dirty="0" err="1"/>
              <a:t>xyz</a:t>
            </a:r>
            <a:r>
              <a:rPr lang="en-IN" sz="1200" dirty="0"/>
              <a:t>")                  // adding a new element to map</a:t>
            </a:r>
          </a:p>
          <a:p>
            <a:r>
              <a:rPr lang="en-IN" sz="1200" dirty="0"/>
              <a:t>    var </a:t>
            </a:r>
            <a:r>
              <a:rPr lang="en-IN" sz="1200" dirty="0" err="1"/>
              <a:t>removeelement</a:t>
            </a:r>
            <a:r>
              <a:rPr lang="en-IN" sz="1200" dirty="0"/>
              <a:t> = newmap-4             //  // removing an element from map</a:t>
            </a:r>
          </a:p>
          <a:p>
            <a:r>
              <a:rPr lang="en-IN" sz="1200" dirty="0"/>
              <a:t>    </a:t>
            </a:r>
            <a:r>
              <a:rPr lang="en-IN" sz="1200" dirty="0" err="1"/>
              <a:t>println</a:t>
            </a:r>
            <a:r>
              <a:rPr lang="en-IN" sz="1200" dirty="0"/>
              <a:t>(name)</a:t>
            </a:r>
          </a:p>
          <a:p>
            <a:r>
              <a:rPr lang="en-IN" sz="1200" dirty="0"/>
              <a:t>    </a:t>
            </a:r>
            <a:r>
              <a:rPr lang="en-IN" sz="1200" dirty="0" err="1"/>
              <a:t>println</a:t>
            </a:r>
            <a:r>
              <a:rPr lang="en-IN" sz="1200" dirty="0"/>
              <a:t>(name2)</a:t>
            </a:r>
          </a:p>
          <a:p>
            <a:r>
              <a:rPr lang="en-IN" sz="1200" dirty="0"/>
              <a:t>    </a:t>
            </a:r>
            <a:r>
              <a:rPr lang="en-IN" sz="1200" dirty="0" err="1"/>
              <a:t>println</a:t>
            </a:r>
            <a:r>
              <a:rPr lang="en-IN" sz="1200" dirty="0"/>
              <a:t>(</a:t>
            </a:r>
            <a:r>
              <a:rPr lang="en-IN" sz="1200" dirty="0" err="1"/>
              <a:t>newmap</a:t>
            </a:r>
            <a:r>
              <a:rPr lang="en-IN" sz="1200" dirty="0"/>
              <a:t>)</a:t>
            </a:r>
          </a:p>
          <a:p>
            <a:r>
              <a:rPr lang="en-IN" sz="1200" dirty="0"/>
              <a:t>    </a:t>
            </a:r>
            <a:r>
              <a:rPr lang="en-IN" sz="1200" dirty="0" err="1"/>
              <a:t>println</a:t>
            </a:r>
            <a:r>
              <a:rPr lang="en-IN" sz="1200" dirty="0"/>
              <a:t>(</a:t>
            </a:r>
            <a:r>
              <a:rPr lang="en-IN" sz="1200" dirty="0" err="1"/>
              <a:t>removeelement</a:t>
            </a:r>
            <a:r>
              <a:rPr lang="en-IN" sz="1200" dirty="0"/>
              <a:t>)</a:t>
            </a:r>
          </a:p>
          <a:p>
            <a:r>
              <a:rPr lang="en-IN" sz="1200" dirty="0"/>
              <a:t>  }</a:t>
            </a:r>
          </a:p>
          <a:p>
            <a:r>
              <a:rPr lang="en-IN" dirty="0"/>
              <a:t>}</a:t>
            </a:r>
          </a:p>
        </p:txBody>
      </p:sp>
    </p:spTree>
    <p:extLst>
      <p:ext uri="{BB962C8B-B14F-4D97-AF65-F5344CB8AC3E}">
        <p14:creationId xmlns:p14="http://schemas.microsoft.com/office/powerpoint/2010/main" val="1346730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7182C0-DCB7-4AD7-BAE1-8DF1959BDB46}"/>
              </a:ext>
            </a:extLst>
          </p:cNvPr>
          <p:cNvSpPr txBox="1"/>
          <p:nvPr/>
        </p:nvSpPr>
        <p:spPr>
          <a:xfrm>
            <a:off x="472736" y="0"/>
            <a:ext cx="8671264" cy="2031325"/>
          </a:xfrm>
          <a:prstGeom prst="rect">
            <a:avLst/>
          </a:prstGeom>
          <a:noFill/>
        </p:spPr>
        <p:txBody>
          <a:bodyPr wrap="square">
            <a:spAutoFit/>
          </a:bodyPr>
          <a:lstStyle/>
          <a:p>
            <a:r>
              <a:rPr lang="en-US" dirty="0"/>
              <a:t>Operations on a Scala Map</a:t>
            </a:r>
          </a:p>
          <a:p>
            <a:r>
              <a:rPr lang="en-US" dirty="0"/>
              <a:t>There are three basic operations we can carry out on a Map:</a:t>
            </a:r>
          </a:p>
          <a:p>
            <a:endParaRPr lang="en-US" dirty="0"/>
          </a:p>
          <a:p>
            <a:r>
              <a:rPr lang="en-US" dirty="0"/>
              <a:t>keys: In Scala Map, This method returns an </a:t>
            </a:r>
            <a:r>
              <a:rPr lang="en-US" dirty="0" err="1"/>
              <a:t>iterable</a:t>
            </a:r>
            <a:r>
              <a:rPr lang="en-US" dirty="0"/>
              <a:t> containing each key in the map.</a:t>
            </a:r>
          </a:p>
          <a:p>
            <a:r>
              <a:rPr lang="en-US" dirty="0"/>
              <a:t>values: Value method returns an </a:t>
            </a:r>
            <a:r>
              <a:rPr lang="en-US" dirty="0" err="1"/>
              <a:t>iterable</a:t>
            </a:r>
            <a:r>
              <a:rPr lang="en-US" dirty="0"/>
              <a:t> containing each value in the Scala map.</a:t>
            </a:r>
          </a:p>
          <a:p>
            <a:r>
              <a:rPr lang="en-US" dirty="0" err="1"/>
              <a:t>isEmpty</a:t>
            </a:r>
            <a:r>
              <a:rPr lang="en-US" dirty="0"/>
              <a:t>: This Scala map method returns true if the map is empty otherwise this returns false.</a:t>
            </a:r>
            <a:endParaRPr lang="en-IN" dirty="0"/>
          </a:p>
        </p:txBody>
      </p:sp>
      <p:sp>
        <p:nvSpPr>
          <p:cNvPr id="6" name="TextBox 5">
            <a:extLst>
              <a:ext uri="{FF2B5EF4-FFF2-40B4-BE49-F238E27FC236}">
                <a16:creationId xmlns:a16="http://schemas.microsoft.com/office/drawing/2014/main" id="{DE5F3D08-553A-43BB-8C34-5AE52778C347}"/>
              </a:ext>
            </a:extLst>
          </p:cNvPr>
          <p:cNvSpPr txBox="1"/>
          <p:nvPr/>
        </p:nvSpPr>
        <p:spPr>
          <a:xfrm>
            <a:off x="747944" y="2274838"/>
            <a:ext cx="6727054" cy="2308324"/>
          </a:xfrm>
          <a:prstGeom prst="rect">
            <a:avLst/>
          </a:prstGeom>
          <a:noFill/>
        </p:spPr>
        <p:txBody>
          <a:bodyPr wrap="square">
            <a:spAutoFit/>
          </a:bodyPr>
          <a:lstStyle/>
          <a:p>
            <a:r>
              <a:rPr lang="en-IN" dirty="0"/>
              <a:t>object </a:t>
            </a:r>
            <a:r>
              <a:rPr lang="en-IN" dirty="0" err="1"/>
              <a:t>Scala_Collection_Map_Accessing</a:t>
            </a:r>
            <a:r>
              <a:rPr lang="en-IN" dirty="0"/>
              <a:t> {</a:t>
            </a:r>
          </a:p>
          <a:p>
            <a:r>
              <a:rPr lang="en-IN" dirty="0"/>
              <a:t>  def main(</a:t>
            </a:r>
            <a:r>
              <a:rPr lang="en-IN" dirty="0" err="1"/>
              <a:t>args</a:t>
            </a:r>
            <a:r>
              <a:rPr lang="en-IN" dirty="0"/>
              <a:t>: Array[String]): Unit = {</a:t>
            </a:r>
          </a:p>
          <a:p>
            <a:r>
              <a:rPr lang="en-IN" dirty="0"/>
              <a:t>    var name2 = Map(3-&gt;"somesh",4-&gt;"Ball")</a:t>
            </a:r>
          </a:p>
          <a:p>
            <a:r>
              <a:rPr lang="en-IN" dirty="0"/>
              <a:t>    // Accessing score of Ajay</a:t>
            </a:r>
          </a:p>
          <a:p>
            <a:r>
              <a:rPr lang="en-IN" dirty="0"/>
              <a:t>    </a:t>
            </a:r>
            <a:r>
              <a:rPr lang="en-IN" dirty="0" err="1"/>
              <a:t>val</a:t>
            </a:r>
            <a:r>
              <a:rPr lang="en-IN" dirty="0"/>
              <a:t> Three= name2(3)</a:t>
            </a:r>
          </a:p>
          <a:p>
            <a:r>
              <a:rPr lang="en-IN" dirty="0"/>
              <a:t>    </a:t>
            </a:r>
            <a:r>
              <a:rPr lang="en-IN" dirty="0" err="1"/>
              <a:t>println</a:t>
            </a:r>
            <a:r>
              <a:rPr lang="en-IN" dirty="0"/>
              <a:t>(Three)</a:t>
            </a:r>
          </a:p>
          <a:p>
            <a:r>
              <a:rPr lang="en-IN" dirty="0"/>
              <a:t>  }</a:t>
            </a:r>
          </a:p>
          <a:p>
            <a:r>
              <a:rPr lang="en-IN" dirty="0"/>
              <a:t>}</a:t>
            </a:r>
          </a:p>
        </p:txBody>
      </p:sp>
      <p:sp>
        <p:nvSpPr>
          <p:cNvPr id="8" name="TextBox 7">
            <a:extLst>
              <a:ext uri="{FF2B5EF4-FFF2-40B4-BE49-F238E27FC236}">
                <a16:creationId xmlns:a16="http://schemas.microsoft.com/office/drawing/2014/main" id="{982D90D9-0B03-4DC6-890C-2CE59D82B237}"/>
              </a:ext>
            </a:extLst>
          </p:cNvPr>
          <p:cNvSpPr txBox="1"/>
          <p:nvPr/>
        </p:nvSpPr>
        <p:spPr>
          <a:xfrm>
            <a:off x="3937247" y="3906110"/>
            <a:ext cx="4922668" cy="2031325"/>
          </a:xfrm>
          <a:prstGeom prst="rect">
            <a:avLst/>
          </a:prstGeom>
          <a:noFill/>
        </p:spPr>
        <p:txBody>
          <a:bodyPr wrap="square">
            <a:spAutoFit/>
          </a:bodyPr>
          <a:lstStyle/>
          <a:p>
            <a:r>
              <a:rPr lang="en-US" dirty="0"/>
              <a:t>If we try to access value associated with the key “Kapil”, we will get an error because no such key is present in the Map. Therefore, it is recommended to use contains() function while accessing any value using key.</a:t>
            </a:r>
          </a:p>
          <a:p>
            <a:r>
              <a:rPr lang="en-US" dirty="0"/>
              <a:t>This function checks for the key in the Map. If the key is present then it returns true, false otherwise.</a:t>
            </a:r>
            <a:endParaRPr lang="en-IN" dirty="0"/>
          </a:p>
        </p:txBody>
      </p:sp>
    </p:spTree>
    <p:extLst>
      <p:ext uri="{BB962C8B-B14F-4D97-AF65-F5344CB8AC3E}">
        <p14:creationId xmlns:p14="http://schemas.microsoft.com/office/powerpoint/2010/main" val="668985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2EE764-31E1-427F-9258-B93608BABA34}"/>
              </a:ext>
            </a:extLst>
          </p:cNvPr>
          <p:cNvSpPr txBox="1"/>
          <p:nvPr/>
        </p:nvSpPr>
        <p:spPr>
          <a:xfrm>
            <a:off x="863354" y="98485"/>
            <a:ext cx="7526044" cy="1754326"/>
          </a:xfrm>
          <a:prstGeom prst="rect">
            <a:avLst/>
          </a:prstGeom>
          <a:noFill/>
        </p:spPr>
        <p:txBody>
          <a:bodyPr wrap="square">
            <a:spAutoFit/>
          </a:bodyPr>
          <a:lstStyle/>
          <a:p>
            <a:r>
              <a:rPr lang="en-US" dirty="0"/>
              <a:t>Updating the values</a:t>
            </a:r>
          </a:p>
          <a:p>
            <a:r>
              <a:rPr lang="en-US" dirty="0"/>
              <a:t>If we try to update value of an immutable Map, Scala outputs an error. On the other hand, any changes made in value of any key in case of mutable Maps is accepted.</a:t>
            </a:r>
          </a:p>
          <a:p>
            <a:r>
              <a:rPr lang="en-US" dirty="0"/>
              <a:t>Example:</a:t>
            </a:r>
          </a:p>
          <a:p>
            <a:r>
              <a:rPr lang="en-US" dirty="0"/>
              <a:t>Updating immutable Map:</a:t>
            </a:r>
            <a:endParaRPr lang="en-IN" dirty="0"/>
          </a:p>
        </p:txBody>
      </p:sp>
      <p:sp>
        <p:nvSpPr>
          <p:cNvPr id="7" name="TextBox 6">
            <a:extLst>
              <a:ext uri="{FF2B5EF4-FFF2-40B4-BE49-F238E27FC236}">
                <a16:creationId xmlns:a16="http://schemas.microsoft.com/office/drawing/2014/main" id="{F5A84AAA-26FF-4351-B538-CBEF494E60E8}"/>
              </a:ext>
            </a:extLst>
          </p:cNvPr>
          <p:cNvSpPr txBox="1"/>
          <p:nvPr/>
        </p:nvSpPr>
        <p:spPr>
          <a:xfrm>
            <a:off x="958788" y="1997839"/>
            <a:ext cx="7861177" cy="2585323"/>
          </a:xfrm>
          <a:prstGeom prst="rect">
            <a:avLst/>
          </a:prstGeom>
          <a:noFill/>
        </p:spPr>
        <p:txBody>
          <a:bodyPr wrap="square">
            <a:spAutoFit/>
          </a:bodyPr>
          <a:lstStyle/>
          <a:p>
            <a:r>
              <a:rPr lang="en-IN" dirty="0"/>
              <a:t>object </a:t>
            </a:r>
            <a:r>
              <a:rPr lang="en-IN" dirty="0" err="1"/>
              <a:t>Scala_Collections_Map_Updating</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mapIm</a:t>
            </a:r>
            <a:r>
              <a:rPr lang="en-IN" dirty="0"/>
              <a:t> = Map("Ajay" -&gt; 30,"Bhavesh" -&gt; 20,"Charlie" -&gt; 50)</a:t>
            </a:r>
          </a:p>
          <a:p>
            <a:r>
              <a:rPr lang="en-IN" dirty="0"/>
              <a:t>    </a:t>
            </a:r>
            <a:r>
              <a:rPr lang="en-IN" dirty="0" err="1"/>
              <a:t>println</a:t>
            </a:r>
            <a:r>
              <a:rPr lang="en-IN" dirty="0"/>
              <a:t>(</a:t>
            </a:r>
            <a:r>
              <a:rPr lang="en-IN" dirty="0" err="1"/>
              <a:t>mapIm</a:t>
            </a:r>
            <a:r>
              <a:rPr lang="en-IN" dirty="0"/>
              <a:t>)</a:t>
            </a:r>
          </a:p>
          <a:p>
            <a:r>
              <a:rPr lang="en-IN" dirty="0"/>
              <a:t>    //Updating</a:t>
            </a:r>
          </a:p>
          <a:p>
            <a:r>
              <a:rPr lang="en-IN" dirty="0"/>
              <a:t>    </a:t>
            </a:r>
            <a:r>
              <a:rPr lang="en-IN" dirty="0" err="1"/>
              <a:t>mapIm</a:t>
            </a:r>
            <a:r>
              <a:rPr lang="en-IN" dirty="0"/>
              <a:t>("Ajay") = 10</a:t>
            </a:r>
          </a:p>
          <a:p>
            <a:r>
              <a:rPr lang="en-IN" dirty="0"/>
              <a:t>    </a:t>
            </a:r>
            <a:r>
              <a:rPr lang="en-IN" dirty="0" err="1"/>
              <a:t>println</a:t>
            </a:r>
            <a:r>
              <a:rPr lang="en-IN" dirty="0"/>
              <a:t>(</a:t>
            </a:r>
            <a:r>
              <a:rPr lang="en-IN" dirty="0" err="1"/>
              <a:t>mapIm</a:t>
            </a:r>
            <a:r>
              <a:rPr lang="en-IN" dirty="0"/>
              <a:t>)</a:t>
            </a:r>
          </a:p>
          <a:p>
            <a:r>
              <a:rPr lang="en-IN" dirty="0"/>
              <a:t>  }</a:t>
            </a:r>
          </a:p>
          <a:p>
            <a:r>
              <a:rPr lang="en-IN" dirty="0"/>
              <a:t>}</a:t>
            </a:r>
          </a:p>
        </p:txBody>
      </p:sp>
      <p:sp>
        <p:nvSpPr>
          <p:cNvPr id="10" name="TextBox 9">
            <a:extLst>
              <a:ext uri="{FF2B5EF4-FFF2-40B4-BE49-F238E27FC236}">
                <a16:creationId xmlns:a16="http://schemas.microsoft.com/office/drawing/2014/main" id="{ED0B6665-94DA-4264-A3F3-84427C5C9753}"/>
              </a:ext>
            </a:extLst>
          </p:cNvPr>
          <p:cNvSpPr txBox="1"/>
          <p:nvPr/>
        </p:nvSpPr>
        <p:spPr>
          <a:xfrm>
            <a:off x="2210541" y="3695330"/>
            <a:ext cx="7528264" cy="2862322"/>
          </a:xfrm>
          <a:prstGeom prst="rect">
            <a:avLst/>
          </a:prstGeom>
          <a:noFill/>
        </p:spPr>
        <p:txBody>
          <a:bodyPr wrap="square">
            <a:spAutoFit/>
          </a:bodyPr>
          <a:lstStyle/>
          <a:p>
            <a:endParaRPr lang="en-IN" dirty="0"/>
          </a:p>
          <a:p>
            <a:r>
              <a:rPr lang="en-IN" dirty="0"/>
              <a:t>        </a:t>
            </a:r>
            <a:r>
              <a:rPr lang="en-IN" dirty="0" err="1"/>
              <a:t>val</a:t>
            </a:r>
            <a:r>
              <a:rPr lang="en-IN" dirty="0"/>
              <a:t> </a:t>
            </a:r>
            <a:r>
              <a:rPr lang="en-IN" dirty="0" err="1"/>
              <a:t>mapMut</a:t>
            </a:r>
            <a:r>
              <a:rPr lang="en-IN" dirty="0"/>
              <a:t> = </a:t>
            </a:r>
            <a:r>
              <a:rPr lang="en-IN" dirty="0" err="1"/>
              <a:t>scala.collection.mutable.Map</a:t>
            </a:r>
            <a:r>
              <a:rPr lang="en-IN" dirty="0"/>
              <a:t>("Ajay" -&gt; 30,</a:t>
            </a:r>
          </a:p>
          <a:p>
            <a:r>
              <a:rPr lang="en-IN" dirty="0"/>
              <a:t>                                                  "Bhavesh" -&gt; 20, </a:t>
            </a:r>
          </a:p>
          <a:p>
            <a:r>
              <a:rPr lang="en-IN" dirty="0"/>
              <a:t>                                                  "Charlie" -&gt; 50)</a:t>
            </a:r>
          </a:p>
          <a:p>
            <a:r>
              <a:rPr lang="en-IN" dirty="0"/>
              <a:t>        </a:t>
            </a:r>
            <a:r>
              <a:rPr lang="en-IN" dirty="0" err="1"/>
              <a:t>println</a:t>
            </a:r>
            <a:r>
              <a:rPr lang="en-IN" dirty="0"/>
              <a:t>("Before Updating: " + </a:t>
            </a:r>
            <a:r>
              <a:rPr lang="en-IN" dirty="0" err="1"/>
              <a:t>mapMut</a:t>
            </a:r>
            <a:r>
              <a:rPr lang="en-IN" dirty="0"/>
              <a:t>)</a:t>
            </a:r>
          </a:p>
          <a:p>
            <a:r>
              <a:rPr lang="en-IN" dirty="0"/>
              <a:t>  </a:t>
            </a:r>
          </a:p>
          <a:p>
            <a:r>
              <a:rPr lang="en-IN" dirty="0"/>
              <a:t>        // Updating</a:t>
            </a:r>
          </a:p>
          <a:p>
            <a:r>
              <a:rPr lang="en-IN" dirty="0"/>
              <a:t>        </a:t>
            </a:r>
            <a:r>
              <a:rPr lang="en-IN" dirty="0" err="1"/>
              <a:t>mapMut</a:t>
            </a:r>
            <a:r>
              <a:rPr lang="en-IN" dirty="0"/>
              <a:t>("Ajay") = 10 </a:t>
            </a:r>
          </a:p>
          <a:p>
            <a:r>
              <a:rPr lang="en-IN" dirty="0"/>
              <a:t>  </a:t>
            </a:r>
          </a:p>
          <a:p>
            <a:r>
              <a:rPr lang="en-IN" dirty="0"/>
              <a:t>        </a:t>
            </a:r>
            <a:r>
              <a:rPr lang="en-IN" dirty="0" err="1"/>
              <a:t>println</a:t>
            </a:r>
            <a:r>
              <a:rPr lang="en-IN" dirty="0"/>
              <a:t>("After Updating: " + </a:t>
            </a:r>
            <a:r>
              <a:rPr lang="en-IN" dirty="0" err="1"/>
              <a:t>mapMut</a:t>
            </a:r>
            <a:r>
              <a:rPr lang="en-IN" dirty="0"/>
              <a:t>)</a:t>
            </a:r>
          </a:p>
        </p:txBody>
      </p:sp>
    </p:spTree>
    <p:extLst>
      <p:ext uri="{BB962C8B-B14F-4D97-AF65-F5344CB8AC3E}">
        <p14:creationId xmlns:p14="http://schemas.microsoft.com/office/powerpoint/2010/main" val="281759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911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AF8202-0363-41D8-8B21-6EF16A25617F}"/>
              </a:ext>
            </a:extLst>
          </p:cNvPr>
          <p:cNvSpPr txBox="1"/>
          <p:nvPr/>
        </p:nvSpPr>
        <p:spPr>
          <a:xfrm>
            <a:off x="377301" y="478394"/>
            <a:ext cx="7976586" cy="2585323"/>
          </a:xfrm>
          <a:prstGeom prst="rect">
            <a:avLst/>
          </a:prstGeom>
          <a:noFill/>
        </p:spPr>
        <p:txBody>
          <a:bodyPr wrap="square">
            <a:spAutoFit/>
          </a:bodyPr>
          <a:lstStyle/>
          <a:p>
            <a:pPr algn="just"/>
            <a:r>
              <a:rPr lang="en-US" b="0" i="0" dirty="0">
                <a:solidFill>
                  <a:srgbClr val="FF0000"/>
                </a:solidFill>
                <a:effectLst/>
                <a:latin typeface="erdana"/>
              </a:rPr>
              <a:t>Scala Access Modifier</a:t>
            </a:r>
          </a:p>
          <a:p>
            <a:pPr algn="just"/>
            <a:r>
              <a:rPr lang="en-US" b="0" i="0" dirty="0">
                <a:solidFill>
                  <a:srgbClr val="333333"/>
                </a:solidFill>
                <a:effectLst/>
                <a:latin typeface="inter-regular"/>
              </a:rPr>
              <a:t>Access modifier is used to define accessibility of data and our code to the outside world. You can apply accessibly to classes, traits, data members, member methods and constructors etc. Scala provides least accessibility to access to all. You can apply any access modifier to your code according to your application requirement.</a:t>
            </a:r>
          </a:p>
          <a:p>
            <a:pPr algn="just"/>
            <a:r>
              <a:rPr lang="en-US" b="0" i="0" dirty="0">
                <a:solidFill>
                  <a:srgbClr val="333333"/>
                </a:solidFill>
                <a:effectLst/>
                <a:latin typeface="inter-regular"/>
              </a:rPr>
              <a:t>Scala provides only three types of access modifiers, which are given below:</a:t>
            </a:r>
          </a:p>
          <a:p>
            <a:pPr algn="just">
              <a:buFont typeface="+mj-lt"/>
              <a:buAutoNum type="arabicPeriod"/>
            </a:pPr>
            <a:r>
              <a:rPr lang="en-US" b="0" i="0" dirty="0">
                <a:solidFill>
                  <a:srgbClr val="000000"/>
                </a:solidFill>
                <a:effectLst/>
                <a:latin typeface="inter-regular"/>
              </a:rPr>
              <a:t>No modifier</a:t>
            </a:r>
          </a:p>
          <a:p>
            <a:pPr algn="just">
              <a:buFont typeface="+mj-lt"/>
              <a:buAutoNum type="arabicPeriod"/>
            </a:pPr>
            <a:r>
              <a:rPr lang="en-US" b="0" i="0" dirty="0">
                <a:solidFill>
                  <a:srgbClr val="000000"/>
                </a:solidFill>
                <a:effectLst/>
                <a:latin typeface="inter-regular"/>
              </a:rPr>
              <a:t>Protected</a:t>
            </a:r>
          </a:p>
          <a:p>
            <a:pPr algn="just">
              <a:buFont typeface="+mj-lt"/>
              <a:buAutoNum type="arabicPeriod"/>
            </a:pPr>
            <a:r>
              <a:rPr lang="en-US" b="0" i="0" dirty="0">
                <a:solidFill>
                  <a:srgbClr val="000000"/>
                </a:solidFill>
                <a:effectLst/>
                <a:latin typeface="inter-regular"/>
              </a:rPr>
              <a:t>Private</a:t>
            </a:r>
          </a:p>
        </p:txBody>
      </p:sp>
      <p:sp>
        <p:nvSpPr>
          <p:cNvPr id="5" name="TextBox 4">
            <a:extLst>
              <a:ext uri="{FF2B5EF4-FFF2-40B4-BE49-F238E27FC236}">
                <a16:creationId xmlns:a16="http://schemas.microsoft.com/office/drawing/2014/main" id="{C777CA34-3EC8-438E-8449-CA5899E6B74C}"/>
              </a:ext>
            </a:extLst>
          </p:cNvPr>
          <p:cNvSpPr txBox="1"/>
          <p:nvPr/>
        </p:nvSpPr>
        <p:spPr>
          <a:xfrm>
            <a:off x="0" y="3264269"/>
            <a:ext cx="8491492" cy="1200329"/>
          </a:xfrm>
          <a:prstGeom prst="rect">
            <a:avLst/>
          </a:prstGeom>
          <a:noFill/>
        </p:spPr>
        <p:txBody>
          <a:bodyPr wrap="square">
            <a:spAutoFit/>
          </a:bodyPr>
          <a:lstStyle/>
          <a:p>
            <a:pPr algn="just"/>
            <a:r>
              <a:rPr lang="en-US" b="0" i="0" dirty="0">
                <a:solidFill>
                  <a:srgbClr val="610B38"/>
                </a:solidFill>
                <a:effectLst/>
                <a:latin typeface="erdana"/>
              </a:rPr>
              <a:t>Scala Example: Private Access 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private access modifier is used to make data accessible only within class in which it is declared. It is most restricted and keeps your data in limited scope. Private data members does not inherit into subclasses.</a:t>
            </a:r>
          </a:p>
        </p:txBody>
      </p:sp>
    </p:spTree>
    <p:extLst>
      <p:ext uri="{BB962C8B-B14F-4D97-AF65-F5344CB8AC3E}">
        <p14:creationId xmlns:p14="http://schemas.microsoft.com/office/powerpoint/2010/main" val="3981101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DE7DF6-930E-4B3B-A015-F7FC932E1B3D}"/>
              </a:ext>
            </a:extLst>
          </p:cNvPr>
          <p:cNvSpPr txBox="1"/>
          <p:nvPr/>
        </p:nvSpPr>
        <p:spPr>
          <a:xfrm>
            <a:off x="79899" y="334638"/>
            <a:ext cx="8491492" cy="1200329"/>
          </a:xfrm>
          <a:prstGeom prst="rect">
            <a:avLst/>
          </a:prstGeom>
          <a:noFill/>
        </p:spPr>
        <p:txBody>
          <a:bodyPr wrap="square">
            <a:spAutoFit/>
          </a:bodyPr>
          <a:lstStyle/>
          <a:p>
            <a:pPr algn="just"/>
            <a:r>
              <a:rPr lang="en-US" b="0" i="0" dirty="0">
                <a:solidFill>
                  <a:srgbClr val="610B38"/>
                </a:solidFill>
                <a:effectLst/>
                <a:latin typeface="erdana"/>
              </a:rPr>
              <a:t>Scala Example: Private Access 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private access modifier is used to make data accessible only within class in which it is declared. It is most restricted and keeps your data in limited scope. Private data members does not inherit into subclasses.</a:t>
            </a:r>
          </a:p>
        </p:txBody>
      </p:sp>
      <p:sp>
        <p:nvSpPr>
          <p:cNvPr id="4" name="TextBox 3">
            <a:extLst>
              <a:ext uri="{FF2B5EF4-FFF2-40B4-BE49-F238E27FC236}">
                <a16:creationId xmlns:a16="http://schemas.microsoft.com/office/drawing/2014/main" id="{7EB251A6-D025-4C41-9F68-309554110720}"/>
              </a:ext>
            </a:extLst>
          </p:cNvPr>
          <p:cNvSpPr txBox="1"/>
          <p:nvPr/>
        </p:nvSpPr>
        <p:spPr>
          <a:xfrm>
            <a:off x="221942" y="1626185"/>
            <a:ext cx="8207406" cy="4247317"/>
          </a:xfrm>
          <a:prstGeom prst="rect">
            <a:avLst/>
          </a:prstGeom>
          <a:noFill/>
        </p:spPr>
        <p:txBody>
          <a:bodyPr wrap="square">
            <a:spAutoFit/>
          </a:bodyPr>
          <a:lstStyle/>
          <a:p>
            <a:r>
              <a:rPr lang="en-IN" dirty="0"/>
              <a:t>class </a:t>
            </a:r>
            <a:r>
              <a:rPr lang="en-IN" dirty="0" err="1"/>
              <a:t>Scala_Access_Modifier_Private</a:t>
            </a:r>
            <a:r>
              <a:rPr lang="en-IN" dirty="0"/>
              <a:t> {</a:t>
            </a:r>
          </a:p>
          <a:p>
            <a:r>
              <a:rPr lang="en-IN" dirty="0"/>
              <a:t>  private var a: Int = 10</a:t>
            </a:r>
          </a:p>
          <a:p>
            <a:endParaRPr lang="en-IN" dirty="0"/>
          </a:p>
          <a:p>
            <a:r>
              <a:rPr lang="en-IN" dirty="0"/>
              <a:t>  def show() {</a:t>
            </a:r>
          </a:p>
          <a:p>
            <a:r>
              <a:rPr lang="en-IN" dirty="0"/>
              <a:t>    </a:t>
            </a:r>
            <a:r>
              <a:rPr lang="en-IN" dirty="0" err="1"/>
              <a:t>println</a:t>
            </a:r>
            <a:r>
              <a:rPr lang="en-IN" dirty="0"/>
              <a:t>(a)</a:t>
            </a:r>
          </a:p>
          <a:p>
            <a:r>
              <a:rPr lang="en-IN" dirty="0"/>
              <a:t>  }</a:t>
            </a:r>
          </a:p>
          <a:p>
            <a:r>
              <a:rPr lang="en-IN" dirty="0"/>
              <a:t>}</a:t>
            </a:r>
          </a:p>
          <a:p>
            <a:r>
              <a:rPr lang="en-IN" dirty="0"/>
              <a:t>object  </a:t>
            </a:r>
            <a:r>
              <a:rPr lang="en-IN" dirty="0" err="1"/>
              <a:t>MainObject</a:t>
            </a:r>
            <a:r>
              <a:rPr lang="en-IN" dirty="0"/>
              <a:t>{</a:t>
            </a:r>
          </a:p>
          <a:p>
            <a:r>
              <a:rPr lang="en-IN" dirty="0"/>
              <a:t>  def main(</a:t>
            </a:r>
            <a:r>
              <a:rPr lang="en-IN" dirty="0" err="1"/>
              <a:t>args:Array</a:t>
            </a:r>
            <a:r>
              <a:rPr lang="en-IN" dirty="0"/>
              <a:t>[String]){</a:t>
            </a:r>
          </a:p>
          <a:p>
            <a:r>
              <a:rPr lang="en-IN" dirty="0"/>
              <a:t>    var p = new </a:t>
            </a:r>
            <a:r>
              <a:rPr lang="en-IN" dirty="0" err="1"/>
              <a:t>Scala_Access_Modifier_Private</a:t>
            </a:r>
            <a:r>
              <a:rPr lang="en-IN" dirty="0"/>
              <a:t>()</a:t>
            </a:r>
          </a:p>
          <a:p>
            <a:r>
              <a:rPr lang="en-IN" dirty="0"/>
              <a:t>    </a:t>
            </a:r>
            <a:r>
              <a:rPr lang="en-IN" dirty="0" err="1"/>
              <a:t>p.a</a:t>
            </a:r>
            <a:r>
              <a:rPr lang="en-IN" dirty="0"/>
              <a:t> = 12                                                          //variable a in class </a:t>
            </a:r>
            <a:r>
              <a:rPr lang="en-IN" dirty="0" err="1"/>
              <a:t>Scala_Access_Modifier_Private</a:t>
            </a:r>
            <a:r>
              <a:rPr lang="en-IN" dirty="0"/>
              <a:t> cannot be accessed in </a:t>
            </a:r>
            <a:r>
              <a:rPr lang="en-IN" dirty="0" err="1"/>
              <a:t>Scala_Access_Modifier_Private</a:t>
            </a:r>
            <a:endParaRPr lang="en-IN" dirty="0"/>
          </a:p>
          <a:p>
            <a:r>
              <a:rPr lang="en-IN" dirty="0"/>
              <a:t>    </a:t>
            </a:r>
            <a:r>
              <a:rPr lang="en-IN" dirty="0" err="1"/>
              <a:t>p.show</a:t>
            </a:r>
            <a:r>
              <a:rPr lang="en-IN" dirty="0"/>
              <a:t>()</a:t>
            </a:r>
          </a:p>
          <a:p>
            <a:r>
              <a:rPr lang="en-IN" dirty="0"/>
              <a:t>  }</a:t>
            </a:r>
          </a:p>
          <a:p>
            <a:r>
              <a:rPr lang="en-IN" dirty="0"/>
              <a:t>}</a:t>
            </a:r>
          </a:p>
        </p:txBody>
      </p:sp>
    </p:spTree>
    <p:extLst>
      <p:ext uri="{BB962C8B-B14F-4D97-AF65-F5344CB8AC3E}">
        <p14:creationId xmlns:p14="http://schemas.microsoft.com/office/powerpoint/2010/main" val="2725752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EB9251-E20B-46C3-8F7E-9474C15ED096}"/>
              </a:ext>
            </a:extLst>
          </p:cNvPr>
          <p:cNvSpPr txBox="1"/>
          <p:nvPr/>
        </p:nvSpPr>
        <p:spPr>
          <a:xfrm>
            <a:off x="217502" y="233441"/>
            <a:ext cx="8669045" cy="923330"/>
          </a:xfrm>
          <a:prstGeom prst="rect">
            <a:avLst/>
          </a:prstGeom>
          <a:noFill/>
        </p:spPr>
        <p:txBody>
          <a:bodyPr wrap="square">
            <a:spAutoFit/>
          </a:bodyPr>
          <a:lstStyle/>
          <a:p>
            <a:pPr algn="just"/>
            <a:r>
              <a:rPr lang="en-US" b="0" i="0" dirty="0">
                <a:solidFill>
                  <a:srgbClr val="610B38"/>
                </a:solidFill>
                <a:effectLst/>
                <a:latin typeface="erdana"/>
              </a:rPr>
              <a:t>Scala Example: Protected Access Modifier</a:t>
            </a:r>
          </a:p>
          <a:p>
            <a:pPr algn="just"/>
            <a:r>
              <a:rPr lang="en-US" b="0" i="0" dirty="0">
                <a:solidFill>
                  <a:srgbClr val="333333"/>
                </a:solidFill>
                <a:effectLst/>
                <a:latin typeface="inter-regular"/>
              </a:rPr>
              <a:t>Protected access modifier is accessible only within class, sub class and companion object. Data members declared as protected are inherited in subclass. Let's see an example.</a:t>
            </a:r>
          </a:p>
        </p:txBody>
      </p:sp>
      <p:sp>
        <p:nvSpPr>
          <p:cNvPr id="4" name="Rectangle 1">
            <a:extLst>
              <a:ext uri="{FF2B5EF4-FFF2-40B4-BE49-F238E27FC236}">
                <a16:creationId xmlns:a16="http://schemas.microsoft.com/office/drawing/2014/main" id="{F9046345-31CF-4C97-BAE2-013E0D9CD6F7}"/>
              </a:ext>
            </a:extLst>
          </p:cNvPr>
          <p:cNvSpPr>
            <a:spLocks noChangeArrowheads="1"/>
          </p:cNvSpPr>
          <p:nvPr/>
        </p:nvSpPr>
        <p:spPr bwMode="auto">
          <a:xfrm>
            <a:off x="648070" y="2336047"/>
            <a:ext cx="623212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class </a:t>
            </a:r>
            <a:r>
              <a:rPr kumimoji="0" lang="en-US" altLang="en-US" sz="1300" b="0" i="0" u="none" strike="noStrike" cap="none" normalizeH="0" baseline="0" dirty="0" err="1">
                <a:ln>
                  <a:noFill/>
                </a:ln>
                <a:solidFill>
                  <a:srgbClr val="000000"/>
                </a:solidFill>
                <a:effectLst/>
                <a:latin typeface="JetBrains Mono"/>
              </a:rPr>
              <a:t>Scala_Procted_Access_Specifier</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protected var </a:t>
            </a:r>
            <a:r>
              <a:rPr kumimoji="0" lang="en-US" altLang="en-US" sz="1300" b="0" i="1" u="none" strike="noStrike" cap="none" normalizeH="0" baseline="0" dirty="0">
                <a:ln>
                  <a:noFill/>
                </a:ln>
                <a:solidFill>
                  <a:srgbClr val="871094"/>
                </a:solidFill>
                <a:effectLst/>
                <a:latin typeface="JetBrains Mono"/>
              </a:rPr>
              <a:t>a</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0" u="none" strike="noStrike" cap="none" normalizeH="0" baseline="0" dirty="0">
                <a:ln>
                  <a:noFill/>
                </a:ln>
                <a:solidFill>
                  <a:srgbClr val="1750EB"/>
                </a:solidFill>
                <a:effectLst/>
                <a:latin typeface="JetBrains Mono"/>
              </a:rPr>
              <a:t>10</a:t>
            </a:r>
            <a:br>
              <a:rPr kumimoji="0" lang="en-US" altLang="en-US" sz="1300" b="0" i="0" u="none" strike="noStrike" cap="none" normalizeH="0" baseline="0" dirty="0">
                <a:ln>
                  <a:noFill/>
                </a:ln>
                <a:solidFill>
                  <a:srgbClr val="1750EB"/>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class </a:t>
            </a:r>
            <a:r>
              <a:rPr kumimoji="0" lang="en-US" altLang="en-US" sz="1300" b="0" i="0" u="none" strike="noStrike" cap="none" normalizeH="0" baseline="0" dirty="0" err="1">
                <a:ln>
                  <a:noFill/>
                </a:ln>
                <a:solidFill>
                  <a:srgbClr val="000000"/>
                </a:solidFill>
                <a:effectLst/>
                <a:latin typeface="JetBrains Mono"/>
              </a:rPr>
              <a:t>SubClass</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extends </a:t>
            </a:r>
            <a:r>
              <a:rPr kumimoji="0" lang="en-US" altLang="en-US" sz="1300" b="0" i="0" u="none" strike="noStrike" cap="none" normalizeH="0" baseline="0" dirty="0" err="1">
                <a:ln>
                  <a:noFill/>
                </a:ln>
                <a:solidFill>
                  <a:srgbClr val="080808"/>
                </a:solidFill>
                <a:effectLst/>
                <a:latin typeface="JetBrains Mono"/>
              </a:rPr>
              <a:t>Scala_Procted_Access_Specifier</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display</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 = "</a:t>
            </a:r>
            <a:r>
              <a:rPr kumimoji="0" lang="en-US" altLang="en-US" sz="1300" b="0" i="0" u="none" strike="noStrike" cap="none" normalizeH="0" baseline="0" dirty="0">
                <a:ln>
                  <a:noFill/>
                </a:ln>
                <a:solidFill>
                  <a:srgbClr val="000000"/>
                </a:solidFill>
                <a:effectLst/>
                <a:latin typeface="JetBrains Mono"/>
              </a:rPr>
              <a:t>+</a:t>
            </a:r>
            <a:r>
              <a:rPr kumimoji="0" lang="en-US" altLang="en-US" sz="1300" b="0" i="1" u="none" strike="noStrike" cap="none" normalizeH="0" baseline="0" dirty="0">
                <a:ln>
                  <a:noFill/>
                </a:ln>
                <a:solidFill>
                  <a:srgbClr val="871094"/>
                </a:solidFill>
                <a:effectLst/>
                <a:latin typeface="JetBrains Mono"/>
              </a:rPr>
              <a:t>a</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a:ln>
                  <a:noFill/>
                </a:ln>
                <a:solidFill>
                  <a:srgbClr val="000000"/>
                </a:solidFill>
                <a:effectLst/>
                <a:latin typeface="JetBrains Mono"/>
              </a:rPr>
              <a:t>MainObject3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s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new </a:t>
            </a:r>
            <a:r>
              <a:rPr kumimoji="0" lang="en-US" altLang="en-US" sz="1300" b="0" i="0" u="none" strike="noStrike" cap="none" normalizeH="0" baseline="0" dirty="0" err="1">
                <a:ln>
                  <a:noFill/>
                </a:ln>
                <a:solidFill>
                  <a:srgbClr val="080808"/>
                </a:solidFill>
                <a:effectLst/>
                <a:latin typeface="JetBrains Mono"/>
              </a:rPr>
              <a:t>SubClass</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s</a:t>
            </a:r>
            <a:r>
              <a:rPr kumimoji="0" lang="en-US" altLang="en-US" sz="1300" b="0" i="0" u="none" strike="noStrike" cap="none" normalizeH="0" baseline="0" dirty="0" err="1">
                <a:ln>
                  <a:noFill/>
                </a:ln>
                <a:solidFill>
                  <a:srgbClr val="080808"/>
                </a:solidFill>
                <a:effectLst/>
                <a:latin typeface="JetBrains Mono"/>
              </a:rPr>
              <a:t>.display</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877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920EB8-3794-4D4C-AF74-0FF04FC17AB5}"/>
              </a:ext>
            </a:extLst>
          </p:cNvPr>
          <p:cNvSpPr txBox="1"/>
          <p:nvPr/>
        </p:nvSpPr>
        <p:spPr>
          <a:xfrm>
            <a:off x="474955" y="503314"/>
            <a:ext cx="8482614" cy="1200329"/>
          </a:xfrm>
          <a:prstGeom prst="rect">
            <a:avLst/>
          </a:prstGeom>
          <a:noFill/>
        </p:spPr>
        <p:txBody>
          <a:bodyPr wrap="square">
            <a:spAutoFit/>
          </a:bodyPr>
          <a:lstStyle/>
          <a:p>
            <a:pPr algn="just"/>
            <a:r>
              <a:rPr lang="en-US" b="0" i="0" dirty="0">
                <a:solidFill>
                  <a:srgbClr val="610B38"/>
                </a:solidFill>
                <a:effectLst/>
                <a:latin typeface="erdana"/>
              </a:rPr>
              <a:t>Scala Example: No-Access-Modifier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when you don't mention any access modifier, it is treated as no-access-modifier. It is same as public in java. It is least restricted and can easily accessible from anywhere inside or outside the package.</a:t>
            </a:r>
          </a:p>
        </p:txBody>
      </p:sp>
      <p:sp>
        <p:nvSpPr>
          <p:cNvPr id="4" name="TextBox 3">
            <a:extLst>
              <a:ext uri="{FF2B5EF4-FFF2-40B4-BE49-F238E27FC236}">
                <a16:creationId xmlns:a16="http://schemas.microsoft.com/office/drawing/2014/main" id="{601E5EFA-EBC0-4390-AB85-4583040BF16A}"/>
              </a:ext>
            </a:extLst>
          </p:cNvPr>
          <p:cNvSpPr txBox="1"/>
          <p:nvPr/>
        </p:nvSpPr>
        <p:spPr>
          <a:xfrm>
            <a:off x="474955" y="1847346"/>
            <a:ext cx="7328517" cy="3693319"/>
          </a:xfrm>
          <a:prstGeom prst="rect">
            <a:avLst/>
          </a:prstGeom>
          <a:noFill/>
        </p:spPr>
        <p:txBody>
          <a:bodyPr wrap="square">
            <a:spAutoFit/>
          </a:bodyPr>
          <a:lstStyle/>
          <a:p>
            <a:r>
              <a:rPr lang="en-IN" dirty="0"/>
              <a:t>class </a:t>
            </a:r>
            <a:r>
              <a:rPr lang="en-IN" dirty="0" err="1"/>
              <a:t>Scala_No_Access_Modifier</a:t>
            </a:r>
            <a:endParaRPr lang="en-IN" dirty="0"/>
          </a:p>
          <a:p>
            <a:r>
              <a:rPr lang="en-IN" dirty="0"/>
              <a:t> {</a:t>
            </a:r>
          </a:p>
          <a:p>
            <a:r>
              <a:rPr lang="en-IN" dirty="0"/>
              <a:t>  var a:Int = 10</a:t>
            </a:r>
          </a:p>
          <a:p>
            <a:r>
              <a:rPr lang="en-IN" dirty="0"/>
              <a:t>  def show(){</a:t>
            </a:r>
          </a:p>
          <a:p>
            <a:r>
              <a:rPr lang="en-IN" dirty="0"/>
              <a:t>    </a:t>
            </a:r>
            <a:r>
              <a:rPr lang="en-IN" dirty="0" err="1"/>
              <a:t>println</a:t>
            </a:r>
            <a:r>
              <a:rPr lang="en-IN" dirty="0"/>
              <a:t>(" a = "+a)</a:t>
            </a:r>
          </a:p>
          <a:p>
            <a:r>
              <a:rPr lang="en-IN" dirty="0"/>
              <a:t>  }</a:t>
            </a:r>
          </a:p>
          <a:p>
            <a:r>
              <a:rPr lang="en-IN" dirty="0"/>
              <a:t>}</a:t>
            </a:r>
          </a:p>
          <a:p>
            <a:r>
              <a:rPr lang="en-IN" dirty="0"/>
              <a:t>object MainObject5{</a:t>
            </a:r>
          </a:p>
          <a:p>
            <a:r>
              <a:rPr lang="en-IN" dirty="0"/>
              <a:t>  def main(</a:t>
            </a:r>
            <a:r>
              <a:rPr lang="en-IN" dirty="0" err="1"/>
              <a:t>args:Array</a:t>
            </a:r>
            <a:r>
              <a:rPr lang="en-IN" dirty="0"/>
              <a:t>[String]){</a:t>
            </a:r>
          </a:p>
          <a:p>
            <a:r>
              <a:rPr lang="en-IN" dirty="0"/>
              <a:t>    var a = new </a:t>
            </a:r>
            <a:r>
              <a:rPr lang="en-IN" dirty="0" err="1"/>
              <a:t>Scala_No_Access_Modifier</a:t>
            </a:r>
            <a:r>
              <a:rPr lang="en-IN" dirty="0"/>
              <a:t>()</a:t>
            </a:r>
          </a:p>
          <a:p>
            <a:r>
              <a:rPr lang="en-IN" dirty="0"/>
              <a:t>    </a:t>
            </a:r>
            <a:r>
              <a:rPr lang="en-IN" dirty="0" err="1"/>
              <a:t>a.show</a:t>
            </a:r>
            <a:r>
              <a:rPr lang="en-IN" dirty="0"/>
              <a:t>()</a:t>
            </a:r>
          </a:p>
          <a:p>
            <a:r>
              <a:rPr lang="en-IN" dirty="0"/>
              <a:t>  }</a:t>
            </a:r>
          </a:p>
          <a:p>
            <a:r>
              <a:rPr lang="en-IN" dirty="0"/>
              <a:t>}</a:t>
            </a:r>
          </a:p>
        </p:txBody>
      </p:sp>
    </p:spTree>
    <p:extLst>
      <p:ext uri="{BB962C8B-B14F-4D97-AF65-F5344CB8AC3E}">
        <p14:creationId xmlns:p14="http://schemas.microsoft.com/office/powerpoint/2010/main" val="337487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C4CCD6-B5D9-4717-B122-7EB4CF6E8940}"/>
              </a:ext>
            </a:extLst>
          </p:cNvPr>
          <p:cNvSpPr txBox="1"/>
          <p:nvPr/>
        </p:nvSpPr>
        <p:spPr>
          <a:xfrm>
            <a:off x="190869" y="166001"/>
            <a:ext cx="5215631" cy="646331"/>
          </a:xfrm>
          <a:prstGeom prst="rect">
            <a:avLst/>
          </a:prstGeom>
          <a:noFill/>
        </p:spPr>
        <p:txBody>
          <a:bodyPr wrap="square">
            <a:spAutoFit/>
          </a:bodyPr>
          <a:lstStyle/>
          <a:p>
            <a:pPr algn="just"/>
            <a:r>
              <a:rPr lang="en-IN" b="1" i="0" dirty="0">
                <a:solidFill>
                  <a:srgbClr val="FF0000"/>
                </a:solidFill>
                <a:effectLst/>
                <a:latin typeface="erdana"/>
              </a:rPr>
              <a:t>Scala Pattern Matching</a:t>
            </a:r>
          </a:p>
          <a:p>
            <a:pPr algn="just"/>
            <a:endParaRPr lang="en-IN" b="0" i="0" dirty="0">
              <a:solidFill>
                <a:srgbClr val="FF0000"/>
              </a:solidFill>
              <a:effectLst/>
              <a:latin typeface="erdana"/>
            </a:endParaRPr>
          </a:p>
        </p:txBody>
      </p:sp>
      <p:sp>
        <p:nvSpPr>
          <p:cNvPr id="5" name="TextBox 4">
            <a:extLst>
              <a:ext uri="{FF2B5EF4-FFF2-40B4-BE49-F238E27FC236}">
                <a16:creationId xmlns:a16="http://schemas.microsoft.com/office/drawing/2014/main" id="{E73A5762-573F-494E-ADF8-315A4BEA3308}"/>
              </a:ext>
            </a:extLst>
          </p:cNvPr>
          <p:cNvSpPr txBox="1"/>
          <p:nvPr/>
        </p:nvSpPr>
        <p:spPr>
          <a:xfrm>
            <a:off x="288523" y="682659"/>
            <a:ext cx="8766699" cy="646331"/>
          </a:xfrm>
          <a:prstGeom prst="rect">
            <a:avLst/>
          </a:prstGeom>
          <a:noFill/>
        </p:spPr>
        <p:txBody>
          <a:bodyPr wrap="square">
            <a:spAutoFit/>
          </a:bodyPr>
          <a:lstStyle/>
          <a:p>
            <a:r>
              <a:rPr lang="en-US" b="0" i="0" dirty="0">
                <a:solidFill>
                  <a:srgbClr val="333333"/>
                </a:solidFill>
                <a:effectLst/>
                <a:latin typeface="inter-regular"/>
              </a:rPr>
              <a:t>Pattern matching is a feature of </a:t>
            </a:r>
            <a:r>
              <a:rPr lang="en-US" b="0" i="0" dirty="0" err="1">
                <a:solidFill>
                  <a:srgbClr val="333333"/>
                </a:solidFill>
                <a:effectLst/>
                <a:latin typeface="inter-regular"/>
              </a:rPr>
              <a:t>scala</a:t>
            </a:r>
            <a:r>
              <a:rPr lang="en-US" b="0" i="0" dirty="0">
                <a:solidFill>
                  <a:srgbClr val="333333"/>
                </a:solidFill>
                <a:effectLst/>
                <a:latin typeface="inter-regular"/>
              </a:rPr>
              <a:t>. It works same as switch case in other programming languages. It matches best case available in the pattern.</a:t>
            </a:r>
            <a:endParaRPr lang="en-IN" dirty="0"/>
          </a:p>
        </p:txBody>
      </p:sp>
      <p:sp>
        <p:nvSpPr>
          <p:cNvPr id="7" name="TextBox 6">
            <a:extLst>
              <a:ext uri="{FF2B5EF4-FFF2-40B4-BE49-F238E27FC236}">
                <a16:creationId xmlns:a16="http://schemas.microsoft.com/office/drawing/2014/main" id="{CFA97A49-E47C-431D-8B7A-730882E3C4CB}"/>
              </a:ext>
            </a:extLst>
          </p:cNvPr>
          <p:cNvSpPr txBox="1"/>
          <p:nvPr/>
        </p:nvSpPr>
        <p:spPr>
          <a:xfrm>
            <a:off x="288523" y="1559796"/>
            <a:ext cx="4572000" cy="369332"/>
          </a:xfrm>
          <a:prstGeom prst="rect">
            <a:avLst/>
          </a:prstGeom>
          <a:noFill/>
        </p:spPr>
        <p:txBody>
          <a:bodyPr wrap="square">
            <a:spAutoFit/>
          </a:bodyPr>
          <a:lstStyle/>
          <a:p>
            <a:r>
              <a:rPr lang="en-IN" b="0" i="0" dirty="0">
                <a:solidFill>
                  <a:srgbClr val="333333"/>
                </a:solidFill>
                <a:effectLst/>
                <a:latin typeface="inter-regular"/>
              </a:rPr>
              <a:t>Let's see an example.</a:t>
            </a:r>
            <a:endParaRPr lang="en-IN" dirty="0"/>
          </a:p>
        </p:txBody>
      </p:sp>
      <p:sp>
        <p:nvSpPr>
          <p:cNvPr id="8" name="Rectangle 1">
            <a:extLst>
              <a:ext uri="{FF2B5EF4-FFF2-40B4-BE49-F238E27FC236}">
                <a16:creationId xmlns:a16="http://schemas.microsoft.com/office/drawing/2014/main" id="{A4105CF2-6230-4888-89F9-291F92347901}"/>
              </a:ext>
            </a:extLst>
          </p:cNvPr>
          <p:cNvSpPr>
            <a:spLocks noChangeArrowheads="1"/>
          </p:cNvSpPr>
          <p:nvPr/>
        </p:nvSpPr>
        <p:spPr bwMode="auto">
          <a:xfrm>
            <a:off x="423908" y="2159934"/>
            <a:ext cx="4301230"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object </a:t>
            </a:r>
            <a:r>
              <a:rPr kumimoji="0" lang="en-US" altLang="en-US" sz="2000" b="0" i="0" u="none" strike="noStrike" cap="none" normalizeH="0" baseline="0" dirty="0" err="1">
                <a:ln>
                  <a:noFill/>
                </a:ln>
                <a:solidFill>
                  <a:srgbClr val="000000"/>
                </a:solidFill>
                <a:effectLst/>
                <a:latin typeface="JetBrains Mono"/>
              </a:rPr>
              <a:t>Scala_Pattern</a:t>
            </a:r>
            <a:r>
              <a:rPr kumimoji="0" lang="en-US" altLang="en-US" sz="2000" b="0" i="0" u="none" strike="noStrike" cap="none" normalizeH="0" baseline="0" dirty="0">
                <a:ln>
                  <a:noFill/>
                </a:ln>
                <a:solidFill>
                  <a:srgbClr val="000000"/>
                </a:solidFill>
                <a:effectLst/>
                <a:latin typeface="JetBrains Mono"/>
              </a:rPr>
              <a:t>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def </a:t>
            </a:r>
            <a:r>
              <a:rPr kumimoji="0" lang="en-US" altLang="en-US" sz="2000" b="0" i="0" u="none" strike="noStrike" cap="none" normalizeH="0" baseline="0" dirty="0">
                <a:ln>
                  <a:noFill/>
                </a:ln>
                <a:solidFill>
                  <a:srgbClr val="00627A"/>
                </a:solidFill>
                <a:effectLst/>
                <a:latin typeface="JetBrains Mono"/>
              </a:rPr>
              <a:t>main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args</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0000"/>
                </a:solidFill>
                <a:effectLst/>
                <a:latin typeface="JetBrains Mono"/>
              </a:rPr>
              <a:t>Array</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07E8A"/>
                </a:solidFill>
                <a:effectLst/>
                <a:latin typeface="JetBrains Mono"/>
              </a:rPr>
              <a:t>String</a:t>
            </a:r>
            <a:r>
              <a:rPr kumimoji="0" lang="en-US" altLang="en-US" sz="2000" b="0" i="0" u="none" strike="noStrike" cap="none" normalizeH="0" baseline="0" dirty="0">
                <a:ln>
                  <a:noFill/>
                </a:ln>
                <a:solidFill>
                  <a:srgbClr val="080808"/>
                </a:solidFill>
                <a:effectLst/>
                <a:latin typeface="JetBrains Mono"/>
              </a:rPr>
              <a:t>]): Unit =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var </a:t>
            </a:r>
            <a:r>
              <a:rPr kumimoji="0" lang="en-US" altLang="en-US" sz="2000" b="0" i="0" u="none" strike="noStrike" cap="none" normalizeH="0" baseline="0" dirty="0">
                <a:ln>
                  <a:noFill/>
                </a:ln>
                <a:solidFill>
                  <a:srgbClr val="000000"/>
                </a:solidFill>
                <a:effectLst/>
                <a:latin typeface="JetBrains Mono"/>
              </a:rPr>
              <a:t>a </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1750EB"/>
                </a:solidFill>
                <a:effectLst/>
                <a:latin typeface="JetBrains Mono"/>
              </a:rPr>
              <a:t>1</a:t>
            </a:r>
            <a:br>
              <a:rPr kumimoji="0" lang="en-US" altLang="en-US" sz="2000" b="0" i="0" u="none" strike="noStrike" cap="none" normalizeH="0" baseline="0" dirty="0">
                <a:ln>
                  <a:noFill/>
                </a:ln>
                <a:solidFill>
                  <a:srgbClr val="1750EB"/>
                </a:solidFill>
                <a:effectLst/>
                <a:latin typeface="JetBrains Mono"/>
              </a:rPr>
            </a:br>
            <a:r>
              <a:rPr kumimoji="0" lang="en-US" altLang="en-US" sz="2000" b="0" i="0" u="none" strike="noStrike" cap="none" normalizeH="0" baseline="0" dirty="0">
                <a:ln>
                  <a:noFill/>
                </a:ln>
                <a:solidFill>
                  <a:srgbClr val="1750EB"/>
                </a:solidFill>
                <a:effectLst/>
                <a:latin typeface="JetBrains Mono"/>
              </a:rPr>
              <a:t>    </a:t>
            </a:r>
            <a:r>
              <a:rPr kumimoji="0" lang="en-US" altLang="en-US" sz="2000" b="0" i="0" u="none" strike="noStrike" cap="none" normalizeH="0" baseline="0" dirty="0">
                <a:ln>
                  <a:noFill/>
                </a:ln>
                <a:solidFill>
                  <a:srgbClr val="000000"/>
                </a:solidFill>
                <a:effectLst/>
                <a:latin typeface="JetBrains Mono"/>
              </a:rPr>
              <a:t>a </a:t>
            </a:r>
            <a:r>
              <a:rPr kumimoji="0" lang="en-US" altLang="en-US" sz="2000" b="0" i="0" u="none" strike="noStrike" cap="none" normalizeH="0" baseline="0" dirty="0">
                <a:ln>
                  <a:noFill/>
                </a:ln>
                <a:solidFill>
                  <a:srgbClr val="0033B3"/>
                </a:solidFill>
                <a:effectLst/>
                <a:latin typeface="JetBrains Mono"/>
              </a:rPr>
              <a:t>match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1750EB"/>
                </a:solidFill>
                <a:effectLst/>
                <a:latin typeface="JetBrains Mono"/>
              </a:rPr>
              <a:t>1 </a:t>
            </a:r>
            <a:r>
              <a:rPr kumimoji="0" lang="en-US" altLang="en-US" sz="2000" b="0" i="0" u="none" strike="noStrike" cap="none" normalizeH="0" baseline="0" dirty="0">
                <a:ln>
                  <a:noFill/>
                </a:ln>
                <a:solidFill>
                  <a:srgbClr val="080808"/>
                </a:solidFill>
                <a:effectLst/>
                <a:latin typeface="JetBrains Mono"/>
              </a:rPr>
              <a:t>=&gt;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"One"</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1750EB"/>
                </a:solidFill>
                <a:effectLst/>
                <a:latin typeface="JetBrains Mono"/>
              </a:rPr>
              <a:t>2 </a:t>
            </a:r>
            <a:r>
              <a:rPr kumimoji="0" lang="en-US" altLang="en-US" sz="2000" b="0" i="0" u="none" strike="noStrike" cap="none" normalizeH="0" baseline="0" dirty="0">
                <a:ln>
                  <a:noFill/>
                </a:ln>
                <a:solidFill>
                  <a:srgbClr val="080808"/>
                </a:solidFill>
                <a:effectLst/>
                <a:latin typeface="JetBrains Mono"/>
              </a:rPr>
              <a:t>=&gt;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"Two"</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080808"/>
                </a:solidFill>
                <a:effectLst/>
                <a:latin typeface="JetBrains Mono"/>
              </a:rPr>
              <a:t>_ =&gt;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"No"</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CECD3891-B602-4BCD-AA95-F8F743F7A702}"/>
              </a:ext>
            </a:extLst>
          </p:cNvPr>
          <p:cNvSpPr txBox="1"/>
          <p:nvPr/>
        </p:nvSpPr>
        <p:spPr>
          <a:xfrm>
            <a:off x="705775" y="5164090"/>
            <a:ext cx="6875756" cy="1200329"/>
          </a:xfrm>
          <a:prstGeom prst="rect">
            <a:avLst/>
          </a:prstGeom>
          <a:noFill/>
        </p:spPr>
        <p:txBody>
          <a:bodyPr wrap="square">
            <a:spAutoFit/>
          </a:bodyPr>
          <a:lstStyle/>
          <a:p>
            <a:pPr algn="just"/>
            <a:r>
              <a:rPr lang="en-US" b="0" i="0" dirty="0">
                <a:solidFill>
                  <a:srgbClr val="333333"/>
                </a:solidFill>
                <a:effectLst/>
                <a:latin typeface="inter-regular"/>
              </a:rPr>
              <a:t>In the above example, we have implemented a pattern matching.</a:t>
            </a:r>
          </a:p>
          <a:p>
            <a:pPr algn="just"/>
            <a:r>
              <a:rPr lang="en-US" b="0" i="0" dirty="0">
                <a:solidFill>
                  <a:srgbClr val="333333"/>
                </a:solidFill>
                <a:effectLst/>
                <a:latin typeface="inter-regular"/>
              </a:rPr>
              <a:t>Here, match using a variable named </a:t>
            </a:r>
            <a:r>
              <a:rPr lang="en-US" b="0" i="1" dirty="0">
                <a:solidFill>
                  <a:srgbClr val="333333"/>
                </a:solidFill>
                <a:effectLst/>
                <a:latin typeface="inter-regular"/>
              </a:rPr>
              <a:t>a</a:t>
            </a:r>
            <a:r>
              <a:rPr lang="en-US" b="0" i="0" dirty="0">
                <a:solidFill>
                  <a:srgbClr val="333333"/>
                </a:solidFill>
                <a:effectLst/>
                <a:latin typeface="inter-regular"/>
              </a:rPr>
              <a:t>. This variable matches with best available case and prints output. Underscore (_) is used in the last case for making it default case.</a:t>
            </a:r>
          </a:p>
        </p:txBody>
      </p:sp>
    </p:spTree>
    <p:extLst>
      <p:ext uri="{BB962C8B-B14F-4D97-AF65-F5344CB8AC3E}">
        <p14:creationId xmlns:p14="http://schemas.microsoft.com/office/powerpoint/2010/main" val="230073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6B69953B-4E13-472E-B7ED-7426330FE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48" y="1394283"/>
            <a:ext cx="8817104" cy="4069433"/>
          </a:xfrm>
          <a:prstGeom prst="rect">
            <a:avLst/>
          </a:prstGeom>
        </p:spPr>
      </p:pic>
    </p:spTree>
    <p:extLst>
      <p:ext uri="{BB962C8B-B14F-4D97-AF65-F5344CB8AC3E}">
        <p14:creationId xmlns:p14="http://schemas.microsoft.com/office/powerpoint/2010/main" val="68524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547C1A-E07C-4986-BEA3-EAC85E983152}"/>
              </a:ext>
            </a:extLst>
          </p:cNvPr>
          <p:cNvSpPr txBox="1"/>
          <p:nvPr/>
        </p:nvSpPr>
        <p:spPr>
          <a:xfrm>
            <a:off x="288525" y="192596"/>
            <a:ext cx="8393836" cy="923330"/>
          </a:xfrm>
          <a:prstGeom prst="rect">
            <a:avLst/>
          </a:prstGeom>
          <a:noFill/>
        </p:spPr>
        <p:txBody>
          <a:bodyPr wrap="square">
            <a:spAutoFit/>
          </a:bodyPr>
          <a:lstStyle/>
          <a:p>
            <a:r>
              <a:rPr lang="en-US" b="0" i="0" dirty="0">
                <a:solidFill>
                  <a:srgbClr val="333333"/>
                </a:solidFill>
                <a:effectLst/>
                <a:latin typeface="inter-regular"/>
              </a:rPr>
              <a:t>Match expression can return case value also. In next example, we are defining method having a match with cases for any type of data. Any is a class in </a:t>
            </a:r>
            <a:r>
              <a:rPr lang="en-US" b="0" i="0" dirty="0" err="1">
                <a:solidFill>
                  <a:srgbClr val="333333"/>
                </a:solidFill>
                <a:effectLst/>
                <a:latin typeface="inter-regular"/>
              </a:rPr>
              <a:t>scala</a:t>
            </a:r>
            <a:r>
              <a:rPr lang="en-US" b="0" i="0" dirty="0">
                <a:solidFill>
                  <a:srgbClr val="333333"/>
                </a:solidFill>
                <a:effectLst/>
                <a:latin typeface="inter-regular"/>
              </a:rPr>
              <a:t> which is a super class of all data types and deals with all type of data. Let's see an example.</a:t>
            </a:r>
            <a:endParaRPr lang="en-IN" dirty="0"/>
          </a:p>
        </p:txBody>
      </p:sp>
      <p:sp>
        <p:nvSpPr>
          <p:cNvPr id="4" name="Rectangle 1">
            <a:extLst>
              <a:ext uri="{FF2B5EF4-FFF2-40B4-BE49-F238E27FC236}">
                <a16:creationId xmlns:a16="http://schemas.microsoft.com/office/drawing/2014/main" id="{D7B34C01-2D69-4B92-8703-1F58AE7549DF}"/>
              </a:ext>
            </a:extLst>
          </p:cNvPr>
          <p:cNvSpPr>
            <a:spLocks noChangeArrowheads="1"/>
          </p:cNvSpPr>
          <p:nvPr/>
        </p:nvSpPr>
        <p:spPr bwMode="auto">
          <a:xfrm>
            <a:off x="656948" y="1492240"/>
            <a:ext cx="5992427"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object </a:t>
            </a:r>
            <a:r>
              <a:rPr kumimoji="0" lang="en-US" altLang="en-US" b="0" i="0" u="none" strike="noStrike" cap="none" normalizeH="0" baseline="0" dirty="0" err="1">
                <a:ln>
                  <a:noFill/>
                </a:ln>
                <a:solidFill>
                  <a:srgbClr val="000000"/>
                </a:solidFill>
                <a:effectLst/>
                <a:latin typeface="JetBrains Mono"/>
              </a:rPr>
              <a:t>Scala_Pattern_Match_AntType</a:t>
            </a:r>
            <a:r>
              <a:rPr kumimoji="0" lang="en-US" altLang="en-US" b="0" i="0" u="none" strike="noStrike" cap="none" normalizeH="0" baseline="0" dirty="0">
                <a:ln>
                  <a:noFill/>
                </a:ln>
                <a:solidFill>
                  <a:srgbClr val="000000"/>
                </a:solidFill>
                <a:effectLst/>
                <a:latin typeface="JetBrains Mono"/>
              </a:rPr>
              <a:t>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a:ln>
                  <a:noFill/>
                </a:ln>
                <a:solidFill>
                  <a:srgbClr val="00627A"/>
                </a:solidFill>
                <a:effectLst/>
                <a:latin typeface="JetBrains Mono"/>
              </a:rPr>
              <a:t>main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args</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00"/>
                </a:solidFill>
                <a:effectLst/>
                <a:latin typeface="JetBrains Mono"/>
              </a:rPr>
              <a:t>Array</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7E8A"/>
                </a:solidFill>
                <a:effectLst/>
                <a:latin typeface="JetBrains Mono"/>
              </a:rPr>
              <a:t>String</a:t>
            </a:r>
            <a:r>
              <a:rPr kumimoji="0" lang="en-US" altLang="en-US" b="0" i="0" u="none" strike="noStrike" cap="none" normalizeH="0" baseline="0" dirty="0">
                <a:ln>
                  <a:noFill/>
                </a:ln>
                <a:solidFill>
                  <a:srgbClr val="080808"/>
                </a:solidFill>
                <a:effectLst/>
                <a:latin typeface="JetBrains Mono"/>
              </a:rPr>
              <a:t>]): Unit = {</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var </a:t>
            </a:r>
            <a:r>
              <a:rPr kumimoji="0" lang="en-US" altLang="en-US" b="0" i="0" u="none" strike="noStrike" cap="none" normalizeH="0" baseline="0" dirty="0">
                <a:ln>
                  <a:noFill/>
                </a:ln>
                <a:solidFill>
                  <a:srgbClr val="000000"/>
                </a:solidFill>
                <a:effectLst/>
                <a:latin typeface="JetBrains Mono"/>
              </a:rPr>
              <a:t>result </a:t>
            </a: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080808"/>
                </a:solidFill>
                <a:effectLst/>
                <a:latin typeface="JetBrains Mono"/>
              </a:rPr>
              <a:t>search</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"Hello"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080808"/>
                </a:solidFill>
                <a:effectLst/>
                <a:latin typeface="JetBrains Mono"/>
              </a:rPr>
              <a:t>print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0000"/>
                </a:solidFill>
                <a:effectLst/>
                <a:latin typeface="JetBrains Mono"/>
              </a:rPr>
              <a:t>result</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a:ln>
                  <a:noFill/>
                </a:ln>
                <a:solidFill>
                  <a:srgbClr val="00627A"/>
                </a:solidFill>
                <a:effectLst/>
                <a:latin typeface="JetBrains Mono"/>
              </a:rPr>
              <a:t>search</a:t>
            </a:r>
            <a:r>
              <a:rPr kumimoji="0" lang="en-US" altLang="en-US" b="0" i="0" u="none" strike="noStrike" cap="none" normalizeH="0" baseline="0" dirty="0">
                <a:ln>
                  <a:noFill/>
                </a:ln>
                <a:solidFill>
                  <a:srgbClr val="080808"/>
                </a:solidFill>
                <a:effectLst/>
                <a:latin typeface="JetBrains Mono"/>
              </a:rPr>
              <a:t>(a: Any): Any = a </a:t>
            </a:r>
            <a:r>
              <a:rPr kumimoji="0" lang="en-US" altLang="en-US" b="0" i="0" u="none" strike="noStrike" cap="none" normalizeH="0" baseline="0" dirty="0">
                <a:ln>
                  <a:noFill/>
                </a:ln>
                <a:solidFill>
                  <a:srgbClr val="0033B3"/>
                </a:solidFill>
                <a:effectLst/>
                <a:latin typeface="JetBrains Mono"/>
              </a:rPr>
              <a:t>match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1750EB"/>
                </a:solidFill>
                <a:effectLst/>
                <a:latin typeface="JetBrains Mono"/>
              </a:rPr>
              <a:t>1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"One"</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67D17"/>
                </a:solidFill>
                <a:effectLst/>
                <a:latin typeface="JetBrains Mono"/>
              </a:rPr>
              <a:t>"Two"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"Two"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67D17"/>
                </a:solidFill>
                <a:effectLst/>
                <a:latin typeface="JetBrains Mono"/>
              </a:rPr>
              <a:t>"Hello"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"Hello"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80808"/>
                </a:solidFill>
                <a:effectLst/>
                <a:latin typeface="JetBrains Mono"/>
              </a:rPr>
              <a:t>_ =&gt;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"No"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2204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7B3A68-4175-48F8-A5E9-8D00ADB5AA38}"/>
              </a:ext>
            </a:extLst>
          </p:cNvPr>
          <p:cNvSpPr>
            <a:spLocks noChangeArrowheads="1"/>
          </p:cNvSpPr>
          <p:nvPr/>
        </p:nvSpPr>
        <p:spPr bwMode="auto">
          <a:xfrm>
            <a:off x="408373" y="1548020"/>
            <a:ext cx="7803472"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err="1">
                <a:ln>
                  <a:noFill/>
                </a:ln>
                <a:solidFill>
                  <a:srgbClr val="0033B3"/>
                </a:solidFill>
                <a:effectLst/>
                <a:latin typeface="JetBrains Mono"/>
              </a:rPr>
              <a:t>scala.io.StdIn</a:t>
            </a:r>
            <a:r>
              <a:rPr kumimoji="0" lang="en-US" altLang="en-US" sz="2000" b="0" i="0" u="none" strike="noStrike" cap="none" normalizeH="0" baseline="0" dirty="0">
                <a:ln>
                  <a:noFill/>
                </a:ln>
                <a:solidFill>
                  <a:srgbClr val="0033B3"/>
                </a:solidFill>
                <a:effectLst/>
                <a:latin typeface="JetBrains Mono"/>
              </a:rPr>
              <a:t>._</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object </a:t>
            </a:r>
            <a:r>
              <a:rPr kumimoji="0" lang="en-US" altLang="en-US" sz="2000" b="0" i="0" u="none" strike="noStrike" cap="none" normalizeH="0" baseline="0" dirty="0" err="1">
                <a:ln>
                  <a:noFill/>
                </a:ln>
                <a:solidFill>
                  <a:srgbClr val="0033B3"/>
                </a:solidFill>
                <a:effectLst/>
                <a:latin typeface="JetBrains Mono"/>
              </a:rPr>
              <a:t>Scala_how_to_take_input</a:t>
            </a:r>
            <a:r>
              <a:rPr kumimoji="0" lang="en-US" altLang="en-US" sz="2000" b="0" i="0" u="none" strike="noStrike" cap="none" normalizeH="0" baseline="0" dirty="0">
                <a:ln>
                  <a:noFill/>
                </a:ln>
                <a:solidFill>
                  <a:srgbClr val="0033B3"/>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def main(</a:t>
            </a:r>
            <a:r>
              <a:rPr kumimoji="0" lang="en-US" altLang="en-US" sz="2000" b="0" i="0" u="none" strike="noStrike" cap="none" normalizeH="0" baseline="0" dirty="0" err="1">
                <a:ln>
                  <a:noFill/>
                </a:ln>
                <a:solidFill>
                  <a:srgbClr val="0033B3"/>
                </a:solidFill>
                <a:effectLst/>
                <a:latin typeface="JetBrains Mono"/>
              </a:rPr>
              <a:t>args</a:t>
            </a:r>
            <a:r>
              <a:rPr kumimoji="0" lang="en-US" altLang="en-US" sz="2000" b="0" i="0" u="none" strike="noStrike" cap="none" normalizeH="0" baseline="0" dirty="0">
                <a:ln>
                  <a:noFill/>
                </a:ln>
                <a:solidFill>
                  <a:srgbClr val="0033B3"/>
                </a:solidFill>
                <a:effectLst/>
                <a:latin typeface="JetBrains Mono"/>
              </a:rPr>
              <a:t>: Array[String]): Unit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print("Enter a number: a and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val</a:t>
            </a:r>
            <a:r>
              <a:rPr kumimoji="0" lang="en-US" altLang="en-US" sz="2000" b="0" i="0" u="none" strike="noStrike" cap="none" normalizeH="0" baseline="0" dirty="0">
                <a:ln>
                  <a:noFill/>
                </a:ln>
                <a:solidFill>
                  <a:srgbClr val="0033B3"/>
                </a:solidFill>
                <a:effectLst/>
                <a:latin typeface="JetBrains Mono"/>
              </a:rPr>
              <a:t> a= </a:t>
            </a:r>
            <a:r>
              <a:rPr kumimoji="0" lang="en-US" altLang="en-US" sz="2000" b="0" i="0" u="none" strike="noStrike" cap="none" normalizeH="0" baseline="0" dirty="0" err="1">
                <a:ln>
                  <a:noFill/>
                </a:ln>
                <a:solidFill>
                  <a:srgbClr val="0033B3"/>
                </a:solidFill>
                <a:effectLst/>
                <a:latin typeface="JetBrains Mono"/>
              </a:rPr>
              <a:t>readInt</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var length = </a:t>
            </a:r>
            <a:r>
              <a:rPr kumimoji="0" lang="en-US" altLang="en-US" sz="2000" b="0" i="0" u="none" strike="noStrike" cap="none" normalizeH="0" baseline="0" dirty="0" err="1">
                <a:ln>
                  <a:noFill/>
                </a:ln>
                <a:solidFill>
                  <a:srgbClr val="0033B3"/>
                </a:solidFill>
                <a:effectLst/>
                <a:latin typeface="JetBrains Mono"/>
              </a:rPr>
              <a:t>readFloat</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readChar</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readBoolean</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readDouble</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readChar</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val</a:t>
            </a:r>
            <a:r>
              <a:rPr kumimoji="0" lang="en-US" altLang="en-US" sz="2000" b="0" i="0" u="none" strike="noStrike" cap="none" normalizeH="0" baseline="0" dirty="0">
                <a:ln>
                  <a:noFill/>
                </a:ln>
                <a:solidFill>
                  <a:srgbClr val="0033B3"/>
                </a:solidFill>
                <a:effectLst/>
                <a:latin typeface="JetBrains Mono"/>
              </a:rPr>
              <a:t> b= </a:t>
            </a:r>
            <a:r>
              <a:rPr kumimoji="0" lang="en-US" altLang="en-US" sz="2000" b="0" i="0" u="none" strike="noStrike" cap="none" normalizeH="0" baseline="0" dirty="0" err="1">
                <a:ln>
                  <a:noFill/>
                </a:ln>
                <a:solidFill>
                  <a:srgbClr val="0033B3"/>
                </a:solidFill>
                <a:effectLst/>
                <a:latin typeface="JetBrains Mono"/>
              </a:rPr>
              <a:t>readInt</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println</a:t>
            </a:r>
            <a:r>
              <a:rPr kumimoji="0" lang="en-US" altLang="en-US" sz="2000" b="0" i="0" u="none" strike="noStrike" cap="none" normalizeH="0" baseline="0" dirty="0">
                <a:ln>
                  <a:noFill/>
                </a:ln>
                <a:solidFill>
                  <a:srgbClr val="0033B3"/>
                </a:solidFill>
                <a:effectLst/>
                <a:latin typeface="JetBrains Mono"/>
              </a:rPr>
              <a:t>("The value of a &amp; b is=: "+ </a:t>
            </a:r>
            <a:r>
              <a:rPr kumimoji="0" lang="en-US" altLang="en-US" sz="2000" b="0" i="0" u="none" strike="noStrike" cap="none" normalizeH="0" baseline="0" dirty="0" err="1">
                <a:ln>
                  <a:noFill/>
                </a:ln>
                <a:solidFill>
                  <a:srgbClr val="0033B3"/>
                </a:solidFill>
                <a:effectLst/>
                <a:latin typeface="JetBrains Mono"/>
              </a:rPr>
              <a:t>a,b</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a:t>
            </a:r>
          </a:p>
        </p:txBody>
      </p:sp>
      <p:sp>
        <p:nvSpPr>
          <p:cNvPr id="3" name="TextBox 2">
            <a:extLst>
              <a:ext uri="{FF2B5EF4-FFF2-40B4-BE49-F238E27FC236}">
                <a16:creationId xmlns:a16="http://schemas.microsoft.com/office/drawing/2014/main" id="{D446171F-5E11-4049-B140-49260F9A05B3}"/>
              </a:ext>
            </a:extLst>
          </p:cNvPr>
          <p:cNvSpPr txBox="1"/>
          <p:nvPr/>
        </p:nvSpPr>
        <p:spPr>
          <a:xfrm>
            <a:off x="292963" y="736847"/>
            <a:ext cx="3639845" cy="369332"/>
          </a:xfrm>
          <a:prstGeom prst="rect">
            <a:avLst/>
          </a:prstGeom>
          <a:noFill/>
        </p:spPr>
        <p:txBody>
          <a:bodyPr wrap="square" rtlCol="0">
            <a:spAutoFit/>
          </a:bodyPr>
          <a:lstStyle/>
          <a:p>
            <a:r>
              <a:rPr lang="en-US" b="1" dirty="0">
                <a:solidFill>
                  <a:srgbClr val="FF0000"/>
                </a:solidFill>
              </a:rPr>
              <a:t>How to take Input from Users</a:t>
            </a:r>
            <a:endParaRPr lang="en-IN" b="1" dirty="0">
              <a:solidFill>
                <a:srgbClr val="FF0000"/>
              </a:solidFill>
            </a:endParaRPr>
          </a:p>
        </p:txBody>
      </p:sp>
    </p:spTree>
    <p:extLst>
      <p:ext uri="{BB962C8B-B14F-4D97-AF65-F5344CB8AC3E}">
        <p14:creationId xmlns:p14="http://schemas.microsoft.com/office/powerpoint/2010/main" val="3420526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6FC391-FA8B-4D3E-814F-B3BC87F2D1B6}"/>
              </a:ext>
            </a:extLst>
          </p:cNvPr>
          <p:cNvSpPr txBox="1"/>
          <p:nvPr/>
        </p:nvSpPr>
        <p:spPr>
          <a:xfrm>
            <a:off x="181991" y="396743"/>
            <a:ext cx="8713433" cy="2031325"/>
          </a:xfrm>
          <a:prstGeom prst="rect">
            <a:avLst/>
          </a:prstGeom>
          <a:noFill/>
        </p:spPr>
        <p:txBody>
          <a:bodyPr wrap="square">
            <a:spAutoFit/>
          </a:bodyPr>
          <a:lstStyle/>
          <a:p>
            <a:pPr algn="just"/>
            <a:r>
              <a:rPr lang="en-US" b="0" i="0" dirty="0">
                <a:solidFill>
                  <a:srgbClr val="610B38"/>
                </a:solidFill>
                <a:effectLst/>
                <a:latin typeface="erdana"/>
              </a:rPr>
              <a:t>Scala Exception Handling</a:t>
            </a:r>
          </a:p>
          <a:p>
            <a:pPr algn="just"/>
            <a:r>
              <a:rPr lang="en-US" b="0" i="0" dirty="0">
                <a:solidFill>
                  <a:srgbClr val="333333"/>
                </a:solidFill>
                <a:effectLst/>
                <a:latin typeface="inter-regular"/>
              </a:rPr>
              <a:t>Exception handling is a mechanism which is used to handle abnormal conditions. </a:t>
            </a:r>
            <a:r>
              <a:rPr lang="en-US" dirty="0">
                <a:solidFill>
                  <a:srgbClr val="333333"/>
                </a:solidFill>
                <a:latin typeface="inter-regular"/>
              </a:rPr>
              <a:t>we</a:t>
            </a:r>
            <a:r>
              <a:rPr lang="en-US" b="0" i="0" dirty="0">
                <a:solidFill>
                  <a:srgbClr val="333333"/>
                </a:solidFill>
                <a:effectLst/>
                <a:latin typeface="inter-regular"/>
              </a:rPr>
              <a:t> can also avoid termination of your program unexpectedly.</a:t>
            </a:r>
          </a:p>
          <a:p>
            <a:pPr algn="just"/>
            <a:r>
              <a:rPr lang="en-US" b="0" i="0" dirty="0">
                <a:solidFill>
                  <a:srgbClr val="333333"/>
                </a:solidFill>
                <a:effectLst/>
                <a:latin typeface="inter-regular"/>
              </a:rPr>
              <a:t>Scala makes "checked vs unchecked" very simple. It doesn't have checked exceptions. All exceptions are unchecked in Scala, even </a:t>
            </a:r>
            <a:r>
              <a:rPr lang="en-US" b="0" i="0" dirty="0" err="1">
                <a:solidFill>
                  <a:srgbClr val="333333"/>
                </a:solidFill>
                <a:effectLst/>
                <a:latin typeface="inter-regular"/>
              </a:rPr>
              <a:t>SQLException</a:t>
            </a:r>
            <a:r>
              <a:rPr lang="en-US" b="0" i="0" dirty="0">
                <a:solidFill>
                  <a:srgbClr val="333333"/>
                </a:solidFill>
                <a:effectLst/>
                <a:latin typeface="inter-regular"/>
              </a:rPr>
              <a:t> and </a:t>
            </a:r>
            <a:r>
              <a:rPr lang="en-US" b="0" i="0" dirty="0" err="1">
                <a:solidFill>
                  <a:srgbClr val="333333"/>
                </a:solidFill>
                <a:effectLst/>
                <a:latin typeface="inter-regular"/>
              </a:rPr>
              <a:t>IOException</a:t>
            </a:r>
            <a:r>
              <a:rPr lang="en-US" b="0" i="0" dirty="0">
                <a:solidFill>
                  <a:srgbClr val="333333"/>
                </a:solidFill>
                <a:effectLst/>
                <a:latin typeface="inter-regular"/>
              </a:rPr>
              <a:t>.</a:t>
            </a:r>
          </a:p>
          <a:p>
            <a:br>
              <a:rPr lang="en-US" dirty="0"/>
            </a:br>
            <a:endParaRPr lang="en-IN" dirty="0"/>
          </a:p>
        </p:txBody>
      </p:sp>
      <p:sp>
        <p:nvSpPr>
          <p:cNvPr id="5" name="TextBox 4">
            <a:extLst>
              <a:ext uri="{FF2B5EF4-FFF2-40B4-BE49-F238E27FC236}">
                <a16:creationId xmlns:a16="http://schemas.microsoft.com/office/drawing/2014/main" id="{E20706D3-4AEE-419C-AF4E-ED8F212E54EC}"/>
              </a:ext>
            </a:extLst>
          </p:cNvPr>
          <p:cNvSpPr txBox="1"/>
          <p:nvPr/>
        </p:nvSpPr>
        <p:spPr>
          <a:xfrm>
            <a:off x="315156" y="2193654"/>
            <a:ext cx="7168719" cy="369332"/>
          </a:xfrm>
          <a:prstGeom prst="rect">
            <a:avLst/>
          </a:prstGeom>
          <a:noFill/>
        </p:spPr>
        <p:txBody>
          <a:bodyPr wrap="square">
            <a:spAutoFit/>
          </a:bodyPr>
          <a:lstStyle/>
          <a:p>
            <a:pPr algn="just"/>
            <a:r>
              <a:rPr lang="en-US" b="0" i="0" dirty="0">
                <a:solidFill>
                  <a:srgbClr val="610B38"/>
                </a:solidFill>
                <a:effectLst/>
                <a:latin typeface="erdana"/>
              </a:rPr>
              <a:t>Scala Program Example without Exception Handling</a:t>
            </a:r>
          </a:p>
        </p:txBody>
      </p:sp>
      <p:sp>
        <p:nvSpPr>
          <p:cNvPr id="7" name="TextBox 6">
            <a:extLst>
              <a:ext uri="{FF2B5EF4-FFF2-40B4-BE49-F238E27FC236}">
                <a16:creationId xmlns:a16="http://schemas.microsoft.com/office/drawing/2014/main" id="{62EDB360-0D73-41D5-9A0C-9533363A87E8}"/>
              </a:ext>
            </a:extLst>
          </p:cNvPr>
          <p:cNvSpPr txBox="1"/>
          <p:nvPr/>
        </p:nvSpPr>
        <p:spPr>
          <a:xfrm>
            <a:off x="2525697" y="2667636"/>
            <a:ext cx="4572000" cy="3693319"/>
          </a:xfrm>
          <a:prstGeom prst="rect">
            <a:avLst/>
          </a:prstGeom>
          <a:noFill/>
        </p:spPr>
        <p:txBody>
          <a:bodyPr wrap="square">
            <a:spAutoFit/>
          </a:bodyPr>
          <a:lstStyle/>
          <a:p>
            <a:r>
              <a:rPr lang="en-IN" dirty="0"/>
              <a:t>class </a:t>
            </a:r>
            <a:r>
              <a:rPr lang="en-IN" dirty="0" err="1"/>
              <a:t>Scala_Exception</a:t>
            </a:r>
            <a:r>
              <a:rPr lang="en-IN" dirty="0"/>
              <a:t>{  </a:t>
            </a:r>
          </a:p>
          <a:p>
            <a:r>
              <a:rPr lang="en-IN" dirty="0"/>
              <a:t>    def divide(</a:t>
            </a:r>
            <a:r>
              <a:rPr lang="en-IN" dirty="0" err="1"/>
              <a:t>a:Int</a:t>
            </a:r>
            <a:r>
              <a:rPr lang="en-IN" dirty="0"/>
              <a:t>, b:Int) = {  </a:t>
            </a:r>
          </a:p>
          <a:p>
            <a:r>
              <a:rPr lang="en-IN" dirty="0"/>
              <a:t>            a/b             // Exception occurred here  </a:t>
            </a:r>
          </a:p>
          <a:p>
            <a:r>
              <a:rPr lang="en-IN" dirty="0"/>
              <a:t>        </a:t>
            </a:r>
            <a:r>
              <a:rPr lang="en-IN" dirty="0" err="1"/>
              <a:t>println</a:t>
            </a:r>
            <a:r>
              <a:rPr lang="en-IN" dirty="0"/>
              <a:t>("Rest of the code is executing...")  </a:t>
            </a:r>
          </a:p>
          <a:p>
            <a:r>
              <a:rPr lang="en-IN" dirty="0"/>
              <a:t>    }  </a:t>
            </a:r>
          </a:p>
          <a:p>
            <a:r>
              <a:rPr lang="en-IN" dirty="0"/>
              <a:t>}  </a:t>
            </a:r>
          </a:p>
          <a:p>
            <a:r>
              <a:rPr lang="en-IN" dirty="0"/>
              <a:t>object </a:t>
            </a:r>
            <a:r>
              <a:rPr lang="en-IN" dirty="0" err="1"/>
              <a:t>MainObject</a:t>
            </a:r>
            <a:r>
              <a:rPr lang="en-IN" dirty="0"/>
              <a:t>{  </a:t>
            </a:r>
          </a:p>
          <a:p>
            <a:r>
              <a:rPr lang="en-IN" dirty="0"/>
              <a:t>    def main(</a:t>
            </a:r>
            <a:r>
              <a:rPr lang="en-IN" dirty="0" err="1"/>
              <a:t>args:Array</a:t>
            </a:r>
            <a:r>
              <a:rPr lang="en-IN" dirty="0"/>
              <a:t>[String]){  </a:t>
            </a:r>
          </a:p>
          <a:p>
            <a:r>
              <a:rPr lang="en-IN" dirty="0"/>
              <a:t>        var e = new </a:t>
            </a:r>
            <a:r>
              <a:rPr lang="en-IN" dirty="0" err="1"/>
              <a:t>ExceptionExample</a:t>
            </a:r>
            <a:r>
              <a:rPr lang="en-IN" dirty="0"/>
              <a:t>()  </a:t>
            </a:r>
          </a:p>
          <a:p>
            <a:r>
              <a:rPr lang="en-IN" dirty="0"/>
              <a:t>        </a:t>
            </a:r>
            <a:r>
              <a:rPr lang="en-IN" dirty="0" err="1"/>
              <a:t>e.divide</a:t>
            </a:r>
            <a:r>
              <a:rPr lang="en-IN" dirty="0"/>
              <a:t>(100,0)  </a:t>
            </a:r>
          </a:p>
          <a:p>
            <a:r>
              <a:rPr lang="en-IN" dirty="0"/>
              <a:t>   </a:t>
            </a:r>
          </a:p>
          <a:p>
            <a:r>
              <a:rPr lang="en-IN" dirty="0"/>
              <a:t>    }  </a:t>
            </a:r>
          </a:p>
          <a:p>
            <a:r>
              <a:rPr lang="en-IN" dirty="0"/>
              <a:t>} </a:t>
            </a:r>
          </a:p>
        </p:txBody>
      </p:sp>
    </p:spTree>
    <p:extLst>
      <p:ext uri="{BB962C8B-B14F-4D97-AF65-F5344CB8AC3E}">
        <p14:creationId xmlns:p14="http://schemas.microsoft.com/office/powerpoint/2010/main" val="1081714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EFD267-0362-4A20-ADAE-F814B6EBBE0A}"/>
              </a:ext>
            </a:extLst>
          </p:cNvPr>
          <p:cNvSpPr txBox="1"/>
          <p:nvPr/>
        </p:nvSpPr>
        <p:spPr>
          <a:xfrm>
            <a:off x="395056" y="87776"/>
            <a:ext cx="8322815" cy="2308324"/>
          </a:xfrm>
          <a:prstGeom prst="rect">
            <a:avLst/>
          </a:prstGeom>
          <a:noFill/>
        </p:spPr>
        <p:txBody>
          <a:bodyPr wrap="square">
            <a:spAutoFit/>
          </a:bodyPr>
          <a:lstStyle/>
          <a:p>
            <a:pPr algn="just"/>
            <a:r>
              <a:rPr lang="en-US" b="0" i="0" dirty="0">
                <a:solidFill>
                  <a:srgbClr val="610B38"/>
                </a:solidFill>
                <a:effectLst/>
                <a:latin typeface="erdana"/>
              </a:rPr>
              <a:t>Scala Try Catch</a:t>
            </a:r>
          </a:p>
          <a:p>
            <a:pPr algn="just"/>
            <a:r>
              <a:rPr lang="en-US" b="0" i="0" dirty="0">
                <a:solidFill>
                  <a:srgbClr val="333333"/>
                </a:solidFill>
                <a:effectLst/>
                <a:latin typeface="inter-regular"/>
              </a:rPr>
              <a:t>Scala provides try and catch block to handle exception. The try block is used to enclose suspect code. The catch block is used to handle exception occurred in try block. </a:t>
            </a:r>
            <a:r>
              <a:rPr lang="en-US" dirty="0">
                <a:solidFill>
                  <a:srgbClr val="333333"/>
                </a:solidFill>
                <a:latin typeface="inter-regular"/>
              </a:rPr>
              <a:t>we</a:t>
            </a:r>
            <a:r>
              <a:rPr lang="en-US" b="0" i="0" dirty="0">
                <a:solidFill>
                  <a:srgbClr val="333333"/>
                </a:solidFill>
                <a:effectLst/>
                <a:latin typeface="inter-regular"/>
              </a:rPr>
              <a:t> can have any number of try catch block in your program according to need.</a:t>
            </a:r>
          </a:p>
          <a:p>
            <a:pPr algn="just"/>
            <a:r>
              <a:rPr lang="en-US" b="0" i="0" dirty="0">
                <a:solidFill>
                  <a:srgbClr val="610B38"/>
                </a:solidFill>
                <a:effectLst/>
                <a:latin typeface="erdana"/>
              </a:rPr>
              <a:t>Scala Try Catch Example</a:t>
            </a:r>
          </a:p>
          <a:p>
            <a:pPr algn="just"/>
            <a:r>
              <a:rPr lang="en-US" b="0" i="0" dirty="0">
                <a:solidFill>
                  <a:srgbClr val="333333"/>
                </a:solidFill>
                <a:effectLst/>
                <a:latin typeface="inter-regular"/>
              </a:rPr>
              <a:t>In the following program, we have enclosed our suspect code inside try block. After try block we have used a catch handler to catch exception. If any exception occurs, catch handler will handle it and program will not terminate abnormally.</a:t>
            </a:r>
          </a:p>
        </p:txBody>
      </p:sp>
      <p:sp>
        <p:nvSpPr>
          <p:cNvPr id="5" name="TextBox 4">
            <a:extLst>
              <a:ext uri="{FF2B5EF4-FFF2-40B4-BE49-F238E27FC236}">
                <a16:creationId xmlns:a16="http://schemas.microsoft.com/office/drawing/2014/main" id="{682EBD7E-E74F-4733-8F51-21EF325114AD}"/>
              </a:ext>
            </a:extLst>
          </p:cNvPr>
          <p:cNvSpPr txBox="1"/>
          <p:nvPr/>
        </p:nvSpPr>
        <p:spPr>
          <a:xfrm>
            <a:off x="847818" y="2661408"/>
            <a:ext cx="4572000" cy="3600986"/>
          </a:xfrm>
          <a:prstGeom prst="rect">
            <a:avLst/>
          </a:prstGeom>
          <a:noFill/>
        </p:spPr>
        <p:txBody>
          <a:bodyPr wrap="square">
            <a:spAutoFit/>
          </a:bodyPr>
          <a:lstStyle/>
          <a:p>
            <a:r>
              <a:rPr lang="en-IN" sz="1200" dirty="0"/>
              <a:t>class </a:t>
            </a:r>
            <a:r>
              <a:rPr lang="en-IN" sz="1200" dirty="0" err="1"/>
              <a:t>Scala_try_catch</a:t>
            </a:r>
            <a:r>
              <a:rPr lang="en-IN" sz="1200" dirty="0"/>
              <a:t> {</a:t>
            </a:r>
          </a:p>
          <a:p>
            <a:r>
              <a:rPr lang="en-IN" sz="1200" dirty="0"/>
              <a:t>  def divide(</a:t>
            </a:r>
            <a:r>
              <a:rPr lang="en-IN" sz="1200" dirty="0" err="1"/>
              <a:t>a:Int</a:t>
            </a:r>
            <a:r>
              <a:rPr lang="en-IN" sz="1200" dirty="0"/>
              <a:t>, b:Int) = {</a:t>
            </a:r>
          </a:p>
          <a:p>
            <a:r>
              <a:rPr lang="en-IN" sz="1200" dirty="0"/>
              <a:t>    try{</a:t>
            </a:r>
          </a:p>
          <a:p>
            <a:r>
              <a:rPr lang="en-IN" sz="1200" dirty="0"/>
              <a:t>      a/b</a:t>
            </a:r>
          </a:p>
          <a:p>
            <a:r>
              <a:rPr lang="en-IN" sz="1200" dirty="0"/>
              <a:t>    }catch{</a:t>
            </a:r>
          </a:p>
          <a:p>
            <a:r>
              <a:rPr lang="en-IN" sz="1200" dirty="0"/>
              <a:t>      case e: Exception=&gt;</a:t>
            </a:r>
            <a:r>
              <a:rPr lang="en-IN" sz="1200" dirty="0" err="1"/>
              <a:t>println</a:t>
            </a:r>
            <a:r>
              <a:rPr lang="en-IN" sz="1200" dirty="0"/>
              <a:t>(e)</a:t>
            </a:r>
          </a:p>
          <a:p>
            <a:r>
              <a:rPr lang="en-IN" sz="1200" dirty="0"/>
              <a:t>    }</a:t>
            </a:r>
          </a:p>
          <a:p>
            <a:r>
              <a:rPr lang="en-IN" sz="1200" dirty="0"/>
              <a:t>    </a:t>
            </a:r>
            <a:r>
              <a:rPr lang="en-IN" sz="1200" dirty="0" err="1"/>
              <a:t>println</a:t>
            </a:r>
            <a:r>
              <a:rPr lang="en-IN" sz="1200" dirty="0"/>
              <a:t>("Rest of the code is executing...")</a:t>
            </a:r>
          </a:p>
          <a:p>
            <a:r>
              <a:rPr lang="en-IN" sz="1200" dirty="0"/>
              <a:t>  }</a:t>
            </a:r>
          </a:p>
          <a:p>
            <a:r>
              <a:rPr lang="en-IN" sz="1200" dirty="0"/>
              <a:t>}</a:t>
            </a:r>
          </a:p>
          <a:p>
            <a:r>
              <a:rPr lang="en-IN" sz="1200" dirty="0"/>
              <a:t>object  </a:t>
            </a:r>
            <a:r>
              <a:rPr lang="en-IN" sz="1200" dirty="0" err="1"/>
              <a:t>Scala_try_obj</a:t>
            </a:r>
            <a:endParaRPr lang="en-IN" sz="1200" dirty="0"/>
          </a:p>
          <a:p>
            <a:r>
              <a:rPr lang="en-IN" sz="1200" dirty="0"/>
              <a:t>{</a:t>
            </a:r>
          </a:p>
          <a:p>
            <a:endParaRPr lang="en-IN" sz="1200" dirty="0"/>
          </a:p>
          <a:p>
            <a:r>
              <a:rPr lang="en-IN" sz="1200" dirty="0"/>
              <a:t>  def main(</a:t>
            </a:r>
            <a:r>
              <a:rPr lang="en-IN" sz="1200" dirty="0" err="1"/>
              <a:t>args</a:t>
            </a:r>
            <a:r>
              <a:rPr lang="en-IN" sz="1200" dirty="0"/>
              <a:t>: Array[String]): Unit = {</a:t>
            </a:r>
          </a:p>
          <a:p>
            <a:r>
              <a:rPr lang="en-IN" sz="1200" dirty="0"/>
              <a:t>    var e = new </a:t>
            </a:r>
            <a:r>
              <a:rPr lang="en-IN" sz="1200" dirty="0" err="1"/>
              <a:t>Scala_try_catch</a:t>
            </a:r>
            <a:r>
              <a:rPr lang="en-IN" sz="1200" dirty="0"/>
              <a:t>()</a:t>
            </a:r>
          </a:p>
          <a:p>
            <a:r>
              <a:rPr lang="en-IN" sz="1200" dirty="0"/>
              <a:t>    </a:t>
            </a:r>
            <a:r>
              <a:rPr lang="en-IN" sz="1200" dirty="0" err="1"/>
              <a:t>e.divide</a:t>
            </a:r>
            <a:r>
              <a:rPr lang="en-IN" sz="1200" dirty="0"/>
              <a:t>(100,0)</a:t>
            </a:r>
          </a:p>
          <a:p>
            <a:endParaRPr lang="en-IN" sz="1200" dirty="0"/>
          </a:p>
          <a:p>
            <a:r>
              <a:rPr lang="en-IN" sz="1200" dirty="0"/>
              <a:t>  }</a:t>
            </a:r>
          </a:p>
          <a:p>
            <a:r>
              <a:rPr lang="en-IN" sz="1200" dirty="0"/>
              <a:t>}</a:t>
            </a:r>
          </a:p>
        </p:txBody>
      </p:sp>
    </p:spTree>
    <p:extLst>
      <p:ext uri="{BB962C8B-B14F-4D97-AF65-F5344CB8AC3E}">
        <p14:creationId xmlns:p14="http://schemas.microsoft.com/office/powerpoint/2010/main" val="230272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628218-78DA-4507-8738-4CACC06D25BD}"/>
              </a:ext>
            </a:extLst>
          </p:cNvPr>
          <p:cNvSpPr txBox="1"/>
          <p:nvPr/>
        </p:nvSpPr>
        <p:spPr>
          <a:xfrm>
            <a:off x="279646" y="274248"/>
            <a:ext cx="7887809" cy="1754326"/>
          </a:xfrm>
          <a:prstGeom prst="rect">
            <a:avLst/>
          </a:prstGeom>
          <a:noFill/>
        </p:spPr>
        <p:txBody>
          <a:bodyPr wrap="square">
            <a:spAutoFit/>
          </a:bodyPr>
          <a:lstStyle/>
          <a:p>
            <a:pPr algn="just"/>
            <a:r>
              <a:rPr lang="en-US" b="0" i="0" dirty="0">
                <a:solidFill>
                  <a:srgbClr val="610B38"/>
                </a:solidFill>
                <a:effectLst/>
                <a:latin typeface="erdana"/>
              </a:rPr>
              <a:t>Scala Try Catch Example 2</a:t>
            </a:r>
          </a:p>
          <a:p>
            <a:pPr algn="just"/>
            <a:r>
              <a:rPr lang="en-US" b="0" i="0" dirty="0">
                <a:solidFill>
                  <a:srgbClr val="333333"/>
                </a:solidFill>
                <a:effectLst/>
                <a:latin typeface="inter-regular"/>
              </a:rPr>
              <a:t>In this example, we have two cases in our catch handler. First case will handle only arithmetic type exception. Second case has Throwable class which is a super class in exception hierarchy. The second case is able to handle any type of exception in your program. Sometimes when you don't know about the type of exception, you can use super class.</a:t>
            </a:r>
          </a:p>
        </p:txBody>
      </p:sp>
      <p:sp>
        <p:nvSpPr>
          <p:cNvPr id="5" name="TextBox 4">
            <a:extLst>
              <a:ext uri="{FF2B5EF4-FFF2-40B4-BE49-F238E27FC236}">
                <a16:creationId xmlns:a16="http://schemas.microsoft.com/office/drawing/2014/main" id="{BB02BA86-6F44-4350-B0D2-3541DDA43BCC}"/>
              </a:ext>
            </a:extLst>
          </p:cNvPr>
          <p:cNvSpPr txBox="1"/>
          <p:nvPr/>
        </p:nvSpPr>
        <p:spPr>
          <a:xfrm>
            <a:off x="3584356" y="1922042"/>
            <a:ext cx="4572000" cy="4154984"/>
          </a:xfrm>
          <a:prstGeom prst="rect">
            <a:avLst/>
          </a:prstGeom>
          <a:noFill/>
        </p:spPr>
        <p:txBody>
          <a:bodyPr wrap="square">
            <a:spAutoFit/>
          </a:bodyPr>
          <a:lstStyle/>
          <a:p>
            <a:r>
              <a:rPr lang="en-IN" sz="1200" dirty="0"/>
              <a:t>class </a:t>
            </a:r>
            <a:r>
              <a:rPr lang="en-IN" sz="1200" dirty="0" err="1"/>
              <a:t>Scala_try_Multiple_catch</a:t>
            </a:r>
            <a:r>
              <a:rPr lang="en-IN" sz="1200" dirty="0"/>
              <a:t> {</a:t>
            </a:r>
          </a:p>
          <a:p>
            <a:r>
              <a:rPr lang="en-IN" sz="1200" dirty="0"/>
              <a:t>  def divide(</a:t>
            </a:r>
            <a:r>
              <a:rPr lang="en-IN" sz="1200" dirty="0" err="1"/>
              <a:t>a:Int</a:t>
            </a:r>
            <a:r>
              <a:rPr lang="en-IN" sz="1200" dirty="0"/>
              <a:t>, b:Int) = {</a:t>
            </a:r>
          </a:p>
          <a:p>
            <a:r>
              <a:rPr lang="en-IN" sz="1200" dirty="0"/>
              <a:t>    try{</a:t>
            </a:r>
          </a:p>
          <a:p>
            <a:r>
              <a:rPr lang="en-IN" sz="1200" dirty="0"/>
              <a:t>      a/b</a:t>
            </a:r>
          </a:p>
          <a:p>
            <a:r>
              <a:rPr lang="en-IN" sz="1200" dirty="0"/>
              <a:t>      var </a:t>
            </a:r>
            <a:r>
              <a:rPr lang="en-IN" sz="1200" dirty="0" err="1"/>
              <a:t>arr</a:t>
            </a:r>
            <a:r>
              <a:rPr lang="en-IN" sz="1200" dirty="0"/>
              <a:t> = Array(1,2)</a:t>
            </a:r>
          </a:p>
          <a:p>
            <a:r>
              <a:rPr lang="en-IN" sz="1200" dirty="0"/>
              <a:t>      </a:t>
            </a:r>
            <a:r>
              <a:rPr lang="en-IN" sz="1200" dirty="0" err="1"/>
              <a:t>arr</a:t>
            </a:r>
            <a:r>
              <a:rPr lang="en-IN" sz="1200" dirty="0"/>
              <a:t>(10)</a:t>
            </a:r>
          </a:p>
          <a:p>
            <a:r>
              <a:rPr lang="en-IN" sz="1200" dirty="0"/>
              <a:t>    }catch{</a:t>
            </a:r>
          </a:p>
          <a:p>
            <a:r>
              <a:rPr lang="en-IN" sz="1200" dirty="0"/>
              <a:t>      case e: </a:t>
            </a:r>
            <a:r>
              <a:rPr lang="en-IN" sz="1200" dirty="0" err="1"/>
              <a:t>ArithmeticException</a:t>
            </a:r>
            <a:r>
              <a:rPr lang="en-IN" sz="1200" dirty="0"/>
              <a:t> =&gt; </a:t>
            </a:r>
            <a:r>
              <a:rPr lang="en-IN" sz="1200" dirty="0" err="1"/>
              <a:t>println</a:t>
            </a:r>
            <a:r>
              <a:rPr lang="en-IN" sz="1200" dirty="0"/>
              <a:t>(e)</a:t>
            </a:r>
          </a:p>
          <a:p>
            <a:r>
              <a:rPr lang="en-IN" sz="1200" dirty="0"/>
              <a:t>      case ex: Throwable =&gt;</a:t>
            </a:r>
            <a:r>
              <a:rPr lang="en-IN" sz="1200" dirty="0" err="1"/>
              <a:t>println</a:t>
            </a:r>
            <a:r>
              <a:rPr lang="en-IN" sz="1200" dirty="0"/>
              <a:t>("found a unknown exception"+ ex)</a:t>
            </a:r>
          </a:p>
          <a:p>
            <a:r>
              <a:rPr lang="en-IN" sz="1200" dirty="0"/>
              <a:t>    }</a:t>
            </a:r>
          </a:p>
          <a:p>
            <a:r>
              <a:rPr lang="en-IN" sz="1200" dirty="0"/>
              <a:t>    </a:t>
            </a:r>
            <a:r>
              <a:rPr lang="en-IN" sz="1200" dirty="0" err="1"/>
              <a:t>println</a:t>
            </a:r>
            <a:r>
              <a:rPr lang="en-IN" sz="1200" dirty="0"/>
              <a:t>("Rest of the code is executing...")</a:t>
            </a:r>
          </a:p>
          <a:p>
            <a:r>
              <a:rPr lang="en-IN" sz="1200" dirty="0"/>
              <a:t>  }</a:t>
            </a:r>
          </a:p>
          <a:p>
            <a:r>
              <a:rPr lang="en-IN" sz="1200" dirty="0"/>
              <a:t>}</a:t>
            </a:r>
          </a:p>
          <a:p>
            <a:r>
              <a:rPr lang="en-IN" sz="1200" dirty="0"/>
              <a:t>object </a:t>
            </a:r>
            <a:r>
              <a:rPr lang="en-IN" sz="1200" dirty="0" err="1"/>
              <a:t>Scala_try_mul_obj</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var e = new </a:t>
            </a:r>
            <a:r>
              <a:rPr lang="en-IN" sz="1200" dirty="0" err="1"/>
              <a:t>Scala_try_Multiple_catch</a:t>
            </a:r>
            <a:r>
              <a:rPr lang="en-IN" sz="1200" dirty="0"/>
              <a:t>()</a:t>
            </a:r>
          </a:p>
          <a:p>
            <a:r>
              <a:rPr lang="en-IN" sz="1200" dirty="0"/>
              <a:t>    </a:t>
            </a:r>
            <a:r>
              <a:rPr lang="en-IN" sz="1200" dirty="0" err="1"/>
              <a:t>e.divide</a:t>
            </a:r>
            <a:r>
              <a:rPr lang="en-IN" sz="1200" dirty="0"/>
              <a:t>(100,10)</a:t>
            </a:r>
          </a:p>
          <a:p>
            <a:endParaRPr lang="en-IN" sz="1200" dirty="0"/>
          </a:p>
          <a:p>
            <a:r>
              <a:rPr lang="en-IN" sz="1200" dirty="0"/>
              <a:t>  }</a:t>
            </a:r>
          </a:p>
          <a:p>
            <a:endParaRPr lang="en-IN" sz="1200" dirty="0"/>
          </a:p>
          <a:p>
            <a:r>
              <a:rPr lang="en-IN" sz="1200" dirty="0"/>
              <a:t>}</a:t>
            </a:r>
          </a:p>
        </p:txBody>
      </p:sp>
    </p:spTree>
    <p:extLst>
      <p:ext uri="{BB962C8B-B14F-4D97-AF65-F5344CB8AC3E}">
        <p14:creationId xmlns:p14="http://schemas.microsoft.com/office/powerpoint/2010/main" val="3207222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91F7F2-11E1-4C6A-9243-1B4955EBA0DB}"/>
              </a:ext>
            </a:extLst>
          </p:cNvPr>
          <p:cNvSpPr txBox="1"/>
          <p:nvPr/>
        </p:nvSpPr>
        <p:spPr>
          <a:xfrm>
            <a:off x="102092" y="181927"/>
            <a:ext cx="8873231" cy="1477328"/>
          </a:xfrm>
          <a:prstGeom prst="rect">
            <a:avLst/>
          </a:prstGeom>
          <a:noFill/>
        </p:spPr>
        <p:txBody>
          <a:bodyPr wrap="square">
            <a:spAutoFit/>
          </a:bodyPr>
          <a:lstStyle/>
          <a:p>
            <a:pPr algn="just"/>
            <a:r>
              <a:rPr lang="en-US" b="0" i="0" dirty="0">
                <a:solidFill>
                  <a:srgbClr val="610B38"/>
                </a:solidFill>
                <a:effectLst/>
                <a:latin typeface="erdana"/>
              </a:rPr>
              <a:t>Scala Finally</a:t>
            </a:r>
          </a:p>
          <a:p>
            <a:pPr algn="just"/>
            <a:r>
              <a:rPr lang="en-US" b="0" i="0" dirty="0">
                <a:solidFill>
                  <a:srgbClr val="333333"/>
                </a:solidFill>
                <a:effectLst/>
                <a:latin typeface="inter-regular"/>
              </a:rPr>
              <a:t>The finally block is used to release resources during exception. Resources may be file, network connection, database connection etc. the finally block executes guaranteed. The following program illustrate the use of finally block.</a:t>
            </a:r>
          </a:p>
          <a:p>
            <a:pPr algn="just"/>
            <a:r>
              <a:rPr lang="en-US" b="0" i="0" dirty="0">
                <a:solidFill>
                  <a:srgbClr val="610B38"/>
                </a:solidFill>
                <a:effectLst/>
                <a:latin typeface="erdana"/>
              </a:rPr>
              <a:t>Scala Finally Block Example</a:t>
            </a:r>
          </a:p>
        </p:txBody>
      </p:sp>
      <p:sp>
        <p:nvSpPr>
          <p:cNvPr id="7" name="TextBox 6">
            <a:extLst>
              <a:ext uri="{FF2B5EF4-FFF2-40B4-BE49-F238E27FC236}">
                <a16:creationId xmlns:a16="http://schemas.microsoft.com/office/drawing/2014/main" id="{FB37A60A-2308-47F8-847B-610DCE8A1A9C}"/>
              </a:ext>
            </a:extLst>
          </p:cNvPr>
          <p:cNvSpPr txBox="1"/>
          <p:nvPr/>
        </p:nvSpPr>
        <p:spPr>
          <a:xfrm>
            <a:off x="4403323" y="1782426"/>
            <a:ext cx="4572000" cy="4893647"/>
          </a:xfrm>
          <a:prstGeom prst="rect">
            <a:avLst/>
          </a:prstGeom>
          <a:noFill/>
        </p:spPr>
        <p:txBody>
          <a:bodyPr wrap="square">
            <a:spAutoFit/>
          </a:bodyPr>
          <a:lstStyle/>
          <a:p>
            <a:r>
              <a:rPr lang="en-IN" sz="1200" dirty="0"/>
              <a:t>class </a:t>
            </a:r>
            <a:r>
              <a:rPr lang="en-IN" sz="1200" dirty="0" err="1"/>
              <a:t>ExceptionExample</a:t>
            </a:r>
            <a:r>
              <a:rPr lang="en-IN" sz="1200" dirty="0"/>
              <a:t>{  </a:t>
            </a:r>
          </a:p>
          <a:p>
            <a:r>
              <a:rPr lang="en-IN" sz="1200" dirty="0"/>
              <a:t>    def divide(</a:t>
            </a:r>
            <a:r>
              <a:rPr lang="en-IN" sz="1200" dirty="0" err="1"/>
              <a:t>a:Int</a:t>
            </a:r>
            <a:r>
              <a:rPr lang="en-IN" sz="1200" dirty="0"/>
              <a:t>, b:Int) = {  </a:t>
            </a:r>
          </a:p>
          <a:p>
            <a:r>
              <a:rPr lang="en-IN" sz="1200" dirty="0"/>
              <a:t>        try{  </a:t>
            </a:r>
          </a:p>
          <a:p>
            <a:r>
              <a:rPr lang="en-IN" sz="1200" dirty="0"/>
              <a:t>            a/b  </a:t>
            </a:r>
          </a:p>
          <a:p>
            <a:r>
              <a:rPr lang="en-IN" sz="1200" dirty="0"/>
              <a:t>            var </a:t>
            </a:r>
            <a:r>
              <a:rPr lang="en-IN" sz="1200" dirty="0" err="1"/>
              <a:t>arr</a:t>
            </a:r>
            <a:r>
              <a:rPr lang="en-IN" sz="1200" dirty="0"/>
              <a:t> = Array(1,2)  </a:t>
            </a:r>
          </a:p>
          <a:p>
            <a:r>
              <a:rPr lang="en-IN" sz="1200" dirty="0"/>
              <a:t>            </a:t>
            </a:r>
            <a:r>
              <a:rPr lang="en-IN" sz="1200" dirty="0" err="1"/>
              <a:t>arr</a:t>
            </a:r>
            <a:r>
              <a:rPr lang="en-IN" sz="1200" dirty="0"/>
              <a:t>(10)  </a:t>
            </a:r>
          </a:p>
          <a:p>
            <a:r>
              <a:rPr lang="en-IN" sz="1200" dirty="0"/>
              <a:t>        }catch{  </a:t>
            </a:r>
          </a:p>
          <a:p>
            <a:r>
              <a:rPr lang="en-IN" sz="1200" dirty="0"/>
              <a:t>            case e: </a:t>
            </a:r>
            <a:r>
              <a:rPr lang="en-IN" sz="1200" dirty="0" err="1"/>
              <a:t>ArithmeticException</a:t>
            </a:r>
            <a:r>
              <a:rPr lang="en-IN" sz="1200" dirty="0"/>
              <a:t> =&gt; </a:t>
            </a:r>
            <a:r>
              <a:rPr lang="en-IN" sz="1200" dirty="0" err="1"/>
              <a:t>println</a:t>
            </a:r>
            <a:r>
              <a:rPr lang="en-IN" sz="1200" dirty="0"/>
              <a:t>(e)  </a:t>
            </a:r>
          </a:p>
          <a:p>
            <a:r>
              <a:rPr lang="en-IN" sz="1200" dirty="0"/>
              <a:t>            case ex: Exception =&gt;</a:t>
            </a:r>
            <a:r>
              <a:rPr lang="en-IN" sz="1200" dirty="0" err="1"/>
              <a:t>println</a:t>
            </a:r>
            <a:r>
              <a:rPr lang="en-IN" sz="1200" dirty="0"/>
              <a:t>(ex)  </a:t>
            </a:r>
          </a:p>
          <a:p>
            <a:r>
              <a:rPr lang="en-IN" sz="1200" dirty="0"/>
              <a:t>            case </a:t>
            </a:r>
            <a:r>
              <a:rPr lang="en-IN" sz="1200" dirty="0" err="1"/>
              <a:t>th</a:t>
            </a:r>
            <a:r>
              <a:rPr lang="en-IN" sz="1200" dirty="0"/>
              <a:t>: Throwable=&gt;</a:t>
            </a:r>
            <a:r>
              <a:rPr lang="en-IN" sz="1200" dirty="0" err="1"/>
              <a:t>println</a:t>
            </a:r>
            <a:r>
              <a:rPr lang="en-IN" sz="1200" dirty="0"/>
              <a:t>("found a unknown exception"+</a:t>
            </a:r>
            <a:r>
              <a:rPr lang="en-IN" sz="1200" dirty="0" err="1"/>
              <a:t>th</a:t>
            </a:r>
            <a:r>
              <a:rPr lang="en-IN" sz="1200" dirty="0"/>
              <a:t>)  </a:t>
            </a:r>
          </a:p>
          <a:p>
            <a:r>
              <a:rPr lang="en-IN" sz="1200" dirty="0"/>
              <a:t>        }  </a:t>
            </a:r>
          </a:p>
          <a:p>
            <a:r>
              <a:rPr lang="en-IN" sz="1200" dirty="0"/>
              <a:t>        finally{  </a:t>
            </a:r>
          </a:p>
          <a:p>
            <a:r>
              <a:rPr lang="en-IN" sz="1200" dirty="0"/>
              <a:t>            </a:t>
            </a:r>
            <a:r>
              <a:rPr lang="en-IN" sz="1200" dirty="0" err="1"/>
              <a:t>println</a:t>
            </a:r>
            <a:r>
              <a:rPr lang="en-IN" sz="1200" dirty="0"/>
              <a:t>("</a:t>
            </a:r>
            <a:r>
              <a:rPr lang="en-IN" sz="1200" dirty="0" err="1"/>
              <a:t>Finaly</a:t>
            </a:r>
            <a:r>
              <a:rPr lang="en-IN" sz="1200" dirty="0"/>
              <a:t> block always executes")  </a:t>
            </a:r>
          </a:p>
          <a:p>
            <a:r>
              <a:rPr lang="en-IN" sz="1200" dirty="0"/>
              <a:t>        }  </a:t>
            </a:r>
          </a:p>
          <a:p>
            <a:r>
              <a:rPr lang="en-IN" sz="1200" dirty="0"/>
              <a:t>        </a:t>
            </a:r>
            <a:r>
              <a:rPr lang="en-IN" sz="1200" dirty="0" err="1"/>
              <a:t>println</a:t>
            </a:r>
            <a:r>
              <a:rPr lang="en-IN" sz="1200" dirty="0"/>
              <a:t>("Rest of the code is executing...")  </a:t>
            </a:r>
          </a:p>
          <a:p>
            <a:r>
              <a:rPr lang="en-IN" sz="1200" dirty="0"/>
              <a:t>    }  </a:t>
            </a:r>
          </a:p>
          <a:p>
            <a:r>
              <a:rPr lang="en-IN" sz="1200" dirty="0"/>
              <a:t>}  </a:t>
            </a:r>
          </a:p>
          <a:p>
            <a:r>
              <a:rPr lang="en-IN" sz="1200" dirty="0"/>
              <a:t>  </a:t>
            </a:r>
          </a:p>
          <a:p>
            <a:r>
              <a:rPr lang="en-IN" sz="1200" dirty="0"/>
              <a:t>  </a:t>
            </a:r>
          </a:p>
          <a:p>
            <a:r>
              <a:rPr lang="en-IN" sz="1200" dirty="0"/>
              <a:t>object </a:t>
            </a:r>
            <a:r>
              <a:rPr lang="en-IN" sz="1200" dirty="0" err="1"/>
              <a:t>MainObject</a:t>
            </a:r>
            <a:r>
              <a:rPr lang="en-IN" sz="1200" dirty="0"/>
              <a:t>{  </a:t>
            </a:r>
          </a:p>
          <a:p>
            <a:r>
              <a:rPr lang="en-IN" sz="1200" dirty="0"/>
              <a:t>    def main(</a:t>
            </a:r>
            <a:r>
              <a:rPr lang="en-IN" sz="1200" dirty="0" err="1"/>
              <a:t>args:Array</a:t>
            </a:r>
            <a:r>
              <a:rPr lang="en-IN" sz="1200" dirty="0"/>
              <a:t>[String]){  </a:t>
            </a:r>
          </a:p>
          <a:p>
            <a:r>
              <a:rPr lang="en-IN" sz="1200" dirty="0"/>
              <a:t>        var e = new </a:t>
            </a:r>
            <a:r>
              <a:rPr lang="en-IN" sz="1200" dirty="0" err="1"/>
              <a:t>ExceptionExample</a:t>
            </a:r>
            <a:r>
              <a:rPr lang="en-IN" sz="1200" dirty="0"/>
              <a:t>()  </a:t>
            </a:r>
          </a:p>
          <a:p>
            <a:r>
              <a:rPr lang="en-IN" sz="1200" dirty="0"/>
              <a:t>        </a:t>
            </a:r>
            <a:r>
              <a:rPr lang="en-IN" sz="1200" dirty="0" err="1"/>
              <a:t>e.divide</a:t>
            </a:r>
            <a:r>
              <a:rPr lang="en-IN" sz="1200" dirty="0"/>
              <a:t>(100,10)  </a:t>
            </a:r>
          </a:p>
          <a:p>
            <a:r>
              <a:rPr lang="en-IN" sz="1200" dirty="0"/>
              <a:t>   </a:t>
            </a:r>
          </a:p>
          <a:p>
            <a:r>
              <a:rPr lang="en-IN" sz="1200" dirty="0"/>
              <a:t>    }  </a:t>
            </a:r>
          </a:p>
          <a:p>
            <a:r>
              <a:rPr lang="en-IN" sz="1200" dirty="0"/>
              <a:t>} </a:t>
            </a:r>
          </a:p>
        </p:txBody>
      </p:sp>
    </p:spTree>
    <p:extLst>
      <p:ext uri="{BB962C8B-B14F-4D97-AF65-F5344CB8AC3E}">
        <p14:creationId xmlns:p14="http://schemas.microsoft.com/office/powerpoint/2010/main" val="30427556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3B6775-C699-484A-B748-5BA332F16AE1}"/>
              </a:ext>
            </a:extLst>
          </p:cNvPr>
          <p:cNvSpPr txBox="1"/>
          <p:nvPr/>
        </p:nvSpPr>
        <p:spPr>
          <a:xfrm>
            <a:off x="146481" y="410993"/>
            <a:ext cx="8544758" cy="1200329"/>
          </a:xfrm>
          <a:prstGeom prst="rect">
            <a:avLst/>
          </a:prstGeom>
          <a:noFill/>
        </p:spPr>
        <p:txBody>
          <a:bodyPr wrap="square">
            <a:spAutoFit/>
          </a:bodyPr>
          <a:lstStyle/>
          <a:p>
            <a:r>
              <a:rPr lang="en-US" b="1" i="0" dirty="0">
                <a:solidFill>
                  <a:srgbClr val="333333"/>
                </a:solidFill>
                <a:effectLst/>
                <a:latin typeface="inter-regular"/>
              </a:rPr>
              <a:t>custom exceptions</a:t>
            </a:r>
          </a:p>
          <a:p>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a:t>
            </a:r>
            <a:r>
              <a:rPr lang="en-US" dirty="0">
                <a:solidFill>
                  <a:srgbClr val="333333"/>
                </a:solidFill>
                <a:latin typeface="inter-regular"/>
              </a:rPr>
              <a:t>we</a:t>
            </a:r>
            <a:r>
              <a:rPr lang="en-US" b="0" i="0" dirty="0">
                <a:solidFill>
                  <a:srgbClr val="333333"/>
                </a:solidFill>
                <a:effectLst/>
                <a:latin typeface="inter-regular"/>
              </a:rPr>
              <a:t> can create your own exception. It is also known as custom exceptions. You must extend Exception class while declaring custom exception class. </a:t>
            </a:r>
            <a:r>
              <a:rPr lang="en-US" dirty="0">
                <a:solidFill>
                  <a:srgbClr val="333333"/>
                </a:solidFill>
                <a:latin typeface="inter-regular"/>
              </a:rPr>
              <a:t>we</a:t>
            </a:r>
            <a:r>
              <a:rPr lang="en-US" b="0" i="0" dirty="0">
                <a:solidFill>
                  <a:srgbClr val="333333"/>
                </a:solidFill>
                <a:effectLst/>
                <a:latin typeface="inter-regular"/>
              </a:rPr>
              <a:t> can create your own exception message in custom class.</a:t>
            </a:r>
            <a:endParaRPr lang="en-IN" dirty="0"/>
          </a:p>
        </p:txBody>
      </p:sp>
      <p:sp>
        <p:nvSpPr>
          <p:cNvPr id="6" name="TextBox 5">
            <a:extLst>
              <a:ext uri="{FF2B5EF4-FFF2-40B4-BE49-F238E27FC236}">
                <a16:creationId xmlns:a16="http://schemas.microsoft.com/office/drawing/2014/main" id="{DC3D01C0-BC04-46EC-BCFB-9AEDDC485A67}"/>
              </a:ext>
            </a:extLst>
          </p:cNvPr>
          <p:cNvSpPr txBox="1"/>
          <p:nvPr/>
        </p:nvSpPr>
        <p:spPr>
          <a:xfrm>
            <a:off x="4256843" y="1611322"/>
            <a:ext cx="4643020" cy="4832092"/>
          </a:xfrm>
          <a:prstGeom prst="rect">
            <a:avLst/>
          </a:prstGeom>
          <a:noFill/>
        </p:spPr>
        <p:txBody>
          <a:bodyPr wrap="square">
            <a:spAutoFit/>
          </a:bodyPr>
          <a:lstStyle/>
          <a:p>
            <a:r>
              <a:rPr lang="en-IN" sz="1400" dirty="0"/>
              <a:t>class </a:t>
            </a:r>
            <a:r>
              <a:rPr lang="en-IN" sz="1400" dirty="0" err="1"/>
              <a:t>InvalidAgeException</a:t>
            </a:r>
            <a:r>
              <a:rPr lang="en-IN" sz="1400" dirty="0"/>
              <a:t>(</a:t>
            </a:r>
            <a:r>
              <a:rPr lang="en-IN" sz="1400" dirty="0" err="1"/>
              <a:t>s:String</a:t>
            </a:r>
            <a:r>
              <a:rPr lang="en-IN" sz="1400" dirty="0"/>
              <a:t>) extends Exception(s){}</a:t>
            </a:r>
          </a:p>
          <a:p>
            <a:r>
              <a:rPr lang="en-IN" sz="1400" dirty="0"/>
              <a:t>class </a:t>
            </a:r>
            <a:r>
              <a:rPr lang="en-IN" sz="1400" dirty="0" err="1"/>
              <a:t>Scala_Custom_Exception</a:t>
            </a:r>
            <a:r>
              <a:rPr lang="en-IN" sz="1400" dirty="0"/>
              <a:t> {</a:t>
            </a:r>
          </a:p>
          <a:p>
            <a:r>
              <a:rPr lang="en-IN" sz="1400" dirty="0"/>
              <a:t>  @throws(classOf[InvalidAgeException])</a:t>
            </a:r>
          </a:p>
          <a:p>
            <a:r>
              <a:rPr lang="en-IN" sz="1400" dirty="0"/>
              <a:t>  def validate(</a:t>
            </a:r>
            <a:r>
              <a:rPr lang="en-IN" sz="1400" dirty="0" err="1"/>
              <a:t>age:Int</a:t>
            </a:r>
            <a:r>
              <a:rPr lang="en-IN" sz="1400" dirty="0"/>
              <a:t>){</a:t>
            </a:r>
          </a:p>
          <a:p>
            <a:r>
              <a:rPr lang="en-IN" sz="1400" dirty="0"/>
              <a:t>    if(age&lt;18){</a:t>
            </a:r>
          </a:p>
          <a:p>
            <a:r>
              <a:rPr lang="en-IN" sz="1400" dirty="0"/>
              <a:t>      throw new </a:t>
            </a:r>
            <a:r>
              <a:rPr lang="en-IN" sz="1400" dirty="0" err="1"/>
              <a:t>InvalidAgeException</a:t>
            </a:r>
            <a:r>
              <a:rPr lang="en-IN" sz="1400" dirty="0"/>
              <a:t>("Not eligible")</a:t>
            </a:r>
          </a:p>
          <a:p>
            <a:r>
              <a:rPr lang="en-IN" sz="1400" dirty="0"/>
              <a:t>    }else{</a:t>
            </a:r>
          </a:p>
          <a:p>
            <a:r>
              <a:rPr lang="en-IN" sz="1400" dirty="0"/>
              <a:t>      </a:t>
            </a:r>
            <a:r>
              <a:rPr lang="en-IN" sz="1400" dirty="0" err="1"/>
              <a:t>println</a:t>
            </a:r>
            <a:r>
              <a:rPr lang="en-IN" sz="1400" dirty="0"/>
              <a:t>("You are eligible")</a:t>
            </a:r>
          </a:p>
          <a:p>
            <a:r>
              <a:rPr lang="en-IN" sz="1400" dirty="0"/>
              <a:t>    }</a:t>
            </a:r>
          </a:p>
          <a:p>
            <a:r>
              <a:rPr lang="en-IN" sz="1400" dirty="0"/>
              <a:t>  }</a:t>
            </a:r>
          </a:p>
          <a:p>
            <a:r>
              <a:rPr lang="en-IN" sz="1400" dirty="0"/>
              <a:t>}</a:t>
            </a:r>
          </a:p>
          <a:p>
            <a:endParaRPr lang="en-IN" sz="1400" dirty="0"/>
          </a:p>
          <a:p>
            <a:r>
              <a:rPr lang="en-IN" sz="1400" dirty="0"/>
              <a:t>object </a:t>
            </a:r>
            <a:r>
              <a:rPr lang="en-IN" sz="1400" dirty="0" err="1"/>
              <a:t>MainObjects</a:t>
            </a:r>
            <a:r>
              <a:rPr lang="en-IN" sz="1400" dirty="0"/>
              <a:t>{</a:t>
            </a:r>
          </a:p>
          <a:p>
            <a:r>
              <a:rPr lang="en-IN" sz="1400" dirty="0"/>
              <a:t>  def main(</a:t>
            </a:r>
            <a:r>
              <a:rPr lang="en-IN" sz="1400" dirty="0" err="1"/>
              <a:t>args:Array</a:t>
            </a:r>
            <a:r>
              <a:rPr lang="en-IN" sz="1400" dirty="0"/>
              <a:t>[String]){</a:t>
            </a:r>
          </a:p>
          <a:p>
            <a:r>
              <a:rPr lang="en-IN" sz="1400" dirty="0"/>
              <a:t>    var e = new </a:t>
            </a:r>
            <a:r>
              <a:rPr lang="en-IN" sz="1400" dirty="0" err="1"/>
              <a:t>Scala_Custom_Exception</a:t>
            </a:r>
            <a:r>
              <a:rPr lang="en-IN" sz="1400" dirty="0"/>
              <a:t>()</a:t>
            </a:r>
          </a:p>
          <a:p>
            <a:r>
              <a:rPr lang="en-IN" sz="1400" dirty="0"/>
              <a:t>    try{</a:t>
            </a:r>
          </a:p>
          <a:p>
            <a:r>
              <a:rPr lang="en-IN" sz="1400" dirty="0"/>
              <a:t>      </a:t>
            </a:r>
            <a:r>
              <a:rPr lang="en-IN" sz="1400" dirty="0" err="1"/>
              <a:t>e.validate</a:t>
            </a:r>
            <a:r>
              <a:rPr lang="en-IN" sz="1400" dirty="0"/>
              <a:t>(5)</a:t>
            </a:r>
          </a:p>
          <a:p>
            <a:r>
              <a:rPr lang="en-IN" sz="1400" dirty="0"/>
              <a:t>    }catch{</a:t>
            </a:r>
          </a:p>
          <a:p>
            <a:r>
              <a:rPr lang="en-IN" sz="1400" dirty="0"/>
              <a:t>      case e : Exception =&gt; </a:t>
            </a:r>
            <a:r>
              <a:rPr lang="en-IN" sz="1400" dirty="0" err="1"/>
              <a:t>println</a:t>
            </a:r>
            <a:r>
              <a:rPr lang="en-IN" sz="1400" dirty="0"/>
              <a:t>("Exception </a:t>
            </a:r>
            <a:r>
              <a:rPr lang="en-IN" sz="1400" dirty="0" err="1"/>
              <a:t>Occured</a:t>
            </a:r>
            <a:r>
              <a:rPr lang="en-IN" sz="1400" dirty="0"/>
              <a:t> : "+e)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4093159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26BA71-C6DA-4290-82DD-1AA5A597A8E5}"/>
              </a:ext>
            </a:extLst>
          </p:cNvPr>
          <p:cNvSpPr txBox="1"/>
          <p:nvPr/>
        </p:nvSpPr>
        <p:spPr>
          <a:xfrm>
            <a:off x="324034" y="222812"/>
            <a:ext cx="6671569" cy="369332"/>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List of String Method in Scala with Example</a:t>
            </a:r>
          </a:p>
        </p:txBody>
      </p:sp>
      <p:sp>
        <p:nvSpPr>
          <p:cNvPr id="5" name="TextBox 4">
            <a:extLst>
              <a:ext uri="{FF2B5EF4-FFF2-40B4-BE49-F238E27FC236}">
                <a16:creationId xmlns:a16="http://schemas.microsoft.com/office/drawing/2014/main" id="{42DF7776-BB85-4B2A-A997-B448AA0B4DB7}"/>
              </a:ext>
            </a:extLst>
          </p:cNvPr>
          <p:cNvSpPr txBox="1"/>
          <p:nvPr/>
        </p:nvSpPr>
        <p:spPr>
          <a:xfrm>
            <a:off x="208624" y="592144"/>
            <a:ext cx="8935375" cy="646331"/>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1. char </a:t>
            </a:r>
            <a:r>
              <a:rPr lang="en-US" b="0" i="0" dirty="0" err="1">
                <a:solidFill>
                  <a:srgbClr val="444444"/>
                </a:solidFill>
                <a:effectLst/>
                <a:latin typeface="Georgia" panose="02040502050405020303" pitchFamily="18" charset="0"/>
              </a:rPr>
              <a:t>charAt</a:t>
            </a:r>
            <a:r>
              <a:rPr lang="en-US" b="0" i="0" dirty="0">
                <a:solidFill>
                  <a:srgbClr val="444444"/>
                </a:solidFill>
                <a:effectLst/>
                <a:latin typeface="Georgia" panose="02040502050405020303" pitchFamily="18" charset="0"/>
              </a:rPr>
              <a:t>(int index)</a:t>
            </a:r>
          </a:p>
          <a:p>
            <a:pPr algn="l" fontAlgn="base"/>
            <a:r>
              <a:rPr lang="en-US" b="0" i="0" dirty="0">
                <a:solidFill>
                  <a:srgbClr val="444444"/>
                </a:solidFill>
                <a:effectLst/>
                <a:latin typeface="Georgia" panose="02040502050405020303" pitchFamily="18" charset="0"/>
              </a:rPr>
              <a:t>This method returns the character at the index we pass to it. Isn’t it so much like Java?</a:t>
            </a:r>
            <a:endParaRPr lang="en-IN" dirty="0"/>
          </a:p>
        </p:txBody>
      </p:sp>
      <p:sp>
        <p:nvSpPr>
          <p:cNvPr id="7" name="TextBox 6">
            <a:extLst>
              <a:ext uri="{FF2B5EF4-FFF2-40B4-BE49-F238E27FC236}">
                <a16:creationId xmlns:a16="http://schemas.microsoft.com/office/drawing/2014/main" id="{F82A1F75-A416-4F4D-BDB9-6F21781CBD46}"/>
              </a:ext>
            </a:extLst>
          </p:cNvPr>
          <p:cNvSpPr txBox="1"/>
          <p:nvPr/>
        </p:nvSpPr>
        <p:spPr>
          <a:xfrm>
            <a:off x="625873" y="3768545"/>
            <a:ext cx="8855477" cy="369332"/>
          </a:xfrm>
          <a:prstGeom prst="rect">
            <a:avLst/>
          </a:prstGeom>
          <a:noFill/>
        </p:spPr>
        <p:txBody>
          <a:bodyPr wrap="square">
            <a:spAutoFit/>
          </a:bodyPr>
          <a:lstStyle/>
          <a:p>
            <a:pPr algn="l" fontAlgn="base"/>
            <a:r>
              <a:rPr lang="pt-BR" b="0" i="0" dirty="0">
                <a:solidFill>
                  <a:srgbClr val="444444"/>
                </a:solidFill>
                <a:effectLst/>
                <a:latin typeface="Georgia" panose="02040502050405020303" pitchFamily="18" charset="0"/>
              </a:rPr>
              <a:t>2. int compareTo(Object o)</a:t>
            </a:r>
            <a:endParaRPr lang="en-IN" dirty="0"/>
          </a:p>
        </p:txBody>
      </p:sp>
      <p:sp>
        <p:nvSpPr>
          <p:cNvPr id="11" name="TextBox 10">
            <a:extLst>
              <a:ext uri="{FF2B5EF4-FFF2-40B4-BE49-F238E27FC236}">
                <a16:creationId xmlns:a16="http://schemas.microsoft.com/office/drawing/2014/main" id="{6685C15B-2C43-4BDD-B557-ED67D9786388}"/>
              </a:ext>
            </a:extLst>
          </p:cNvPr>
          <p:cNvSpPr txBox="1"/>
          <p:nvPr/>
        </p:nvSpPr>
        <p:spPr>
          <a:xfrm>
            <a:off x="3888419" y="1367888"/>
            <a:ext cx="4740674" cy="1754326"/>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    var name = "</a:t>
            </a:r>
            <a:r>
              <a:rPr lang="en-IN" dirty="0" err="1"/>
              <a:t>Mtech</a:t>
            </a:r>
            <a:r>
              <a:rPr lang="en-IN" dirty="0"/>
              <a:t>"</a:t>
            </a:r>
          </a:p>
          <a:p>
            <a:r>
              <a:rPr lang="en-IN" dirty="0"/>
              <a:t>    print(</a:t>
            </a:r>
            <a:r>
              <a:rPr lang="en-IN" dirty="0" err="1"/>
              <a:t>name.charAt</a:t>
            </a:r>
            <a:r>
              <a:rPr lang="en-IN" dirty="0"/>
              <a:t>(1))</a:t>
            </a:r>
          </a:p>
          <a:p>
            <a:r>
              <a:rPr lang="en-IN" dirty="0"/>
              <a:t>  }</a:t>
            </a:r>
          </a:p>
          <a:p>
            <a:r>
              <a:rPr lang="en-IN" dirty="0"/>
              <a:t>}</a:t>
            </a:r>
          </a:p>
        </p:txBody>
      </p:sp>
      <p:sp>
        <p:nvSpPr>
          <p:cNvPr id="13" name="TextBox 12">
            <a:extLst>
              <a:ext uri="{FF2B5EF4-FFF2-40B4-BE49-F238E27FC236}">
                <a16:creationId xmlns:a16="http://schemas.microsoft.com/office/drawing/2014/main" id="{229B7968-EB5E-40A0-A23E-3BA8FAAFF07E}"/>
              </a:ext>
            </a:extLst>
          </p:cNvPr>
          <p:cNvSpPr txBox="1"/>
          <p:nvPr/>
        </p:nvSpPr>
        <p:spPr>
          <a:xfrm>
            <a:off x="3777453" y="3245320"/>
            <a:ext cx="5233382" cy="1754326"/>
          </a:xfrm>
          <a:prstGeom prst="rect">
            <a:avLst/>
          </a:prstGeom>
          <a:noFill/>
        </p:spPr>
        <p:txBody>
          <a:bodyPr wrap="square">
            <a:spAutoFit/>
          </a:bodyPr>
          <a:lstStyle/>
          <a:p>
            <a:r>
              <a:rPr lang="en-US" b="0" i="0" dirty="0">
                <a:solidFill>
                  <a:srgbClr val="444444"/>
                </a:solidFill>
                <a:effectLst/>
                <a:latin typeface="Georgia" panose="02040502050405020303" pitchFamily="18" charset="0"/>
              </a:rPr>
              <a:t>except that it compares two strings lexicographically. If they match, it returns 0. Otherwise, it returns the difference between the two(the number of characters less in the shorter string, or the maximum ASCII difference between the two).</a:t>
            </a:r>
            <a:endParaRPr lang="en-IN" dirty="0"/>
          </a:p>
        </p:txBody>
      </p:sp>
      <p:sp>
        <p:nvSpPr>
          <p:cNvPr id="15" name="TextBox 14">
            <a:extLst>
              <a:ext uri="{FF2B5EF4-FFF2-40B4-BE49-F238E27FC236}">
                <a16:creationId xmlns:a16="http://schemas.microsoft.com/office/drawing/2014/main" id="{ED73B769-01D3-4B54-A606-2E4556EE1FCC}"/>
              </a:ext>
            </a:extLst>
          </p:cNvPr>
          <p:cNvSpPr txBox="1"/>
          <p:nvPr/>
        </p:nvSpPr>
        <p:spPr>
          <a:xfrm>
            <a:off x="625873" y="4507208"/>
            <a:ext cx="4740674" cy="2031325"/>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    var name = "</a:t>
            </a:r>
            <a:r>
              <a:rPr lang="en-IN" dirty="0" err="1"/>
              <a:t>Mtech</a:t>
            </a:r>
            <a:r>
              <a:rPr lang="en-IN" dirty="0"/>
              <a:t>"</a:t>
            </a:r>
          </a:p>
          <a:p>
            <a:r>
              <a:rPr lang="en-IN" dirty="0"/>
              <a:t>    var Stream="BDA"</a:t>
            </a:r>
          </a:p>
          <a:p>
            <a:r>
              <a:rPr lang="en-IN" dirty="0"/>
              <a:t>    </a:t>
            </a:r>
            <a:r>
              <a:rPr lang="en-IN" dirty="0" err="1"/>
              <a:t>println</a:t>
            </a:r>
            <a:r>
              <a:rPr lang="en-IN" dirty="0"/>
              <a:t>(</a:t>
            </a:r>
            <a:r>
              <a:rPr lang="en-IN" dirty="0" err="1"/>
              <a:t>name.compareTo</a:t>
            </a:r>
            <a:r>
              <a:rPr lang="en-IN" dirty="0"/>
              <a:t>(Stream))</a:t>
            </a:r>
          </a:p>
          <a:p>
            <a:r>
              <a:rPr lang="en-IN" dirty="0"/>
              <a:t>  }</a:t>
            </a:r>
          </a:p>
          <a:p>
            <a:r>
              <a:rPr lang="en-IN" dirty="0"/>
              <a:t>}</a:t>
            </a:r>
          </a:p>
        </p:txBody>
      </p:sp>
    </p:spTree>
    <p:extLst>
      <p:ext uri="{BB962C8B-B14F-4D97-AF65-F5344CB8AC3E}">
        <p14:creationId xmlns:p14="http://schemas.microsoft.com/office/powerpoint/2010/main" val="1763266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A701F7-783C-42FA-9A16-C45688CB4061}"/>
              </a:ext>
            </a:extLst>
          </p:cNvPr>
          <p:cNvSpPr txBox="1"/>
          <p:nvPr/>
        </p:nvSpPr>
        <p:spPr>
          <a:xfrm>
            <a:off x="430567" y="249405"/>
            <a:ext cx="8527002"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String </a:t>
            </a:r>
            <a:r>
              <a:rPr lang="en-US" b="0" i="0" dirty="0" err="1">
                <a:solidFill>
                  <a:srgbClr val="444444"/>
                </a:solidFill>
                <a:effectLst/>
                <a:latin typeface="Georgia" panose="02040502050405020303" pitchFamily="18" charset="0"/>
              </a:rPr>
              <a:t>concat</a:t>
            </a:r>
            <a:r>
              <a:rPr lang="en-US" b="0" i="0" dirty="0">
                <a:solidFill>
                  <a:srgbClr val="444444"/>
                </a:solidFill>
                <a:effectLst/>
                <a:latin typeface="Georgia" panose="02040502050405020303" pitchFamily="18" charset="0"/>
              </a:rPr>
              <a:t>(String str)</a:t>
            </a:r>
          </a:p>
          <a:p>
            <a:pPr algn="l" fontAlgn="base"/>
            <a:r>
              <a:rPr lang="en-US" b="0" i="0" dirty="0">
                <a:solidFill>
                  <a:srgbClr val="444444"/>
                </a:solidFill>
                <a:effectLst/>
                <a:latin typeface="Georgia" panose="02040502050405020303" pitchFamily="18" charset="0"/>
              </a:rPr>
              <a:t>This will concatenate the string in the parameter to the end of the string on which we call it. </a:t>
            </a:r>
          </a:p>
        </p:txBody>
      </p:sp>
      <p:sp>
        <p:nvSpPr>
          <p:cNvPr id="6" name="TextBox 5">
            <a:extLst>
              <a:ext uri="{FF2B5EF4-FFF2-40B4-BE49-F238E27FC236}">
                <a16:creationId xmlns:a16="http://schemas.microsoft.com/office/drawing/2014/main" id="{0481D543-CCF0-4D55-8A4F-6F271465000F}"/>
              </a:ext>
            </a:extLst>
          </p:cNvPr>
          <p:cNvSpPr txBox="1"/>
          <p:nvPr/>
        </p:nvSpPr>
        <p:spPr>
          <a:xfrm>
            <a:off x="3866226" y="1120676"/>
            <a:ext cx="4643020" cy="2031325"/>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    var name = "</a:t>
            </a:r>
            <a:r>
              <a:rPr lang="en-IN" dirty="0" err="1"/>
              <a:t>Mtech</a:t>
            </a:r>
            <a:r>
              <a:rPr lang="en-IN" dirty="0"/>
              <a:t>"</a:t>
            </a:r>
          </a:p>
          <a:p>
            <a:r>
              <a:rPr lang="en-IN" dirty="0"/>
              <a:t>    var Stream="BDA"</a:t>
            </a:r>
          </a:p>
          <a:p>
            <a:r>
              <a:rPr lang="en-IN" dirty="0" err="1"/>
              <a:t>println</a:t>
            </a:r>
            <a:r>
              <a:rPr lang="en-IN" dirty="0"/>
              <a:t>(</a:t>
            </a:r>
            <a:r>
              <a:rPr lang="en-IN" dirty="0" err="1"/>
              <a:t>name.concat</a:t>
            </a:r>
            <a:r>
              <a:rPr lang="en-IN" dirty="0"/>
              <a:t>(Stream))</a:t>
            </a:r>
          </a:p>
          <a:p>
            <a:r>
              <a:rPr lang="en-IN" dirty="0"/>
              <a:t>  }</a:t>
            </a:r>
          </a:p>
          <a:p>
            <a:r>
              <a:rPr lang="en-IN" dirty="0"/>
              <a:t>}</a:t>
            </a:r>
          </a:p>
        </p:txBody>
      </p:sp>
      <p:sp>
        <p:nvSpPr>
          <p:cNvPr id="8" name="TextBox 7">
            <a:extLst>
              <a:ext uri="{FF2B5EF4-FFF2-40B4-BE49-F238E27FC236}">
                <a16:creationId xmlns:a16="http://schemas.microsoft.com/office/drawing/2014/main" id="{4628BCFE-42EA-4427-B2C8-4E3615AF4BC4}"/>
              </a:ext>
            </a:extLst>
          </p:cNvPr>
          <p:cNvSpPr txBox="1"/>
          <p:nvPr/>
        </p:nvSpPr>
        <p:spPr>
          <a:xfrm>
            <a:off x="261891" y="2990853"/>
            <a:ext cx="8757821"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Boolean </a:t>
            </a:r>
            <a:r>
              <a:rPr lang="en-US" b="0" i="0" dirty="0" err="1">
                <a:solidFill>
                  <a:srgbClr val="444444"/>
                </a:solidFill>
                <a:effectLst/>
                <a:latin typeface="Georgia" panose="02040502050405020303" pitchFamily="18" charset="0"/>
              </a:rPr>
              <a:t>contentEquals</a:t>
            </a:r>
            <a:r>
              <a:rPr lang="en-US" b="0" i="0" dirty="0">
                <a:solidFill>
                  <a:srgbClr val="444444"/>
                </a:solidFill>
                <a:effectLst/>
                <a:latin typeface="Georgia" panose="02040502050405020303" pitchFamily="18" charset="0"/>
              </a:rPr>
              <a:t>(</a:t>
            </a:r>
            <a:r>
              <a:rPr lang="en-US" b="0" i="0" dirty="0" err="1">
                <a:solidFill>
                  <a:srgbClr val="444444"/>
                </a:solidFill>
                <a:effectLst/>
                <a:latin typeface="Georgia" panose="02040502050405020303" pitchFamily="18" charset="0"/>
              </a:rPr>
              <a:t>StringBuffer</a:t>
            </a:r>
            <a:r>
              <a:rPr lang="en-US" b="0" i="0" dirty="0">
                <a:solidFill>
                  <a:srgbClr val="444444"/>
                </a:solidFill>
                <a:effectLst/>
                <a:latin typeface="Georgia" panose="02040502050405020303" pitchFamily="18" charset="0"/>
              </a:rPr>
              <a:t> sb)</a:t>
            </a:r>
          </a:p>
          <a:p>
            <a:pPr algn="l" fontAlgn="base"/>
            <a:r>
              <a:rPr lang="en-US" b="0" i="0" dirty="0" err="1">
                <a:solidFill>
                  <a:srgbClr val="444444"/>
                </a:solidFill>
                <a:effectLst/>
                <a:latin typeface="Georgia" panose="02040502050405020303" pitchFamily="18" charset="0"/>
              </a:rPr>
              <a:t>contentEquals</a:t>
            </a:r>
            <a:r>
              <a:rPr lang="en-US" b="0" i="0" dirty="0">
                <a:solidFill>
                  <a:srgbClr val="444444"/>
                </a:solidFill>
                <a:effectLst/>
                <a:latin typeface="Georgia" panose="02040502050405020303" pitchFamily="18" charset="0"/>
              </a:rPr>
              <a:t> compares a string to a </a:t>
            </a:r>
            <a:r>
              <a:rPr lang="en-US" b="0" i="0" dirty="0" err="1">
                <a:solidFill>
                  <a:srgbClr val="444444"/>
                </a:solidFill>
                <a:effectLst/>
                <a:latin typeface="Georgia" panose="02040502050405020303" pitchFamily="18" charset="0"/>
              </a:rPr>
              <a:t>StringBuffer’s</a:t>
            </a:r>
            <a:r>
              <a:rPr lang="en-US" b="0" i="0" dirty="0">
                <a:solidFill>
                  <a:srgbClr val="444444"/>
                </a:solidFill>
                <a:effectLst/>
                <a:latin typeface="Georgia" panose="02040502050405020303" pitchFamily="18" charset="0"/>
              </a:rPr>
              <a:t> contents. If equal, it returns true; otherwise, false.</a:t>
            </a:r>
          </a:p>
        </p:txBody>
      </p:sp>
      <p:sp>
        <p:nvSpPr>
          <p:cNvPr id="11" name="TextBox 10">
            <a:extLst>
              <a:ext uri="{FF2B5EF4-FFF2-40B4-BE49-F238E27FC236}">
                <a16:creationId xmlns:a16="http://schemas.microsoft.com/office/drawing/2014/main" id="{C87AE16E-8D2E-4435-99B7-C48652B358C6}"/>
              </a:ext>
            </a:extLst>
          </p:cNvPr>
          <p:cNvSpPr txBox="1"/>
          <p:nvPr/>
        </p:nvSpPr>
        <p:spPr>
          <a:xfrm>
            <a:off x="3866226" y="3914183"/>
            <a:ext cx="4643020" cy="1754326"/>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err="1"/>
              <a:t>val</a:t>
            </a:r>
            <a:r>
              <a:rPr lang="en-IN" dirty="0"/>
              <a:t> a=new </a:t>
            </a:r>
            <a:r>
              <a:rPr lang="en-IN" dirty="0" err="1"/>
              <a:t>StringBuffer</a:t>
            </a:r>
            <a:r>
              <a:rPr lang="en-IN" dirty="0"/>
              <a:t>(“</a:t>
            </a:r>
            <a:r>
              <a:rPr lang="en-IN" dirty="0" err="1"/>
              <a:t>Mtech</a:t>
            </a:r>
            <a:r>
              <a:rPr lang="en-IN" dirty="0"/>
              <a:t>")</a:t>
            </a:r>
          </a:p>
          <a:p>
            <a:r>
              <a:rPr lang="en-IN" dirty="0"/>
              <a:t>print(“</a:t>
            </a:r>
            <a:r>
              <a:rPr lang="en-IN" dirty="0" err="1"/>
              <a:t>Mtech</a:t>
            </a:r>
            <a:r>
              <a:rPr lang="en-IN" dirty="0"/>
              <a:t>".</a:t>
            </a:r>
            <a:r>
              <a:rPr lang="en-IN" dirty="0" err="1"/>
              <a:t>contentEquals</a:t>
            </a:r>
            <a:r>
              <a:rPr lang="en-IN" dirty="0"/>
              <a:t>(a))</a:t>
            </a:r>
          </a:p>
          <a:p>
            <a:r>
              <a:rPr lang="en-IN" dirty="0"/>
              <a:t>  }</a:t>
            </a:r>
          </a:p>
          <a:p>
            <a:r>
              <a:rPr lang="en-IN" dirty="0"/>
              <a:t>}</a:t>
            </a:r>
          </a:p>
        </p:txBody>
      </p:sp>
    </p:spTree>
    <p:extLst>
      <p:ext uri="{BB962C8B-B14F-4D97-AF65-F5344CB8AC3E}">
        <p14:creationId xmlns:p14="http://schemas.microsoft.com/office/powerpoint/2010/main" val="2547769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70F430-3363-472D-9850-D0B7B3FDBCBC}"/>
              </a:ext>
            </a:extLst>
          </p:cNvPr>
          <p:cNvSpPr txBox="1"/>
          <p:nvPr/>
        </p:nvSpPr>
        <p:spPr>
          <a:xfrm>
            <a:off x="119848" y="247653"/>
            <a:ext cx="9024151"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Boolean </a:t>
            </a:r>
            <a:r>
              <a:rPr lang="en-US" b="0" i="0" dirty="0" err="1">
                <a:solidFill>
                  <a:srgbClr val="444444"/>
                </a:solidFill>
                <a:effectLst/>
                <a:latin typeface="Georgia" panose="02040502050405020303" pitchFamily="18" charset="0"/>
              </a:rPr>
              <a:t>endsWith</a:t>
            </a:r>
            <a:r>
              <a:rPr lang="en-US" b="0" i="0" dirty="0">
                <a:solidFill>
                  <a:srgbClr val="444444"/>
                </a:solidFill>
                <a:effectLst/>
                <a:latin typeface="Georgia" panose="02040502050405020303" pitchFamily="18" charset="0"/>
              </a:rPr>
              <a:t>(String suffix)</a:t>
            </a:r>
          </a:p>
          <a:p>
            <a:pPr algn="l" fontAlgn="base"/>
            <a:r>
              <a:rPr lang="en-US" b="0" i="0" dirty="0">
                <a:solidFill>
                  <a:srgbClr val="444444"/>
                </a:solidFill>
                <a:effectLst/>
                <a:latin typeface="Georgia" panose="02040502050405020303" pitchFamily="18" charset="0"/>
              </a:rPr>
              <a:t>This Scala String Method returns true if the string ends with the suffix specified; otherwise, false.</a:t>
            </a:r>
          </a:p>
        </p:txBody>
      </p:sp>
      <p:sp>
        <p:nvSpPr>
          <p:cNvPr id="6" name="TextBox 5">
            <a:extLst>
              <a:ext uri="{FF2B5EF4-FFF2-40B4-BE49-F238E27FC236}">
                <a16:creationId xmlns:a16="http://schemas.microsoft.com/office/drawing/2014/main" id="{13AAB435-9574-4D36-9B67-E8557770FF33}"/>
              </a:ext>
            </a:extLst>
          </p:cNvPr>
          <p:cNvSpPr txBox="1"/>
          <p:nvPr/>
        </p:nvSpPr>
        <p:spPr>
          <a:xfrm>
            <a:off x="2934070" y="1170983"/>
            <a:ext cx="5721658" cy="1477328"/>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print("</a:t>
            </a:r>
            <a:r>
              <a:rPr lang="en-IN" dirty="0" err="1"/>
              <a:t>Mtech</a:t>
            </a:r>
            <a:r>
              <a:rPr lang="en-IN" dirty="0"/>
              <a:t>".</a:t>
            </a:r>
            <a:r>
              <a:rPr lang="en-IN" dirty="0" err="1"/>
              <a:t>endsWith</a:t>
            </a:r>
            <a:r>
              <a:rPr lang="en-IN" dirty="0"/>
              <a:t>("h"))</a:t>
            </a:r>
          </a:p>
          <a:p>
            <a:r>
              <a:rPr lang="en-IN" dirty="0"/>
              <a:t>  }</a:t>
            </a:r>
          </a:p>
          <a:p>
            <a:r>
              <a:rPr lang="en-IN" dirty="0"/>
              <a:t>}</a:t>
            </a:r>
          </a:p>
        </p:txBody>
      </p:sp>
      <p:sp>
        <p:nvSpPr>
          <p:cNvPr id="8" name="TextBox 7">
            <a:extLst>
              <a:ext uri="{FF2B5EF4-FFF2-40B4-BE49-F238E27FC236}">
                <a16:creationId xmlns:a16="http://schemas.microsoft.com/office/drawing/2014/main" id="{1D7225E7-EDD3-4F32-BB6F-E48E15432460}"/>
              </a:ext>
            </a:extLst>
          </p:cNvPr>
          <p:cNvSpPr txBox="1"/>
          <p:nvPr/>
        </p:nvSpPr>
        <p:spPr>
          <a:xfrm>
            <a:off x="430566" y="2828835"/>
            <a:ext cx="7364027"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 Boolean equals(Object </a:t>
            </a:r>
            <a:r>
              <a:rPr lang="en-US" b="0" i="0" dirty="0" err="1">
                <a:solidFill>
                  <a:srgbClr val="444444"/>
                </a:solidFill>
                <a:effectLst/>
                <a:latin typeface="Georgia" panose="02040502050405020303" pitchFamily="18" charset="0"/>
              </a:rPr>
              <a:t>anObject</a:t>
            </a:r>
            <a:r>
              <a:rPr lang="en-US" b="0" i="0" dirty="0">
                <a:solidFill>
                  <a:srgbClr val="444444"/>
                </a:solidFill>
                <a:effectLst/>
                <a:latin typeface="Georgia" panose="02040502050405020303" pitchFamily="18" charset="0"/>
              </a:rPr>
              <a:t>)</a:t>
            </a:r>
          </a:p>
          <a:p>
            <a:pPr algn="l" fontAlgn="base"/>
            <a:r>
              <a:rPr lang="en-US" b="0" i="0" dirty="0">
                <a:solidFill>
                  <a:srgbClr val="444444"/>
                </a:solidFill>
                <a:effectLst/>
                <a:latin typeface="Georgia" panose="02040502050405020303" pitchFamily="18" charset="0"/>
              </a:rPr>
              <a:t>This Scala String Method returns true if the string and the object are equal; otherwise, false.</a:t>
            </a:r>
          </a:p>
        </p:txBody>
      </p:sp>
      <p:sp>
        <p:nvSpPr>
          <p:cNvPr id="10" name="TextBox 9">
            <a:extLst>
              <a:ext uri="{FF2B5EF4-FFF2-40B4-BE49-F238E27FC236}">
                <a16:creationId xmlns:a16="http://schemas.microsoft.com/office/drawing/2014/main" id="{3878564A-FA65-4D1F-821C-772FD283E04D}"/>
              </a:ext>
            </a:extLst>
          </p:cNvPr>
          <p:cNvSpPr txBox="1"/>
          <p:nvPr/>
        </p:nvSpPr>
        <p:spPr>
          <a:xfrm>
            <a:off x="430566" y="4141407"/>
            <a:ext cx="7967710" cy="646331"/>
          </a:xfrm>
          <a:prstGeom prst="rect">
            <a:avLst/>
          </a:prstGeom>
          <a:noFill/>
        </p:spPr>
        <p:txBody>
          <a:bodyPr wrap="square">
            <a:spAutoFit/>
          </a:bodyPr>
          <a:lstStyle/>
          <a:p>
            <a:pPr algn="l" fontAlgn="base"/>
            <a:r>
              <a:rPr lang="en-US" b="0" i="0" dirty="0" err="1">
                <a:solidFill>
                  <a:srgbClr val="444444"/>
                </a:solidFill>
                <a:effectLst/>
                <a:latin typeface="Georgia" panose="02040502050405020303" pitchFamily="18" charset="0"/>
              </a:rPr>
              <a:t>hashCode</a:t>
            </a:r>
            <a:r>
              <a:rPr lang="en-US" b="0" i="0" dirty="0">
                <a:solidFill>
                  <a:srgbClr val="444444"/>
                </a:solidFill>
                <a:effectLst/>
                <a:latin typeface="Georgia" panose="02040502050405020303" pitchFamily="18" charset="0"/>
              </a:rPr>
              <a:t>()</a:t>
            </a:r>
          </a:p>
          <a:p>
            <a:pPr algn="l" fontAlgn="base"/>
            <a:r>
              <a:rPr lang="en-US" b="0" i="0" dirty="0">
                <a:solidFill>
                  <a:srgbClr val="444444"/>
                </a:solidFill>
                <a:effectLst/>
                <a:latin typeface="Georgia" panose="02040502050405020303" pitchFamily="18" charset="0"/>
              </a:rPr>
              <a:t>This int </a:t>
            </a:r>
            <a:r>
              <a:rPr lang="en-US" b="0" i="0" dirty="0" err="1">
                <a:solidFill>
                  <a:srgbClr val="444444"/>
                </a:solidFill>
                <a:effectLst/>
                <a:latin typeface="Georgia" panose="02040502050405020303" pitchFamily="18" charset="0"/>
              </a:rPr>
              <a:t>hashCode</a:t>
            </a:r>
            <a:r>
              <a:rPr lang="en-US" b="0" i="0" dirty="0">
                <a:solidFill>
                  <a:srgbClr val="444444"/>
                </a:solidFill>
                <a:effectLst/>
                <a:latin typeface="Georgia" panose="02040502050405020303" pitchFamily="18" charset="0"/>
              </a:rPr>
              <a:t> method returns a hash code for the string.</a:t>
            </a:r>
          </a:p>
        </p:txBody>
      </p:sp>
      <p:sp>
        <p:nvSpPr>
          <p:cNvPr id="12" name="TextBox 11">
            <a:extLst>
              <a:ext uri="{FF2B5EF4-FFF2-40B4-BE49-F238E27FC236}">
                <a16:creationId xmlns:a16="http://schemas.microsoft.com/office/drawing/2014/main" id="{07DF816D-5098-4925-ABB4-85D020AABCC3}"/>
              </a:ext>
            </a:extLst>
          </p:cNvPr>
          <p:cNvSpPr txBox="1"/>
          <p:nvPr/>
        </p:nvSpPr>
        <p:spPr>
          <a:xfrm>
            <a:off x="430566" y="5176980"/>
            <a:ext cx="4572000"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 length()</a:t>
            </a:r>
          </a:p>
          <a:p>
            <a:pPr algn="l" fontAlgn="base"/>
            <a:r>
              <a:rPr lang="en-US" b="0" i="0" dirty="0">
                <a:solidFill>
                  <a:srgbClr val="444444"/>
                </a:solidFill>
                <a:effectLst/>
                <a:latin typeface="Georgia" panose="02040502050405020303" pitchFamily="18" charset="0"/>
              </a:rPr>
              <a:t>This Scala String Method </a:t>
            </a:r>
            <a:r>
              <a:rPr lang="en-US" b="0" i="0" dirty="0" err="1">
                <a:solidFill>
                  <a:srgbClr val="444444"/>
                </a:solidFill>
                <a:effectLst/>
                <a:latin typeface="Georgia" panose="02040502050405020303" pitchFamily="18" charset="0"/>
              </a:rPr>
              <a:t>method</a:t>
            </a:r>
            <a:r>
              <a:rPr lang="en-US" b="0" i="0" dirty="0">
                <a:solidFill>
                  <a:srgbClr val="444444"/>
                </a:solidFill>
                <a:effectLst/>
                <a:latin typeface="Georgia" panose="02040502050405020303" pitchFamily="18" charset="0"/>
              </a:rPr>
              <a:t> simply returns the length of a string.</a:t>
            </a:r>
          </a:p>
        </p:txBody>
      </p:sp>
    </p:spTree>
    <p:extLst>
      <p:ext uri="{BB962C8B-B14F-4D97-AF65-F5344CB8AC3E}">
        <p14:creationId xmlns:p14="http://schemas.microsoft.com/office/powerpoint/2010/main" val="351442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2EBB148A-A822-4FFC-A3F4-9B2F5A53F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58" y="1569559"/>
            <a:ext cx="8588484" cy="3718882"/>
          </a:xfrm>
          <a:prstGeom prst="rect">
            <a:avLst/>
          </a:prstGeom>
        </p:spPr>
      </p:pic>
    </p:spTree>
    <p:extLst>
      <p:ext uri="{BB962C8B-B14F-4D97-AF65-F5344CB8AC3E}">
        <p14:creationId xmlns:p14="http://schemas.microsoft.com/office/powerpoint/2010/main" val="34788338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68933-8C81-4AB3-8F7A-4DDDBC208AD5}"/>
              </a:ext>
            </a:extLst>
          </p:cNvPr>
          <p:cNvSpPr txBox="1"/>
          <p:nvPr/>
        </p:nvSpPr>
        <p:spPr>
          <a:xfrm>
            <a:off x="412812" y="219267"/>
            <a:ext cx="4572000" cy="369332"/>
          </a:xfrm>
          <a:prstGeom prst="rect">
            <a:avLst/>
          </a:prstGeom>
          <a:noFill/>
        </p:spPr>
        <p:txBody>
          <a:bodyPr wrap="square">
            <a:spAutoFit/>
          </a:bodyPr>
          <a:lstStyle/>
          <a:p>
            <a:pPr algn="l" fontAlgn="base"/>
            <a:r>
              <a:rPr lang="en-IN" b="1" i="0" dirty="0">
                <a:solidFill>
                  <a:srgbClr val="273239"/>
                </a:solidFill>
                <a:effectLst/>
                <a:latin typeface="sofia-pro"/>
              </a:rPr>
              <a:t>Break statement in Scala</a:t>
            </a:r>
          </a:p>
        </p:txBody>
      </p:sp>
      <p:sp>
        <p:nvSpPr>
          <p:cNvPr id="6" name="TextBox 5">
            <a:extLst>
              <a:ext uri="{FF2B5EF4-FFF2-40B4-BE49-F238E27FC236}">
                <a16:creationId xmlns:a16="http://schemas.microsoft.com/office/drawing/2014/main" id="{73503B5A-5559-4D1E-8ED2-E34F37F80EA2}"/>
              </a:ext>
            </a:extLst>
          </p:cNvPr>
          <p:cNvSpPr txBox="1"/>
          <p:nvPr/>
        </p:nvSpPr>
        <p:spPr>
          <a:xfrm>
            <a:off x="412811" y="843677"/>
            <a:ext cx="8624657" cy="1477328"/>
          </a:xfrm>
          <a:prstGeom prst="rect">
            <a:avLst/>
          </a:prstGeom>
          <a:noFill/>
        </p:spPr>
        <p:txBody>
          <a:bodyPr wrap="square">
            <a:spAutoFit/>
          </a:bodyPr>
          <a:lstStyle/>
          <a:p>
            <a:r>
              <a:rPr lang="en-US" dirty="0"/>
              <a:t>In Scala, we use a break statement to break the execution of the loop in the program. Scala programing language does not contain any concept of break statement(in above 2.8 versions), instead of break statement, it provides a break method, which is used to break the execution of a program or a loop. Break method is used by importing </a:t>
            </a:r>
            <a:r>
              <a:rPr lang="en-US" dirty="0" err="1"/>
              <a:t>scala.util.control.breaks</a:t>
            </a:r>
            <a:r>
              <a:rPr lang="en-US" dirty="0"/>
              <a:t>._ package.</a:t>
            </a:r>
            <a:endParaRPr lang="en-IN" dirty="0"/>
          </a:p>
        </p:txBody>
      </p:sp>
      <p:sp>
        <p:nvSpPr>
          <p:cNvPr id="8" name="TextBox 7">
            <a:extLst>
              <a:ext uri="{FF2B5EF4-FFF2-40B4-BE49-F238E27FC236}">
                <a16:creationId xmlns:a16="http://schemas.microsoft.com/office/drawing/2014/main" id="{87F08354-61AD-42F3-B8FA-218B1B3BB382}"/>
              </a:ext>
            </a:extLst>
          </p:cNvPr>
          <p:cNvSpPr txBox="1"/>
          <p:nvPr/>
        </p:nvSpPr>
        <p:spPr>
          <a:xfrm>
            <a:off x="3786326" y="2450950"/>
            <a:ext cx="4572000" cy="3970318"/>
          </a:xfrm>
          <a:prstGeom prst="rect">
            <a:avLst/>
          </a:prstGeom>
          <a:noFill/>
        </p:spPr>
        <p:txBody>
          <a:bodyPr wrap="square">
            <a:spAutoFit/>
          </a:bodyPr>
          <a:lstStyle/>
          <a:p>
            <a:r>
              <a:rPr lang="en-IN" sz="1200" dirty="0"/>
              <a:t>import </a:t>
            </a:r>
            <a:r>
              <a:rPr lang="en-IN" sz="1200" dirty="0" err="1"/>
              <a:t>scala.util.control.Breaks</a:t>
            </a:r>
            <a:r>
              <a:rPr lang="en-IN" sz="1200" dirty="0"/>
              <a:t>.{break, breakable}</a:t>
            </a:r>
          </a:p>
          <a:p>
            <a:r>
              <a:rPr lang="en-IN" sz="1200" dirty="0"/>
              <a:t>import </a:t>
            </a:r>
            <a:r>
              <a:rPr lang="en-IN" sz="1200" dirty="0" err="1"/>
              <a:t>scala.util.control.BreakControl</a:t>
            </a:r>
            <a:endParaRPr lang="en-IN" sz="1200" dirty="0"/>
          </a:p>
          <a:p>
            <a:r>
              <a:rPr lang="en-IN" sz="1200" dirty="0"/>
              <a:t>object </a:t>
            </a:r>
            <a:r>
              <a:rPr lang="en-IN" sz="1200" dirty="0" err="1"/>
              <a:t>Scala_Break</a:t>
            </a:r>
            <a:r>
              <a:rPr lang="en-IN" sz="1200" dirty="0"/>
              <a:t> {</a:t>
            </a:r>
          </a:p>
          <a:p>
            <a:r>
              <a:rPr lang="en-IN" sz="1200" dirty="0"/>
              <a:t>  def main(</a:t>
            </a:r>
            <a:r>
              <a:rPr lang="en-IN" sz="1200" dirty="0" err="1"/>
              <a:t>args</a:t>
            </a:r>
            <a:r>
              <a:rPr lang="en-IN" sz="1200" dirty="0"/>
              <a:t>: Array[String]): Unit = {</a:t>
            </a:r>
          </a:p>
          <a:p>
            <a:r>
              <a:rPr lang="en-IN" sz="1200" dirty="0"/>
              <a:t>    for(</a:t>
            </a:r>
            <a:r>
              <a:rPr lang="en-IN" sz="1200" dirty="0" err="1"/>
              <a:t>i</a:t>
            </a:r>
            <a:r>
              <a:rPr lang="en-IN" sz="1200" dirty="0"/>
              <a:t>&lt;- 1 to 10 )</a:t>
            </a:r>
          </a:p>
          <a:p>
            <a:r>
              <a:rPr lang="en-IN" sz="1200" dirty="0"/>
              <a:t>      {</a:t>
            </a:r>
          </a:p>
          <a:p>
            <a:r>
              <a:rPr lang="en-IN" sz="1200" dirty="0"/>
              <a:t>        breakable{</a:t>
            </a:r>
          </a:p>
          <a:p>
            <a:r>
              <a:rPr lang="en-IN" sz="1200" dirty="0"/>
              <a:t>        if(</a:t>
            </a:r>
            <a:r>
              <a:rPr lang="en-IN" sz="1200" dirty="0" err="1"/>
              <a:t>i</a:t>
            </a:r>
            <a:r>
              <a:rPr lang="en-IN" sz="1200" dirty="0"/>
              <a:t> == 2)</a:t>
            </a:r>
          </a:p>
          <a:p>
            <a:r>
              <a:rPr lang="en-IN" sz="1200" dirty="0"/>
              <a:t>          {</a:t>
            </a:r>
          </a:p>
          <a:p>
            <a:r>
              <a:rPr lang="en-IN" sz="1200" dirty="0"/>
              <a:t>            break</a:t>
            </a:r>
          </a:p>
          <a:p>
            <a:endParaRPr lang="en-IN" sz="1200" dirty="0"/>
          </a:p>
          <a:p>
            <a:r>
              <a:rPr lang="en-IN" sz="1200" dirty="0"/>
              <a:t>          }</a:t>
            </a:r>
          </a:p>
          <a:p>
            <a:r>
              <a:rPr lang="en-IN" sz="1200" dirty="0"/>
              <a:t>        else</a:t>
            </a:r>
          </a:p>
          <a:p>
            <a:r>
              <a:rPr lang="en-IN" sz="1200" dirty="0"/>
              <a:t>          {</a:t>
            </a:r>
          </a:p>
          <a:p>
            <a:r>
              <a:rPr lang="en-IN" sz="1200" dirty="0"/>
              <a:t>            print(</a:t>
            </a:r>
            <a:r>
              <a:rPr lang="en-IN" sz="1200" dirty="0" err="1"/>
              <a:t>i</a:t>
            </a:r>
            <a:r>
              <a:rPr lang="en-IN" sz="1200" dirty="0"/>
              <a:t>)</a:t>
            </a:r>
          </a:p>
          <a:p>
            <a:r>
              <a:rPr lang="en-IN" sz="1200" dirty="0"/>
              <a:t>          }</a:t>
            </a:r>
          </a:p>
          <a:p>
            <a:r>
              <a:rPr lang="en-IN" sz="1200" dirty="0"/>
              <a:t>        }</a:t>
            </a:r>
          </a:p>
          <a:p>
            <a:r>
              <a:rPr lang="en-IN" sz="1200" dirty="0"/>
              <a:t>      }</a:t>
            </a:r>
          </a:p>
          <a:p>
            <a:endParaRPr lang="en-IN" sz="1200" dirty="0"/>
          </a:p>
          <a:p>
            <a:r>
              <a:rPr lang="en-IN" sz="1200" dirty="0"/>
              <a:t>  }</a:t>
            </a:r>
          </a:p>
          <a:p>
            <a:r>
              <a:rPr lang="en-IN" sz="1200" dirty="0"/>
              <a:t>}</a:t>
            </a:r>
          </a:p>
        </p:txBody>
      </p:sp>
    </p:spTree>
    <p:extLst>
      <p:ext uri="{BB962C8B-B14F-4D97-AF65-F5344CB8AC3E}">
        <p14:creationId xmlns:p14="http://schemas.microsoft.com/office/powerpoint/2010/main" val="3514922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4390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C2EA4D-27AA-444C-8EEC-BB714A37249C}"/>
              </a:ext>
            </a:extLst>
          </p:cNvPr>
          <p:cNvSpPr txBox="1"/>
          <p:nvPr/>
        </p:nvSpPr>
        <p:spPr>
          <a:xfrm>
            <a:off x="235259" y="181888"/>
            <a:ext cx="8518124" cy="2308324"/>
          </a:xfrm>
          <a:prstGeom prst="rect">
            <a:avLst/>
          </a:prstGeom>
          <a:noFill/>
        </p:spPr>
        <p:txBody>
          <a:bodyPr wrap="square">
            <a:spAutoFit/>
          </a:bodyPr>
          <a:lstStyle/>
          <a:p>
            <a:pPr algn="just"/>
            <a:r>
              <a:rPr lang="en-US" b="0" i="0" dirty="0">
                <a:solidFill>
                  <a:srgbClr val="610B38"/>
                </a:solidFill>
                <a:effectLst/>
                <a:latin typeface="erdana"/>
              </a:rPr>
              <a:t>Scala Array</a:t>
            </a:r>
          </a:p>
          <a:p>
            <a:pPr algn="just"/>
            <a:r>
              <a:rPr lang="en-US" b="0" i="0" dirty="0">
                <a:solidFill>
                  <a:srgbClr val="333333"/>
                </a:solidFill>
                <a:effectLst/>
                <a:latin typeface="inter-regular"/>
              </a:rPr>
              <a:t>Array is a collection of mutable values. It is an index based data structure which starts from 0 index to n-1 where n is length of array.</a:t>
            </a:r>
          </a:p>
          <a:p>
            <a:pPr algn="just"/>
            <a:r>
              <a:rPr lang="en-US" b="0" i="0" dirty="0">
                <a:solidFill>
                  <a:srgbClr val="333333"/>
                </a:solidFill>
                <a:effectLst/>
                <a:latin typeface="inter-regular"/>
              </a:rPr>
              <a:t>Scala arrays can be generic. It means, we can have an Array[T], where T is a type parameter or abstract type. Scala arrays are compatible with Scala sequences - we can pass an Array[T] where a Seq[T] is required. It also supports all the sequence operations.</a:t>
            </a:r>
          </a:p>
          <a:p>
            <a:pPr algn="just"/>
            <a:r>
              <a:rPr lang="en-US" b="0" i="0" dirty="0">
                <a:solidFill>
                  <a:srgbClr val="333333"/>
                </a:solidFill>
                <a:effectLst/>
                <a:latin typeface="inter-regular"/>
              </a:rPr>
              <a:t>Following image represents the structure of array where first index is 0, last index is 9 and array length is 10.</a:t>
            </a:r>
          </a:p>
        </p:txBody>
      </p:sp>
      <p:sp>
        <p:nvSpPr>
          <p:cNvPr id="8" name="TextBox 7">
            <a:extLst>
              <a:ext uri="{FF2B5EF4-FFF2-40B4-BE49-F238E27FC236}">
                <a16:creationId xmlns:a16="http://schemas.microsoft.com/office/drawing/2014/main" id="{0D10F3A4-52EC-4E1C-87EA-D77669E8358F}"/>
              </a:ext>
            </a:extLst>
          </p:cNvPr>
          <p:cNvSpPr txBox="1"/>
          <p:nvPr/>
        </p:nvSpPr>
        <p:spPr>
          <a:xfrm>
            <a:off x="235259" y="2594862"/>
            <a:ext cx="8846597" cy="2308324"/>
          </a:xfrm>
          <a:prstGeom prst="rect">
            <a:avLst/>
          </a:prstGeom>
          <a:noFill/>
        </p:spPr>
        <p:txBody>
          <a:bodyPr wrap="square">
            <a:spAutoFit/>
          </a:bodyPr>
          <a:lstStyle/>
          <a:p>
            <a:r>
              <a:rPr lang="en-US" dirty="0"/>
              <a:t>Scala Types of array</a:t>
            </a:r>
          </a:p>
          <a:p>
            <a:r>
              <a:rPr lang="en-US" dirty="0"/>
              <a:t>Single dimensional array</a:t>
            </a:r>
          </a:p>
          <a:p>
            <a:r>
              <a:rPr lang="en-US" dirty="0"/>
              <a:t>Multidimensional array</a:t>
            </a:r>
          </a:p>
          <a:p>
            <a:r>
              <a:rPr lang="en-US" dirty="0"/>
              <a:t>Scala Single Dimensional Array</a:t>
            </a:r>
          </a:p>
          <a:p>
            <a:r>
              <a:rPr lang="en-US" dirty="0"/>
              <a:t>Single dimensional array is used to store elements in linear order. Array elements are stored in contiguous memory space. So, if you have any index of an array, you can easily traverse all the elements of the array.</a:t>
            </a:r>
          </a:p>
          <a:p>
            <a:endParaRPr lang="en-US" dirty="0"/>
          </a:p>
        </p:txBody>
      </p:sp>
      <p:sp>
        <p:nvSpPr>
          <p:cNvPr id="10" name="TextBox 9">
            <a:extLst>
              <a:ext uri="{FF2B5EF4-FFF2-40B4-BE49-F238E27FC236}">
                <a16:creationId xmlns:a16="http://schemas.microsoft.com/office/drawing/2014/main" id="{CA8CE3B1-75E5-4CE1-86AC-83D4DA5C6B30}"/>
              </a:ext>
            </a:extLst>
          </p:cNvPr>
          <p:cNvSpPr txBox="1"/>
          <p:nvPr/>
        </p:nvSpPr>
        <p:spPr>
          <a:xfrm>
            <a:off x="306279" y="4766348"/>
            <a:ext cx="7364027" cy="1477328"/>
          </a:xfrm>
          <a:prstGeom prst="rect">
            <a:avLst/>
          </a:prstGeom>
          <a:noFill/>
        </p:spPr>
        <p:txBody>
          <a:bodyPr wrap="square">
            <a:spAutoFit/>
          </a:bodyPr>
          <a:lstStyle/>
          <a:p>
            <a:pPr algn="just"/>
            <a:r>
              <a:rPr lang="en-IN" b="0" i="0" dirty="0">
                <a:solidFill>
                  <a:srgbClr val="610B4B"/>
                </a:solidFill>
                <a:effectLst/>
                <a:latin typeface="erdana"/>
              </a:rPr>
              <a:t>Syntax for Single Dimensional Array</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t>
            </a:r>
            <a:r>
              <a:rPr lang="en-IN" b="0" i="0" dirty="0" err="1">
                <a:solidFill>
                  <a:srgbClr val="000000"/>
                </a:solidFill>
                <a:effectLst/>
                <a:latin typeface="inter-regular"/>
              </a:rPr>
              <a:t>arrayType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t>
            </a:r>
            <a:r>
              <a:rPr lang="en-IN" b="0" i="0" dirty="0" err="1">
                <a:solidFill>
                  <a:srgbClr val="000000"/>
                </a:solidFill>
                <a:effectLst/>
                <a:latin typeface="inter-regular"/>
              </a:rPr>
              <a:t>arrayType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Array(element1, element2 ... </a:t>
            </a:r>
            <a:r>
              <a:rPr lang="en-IN" b="0" i="0" dirty="0" err="1">
                <a:solidFill>
                  <a:srgbClr val="000000"/>
                </a:solidFill>
                <a:effectLst/>
                <a:latin typeface="inter-regular"/>
              </a:rPr>
              <a:t>elementN</a:t>
            </a:r>
            <a:r>
              <a:rPr lang="en-IN" b="0" i="0" dirty="0">
                <a:solidFill>
                  <a:srgbClr val="000000"/>
                </a:solidFill>
                <a:effectLst/>
                <a:latin typeface="inter-regular"/>
              </a:rPr>
              <a:t>)  </a:t>
            </a:r>
          </a:p>
        </p:txBody>
      </p:sp>
    </p:spTree>
    <p:extLst>
      <p:ext uri="{BB962C8B-B14F-4D97-AF65-F5344CB8AC3E}">
        <p14:creationId xmlns:p14="http://schemas.microsoft.com/office/powerpoint/2010/main" val="11521569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F6562B-DEE3-466D-A09A-9760B0A87C22}"/>
              </a:ext>
            </a:extLst>
          </p:cNvPr>
          <p:cNvSpPr txBox="1"/>
          <p:nvPr/>
        </p:nvSpPr>
        <p:spPr>
          <a:xfrm>
            <a:off x="328473" y="462430"/>
            <a:ext cx="8513685" cy="3416320"/>
          </a:xfrm>
          <a:prstGeom prst="rect">
            <a:avLst/>
          </a:prstGeom>
          <a:noFill/>
        </p:spPr>
        <p:txBody>
          <a:bodyPr wrap="square">
            <a:spAutoFit/>
          </a:bodyPr>
          <a:lstStyle/>
          <a:p>
            <a:r>
              <a:rPr lang="en-IN" dirty="0"/>
              <a:t>object </a:t>
            </a:r>
            <a:r>
              <a:rPr lang="en-IN" dirty="0" err="1"/>
              <a:t>Scala_Array_ID</a:t>
            </a:r>
            <a:r>
              <a:rPr lang="en-IN" dirty="0"/>
              <a:t> {</a:t>
            </a:r>
          </a:p>
          <a:p>
            <a:r>
              <a:rPr lang="en-IN" dirty="0"/>
              <a:t>  def main(</a:t>
            </a:r>
            <a:r>
              <a:rPr lang="en-IN" dirty="0" err="1"/>
              <a:t>args</a:t>
            </a:r>
            <a:r>
              <a:rPr lang="en-IN" dirty="0"/>
              <a:t>: Array[String]): Unit = {</a:t>
            </a:r>
          </a:p>
          <a:p>
            <a:r>
              <a:rPr lang="en-IN" dirty="0"/>
              <a:t>    var </a:t>
            </a:r>
            <a:r>
              <a:rPr lang="en-IN" dirty="0" err="1"/>
              <a:t>arr</a:t>
            </a:r>
            <a:r>
              <a:rPr lang="en-IN" dirty="0"/>
              <a:t> = new Array[Int](5)</a:t>
            </a:r>
          </a:p>
          <a:p>
            <a:r>
              <a:rPr lang="en-IN" dirty="0"/>
              <a:t>    </a:t>
            </a:r>
            <a:r>
              <a:rPr lang="en-IN" dirty="0" err="1"/>
              <a:t>arr</a:t>
            </a:r>
            <a:r>
              <a:rPr lang="en-IN" dirty="0"/>
              <a:t>(0)=15</a:t>
            </a:r>
          </a:p>
          <a:p>
            <a:r>
              <a:rPr lang="en-IN" dirty="0"/>
              <a:t>    </a:t>
            </a:r>
            <a:r>
              <a:rPr lang="en-IN" dirty="0" err="1"/>
              <a:t>arr</a:t>
            </a:r>
            <a:r>
              <a:rPr lang="en-IN" dirty="0"/>
              <a:t>(1)=25</a:t>
            </a:r>
          </a:p>
          <a:p>
            <a:r>
              <a:rPr lang="en-IN" dirty="0"/>
              <a:t>    </a:t>
            </a:r>
            <a:r>
              <a:rPr lang="en-IN" dirty="0" err="1"/>
              <a:t>arr</a:t>
            </a:r>
            <a:r>
              <a:rPr lang="en-IN" dirty="0"/>
              <a:t>(2)=35</a:t>
            </a:r>
          </a:p>
          <a:p>
            <a:r>
              <a:rPr lang="en-IN" dirty="0"/>
              <a:t>    </a:t>
            </a:r>
            <a:r>
              <a:rPr lang="en-IN" dirty="0" err="1"/>
              <a:t>arr</a:t>
            </a:r>
            <a:r>
              <a:rPr lang="en-IN" dirty="0"/>
              <a:t>(3)=45</a:t>
            </a:r>
          </a:p>
          <a:p>
            <a:r>
              <a:rPr lang="en-IN" dirty="0"/>
              <a:t>    </a:t>
            </a:r>
            <a:r>
              <a:rPr lang="en-IN" dirty="0" err="1"/>
              <a:t>arr</a:t>
            </a:r>
            <a:r>
              <a:rPr lang="en-IN" dirty="0"/>
              <a:t>(4)=55</a:t>
            </a:r>
          </a:p>
          <a:p>
            <a:r>
              <a:rPr lang="en-IN" dirty="0"/>
              <a:t>   for(a&lt;-</a:t>
            </a:r>
            <a:r>
              <a:rPr lang="en-IN" dirty="0" err="1"/>
              <a:t>arr</a:t>
            </a:r>
            <a:r>
              <a:rPr lang="en-IN" dirty="0"/>
              <a:t>)</a:t>
            </a:r>
          </a:p>
          <a:p>
            <a:r>
              <a:rPr lang="en-IN" dirty="0"/>
              <a:t>     {</a:t>
            </a:r>
          </a:p>
          <a:p>
            <a:r>
              <a:rPr lang="en-IN" dirty="0"/>
              <a:t>       </a:t>
            </a:r>
            <a:r>
              <a:rPr lang="en-IN" dirty="0" err="1"/>
              <a:t>println</a:t>
            </a:r>
            <a:r>
              <a:rPr lang="en-IN" dirty="0"/>
              <a:t>(a)</a:t>
            </a:r>
          </a:p>
          <a:p>
            <a:r>
              <a:rPr lang="en-IN" dirty="0"/>
              <a:t>     }</a:t>
            </a:r>
          </a:p>
        </p:txBody>
      </p:sp>
    </p:spTree>
    <p:extLst>
      <p:ext uri="{BB962C8B-B14F-4D97-AF65-F5344CB8AC3E}">
        <p14:creationId xmlns:p14="http://schemas.microsoft.com/office/powerpoint/2010/main" val="27279245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07601-2175-46C4-8001-13513AED7EAE}"/>
              </a:ext>
            </a:extLst>
          </p:cNvPr>
          <p:cNvSpPr txBox="1"/>
          <p:nvPr/>
        </p:nvSpPr>
        <p:spPr>
          <a:xfrm>
            <a:off x="226380" y="199643"/>
            <a:ext cx="8278428" cy="2308324"/>
          </a:xfrm>
          <a:prstGeom prst="rect">
            <a:avLst/>
          </a:prstGeom>
          <a:noFill/>
        </p:spPr>
        <p:txBody>
          <a:bodyPr wrap="square">
            <a:spAutoFit/>
          </a:bodyPr>
          <a:lstStyle/>
          <a:p>
            <a:pPr algn="just"/>
            <a:r>
              <a:rPr lang="en-IN" b="0" i="0" dirty="0">
                <a:solidFill>
                  <a:srgbClr val="610B38"/>
                </a:solidFill>
                <a:effectLst/>
                <a:latin typeface="erdana"/>
              </a:rPr>
              <a:t>Scala Multidimensional Array</a:t>
            </a:r>
          </a:p>
          <a:p>
            <a:pPr algn="just"/>
            <a:r>
              <a:rPr lang="en-IN" b="0" i="0" dirty="0">
                <a:solidFill>
                  <a:srgbClr val="333333"/>
                </a:solidFill>
                <a:effectLst/>
                <a:latin typeface="inter-regular"/>
              </a:rPr>
              <a:t>Multidimensional array is an array which store data in matrix form. You can create from two dimensional to three, four and many more dimensional array according to your need. Below we have mentioned array syntax. Scala provides an </a:t>
            </a:r>
            <a:r>
              <a:rPr lang="en-IN" b="0" i="0" dirty="0" err="1">
                <a:solidFill>
                  <a:srgbClr val="333333"/>
                </a:solidFill>
                <a:effectLst/>
                <a:latin typeface="inter-regular"/>
              </a:rPr>
              <a:t>ofDim</a:t>
            </a:r>
            <a:r>
              <a:rPr lang="en-IN" b="0" i="0" dirty="0">
                <a:solidFill>
                  <a:srgbClr val="333333"/>
                </a:solidFill>
                <a:effectLst/>
                <a:latin typeface="inter-regular"/>
              </a:rPr>
              <a:t> method to create multidimensional array.</a:t>
            </a:r>
          </a:p>
          <a:p>
            <a:pPr algn="just"/>
            <a:r>
              <a:rPr lang="en-IN" b="0" i="0" dirty="0">
                <a:solidFill>
                  <a:srgbClr val="610B38"/>
                </a:solidFill>
                <a:effectLst/>
                <a:latin typeface="erdana"/>
              </a:rPr>
              <a:t>Multidimensional Array Syntax</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t>
            </a:r>
            <a:r>
              <a:rPr lang="en-IN" b="0" i="0" dirty="0" err="1">
                <a:solidFill>
                  <a:srgbClr val="000000"/>
                </a:solidFill>
                <a:effectLst/>
                <a:latin typeface="inter-regular"/>
              </a:rPr>
              <a:t>Array.ofDim</a:t>
            </a:r>
            <a:r>
              <a:rPr lang="en-IN" b="0" i="0" dirty="0">
                <a:solidFill>
                  <a:srgbClr val="000000"/>
                </a:solidFill>
                <a:effectLst/>
                <a:latin typeface="inter-regular"/>
              </a:rPr>
              <a:t>[</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NoOfRows,NoOfColumns</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Array(Array(element...), Array(element...), ...)  </a:t>
            </a:r>
          </a:p>
        </p:txBody>
      </p:sp>
    </p:spTree>
    <p:extLst>
      <p:ext uri="{BB962C8B-B14F-4D97-AF65-F5344CB8AC3E}">
        <p14:creationId xmlns:p14="http://schemas.microsoft.com/office/powerpoint/2010/main" val="14611933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86F5CA-34B3-46AC-95FD-EA69F8B0834A}"/>
              </a:ext>
            </a:extLst>
          </p:cNvPr>
          <p:cNvSpPr txBox="1"/>
          <p:nvPr/>
        </p:nvSpPr>
        <p:spPr>
          <a:xfrm>
            <a:off x="0" y="25360"/>
            <a:ext cx="8746837" cy="3693319"/>
          </a:xfrm>
          <a:prstGeom prst="rect">
            <a:avLst/>
          </a:prstGeom>
          <a:noFill/>
        </p:spPr>
        <p:txBody>
          <a:bodyPr wrap="square">
            <a:spAutoFit/>
          </a:bodyPr>
          <a:lstStyle/>
          <a:p>
            <a:r>
              <a:rPr lang="en-US" dirty="0">
                <a:solidFill>
                  <a:srgbClr val="FF0000"/>
                </a:solidFill>
              </a:rPr>
              <a:t>Explanation of Case Class</a:t>
            </a:r>
          </a:p>
          <a:p>
            <a:endParaRPr lang="en-US" dirty="0"/>
          </a:p>
          <a:p>
            <a:r>
              <a:rPr lang="en-US" dirty="0"/>
              <a:t>A Case Class is just like a regular class, which has a feature for modeling unchangeable data.</a:t>
            </a:r>
          </a:p>
          <a:p>
            <a:r>
              <a:rPr lang="en-US" dirty="0"/>
              <a:t> It is also constructive in pattern matching. It has been defined with a modifier case,</a:t>
            </a:r>
          </a:p>
          <a:p>
            <a:r>
              <a:rPr lang="en-US" dirty="0"/>
              <a:t> due to this case keyword, we can get some benefits to stop oneself from doing a sections of</a:t>
            </a:r>
          </a:p>
          <a:p>
            <a:r>
              <a:rPr lang="en-US" dirty="0"/>
              <a:t> codes that have to be included in many places with little or no alteration.</a:t>
            </a:r>
          </a:p>
          <a:p>
            <a:r>
              <a:rPr lang="en-US" dirty="0"/>
              <a:t> As we can see below a minimal case class needs the keyword case class, an identifier,</a:t>
            </a:r>
          </a:p>
          <a:p>
            <a:r>
              <a:rPr lang="en-US" dirty="0"/>
              <a:t> and a parameter list which may be vacant.</a:t>
            </a:r>
          </a:p>
          <a:p>
            <a:r>
              <a:rPr lang="en-US" dirty="0"/>
              <a:t>Syntax:</a:t>
            </a:r>
          </a:p>
          <a:p>
            <a:endParaRPr lang="en-US" dirty="0"/>
          </a:p>
          <a:p>
            <a:r>
              <a:rPr lang="en-US" dirty="0"/>
              <a:t>Case class </a:t>
            </a:r>
            <a:r>
              <a:rPr lang="en-US" dirty="0" err="1"/>
              <a:t>className</a:t>
            </a:r>
            <a:r>
              <a:rPr lang="en-US" dirty="0"/>
              <a:t>(parameters)</a:t>
            </a:r>
          </a:p>
          <a:p>
            <a:r>
              <a:rPr lang="en-US" dirty="0"/>
              <a:t>Note: The Case class has a default apply() method which manages the construction of object.</a:t>
            </a:r>
            <a:endParaRPr lang="en-IN" dirty="0"/>
          </a:p>
        </p:txBody>
      </p:sp>
      <p:sp>
        <p:nvSpPr>
          <p:cNvPr id="8" name="TextBox 7">
            <a:extLst>
              <a:ext uri="{FF2B5EF4-FFF2-40B4-BE49-F238E27FC236}">
                <a16:creationId xmlns:a16="http://schemas.microsoft.com/office/drawing/2014/main" id="{E8F7A5BA-8E41-490A-956E-94A2F80C41B8}"/>
              </a:ext>
            </a:extLst>
          </p:cNvPr>
          <p:cNvSpPr txBox="1"/>
          <p:nvPr/>
        </p:nvSpPr>
        <p:spPr>
          <a:xfrm>
            <a:off x="1496291" y="3570376"/>
            <a:ext cx="7462982" cy="2308324"/>
          </a:xfrm>
          <a:prstGeom prst="rect">
            <a:avLst/>
          </a:prstGeom>
          <a:noFill/>
        </p:spPr>
        <p:txBody>
          <a:bodyPr wrap="square">
            <a:spAutoFit/>
          </a:bodyPr>
          <a:lstStyle/>
          <a:p>
            <a:pPr algn="ctr" fontAlgn="base"/>
            <a:r>
              <a:rPr lang="en-US" b="1" i="0" dirty="0">
                <a:solidFill>
                  <a:srgbClr val="273239"/>
                </a:solidFill>
                <a:effectLst/>
                <a:latin typeface="urw-din"/>
              </a:rPr>
              <a:t>Explanation of Case Object</a:t>
            </a:r>
            <a:endParaRPr lang="en-US" b="0" i="0" dirty="0">
              <a:solidFill>
                <a:srgbClr val="273239"/>
              </a:solidFill>
              <a:effectLst/>
              <a:latin typeface="urw-din"/>
            </a:endParaRPr>
          </a:p>
          <a:p>
            <a:pPr algn="l" fontAlgn="base"/>
            <a:br>
              <a:rPr lang="en-US" b="0" i="0" dirty="0">
                <a:solidFill>
                  <a:srgbClr val="273239"/>
                </a:solidFill>
                <a:effectLst/>
                <a:latin typeface="urw-din"/>
              </a:rPr>
            </a:br>
            <a:r>
              <a:rPr lang="en-US" b="0" i="0" dirty="0">
                <a:solidFill>
                  <a:srgbClr val="273239"/>
                </a:solidFill>
                <a:effectLst/>
                <a:latin typeface="urw-din"/>
              </a:rPr>
              <a:t>A </a:t>
            </a:r>
            <a:r>
              <a:rPr lang="en-US" b="1" i="0" dirty="0">
                <a:solidFill>
                  <a:srgbClr val="273239"/>
                </a:solidFill>
                <a:effectLst/>
                <a:latin typeface="urw-din"/>
              </a:rPr>
              <a:t>Case Object</a:t>
            </a:r>
            <a:r>
              <a:rPr lang="en-US" b="0" i="0" dirty="0">
                <a:solidFill>
                  <a:srgbClr val="273239"/>
                </a:solidFill>
                <a:effectLst/>
                <a:latin typeface="urw-din"/>
              </a:rPr>
              <a:t> is also like an object, which has more attributes than a regular Object. It is a blend of both case classes and object. A case object has some more features than a regular object.</a:t>
            </a:r>
            <a:br>
              <a:rPr lang="en-US" b="0" i="0" dirty="0">
                <a:solidFill>
                  <a:srgbClr val="273239"/>
                </a:solidFill>
                <a:effectLst/>
                <a:latin typeface="urw-din"/>
              </a:rPr>
            </a:br>
            <a:r>
              <a:rPr lang="en-US" b="0" i="0" dirty="0">
                <a:solidFill>
                  <a:srgbClr val="273239"/>
                </a:solidFill>
                <a:effectLst/>
                <a:latin typeface="urw-din"/>
              </a:rPr>
              <a:t>Below two are important features of case object:</a:t>
            </a:r>
          </a:p>
          <a:p>
            <a:pPr algn="l" fontAlgn="base">
              <a:buFont typeface="Arial" panose="020B0604020202020204" pitchFamily="34" charset="0"/>
              <a:buChar char="•"/>
            </a:pPr>
            <a:r>
              <a:rPr lang="en-US" b="0" i="0" dirty="0">
                <a:solidFill>
                  <a:srgbClr val="273239"/>
                </a:solidFill>
                <a:effectLst/>
                <a:latin typeface="urw-din"/>
              </a:rPr>
              <a:t>It is serializable.</a:t>
            </a:r>
          </a:p>
          <a:p>
            <a:pPr algn="l" fontAlgn="base">
              <a:buFont typeface="Arial" panose="020B0604020202020204" pitchFamily="34" charset="0"/>
              <a:buChar char="•"/>
            </a:pPr>
            <a:r>
              <a:rPr lang="en-US" b="0" i="0" dirty="0">
                <a:solidFill>
                  <a:srgbClr val="273239"/>
                </a:solidFill>
                <a:effectLst/>
                <a:latin typeface="urw-din"/>
              </a:rPr>
              <a:t>It has a by default </a:t>
            </a:r>
            <a:r>
              <a:rPr lang="en-US" b="0" i="0" dirty="0" err="1">
                <a:solidFill>
                  <a:srgbClr val="273239"/>
                </a:solidFill>
                <a:effectLst/>
                <a:latin typeface="urw-din"/>
              </a:rPr>
              <a:t>hashCode</a:t>
            </a:r>
            <a:r>
              <a:rPr lang="en-US" b="0" i="0" dirty="0">
                <a:solidFill>
                  <a:srgbClr val="273239"/>
                </a:solidFill>
                <a:effectLst/>
                <a:latin typeface="urw-din"/>
              </a:rPr>
              <a:t> implementation.</a:t>
            </a:r>
          </a:p>
        </p:txBody>
      </p:sp>
    </p:spTree>
    <p:extLst>
      <p:ext uri="{BB962C8B-B14F-4D97-AF65-F5344CB8AC3E}">
        <p14:creationId xmlns:p14="http://schemas.microsoft.com/office/powerpoint/2010/main" val="372848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972147-8F3B-4758-BC70-BBA407DC78E0}"/>
              </a:ext>
            </a:extLst>
          </p:cNvPr>
          <p:cNvSpPr txBox="1"/>
          <p:nvPr/>
        </p:nvSpPr>
        <p:spPr>
          <a:xfrm>
            <a:off x="1149926" y="513661"/>
            <a:ext cx="5537200" cy="3139321"/>
          </a:xfrm>
          <a:prstGeom prst="rect">
            <a:avLst/>
          </a:prstGeom>
          <a:noFill/>
        </p:spPr>
        <p:txBody>
          <a:bodyPr wrap="square">
            <a:spAutoFit/>
          </a:bodyPr>
          <a:lstStyle/>
          <a:p>
            <a:r>
              <a:rPr lang="en-US" dirty="0"/>
              <a:t>case class </a:t>
            </a:r>
            <a:r>
              <a:rPr lang="en-US" dirty="0" err="1"/>
              <a:t>Scala_Case_Class</a:t>
            </a:r>
            <a:r>
              <a:rPr lang="en-US" dirty="0"/>
              <a:t>(</a:t>
            </a:r>
            <a:r>
              <a:rPr lang="en-US" dirty="0" err="1"/>
              <a:t>name:String</a:t>
            </a:r>
            <a:r>
              <a:rPr lang="en-US" dirty="0"/>
              <a:t>, </a:t>
            </a:r>
            <a:r>
              <a:rPr lang="en-US" dirty="0" err="1"/>
              <a:t>age:Int</a:t>
            </a:r>
            <a:r>
              <a:rPr lang="en-US" dirty="0"/>
              <a:t>)</a:t>
            </a:r>
          </a:p>
          <a:p>
            <a:r>
              <a:rPr lang="en-US" dirty="0"/>
              <a:t>object  </a:t>
            </a:r>
            <a:r>
              <a:rPr lang="en-US" dirty="0" err="1"/>
              <a:t>Scala_Case_CLass_Obj</a:t>
            </a:r>
            <a:endParaRPr lang="en-US" dirty="0"/>
          </a:p>
          <a:p>
            <a:r>
              <a:rPr lang="en-US" dirty="0"/>
              <a:t>{</a:t>
            </a:r>
          </a:p>
          <a:p>
            <a:r>
              <a:rPr lang="en-US" dirty="0"/>
              <a:t>  def main(</a:t>
            </a:r>
            <a:r>
              <a:rPr lang="en-US" dirty="0" err="1"/>
              <a:t>args</a:t>
            </a:r>
            <a:r>
              <a:rPr lang="en-US" dirty="0"/>
              <a:t>: Array[String]): Unit = {</a:t>
            </a:r>
          </a:p>
          <a:p>
            <a:r>
              <a:rPr lang="en-US" dirty="0"/>
              <a:t>    var c = </a:t>
            </a:r>
            <a:r>
              <a:rPr lang="en-US" dirty="0" err="1"/>
              <a:t>Scala_Case_Class</a:t>
            </a:r>
            <a:r>
              <a:rPr lang="en-US" dirty="0"/>
              <a:t>("Nidhi", 23)</a:t>
            </a:r>
          </a:p>
          <a:p>
            <a:endParaRPr lang="en-US" dirty="0"/>
          </a:p>
          <a:p>
            <a:r>
              <a:rPr lang="en-US" dirty="0"/>
              <a:t>    // Display both Parameter</a:t>
            </a:r>
          </a:p>
          <a:p>
            <a:r>
              <a:rPr lang="en-US" dirty="0"/>
              <a:t>    </a:t>
            </a:r>
            <a:r>
              <a:rPr lang="en-US" dirty="0" err="1"/>
              <a:t>println</a:t>
            </a:r>
            <a:r>
              <a:rPr lang="en-US" dirty="0"/>
              <a:t>("Name of the employee is " + c.name);</a:t>
            </a:r>
          </a:p>
          <a:p>
            <a:r>
              <a:rPr lang="en-US" dirty="0"/>
              <a:t>    </a:t>
            </a:r>
            <a:r>
              <a:rPr lang="en-US" dirty="0" err="1"/>
              <a:t>println</a:t>
            </a:r>
            <a:r>
              <a:rPr lang="en-US" dirty="0"/>
              <a:t>("Age of the employee is " + </a:t>
            </a:r>
            <a:r>
              <a:rPr lang="en-US" dirty="0" err="1"/>
              <a:t>c.age</a:t>
            </a:r>
            <a:r>
              <a:rPr lang="en-US" dirty="0"/>
              <a:t>);</a:t>
            </a:r>
          </a:p>
          <a:p>
            <a:r>
              <a:rPr lang="en-US" dirty="0"/>
              <a:t>  }</a:t>
            </a:r>
          </a:p>
          <a:p>
            <a:r>
              <a:rPr lang="en-US" dirty="0"/>
              <a:t>}</a:t>
            </a:r>
            <a:endParaRPr lang="en-IN" dirty="0"/>
          </a:p>
        </p:txBody>
      </p:sp>
    </p:spTree>
    <p:extLst>
      <p:ext uri="{BB962C8B-B14F-4D97-AF65-F5344CB8AC3E}">
        <p14:creationId xmlns:p14="http://schemas.microsoft.com/office/powerpoint/2010/main" val="3738828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494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C8A8E4-5226-4005-B59C-E5538E5BBCA6}"/>
              </a:ext>
            </a:extLst>
          </p:cNvPr>
          <p:cNvSpPr txBox="1"/>
          <p:nvPr/>
        </p:nvSpPr>
        <p:spPr>
          <a:xfrm>
            <a:off x="483833" y="272534"/>
            <a:ext cx="4572000" cy="369332"/>
          </a:xfrm>
          <a:prstGeom prst="rect">
            <a:avLst/>
          </a:prstGeom>
          <a:noFill/>
        </p:spPr>
        <p:txBody>
          <a:bodyPr wrap="square">
            <a:spAutoFit/>
          </a:bodyPr>
          <a:lstStyle/>
          <a:p>
            <a:r>
              <a:rPr lang="en-IN" b="1" dirty="0">
                <a:solidFill>
                  <a:srgbClr val="FF0000"/>
                </a:solidFill>
                <a:latin typeface="Calibri" panose="020F0502020204030204" pitchFamily="34" charset="0"/>
                <a:ea typeface="Calibri" panose="020F0502020204030204" pitchFamily="34" charset="0"/>
              </a:rPr>
              <a:t>B</a:t>
            </a:r>
            <a:r>
              <a:rPr lang="en-IN" sz="1800" b="1" dirty="0">
                <a:solidFill>
                  <a:srgbClr val="FF0000"/>
                </a:solidFill>
                <a:effectLst/>
                <a:latin typeface="Calibri" panose="020F0502020204030204" pitchFamily="34" charset="0"/>
                <a:ea typeface="Calibri" panose="020F0502020204030204" pitchFamily="34" charset="0"/>
              </a:rPr>
              <a:t>uild tools</a:t>
            </a:r>
            <a:endParaRPr lang="en-IN" b="1" dirty="0">
              <a:solidFill>
                <a:srgbClr val="FF0000"/>
              </a:solidFill>
            </a:endParaRPr>
          </a:p>
        </p:txBody>
      </p:sp>
      <p:sp>
        <p:nvSpPr>
          <p:cNvPr id="4" name="TextBox 3">
            <a:extLst>
              <a:ext uri="{FF2B5EF4-FFF2-40B4-BE49-F238E27FC236}">
                <a16:creationId xmlns:a16="http://schemas.microsoft.com/office/drawing/2014/main" id="{899030BD-CB84-4F4E-9CA8-0C50201901A9}"/>
              </a:ext>
            </a:extLst>
          </p:cNvPr>
          <p:cNvSpPr txBox="1"/>
          <p:nvPr/>
        </p:nvSpPr>
        <p:spPr>
          <a:xfrm>
            <a:off x="390618" y="1043022"/>
            <a:ext cx="8229600" cy="3416320"/>
          </a:xfrm>
          <a:prstGeom prst="rect">
            <a:avLst/>
          </a:prstGeom>
          <a:noFill/>
        </p:spPr>
        <p:txBody>
          <a:bodyPr wrap="square">
            <a:spAutoFit/>
          </a:bodyPr>
          <a:lstStyle/>
          <a:p>
            <a:pPr algn="l" fontAlgn="base"/>
            <a:r>
              <a:rPr lang="en-US" b="0" i="0" dirty="0">
                <a:solidFill>
                  <a:srgbClr val="333333"/>
                </a:solidFill>
                <a:effectLst/>
                <a:latin typeface="Source Sans Pro" panose="020B0503030403020204" pitchFamily="34" charset="0"/>
              </a:rPr>
              <a:t>Build tools. At the time of writing this article in April 2018 we have at our disposal:</a:t>
            </a:r>
          </a:p>
          <a:p>
            <a:pPr algn="l" fontAlgn="base">
              <a:buFont typeface="Arial" panose="020B0604020202020204" pitchFamily="34" charset="0"/>
              <a:buChar char="•"/>
            </a:pPr>
            <a:r>
              <a:rPr lang="en-US" b="0" i="0" dirty="0" err="1">
                <a:solidFill>
                  <a:srgbClr val="333333"/>
                </a:solidFill>
                <a:effectLst/>
                <a:latin typeface="inherit"/>
              </a:rPr>
              <a:t>sbt</a:t>
            </a:r>
            <a:endParaRPr lang="en-US" b="0" i="0" dirty="0">
              <a:solidFill>
                <a:srgbClr val="333333"/>
              </a:solidFill>
              <a:effectLst/>
              <a:latin typeface="inherit"/>
            </a:endParaRPr>
          </a:p>
          <a:p>
            <a:pPr algn="l" fontAlgn="base">
              <a:buFont typeface="Arial" panose="020B0604020202020204" pitchFamily="34" charset="0"/>
              <a:buChar char="•"/>
            </a:pPr>
            <a:r>
              <a:rPr lang="en-US" b="0" i="0" dirty="0" err="1">
                <a:solidFill>
                  <a:srgbClr val="333333"/>
                </a:solidFill>
                <a:effectLst/>
                <a:latin typeface="inherit"/>
              </a:rPr>
              <a:t>cbt</a:t>
            </a:r>
            <a:endParaRPr lang="en-US" b="0" i="0" dirty="0">
              <a:solidFill>
                <a:srgbClr val="333333"/>
              </a:solidFill>
              <a:effectLst/>
              <a:latin typeface="inherit"/>
            </a:endParaRPr>
          </a:p>
          <a:p>
            <a:pPr algn="l" fontAlgn="base">
              <a:buFont typeface="Arial" panose="020B0604020202020204" pitchFamily="34" charset="0"/>
              <a:buChar char="•"/>
            </a:pPr>
            <a:r>
              <a:rPr lang="en-US" b="0" i="0" dirty="0">
                <a:solidFill>
                  <a:srgbClr val="333333"/>
                </a:solidFill>
                <a:effectLst/>
                <a:latin typeface="inherit"/>
              </a:rPr>
              <a:t>mill</a:t>
            </a:r>
          </a:p>
          <a:p>
            <a:pPr algn="l" fontAlgn="base">
              <a:buFont typeface="Arial" panose="020B0604020202020204" pitchFamily="34" charset="0"/>
              <a:buChar char="•"/>
            </a:pPr>
            <a:r>
              <a:rPr lang="en-US" b="0" i="0" dirty="0">
                <a:solidFill>
                  <a:srgbClr val="333333"/>
                </a:solidFill>
                <a:effectLst/>
                <a:latin typeface="inherit"/>
              </a:rPr>
              <a:t>fury</a:t>
            </a:r>
          </a:p>
          <a:p>
            <a:pPr algn="l" fontAlgn="base">
              <a:buFont typeface="Arial" panose="020B0604020202020204" pitchFamily="34" charset="0"/>
              <a:buChar char="•"/>
            </a:pPr>
            <a:r>
              <a:rPr lang="en-US" b="0" i="0" dirty="0">
                <a:solidFill>
                  <a:srgbClr val="333333"/>
                </a:solidFill>
                <a:effectLst/>
                <a:latin typeface="inherit"/>
              </a:rPr>
              <a:t>maven</a:t>
            </a:r>
          </a:p>
          <a:p>
            <a:pPr algn="l" fontAlgn="base">
              <a:buFont typeface="Arial" panose="020B0604020202020204" pitchFamily="34" charset="0"/>
              <a:buChar char="•"/>
            </a:pPr>
            <a:r>
              <a:rPr lang="en-US" b="0" i="0" dirty="0">
                <a:solidFill>
                  <a:srgbClr val="333333"/>
                </a:solidFill>
                <a:effectLst/>
                <a:latin typeface="inherit"/>
              </a:rPr>
              <a:t>polyglot maven</a:t>
            </a:r>
          </a:p>
          <a:p>
            <a:pPr algn="l" fontAlgn="base">
              <a:buFont typeface="Arial" panose="020B0604020202020204" pitchFamily="34" charset="0"/>
              <a:buChar char="•"/>
            </a:pPr>
            <a:r>
              <a:rPr lang="en-US" b="0" i="0" dirty="0" err="1">
                <a:solidFill>
                  <a:srgbClr val="333333"/>
                </a:solidFill>
                <a:effectLst/>
                <a:latin typeface="inherit"/>
              </a:rPr>
              <a:t>gradle</a:t>
            </a:r>
            <a:endParaRPr lang="en-US" b="0" i="0" dirty="0">
              <a:solidFill>
                <a:srgbClr val="333333"/>
              </a:solidFill>
              <a:effectLst/>
              <a:latin typeface="inherit"/>
            </a:endParaRPr>
          </a:p>
          <a:p>
            <a:pPr algn="l" fontAlgn="base">
              <a:buFont typeface="Arial" panose="020B0604020202020204" pitchFamily="34" charset="0"/>
              <a:buChar char="•"/>
            </a:pPr>
            <a:r>
              <a:rPr lang="en-US" b="0" i="0" dirty="0">
                <a:solidFill>
                  <a:srgbClr val="333333"/>
                </a:solidFill>
                <a:effectLst/>
                <a:latin typeface="inherit"/>
              </a:rPr>
              <a:t>ant (to be written)</a:t>
            </a:r>
          </a:p>
          <a:p>
            <a:pPr algn="l" fontAlgn="base">
              <a:buFont typeface="Arial" panose="020B0604020202020204" pitchFamily="34" charset="0"/>
              <a:buChar char="•"/>
            </a:pPr>
            <a:r>
              <a:rPr lang="en-US" b="0" i="0" dirty="0" err="1">
                <a:solidFill>
                  <a:srgbClr val="333333"/>
                </a:solidFill>
                <a:effectLst/>
                <a:latin typeface="inherit"/>
              </a:rPr>
              <a:t>bazel</a:t>
            </a:r>
            <a:r>
              <a:rPr lang="en-US" b="0" i="0" dirty="0">
                <a:solidFill>
                  <a:srgbClr val="333333"/>
                </a:solidFill>
                <a:effectLst/>
                <a:latin typeface="inherit"/>
              </a:rPr>
              <a:t> (to be written)</a:t>
            </a:r>
          </a:p>
          <a:p>
            <a:pPr algn="l" fontAlgn="base">
              <a:buFont typeface="Arial" panose="020B0604020202020204" pitchFamily="34" charset="0"/>
              <a:buChar char="•"/>
            </a:pPr>
            <a:r>
              <a:rPr lang="en-US" b="0" i="0" dirty="0">
                <a:solidFill>
                  <a:srgbClr val="333333"/>
                </a:solidFill>
                <a:effectLst/>
                <a:latin typeface="inherit"/>
              </a:rPr>
              <a:t>pants (to be written)</a:t>
            </a:r>
          </a:p>
          <a:p>
            <a:pPr algn="l" fontAlgn="base">
              <a:buFont typeface="Arial" panose="020B0604020202020204" pitchFamily="34" charset="0"/>
              <a:buChar char="•"/>
            </a:pPr>
            <a:r>
              <a:rPr lang="en-US" b="0" i="0" dirty="0">
                <a:solidFill>
                  <a:srgbClr val="333333"/>
                </a:solidFill>
                <a:effectLst/>
                <a:latin typeface="inherit"/>
              </a:rPr>
              <a:t>make (to be written)</a:t>
            </a:r>
          </a:p>
        </p:txBody>
      </p:sp>
    </p:spTree>
    <p:extLst>
      <p:ext uri="{BB962C8B-B14F-4D97-AF65-F5344CB8AC3E}">
        <p14:creationId xmlns:p14="http://schemas.microsoft.com/office/powerpoint/2010/main" val="16396230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5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87A3AEF6-6EBE-43DC-965F-4C61D89AF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44" y="1638145"/>
            <a:ext cx="8672312" cy="3581710"/>
          </a:xfrm>
          <a:prstGeom prst="rect">
            <a:avLst/>
          </a:prstGeom>
        </p:spPr>
      </p:pic>
    </p:spTree>
    <p:extLst>
      <p:ext uri="{BB962C8B-B14F-4D97-AF65-F5344CB8AC3E}">
        <p14:creationId xmlns:p14="http://schemas.microsoft.com/office/powerpoint/2010/main" val="1611815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2FE79F-A75D-4921-9E06-3A8E55946317}"/>
              </a:ext>
            </a:extLst>
          </p:cNvPr>
          <p:cNvSpPr txBox="1"/>
          <p:nvPr/>
        </p:nvSpPr>
        <p:spPr>
          <a:xfrm>
            <a:off x="386179" y="237023"/>
            <a:ext cx="4572000" cy="369332"/>
          </a:xfrm>
          <a:prstGeom prst="rect">
            <a:avLst/>
          </a:prstGeom>
          <a:noFill/>
        </p:spPr>
        <p:txBody>
          <a:bodyPr wrap="square">
            <a:spAutoFit/>
          </a:bodyPr>
          <a:lstStyle/>
          <a:p>
            <a:r>
              <a:rPr lang="en-IN" dirty="0"/>
              <a:t>Introduction to OOPS</a:t>
            </a:r>
          </a:p>
        </p:txBody>
      </p:sp>
      <p:pic>
        <p:nvPicPr>
          <p:cNvPr id="5" name="Picture 4" descr="A picture containing text, melon&#10;&#10;Description automatically generated">
            <a:extLst>
              <a:ext uri="{FF2B5EF4-FFF2-40B4-BE49-F238E27FC236}">
                <a16:creationId xmlns:a16="http://schemas.microsoft.com/office/drawing/2014/main" id="{D970C8D8-EF57-43A6-BDF5-B9703C416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083076"/>
            <a:ext cx="5763827" cy="4853552"/>
          </a:xfrm>
          <a:prstGeom prst="rect">
            <a:avLst/>
          </a:prstGeom>
        </p:spPr>
      </p:pic>
    </p:spTree>
    <p:extLst>
      <p:ext uri="{BB962C8B-B14F-4D97-AF65-F5344CB8AC3E}">
        <p14:creationId xmlns:p14="http://schemas.microsoft.com/office/powerpoint/2010/main" val="12135159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BEA97E-1855-4BD6-8B47-0E6C4F339C99}"/>
              </a:ext>
            </a:extLst>
          </p:cNvPr>
          <p:cNvSpPr txBox="1"/>
          <p:nvPr/>
        </p:nvSpPr>
        <p:spPr>
          <a:xfrm>
            <a:off x="483832" y="309797"/>
            <a:ext cx="8447103" cy="646331"/>
          </a:xfrm>
          <a:prstGeom prst="rect">
            <a:avLst/>
          </a:prstGeom>
          <a:noFill/>
        </p:spPr>
        <p:txBody>
          <a:bodyPr wrap="square">
            <a:spAutoFit/>
          </a:bodyPr>
          <a:lstStyle/>
          <a:p>
            <a:r>
              <a:rPr lang="en-US" dirty="0"/>
              <a:t>In general, Object-Oriented Programming (OOP) consists of classes and objects and aims to implement real-world entities like polymorphism, inheritance.</a:t>
            </a:r>
            <a:endParaRPr lang="en-IN" dirty="0"/>
          </a:p>
        </p:txBody>
      </p:sp>
      <p:sp>
        <p:nvSpPr>
          <p:cNvPr id="5" name="TextBox 4">
            <a:extLst>
              <a:ext uri="{FF2B5EF4-FFF2-40B4-BE49-F238E27FC236}">
                <a16:creationId xmlns:a16="http://schemas.microsoft.com/office/drawing/2014/main" id="{8D94DB99-B87A-4642-BF73-5308A63FAF1B}"/>
              </a:ext>
            </a:extLst>
          </p:cNvPr>
          <p:cNvSpPr txBox="1"/>
          <p:nvPr/>
        </p:nvSpPr>
        <p:spPr>
          <a:xfrm>
            <a:off x="253013" y="1099830"/>
            <a:ext cx="8269550" cy="2031325"/>
          </a:xfrm>
          <a:prstGeom prst="rect">
            <a:avLst/>
          </a:prstGeom>
          <a:noFill/>
        </p:spPr>
        <p:txBody>
          <a:bodyPr wrap="square">
            <a:spAutoFit/>
          </a:bodyPr>
          <a:lstStyle/>
          <a:p>
            <a:pPr algn="l"/>
            <a:r>
              <a:rPr lang="en-US" b="0" i="0" dirty="0">
                <a:solidFill>
                  <a:srgbClr val="3D4251"/>
                </a:solidFill>
                <a:effectLst/>
                <a:latin typeface="Lora" pitchFamily="2" charset="0"/>
              </a:rPr>
              <a:t>The class can be thought of as a representation or a design for objects. Classes will usually have their own </a:t>
            </a:r>
            <a:r>
              <a:rPr lang="en-US" b="1" i="0" dirty="0">
                <a:solidFill>
                  <a:srgbClr val="3D4251"/>
                </a:solidFill>
                <a:effectLst/>
                <a:latin typeface="Lora" pitchFamily="2" charset="0"/>
              </a:rPr>
              <a:t>methods</a:t>
            </a:r>
            <a:r>
              <a:rPr lang="en-US" b="0" i="0" dirty="0">
                <a:solidFill>
                  <a:srgbClr val="3D4251"/>
                </a:solidFill>
                <a:effectLst/>
                <a:latin typeface="Lora" pitchFamily="2" charset="0"/>
              </a:rPr>
              <a:t> (behavior) and </a:t>
            </a:r>
            <a:r>
              <a:rPr lang="en-US" b="1" i="0" dirty="0">
                <a:solidFill>
                  <a:srgbClr val="3D4251"/>
                </a:solidFill>
                <a:effectLst/>
                <a:latin typeface="Lora" pitchFamily="2" charset="0"/>
              </a:rPr>
              <a:t>attributes</a:t>
            </a:r>
            <a:r>
              <a:rPr lang="en-US" b="0" i="0" dirty="0">
                <a:solidFill>
                  <a:srgbClr val="3D4251"/>
                </a:solidFill>
                <a:effectLst/>
                <a:latin typeface="Lora" pitchFamily="2" charset="0"/>
              </a:rPr>
              <a:t>.</a:t>
            </a:r>
          </a:p>
          <a:p>
            <a:pPr algn="l"/>
            <a:r>
              <a:rPr lang="en-US" b="0" i="0" dirty="0">
                <a:solidFill>
                  <a:srgbClr val="3D4251"/>
                </a:solidFill>
                <a:effectLst/>
                <a:latin typeface="Lora" pitchFamily="2" charset="0"/>
              </a:rPr>
              <a:t>Attributes are individual entities that differentiate each object from the other and determine various qualities of an object. Methods, on the other hand, are more like how a function usually operates in programming. They determine how the instance of the class works. It's mostly because of methods (behavior); objects have the power to be done something to them.</a:t>
            </a:r>
          </a:p>
        </p:txBody>
      </p:sp>
    </p:spTree>
    <p:extLst>
      <p:ext uri="{BB962C8B-B14F-4D97-AF65-F5344CB8AC3E}">
        <p14:creationId xmlns:p14="http://schemas.microsoft.com/office/powerpoint/2010/main" val="35880804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C82DF1F3-CF7F-4BA4-9DF4-43B8580F7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416" y="96779"/>
            <a:ext cx="3855196" cy="4253279"/>
          </a:xfrm>
          <a:prstGeom prst="rect">
            <a:avLst/>
          </a:prstGeom>
        </p:spPr>
      </p:pic>
      <p:sp>
        <p:nvSpPr>
          <p:cNvPr id="4" name="TextBox 3">
            <a:extLst>
              <a:ext uri="{FF2B5EF4-FFF2-40B4-BE49-F238E27FC236}">
                <a16:creationId xmlns:a16="http://schemas.microsoft.com/office/drawing/2014/main" id="{9F4643AA-FFC7-4AFF-BE39-7F3697F7597E}"/>
              </a:ext>
            </a:extLst>
          </p:cNvPr>
          <p:cNvSpPr txBox="1"/>
          <p:nvPr/>
        </p:nvSpPr>
        <p:spPr>
          <a:xfrm>
            <a:off x="361697" y="606882"/>
            <a:ext cx="4572000" cy="2862322"/>
          </a:xfrm>
          <a:prstGeom prst="rect">
            <a:avLst/>
          </a:prstGeom>
          <a:noFill/>
        </p:spPr>
        <p:txBody>
          <a:bodyPr wrap="square">
            <a:spAutoFit/>
          </a:bodyPr>
          <a:lstStyle/>
          <a:p>
            <a:r>
              <a:rPr lang="en-US" dirty="0"/>
              <a:t>The above figure gives you more intuition about the flow of object-oriented programming or, to be more specific, what a class looks like. In the above picture, there is a class car which has attributes: fuel, max speed, and can have more attributes like the model, make, etc. It has different sets of methods like refuel(), </a:t>
            </a:r>
            <a:r>
              <a:rPr lang="en-US" dirty="0" err="1"/>
              <a:t>getFuel</a:t>
            </a:r>
            <a:r>
              <a:rPr lang="en-US" dirty="0"/>
              <a:t>(), </a:t>
            </a:r>
            <a:r>
              <a:rPr lang="en-US" dirty="0" err="1"/>
              <a:t>setSpeed</a:t>
            </a:r>
            <a:r>
              <a:rPr lang="en-US" dirty="0"/>
              <a:t>(), and some additional methods can be change gear, start the engine, stop the engine, etc.</a:t>
            </a:r>
            <a:endParaRPr lang="en-IN" dirty="0"/>
          </a:p>
        </p:txBody>
      </p:sp>
    </p:spTree>
    <p:extLst>
      <p:ext uri="{BB962C8B-B14F-4D97-AF65-F5344CB8AC3E}">
        <p14:creationId xmlns:p14="http://schemas.microsoft.com/office/powerpoint/2010/main" val="26992405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BCA95F-9723-42E2-8117-3B7EEB1E36FC}"/>
              </a:ext>
            </a:extLst>
          </p:cNvPr>
          <p:cNvSpPr txBox="1"/>
          <p:nvPr/>
        </p:nvSpPr>
        <p:spPr>
          <a:xfrm>
            <a:off x="368423" y="174373"/>
            <a:ext cx="8473735" cy="1754326"/>
          </a:xfrm>
          <a:prstGeom prst="rect">
            <a:avLst/>
          </a:prstGeom>
          <a:noFill/>
        </p:spPr>
        <p:txBody>
          <a:bodyPr wrap="square">
            <a:spAutoFit/>
          </a:bodyPr>
          <a:lstStyle/>
          <a:p>
            <a:r>
              <a:rPr lang="en-US" b="1" dirty="0"/>
              <a:t>Classes and Objects in Scala</a:t>
            </a:r>
          </a:p>
          <a:p>
            <a:r>
              <a:rPr lang="en-US" dirty="0"/>
              <a:t>Much like </a:t>
            </a:r>
            <a:r>
              <a:rPr lang="en-US" dirty="0" err="1"/>
              <a:t>c++</a:t>
            </a:r>
            <a:r>
              <a:rPr lang="en-US" dirty="0"/>
              <a:t> and java, object-oriented programming in Scala follows pretty much the same conventions. It has the concept of defining classes and objects and within class constructors, and that is all there is to object-oriented programming in Scala.</a:t>
            </a:r>
          </a:p>
          <a:p>
            <a:endParaRPr lang="en-US" dirty="0"/>
          </a:p>
          <a:p>
            <a:r>
              <a:rPr lang="en-US" dirty="0"/>
              <a:t>Class Declaration</a:t>
            </a:r>
            <a:endParaRPr lang="en-IN" dirty="0"/>
          </a:p>
        </p:txBody>
      </p:sp>
      <p:sp>
        <p:nvSpPr>
          <p:cNvPr id="9" name="TextBox 8">
            <a:extLst>
              <a:ext uri="{FF2B5EF4-FFF2-40B4-BE49-F238E27FC236}">
                <a16:creationId xmlns:a16="http://schemas.microsoft.com/office/drawing/2014/main" id="{6DF47A47-7A5B-47ED-BE99-4927A8365F46}"/>
              </a:ext>
            </a:extLst>
          </p:cNvPr>
          <p:cNvSpPr txBox="1"/>
          <p:nvPr/>
        </p:nvSpPr>
        <p:spPr>
          <a:xfrm>
            <a:off x="3262544" y="1602393"/>
            <a:ext cx="4572000" cy="923330"/>
          </a:xfrm>
          <a:prstGeom prst="rect">
            <a:avLst/>
          </a:prstGeom>
          <a:noFill/>
        </p:spPr>
        <p:txBody>
          <a:bodyPr wrap="square">
            <a:spAutoFit/>
          </a:bodyPr>
          <a:lstStyle/>
          <a:p>
            <a:r>
              <a:rPr lang="en-US" dirty="0"/>
              <a:t>class </a:t>
            </a:r>
            <a:r>
              <a:rPr lang="en-US" dirty="0" err="1"/>
              <a:t>Class_name</a:t>
            </a:r>
            <a:r>
              <a:rPr lang="en-US" dirty="0"/>
              <a:t>{</a:t>
            </a:r>
          </a:p>
          <a:p>
            <a:r>
              <a:rPr lang="en-US" dirty="0"/>
              <a:t>// methods and attributes</a:t>
            </a:r>
          </a:p>
          <a:p>
            <a:r>
              <a:rPr lang="en-US" dirty="0"/>
              <a:t>}</a:t>
            </a:r>
            <a:endParaRPr lang="en-IN" dirty="0"/>
          </a:p>
        </p:txBody>
      </p:sp>
      <p:sp>
        <p:nvSpPr>
          <p:cNvPr id="11" name="TextBox 10">
            <a:extLst>
              <a:ext uri="{FF2B5EF4-FFF2-40B4-BE49-F238E27FC236}">
                <a16:creationId xmlns:a16="http://schemas.microsoft.com/office/drawing/2014/main" id="{1392A4B2-096F-48B9-A632-F70E0B6EA0F9}"/>
              </a:ext>
            </a:extLst>
          </p:cNvPr>
          <p:cNvSpPr txBox="1"/>
          <p:nvPr/>
        </p:nvSpPr>
        <p:spPr>
          <a:xfrm>
            <a:off x="84337" y="3190510"/>
            <a:ext cx="8580268" cy="2862322"/>
          </a:xfrm>
          <a:prstGeom prst="rect">
            <a:avLst/>
          </a:prstGeom>
          <a:noFill/>
        </p:spPr>
        <p:txBody>
          <a:bodyPr wrap="square">
            <a:spAutoFit/>
          </a:bodyPr>
          <a:lstStyle/>
          <a:p>
            <a:r>
              <a:rPr lang="en-US" dirty="0"/>
              <a:t>Class in Scala is defined by the keyword class followed by the name of the class, and generally, the class name starts with a capital letter. There are few keywords which are optional but can be used in Scala class declaration like: class-name, it should begin with a capital letter: superclass, the parent class name preceded by extend keyword: traits, it is a comma-separated list implemented by the class preceded by extend keyword.</a:t>
            </a:r>
          </a:p>
          <a:p>
            <a:endParaRPr lang="en-US" dirty="0"/>
          </a:p>
          <a:p>
            <a:r>
              <a:rPr lang="en-US" dirty="0"/>
              <a:t>A class can in Scala inherits only one parent class, which means Scala does not support multiple inheritances. However, it can be achieved with the use of Traits.</a:t>
            </a:r>
          </a:p>
          <a:p>
            <a:endParaRPr lang="en-US" dirty="0"/>
          </a:p>
          <a:p>
            <a:r>
              <a:rPr lang="en-US" dirty="0"/>
              <a:t>Finally, the body of a class in Scala is surrounded by curly braces {}</a:t>
            </a:r>
            <a:endParaRPr lang="en-IN" dirty="0"/>
          </a:p>
        </p:txBody>
      </p:sp>
    </p:spTree>
    <p:extLst>
      <p:ext uri="{BB962C8B-B14F-4D97-AF65-F5344CB8AC3E}">
        <p14:creationId xmlns:p14="http://schemas.microsoft.com/office/powerpoint/2010/main" val="35737726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87B757-698D-4F68-8F0F-95E7409ACEC2}"/>
              </a:ext>
            </a:extLst>
          </p:cNvPr>
          <p:cNvSpPr txBox="1"/>
          <p:nvPr/>
        </p:nvSpPr>
        <p:spPr>
          <a:xfrm>
            <a:off x="4345619" y="458769"/>
            <a:ext cx="4572000" cy="4985980"/>
          </a:xfrm>
          <a:prstGeom prst="rect">
            <a:avLst/>
          </a:prstGeom>
          <a:noFill/>
        </p:spPr>
        <p:txBody>
          <a:bodyPr wrap="square">
            <a:spAutoFit/>
          </a:bodyPr>
          <a:lstStyle/>
          <a:p>
            <a:r>
              <a:rPr lang="en-IN" sz="1200" dirty="0"/>
              <a:t>class Car {</a:t>
            </a:r>
          </a:p>
          <a:p>
            <a:r>
              <a:rPr lang="en-IN" sz="1200" dirty="0"/>
              <a:t>  // Class variables</a:t>
            </a:r>
          </a:p>
          <a:p>
            <a:r>
              <a:rPr lang="en-IN" sz="1200" dirty="0"/>
              <a:t>  var make: String = "BMW"</a:t>
            </a:r>
          </a:p>
          <a:p>
            <a:r>
              <a:rPr lang="en-IN" sz="1200" dirty="0"/>
              <a:t>  var model: String = "X7"</a:t>
            </a:r>
          </a:p>
          <a:p>
            <a:r>
              <a:rPr lang="en-IN" sz="1200" dirty="0"/>
              <a:t>  var fuel: Int = 40</a:t>
            </a:r>
          </a:p>
          <a:p>
            <a:endParaRPr lang="en-IN" sz="1200" dirty="0"/>
          </a:p>
          <a:p>
            <a:r>
              <a:rPr lang="en-IN" sz="1200" dirty="0"/>
              <a:t>  // Class method</a:t>
            </a:r>
          </a:p>
          <a:p>
            <a:r>
              <a:rPr lang="en-IN" sz="1200" dirty="0"/>
              <a:t>  def Display()</a:t>
            </a:r>
          </a:p>
          <a:p>
            <a:r>
              <a:rPr lang="en-IN" sz="1200" dirty="0"/>
              <a:t>  {</a:t>
            </a:r>
          </a:p>
          <a:p>
            <a:r>
              <a:rPr lang="en-IN" sz="1200" dirty="0"/>
              <a:t>    </a:t>
            </a:r>
            <a:r>
              <a:rPr lang="en-IN" sz="1200" dirty="0" err="1"/>
              <a:t>println</a:t>
            </a:r>
            <a:r>
              <a:rPr lang="en-IN" sz="1200" dirty="0"/>
              <a:t>("Make of the Car : " + make);</a:t>
            </a:r>
          </a:p>
          <a:p>
            <a:r>
              <a:rPr lang="en-IN" sz="1200" dirty="0"/>
              <a:t>    </a:t>
            </a:r>
            <a:r>
              <a:rPr lang="en-IN" sz="1200" dirty="0" err="1"/>
              <a:t>println</a:t>
            </a:r>
            <a:r>
              <a:rPr lang="en-IN" sz="1200" dirty="0"/>
              <a:t>("Model of the Car : " + model);</a:t>
            </a:r>
          </a:p>
          <a:p>
            <a:r>
              <a:rPr lang="en-IN" sz="1200" dirty="0"/>
              <a:t>    </a:t>
            </a:r>
            <a:r>
              <a:rPr lang="en-IN" sz="1200" dirty="0" err="1"/>
              <a:t>println</a:t>
            </a:r>
            <a:r>
              <a:rPr lang="en-IN" sz="1200" dirty="0"/>
              <a:t>("Fuel capacity of the Car : " + fuel);</a:t>
            </a:r>
          </a:p>
          <a:p>
            <a:r>
              <a:rPr lang="en-IN" sz="1200" dirty="0"/>
              <a:t>  }</a:t>
            </a:r>
          </a:p>
          <a:p>
            <a:r>
              <a:rPr lang="en-IN" sz="1200" dirty="0"/>
              <a:t>}</a:t>
            </a:r>
          </a:p>
          <a:p>
            <a:r>
              <a:rPr lang="en-IN" sz="1200" dirty="0"/>
              <a:t>object </a:t>
            </a:r>
            <a:r>
              <a:rPr lang="en-IN" sz="1200" dirty="0" err="1"/>
              <a:t>Main_Car_calss</a:t>
            </a:r>
            <a:endParaRPr lang="en-IN" sz="1200" dirty="0"/>
          </a:p>
          <a:p>
            <a:r>
              <a:rPr lang="en-IN" sz="1200" dirty="0"/>
              <a:t>{</a:t>
            </a:r>
          </a:p>
          <a:p>
            <a:endParaRPr lang="en-IN" sz="1200" dirty="0"/>
          </a:p>
          <a:p>
            <a:r>
              <a:rPr lang="en-IN" sz="1200" dirty="0"/>
              <a:t>  // Main method</a:t>
            </a:r>
          </a:p>
          <a:p>
            <a:r>
              <a:rPr lang="en-IN" sz="1200" dirty="0"/>
              <a:t>  def main(</a:t>
            </a:r>
            <a:r>
              <a:rPr lang="en-IN" sz="1200" dirty="0" err="1"/>
              <a:t>args</a:t>
            </a:r>
            <a:r>
              <a:rPr lang="en-IN" sz="1200" dirty="0"/>
              <a:t>: Array[String])</a:t>
            </a:r>
          </a:p>
          <a:p>
            <a:r>
              <a:rPr lang="en-IN" sz="1200" dirty="0"/>
              <a:t>  {</a:t>
            </a:r>
          </a:p>
          <a:p>
            <a:endParaRPr lang="en-IN" sz="1200" dirty="0"/>
          </a:p>
          <a:p>
            <a:r>
              <a:rPr lang="en-IN" sz="1200" dirty="0"/>
              <a:t>    // Class object</a:t>
            </a:r>
          </a:p>
          <a:p>
            <a:r>
              <a:rPr lang="en-IN" sz="1200" dirty="0"/>
              <a:t>    var </a:t>
            </a:r>
            <a:r>
              <a:rPr lang="en-IN" sz="1200" dirty="0" err="1"/>
              <a:t>obj</a:t>
            </a:r>
            <a:r>
              <a:rPr lang="en-IN" sz="1200" dirty="0"/>
              <a:t> = new Car();</a:t>
            </a:r>
          </a:p>
          <a:p>
            <a:r>
              <a:rPr lang="en-IN" sz="1200" dirty="0"/>
              <a:t>    </a:t>
            </a:r>
            <a:r>
              <a:rPr lang="en-IN" sz="1200" dirty="0" err="1"/>
              <a:t>obj.Display</a:t>
            </a:r>
            <a:r>
              <a:rPr lang="en-IN" sz="1200" dirty="0"/>
              <a:t>();</a:t>
            </a:r>
          </a:p>
          <a:p>
            <a:r>
              <a:rPr lang="en-IN" sz="1200" dirty="0"/>
              <a:t>  }</a:t>
            </a:r>
          </a:p>
          <a:p>
            <a:r>
              <a:rPr lang="en-IN" dirty="0"/>
              <a:t>}</a:t>
            </a:r>
          </a:p>
        </p:txBody>
      </p:sp>
    </p:spTree>
    <p:extLst>
      <p:ext uri="{BB962C8B-B14F-4D97-AF65-F5344CB8AC3E}">
        <p14:creationId xmlns:p14="http://schemas.microsoft.com/office/powerpoint/2010/main" val="14907073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899D6FDF-13A5-45A3-8D02-3DC863A46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01" y="974964"/>
            <a:ext cx="3876599" cy="3619813"/>
          </a:xfrm>
          <a:prstGeom prst="rect">
            <a:avLst/>
          </a:prstGeom>
        </p:spPr>
      </p:pic>
      <p:sp>
        <p:nvSpPr>
          <p:cNvPr id="4" name="TextBox 3">
            <a:extLst>
              <a:ext uri="{FF2B5EF4-FFF2-40B4-BE49-F238E27FC236}">
                <a16:creationId xmlns:a16="http://schemas.microsoft.com/office/drawing/2014/main" id="{E1FD6442-BA57-42E9-91C7-8ECC918B76A1}"/>
              </a:ext>
            </a:extLst>
          </p:cNvPr>
          <p:cNvSpPr txBox="1"/>
          <p:nvPr/>
        </p:nvSpPr>
        <p:spPr>
          <a:xfrm>
            <a:off x="292963" y="186431"/>
            <a:ext cx="4083728" cy="369332"/>
          </a:xfrm>
          <a:prstGeom prst="rect">
            <a:avLst/>
          </a:prstGeom>
          <a:noFill/>
        </p:spPr>
        <p:txBody>
          <a:bodyPr wrap="square" rtlCol="0">
            <a:spAutoFit/>
          </a:bodyPr>
          <a:lstStyle/>
          <a:p>
            <a:r>
              <a:rPr lang="en-US" dirty="0">
                <a:solidFill>
                  <a:srgbClr val="FF0000"/>
                </a:solidFill>
              </a:rPr>
              <a:t>If Else Statement</a:t>
            </a:r>
            <a:endParaRPr lang="en-IN" dirty="0">
              <a:solidFill>
                <a:srgbClr val="FF0000"/>
              </a:solidFill>
            </a:endParaRPr>
          </a:p>
        </p:txBody>
      </p:sp>
      <p:pic>
        <p:nvPicPr>
          <p:cNvPr id="6" name="Picture 5" descr="Text&#10;&#10;Description automatically generated">
            <a:extLst>
              <a:ext uri="{FF2B5EF4-FFF2-40B4-BE49-F238E27FC236}">
                <a16:creationId xmlns:a16="http://schemas.microsoft.com/office/drawing/2014/main" id="{F99C0594-D9D8-4C95-9C9E-A6632BBBC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9271" y="990507"/>
            <a:ext cx="3886537" cy="3619814"/>
          </a:xfrm>
          <a:prstGeom prst="rect">
            <a:avLst/>
          </a:prstGeom>
        </p:spPr>
      </p:pic>
      <p:pic>
        <p:nvPicPr>
          <p:cNvPr id="8" name="Picture 7" descr="Text&#10;&#10;Description automatically generated">
            <a:extLst>
              <a:ext uri="{FF2B5EF4-FFF2-40B4-BE49-F238E27FC236}">
                <a16:creationId xmlns:a16="http://schemas.microsoft.com/office/drawing/2014/main" id="{AEA3A1BC-1AC8-4AF5-B467-8786F0480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497" y="4809792"/>
            <a:ext cx="6424217" cy="1707028"/>
          </a:xfrm>
          <a:prstGeom prst="rect">
            <a:avLst/>
          </a:prstGeom>
        </p:spPr>
      </p:pic>
    </p:spTree>
    <p:extLst>
      <p:ext uri="{BB962C8B-B14F-4D97-AF65-F5344CB8AC3E}">
        <p14:creationId xmlns:p14="http://schemas.microsoft.com/office/powerpoint/2010/main" val="17354659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1639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55525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2478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527564-9175-4BE5-BC07-193A3DC690AD}"/>
              </a:ext>
            </a:extLst>
          </p:cNvPr>
          <p:cNvSpPr txBox="1"/>
          <p:nvPr/>
        </p:nvSpPr>
        <p:spPr>
          <a:xfrm>
            <a:off x="630315" y="435006"/>
            <a:ext cx="3071674" cy="369332"/>
          </a:xfrm>
          <a:prstGeom prst="rect">
            <a:avLst/>
          </a:prstGeom>
          <a:noFill/>
        </p:spPr>
        <p:txBody>
          <a:bodyPr wrap="square" rtlCol="0">
            <a:spAutoFit/>
          </a:bodyPr>
          <a:lstStyle/>
          <a:p>
            <a:r>
              <a:rPr lang="en-US" b="1" dirty="0">
                <a:solidFill>
                  <a:srgbClr val="FF0000"/>
                </a:solidFill>
              </a:rPr>
              <a:t>Object Oriented Approach</a:t>
            </a:r>
            <a:endParaRPr lang="en-IN" b="1" dirty="0">
              <a:solidFill>
                <a:srgbClr val="FF0000"/>
              </a:solidFill>
            </a:endParaRPr>
          </a:p>
        </p:txBody>
      </p:sp>
      <p:pic>
        <p:nvPicPr>
          <p:cNvPr id="6" name="Picture 5" descr="Text&#10;&#10;Description automatically generated">
            <a:extLst>
              <a:ext uri="{FF2B5EF4-FFF2-40B4-BE49-F238E27FC236}">
                <a16:creationId xmlns:a16="http://schemas.microsoft.com/office/drawing/2014/main" id="{94BCDEA2-9BD9-49BE-833A-0F650CCFD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97" y="1166411"/>
            <a:ext cx="3879542" cy="2917316"/>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ACAA5162-D60A-42C8-BA85-A59C35070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6891" y="1166411"/>
            <a:ext cx="4160881" cy="2917317"/>
          </a:xfrm>
          <a:prstGeom prst="rect">
            <a:avLst/>
          </a:prstGeom>
        </p:spPr>
      </p:pic>
      <p:sp>
        <p:nvSpPr>
          <p:cNvPr id="9" name="TextBox 8">
            <a:extLst>
              <a:ext uri="{FF2B5EF4-FFF2-40B4-BE49-F238E27FC236}">
                <a16:creationId xmlns:a16="http://schemas.microsoft.com/office/drawing/2014/main" id="{DAF56F73-D362-46DF-AF9F-42DCED8B940E}"/>
              </a:ext>
            </a:extLst>
          </p:cNvPr>
          <p:cNvSpPr txBox="1"/>
          <p:nvPr/>
        </p:nvSpPr>
        <p:spPr>
          <a:xfrm>
            <a:off x="4572000" y="436486"/>
            <a:ext cx="3071674" cy="369332"/>
          </a:xfrm>
          <a:prstGeom prst="rect">
            <a:avLst/>
          </a:prstGeom>
          <a:noFill/>
        </p:spPr>
        <p:txBody>
          <a:bodyPr wrap="square" rtlCol="0">
            <a:spAutoFit/>
          </a:bodyPr>
          <a:lstStyle/>
          <a:p>
            <a:r>
              <a:rPr lang="en-US" b="1" dirty="0" err="1">
                <a:solidFill>
                  <a:srgbClr val="FF0000"/>
                </a:solidFill>
              </a:rPr>
              <a:t>Funtional</a:t>
            </a:r>
            <a:r>
              <a:rPr lang="en-US" b="1" dirty="0">
                <a:solidFill>
                  <a:srgbClr val="FF0000"/>
                </a:solidFill>
              </a:rPr>
              <a:t> Approach</a:t>
            </a:r>
            <a:endParaRPr lang="en-IN" b="1" dirty="0">
              <a:solidFill>
                <a:srgbClr val="FF0000"/>
              </a:solidFill>
            </a:endParaRPr>
          </a:p>
        </p:txBody>
      </p:sp>
      <p:sp>
        <p:nvSpPr>
          <p:cNvPr id="10" name="TextBox 9">
            <a:extLst>
              <a:ext uri="{FF2B5EF4-FFF2-40B4-BE49-F238E27FC236}">
                <a16:creationId xmlns:a16="http://schemas.microsoft.com/office/drawing/2014/main" id="{661A6DCC-0304-4694-80B7-47BE45E4086D}"/>
              </a:ext>
            </a:extLst>
          </p:cNvPr>
          <p:cNvSpPr txBox="1"/>
          <p:nvPr/>
        </p:nvSpPr>
        <p:spPr>
          <a:xfrm>
            <a:off x="0" y="5017363"/>
            <a:ext cx="3071674" cy="369332"/>
          </a:xfrm>
          <a:prstGeom prst="rect">
            <a:avLst/>
          </a:prstGeom>
          <a:noFill/>
        </p:spPr>
        <p:txBody>
          <a:bodyPr wrap="square" rtlCol="0">
            <a:spAutoFit/>
          </a:bodyPr>
          <a:lstStyle/>
          <a:p>
            <a:r>
              <a:rPr lang="en-US" b="1" dirty="0">
                <a:solidFill>
                  <a:srgbClr val="FF0000"/>
                </a:solidFill>
              </a:rPr>
              <a:t>Object Oriented Approach</a:t>
            </a:r>
            <a:endParaRPr lang="en-IN" b="1" dirty="0">
              <a:solidFill>
                <a:srgbClr val="FF0000"/>
              </a:solidFill>
            </a:endParaRPr>
          </a:p>
        </p:txBody>
      </p:sp>
    </p:spTree>
    <p:extLst>
      <p:ext uri="{BB962C8B-B14F-4D97-AF65-F5344CB8AC3E}">
        <p14:creationId xmlns:p14="http://schemas.microsoft.com/office/powerpoint/2010/main" val="113718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9776EBEA-A907-4A12-8F61-3B68423EF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9" y="1390473"/>
            <a:ext cx="9015241" cy="4077053"/>
          </a:xfrm>
          <a:prstGeom prst="rect">
            <a:avLst/>
          </a:prstGeom>
        </p:spPr>
      </p:pic>
    </p:spTree>
    <p:extLst>
      <p:ext uri="{BB962C8B-B14F-4D97-AF65-F5344CB8AC3E}">
        <p14:creationId xmlns:p14="http://schemas.microsoft.com/office/powerpoint/2010/main" val="29901859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E8E47-86D0-459D-A7FF-5B74A0024D37}"/>
              </a:ext>
            </a:extLst>
          </p:cNvPr>
          <p:cNvSpPr txBox="1"/>
          <p:nvPr/>
        </p:nvSpPr>
        <p:spPr>
          <a:xfrm>
            <a:off x="133165" y="214544"/>
            <a:ext cx="3071674" cy="369332"/>
          </a:xfrm>
          <a:prstGeom prst="rect">
            <a:avLst/>
          </a:prstGeom>
          <a:noFill/>
        </p:spPr>
        <p:txBody>
          <a:bodyPr wrap="square" rtlCol="0">
            <a:spAutoFit/>
          </a:bodyPr>
          <a:lstStyle/>
          <a:p>
            <a:r>
              <a:rPr lang="en-US" b="1" dirty="0">
                <a:solidFill>
                  <a:srgbClr val="FF0000"/>
                </a:solidFill>
              </a:rPr>
              <a:t>Case Class</a:t>
            </a:r>
            <a:endParaRPr lang="en-IN" b="1" dirty="0">
              <a:solidFill>
                <a:srgbClr val="FF0000"/>
              </a:solidFill>
            </a:endParaRPr>
          </a:p>
        </p:txBody>
      </p:sp>
      <p:sp>
        <p:nvSpPr>
          <p:cNvPr id="4" name="TextBox 3">
            <a:extLst>
              <a:ext uri="{FF2B5EF4-FFF2-40B4-BE49-F238E27FC236}">
                <a16:creationId xmlns:a16="http://schemas.microsoft.com/office/drawing/2014/main" id="{0BB2F4A8-11D0-42A1-AB51-5BD74DECBBAF}"/>
              </a:ext>
            </a:extLst>
          </p:cNvPr>
          <p:cNvSpPr txBox="1"/>
          <p:nvPr/>
        </p:nvSpPr>
        <p:spPr>
          <a:xfrm>
            <a:off x="838938" y="583876"/>
            <a:ext cx="7825667" cy="3139321"/>
          </a:xfrm>
          <a:prstGeom prst="rect">
            <a:avLst/>
          </a:prstGeom>
          <a:noFill/>
        </p:spPr>
        <p:txBody>
          <a:bodyPr wrap="square">
            <a:spAutoFit/>
          </a:bodyPr>
          <a:lstStyle/>
          <a:p>
            <a:pPr algn="l"/>
            <a:r>
              <a:rPr lang="en-US" b="0" i="0" dirty="0">
                <a:solidFill>
                  <a:srgbClr val="373E3F"/>
                </a:solidFill>
                <a:effectLst/>
                <a:latin typeface="-apple-system"/>
              </a:rPr>
              <a:t>Scala case classes are like regular classes except for the fact that they are good for modeling immutable data and serve as useful in pattern matching. Case classes include public and immutable parameters by default. These classes support pattern matching, which makes it easier to write logical code.  </a:t>
            </a:r>
            <a:r>
              <a:rPr lang="en-US" b="1" i="0" dirty="0">
                <a:solidFill>
                  <a:srgbClr val="373E3F"/>
                </a:solidFill>
                <a:effectLst/>
                <a:latin typeface="-apple-system"/>
              </a:rPr>
              <a:t>The following are some of the characteristics of a Scala case class: </a:t>
            </a:r>
          </a:p>
          <a:p>
            <a:pPr algn="l">
              <a:buFont typeface="Arial" panose="020B0604020202020204" pitchFamily="34" charset="0"/>
              <a:buChar char="•"/>
            </a:pPr>
            <a:r>
              <a:rPr lang="en-US" b="0" i="0" dirty="0">
                <a:solidFill>
                  <a:srgbClr val="1A3D3C"/>
                </a:solidFill>
                <a:effectLst/>
                <a:latin typeface="-apple-system"/>
              </a:rPr>
              <a:t>Instances of the class can be created without the new keyword.</a:t>
            </a:r>
          </a:p>
          <a:p>
            <a:pPr algn="l">
              <a:buFont typeface="Arial" panose="020B0604020202020204" pitchFamily="34" charset="0"/>
              <a:buChar char="•"/>
            </a:pPr>
            <a:r>
              <a:rPr lang="en-US" b="0" i="0" dirty="0">
                <a:solidFill>
                  <a:srgbClr val="1A3D3C"/>
                </a:solidFill>
                <a:effectLst/>
                <a:latin typeface="-apple-system"/>
              </a:rPr>
              <a:t>As part of the case classes, Scala automatically generates methods such as equals(), </a:t>
            </a:r>
            <a:r>
              <a:rPr lang="en-US" b="0" i="0" dirty="0" err="1">
                <a:solidFill>
                  <a:srgbClr val="1A3D3C"/>
                </a:solidFill>
                <a:effectLst/>
                <a:latin typeface="-apple-system"/>
              </a:rPr>
              <a:t>hashcode</a:t>
            </a:r>
            <a:r>
              <a:rPr lang="en-US" b="0" i="0" dirty="0">
                <a:solidFill>
                  <a:srgbClr val="1A3D3C"/>
                </a:solidFill>
                <a:effectLst/>
                <a:latin typeface="-apple-system"/>
              </a:rPr>
              <a:t>(), and </a:t>
            </a:r>
            <a:r>
              <a:rPr lang="en-US" b="0" i="0" dirty="0" err="1">
                <a:solidFill>
                  <a:srgbClr val="1A3D3C"/>
                </a:solidFill>
                <a:effectLst/>
                <a:latin typeface="-apple-system"/>
              </a:rPr>
              <a:t>toString</a:t>
            </a:r>
            <a:r>
              <a:rPr lang="en-US" b="0" i="0" dirty="0">
                <a:solidFill>
                  <a:srgbClr val="1A3D3C"/>
                </a:solidFill>
                <a:effectLst/>
                <a:latin typeface="-apple-system"/>
              </a:rPr>
              <a:t>().</a:t>
            </a:r>
          </a:p>
          <a:p>
            <a:pPr algn="l">
              <a:buFont typeface="Arial" panose="020B0604020202020204" pitchFamily="34" charset="0"/>
              <a:buChar char="•"/>
            </a:pPr>
            <a:r>
              <a:rPr lang="en-US" b="0" i="0" dirty="0">
                <a:solidFill>
                  <a:srgbClr val="1A3D3C"/>
                </a:solidFill>
                <a:effectLst/>
                <a:latin typeface="-apple-system"/>
              </a:rPr>
              <a:t>Scala generates accessor methods for all constructor arguments for a case class.</a:t>
            </a:r>
          </a:p>
          <a:p>
            <a:br>
              <a:rPr lang="en-US" dirty="0"/>
            </a:br>
            <a:endParaRPr lang="en-IN" dirty="0"/>
          </a:p>
        </p:txBody>
      </p:sp>
      <p:sp>
        <p:nvSpPr>
          <p:cNvPr id="5" name="Rectangle 1">
            <a:extLst>
              <a:ext uri="{FF2B5EF4-FFF2-40B4-BE49-F238E27FC236}">
                <a16:creationId xmlns:a16="http://schemas.microsoft.com/office/drawing/2014/main" id="{BF620B0C-5BE0-41CD-93AC-DD78110468A2}"/>
              </a:ext>
            </a:extLst>
          </p:cNvPr>
          <p:cNvSpPr>
            <a:spLocks noChangeArrowheads="1"/>
          </p:cNvSpPr>
          <p:nvPr/>
        </p:nvSpPr>
        <p:spPr bwMode="auto">
          <a:xfrm>
            <a:off x="346228" y="3352626"/>
            <a:ext cx="4048218" cy="307776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JetBrains Mono"/>
              </a:rPr>
              <a:t>case class </a:t>
            </a:r>
            <a:r>
              <a:rPr kumimoji="0" lang="en-US" altLang="en-US" sz="1600" b="1" i="0" u="none" strike="noStrike" cap="none" normalizeH="0" baseline="0" dirty="0" err="1">
                <a:ln>
                  <a:noFill/>
                </a:ln>
                <a:effectLst/>
                <a:latin typeface="JetBrains Mono"/>
              </a:rPr>
              <a:t>Case_Class</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name:String</a:t>
            </a: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age:Int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object </a:t>
            </a:r>
            <a:r>
              <a:rPr kumimoji="0" lang="en-US" altLang="en-US" sz="1600" b="1" i="0" u="none" strike="noStrike" cap="none" normalizeH="0" baseline="0" dirty="0" err="1">
                <a:ln>
                  <a:noFill/>
                </a:ln>
                <a:effectLst/>
                <a:latin typeface="JetBrains Mono"/>
              </a:rPr>
              <a:t>MainObject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def main(</a:t>
            </a:r>
            <a:r>
              <a:rPr kumimoji="0" lang="en-US" altLang="en-US" sz="1600" b="1" i="0" u="none" strike="noStrike" cap="none" normalizeH="0" baseline="0" dirty="0" err="1">
                <a:ln>
                  <a:noFill/>
                </a:ln>
                <a:effectLst/>
                <a:latin typeface="JetBrains Mono"/>
              </a:rPr>
              <a:t>args:Array</a:t>
            </a:r>
            <a:r>
              <a:rPr kumimoji="0" lang="en-US" altLang="en-US" sz="1600" b="1" i="0" u="none" strike="noStrike" cap="none" normalizeH="0" baseline="0" dirty="0">
                <a:ln>
                  <a:noFill/>
                </a:ln>
                <a:effectLst/>
                <a:latin typeface="JetBrains Mono"/>
              </a:rPr>
              <a:t>[String])</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var c = </a:t>
            </a:r>
            <a:r>
              <a:rPr kumimoji="0" lang="en-US" altLang="en-US" sz="1600" b="1" i="0" u="none" strike="noStrike" cap="none" normalizeH="0" baseline="0" dirty="0" err="1">
                <a:ln>
                  <a:noFill/>
                </a:ln>
                <a:effectLst/>
                <a:latin typeface="JetBrains Mono"/>
              </a:rPr>
              <a:t>Case_Class</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Xyz</a:t>
            </a:r>
            <a:r>
              <a:rPr kumimoji="0" lang="en-US" altLang="en-US" sz="1600" b="1" i="0" u="none" strike="noStrike" cap="none" normalizeH="0" baseline="0" dirty="0">
                <a:ln>
                  <a:noFill/>
                </a:ln>
                <a:effectLst/>
                <a:latin typeface="JetBrains Mono"/>
              </a:rPr>
              <a:t>", 23)</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1" u="none" strike="noStrike" cap="none" normalizeH="0" baseline="0" dirty="0" err="1">
                <a:ln>
                  <a:noFill/>
                </a:ln>
                <a:effectLst/>
                <a:latin typeface="JetBrains Mono"/>
              </a:rPr>
              <a:t>println</a:t>
            </a:r>
            <a:r>
              <a:rPr kumimoji="0" lang="en-US" altLang="en-US" sz="1600" b="1" i="0" u="none" strike="noStrike" cap="none" normalizeH="0" baseline="0" dirty="0">
                <a:ln>
                  <a:noFill/>
                </a:ln>
                <a:effectLst/>
                <a:latin typeface="JetBrains Mono"/>
              </a:rPr>
              <a:t>("Student name:" + c.name);    </a:t>
            </a:r>
            <a:r>
              <a:rPr kumimoji="0" lang="en-US" altLang="en-US" sz="1600" b="1" i="1" u="none" strike="noStrike" cap="none" normalizeH="0" baseline="0" dirty="0" err="1">
                <a:ln>
                  <a:noFill/>
                </a:ln>
                <a:effectLst/>
                <a:latin typeface="JetBrains Mono"/>
              </a:rPr>
              <a:t>println</a:t>
            </a:r>
            <a:r>
              <a:rPr kumimoji="0" lang="en-US" altLang="en-US" sz="1600" b="1" i="0" u="none" strike="noStrike" cap="none" normalizeH="0" baseline="0" dirty="0">
                <a:ln>
                  <a:noFill/>
                </a:ln>
                <a:effectLst/>
                <a:latin typeface="JetBrains Mono"/>
              </a:rPr>
              <a:t>("Student age: " + </a:t>
            </a:r>
            <a:r>
              <a:rPr kumimoji="0" lang="en-US" altLang="en-US" sz="1600" b="1" i="0" u="none" strike="noStrike" cap="none" normalizeH="0" baseline="0" dirty="0" err="1">
                <a:ln>
                  <a:noFill/>
                </a:ln>
                <a:effectLst/>
                <a:latin typeface="JetBrains Mono"/>
              </a:rPr>
              <a:t>c.age</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a:t>
            </a:r>
            <a:br>
              <a:rPr kumimoji="0" lang="en-US" altLang="en-US" sz="1600" b="0" i="0" u="none" strike="noStrike" cap="none" normalizeH="0" baseline="0" dirty="0">
                <a:ln>
                  <a:noFill/>
                </a:ln>
                <a:effectLst/>
                <a:latin typeface="JetBrains Mono"/>
              </a:rPr>
            </a:b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9317562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C6E2C6-C711-4C22-A0A7-4D0C94025965}"/>
              </a:ext>
            </a:extLst>
          </p:cNvPr>
          <p:cNvSpPr txBox="1"/>
          <p:nvPr/>
        </p:nvSpPr>
        <p:spPr>
          <a:xfrm>
            <a:off x="350668" y="157123"/>
            <a:ext cx="4572000" cy="369332"/>
          </a:xfrm>
          <a:prstGeom prst="rect">
            <a:avLst/>
          </a:prstGeom>
          <a:noFill/>
        </p:spPr>
        <p:txBody>
          <a:bodyPr wrap="square">
            <a:spAutoFit/>
          </a:bodyPr>
          <a:lstStyle/>
          <a:p>
            <a:pPr algn="l"/>
            <a:r>
              <a:rPr lang="en-IN" b="1" i="0" dirty="0">
                <a:solidFill>
                  <a:srgbClr val="FF0000"/>
                </a:solidFill>
                <a:effectLst/>
                <a:latin typeface="-apple-system"/>
              </a:rPr>
              <a:t>Closure in Scala</a:t>
            </a:r>
          </a:p>
        </p:txBody>
      </p:sp>
      <p:sp>
        <p:nvSpPr>
          <p:cNvPr id="5" name="Rectangle 2">
            <a:extLst>
              <a:ext uri="{FF2B5EF4-FFF2-40B4-BE49-F238E27FC236}">
                <a16:creationId xmlns:a16="http://schemas.microsoft.com/office/drawing/2014/main" id="{DEA4610D-2FCF-4198-8D6A-9254AD0F48D2}"/>
              </a:ext>
            </a:extLst>
          </p:cNvPr>
          <p:cNvSpPr>
            <a:spLocks noChangeArrowheads="1"/>
          </p:cNvSpPr>
          <p:nvPr/>
        </p:nvSpPr>
        <p:spPr bwMode="auto">
          <a:xfrm>
            <a:off x="168677" y="993594"/>
            <a:ext cx="3781886" cy="40318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class </a:t>
            </a:r>
            <a:r>
              <a:rPr kumimoji="0" lang="en-US" altLang="en-US" sz="1600" b="0" i="0" u="none" strike="noStrike" cap="none" normalizeH="0" baseline="0" dirty="0" err="1">
                <a:ln>
                  <a:noFill/>
                </a:ln>
                <a:solidFill>
                  <a:srgbClr val="A9B7C6"/>
                </a:solidFill>
                <a:effectLst/>
                <a:latin typeface="JetBrains Mono"/>
              </a:rPr>
              <a:t>Clousre_feature</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var </a:t>
            </a:r>
            <a:r>
              <a:rPr kumimoji="0" lang="en-US" altLang="en-US" sz="1600" b="0" i="1" u="none" strike="noStrike" cap="none" normalizeH="0" baseline="0" dirty="0">
                <a:ln>
                  <a:noFill/>
                </a:ln>
                <a:solidFill>
                  <a:srgbClr val="9876AA"/>
                </a:solidFill>
                <a:effectLst/>
                <a:latin typeface="JetBrains Mono"/>
              </a:rPr>
              <a:t>x </a:t>
            </a: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20</a:t>
            </a:r>
            <a:br>
              <a:rPr kumimoji="0" lang="en-US" altLang="en-US" sz="1600" b="0" i="0" u="none" strike="noStrike" cap="none" normalizeH="0" baseline="0" dirty="0">
                <a:ln>
                  <a:noFill/>
                </a:ln>
                <a:solidFill>
                  <a:srgbClr val="6897BB"/>
                </a:solidFill>
                <a:effectLst/>
                <a:latin typeface="JetBrains Mono"/>
              </a:rPr>
            </a:br>
            <a:r>
              <a:rPr kumimoji="0" lang="en-US" altLang="en-US" sz="1600" b="0" i="0" u="none" strike="noStrike" cap="none" normalizeH="0" baseline="0" dirty="0">
                <a:ln>
                  <a:noFill/>
                </a:ln>
                <a:solidFill>
                  <a:srgbClr val="6897BB"/>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err="1">
                <a:ln>
                  <a:noFill/>
                </a:ln>
                <a:solidFill>
                  <a:srgbClr val="FFC66D"/>
                </a:solidFill>
                <a:effectLst/>
                <a:latin typeface="JetBrains Mono"/>
              </a:rPr>
              <a:t>function_name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y:</a:t>
            </a:r>
            <a:r>
              <a:rPr kumimoji="0" lang="en-US" altLang="en-US" sz="1600" b="0" i="0" u="none" strike="noStrike" cap="none" normalizeH="0" baseline="0" dirty="0" err="1">
                <a:ln>
                  <a:noFill/>
                </a:ln>
                <a:solidFill>
                  <a:srgbClr val="CC7832"/>
                </a:solidFill>
                <a:effectLst/>
                <a:latin typeface="JetBrains Mono"/>
              </a:rPr>
              <a:t>Int</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1" u="none" strike="noStrike" cap="none" normalizeH="0" baseline="0" dirty="0" err="1">
                <a:ln>
                  <a:noFill/>
                </a:ln>
                <a:solidFill>
                  <a:srgbClr val="A9B7C6"/>
                </a:solidFill>
                <a:effectLst/>
                <a:latin typeface="JetBrains Mono"/>
              </a:rPr>
              <a:t>println</a:t>
            </a:r>
            <a:r>
              <a:rPr kumimoji="0" lang="en-US" altLang="en-US" sz="1600" b="0" i="0" u="none" strike="noStrike" cap="none" normalizeH="0" baseline="0" dirty="0">
                <a:ln>
                  <a:noFill/>
                </a:ln>
                <a:solidFill>
                  <a:srgbClr val="A9B7C6"/>
                </a:solidFill>
                <a:effectLst/>
                <a:latin typeface="JetBrains Mono"/>
              </a:rPr>
              <a:t>(</a:t>
            </a:r>
            <a:r>
              <a:rPr kumimoji="0" lang="en-US" altLang="en-US" sz="1600" b="0" i="1" u="none" strike="noStrike" cap="none" normalizeH="0" baseline="0" dirty="0" err="1">
                <a:ln>
                  <a:noFill/>
                </a:ln>
                <a:solidFill>
                  <a:srgbClr val="9876AA"/>
                </a:solidFill>
                <a:effectLst/>
                <a:latin typeface="JetBrains Mono"/>
              </a:rPr>
              <a:t>x</a:t>
            </a:r>
            <a:r>
              <a:rPr kumimoji="0" lang="en-US" altLang="en-US" sz="1600" b="0" i="0" u="none" strike="noStrike" cap="none" normalizeH="0" baseline="0" dirty="0" err="1">
                <a:ln>
                  <a:noFill/>
                </a:ln>
                <a:solidFill>
                  <a:srgbClr val="A9B7C6"/>
                </a:solidFill>
                <a:effectLst/>
                <a:latin typeface="JetBrains Mono"/>
              </a:rPr>
              <a:t>+y</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CC7832"/>
                </a:solidFill>
                <a:effectLst/>
                <a:latin typeface="JetBrains Mono"/>
              </a:rPr>
              <a:t>object  </a:t>
            </a:r>
            <a:r>
              <a:rPr kumimoji="0" lang="en-US" altLang="en-US" sz="1600" b="0" i="0" u="none" strike="noStrike" cap="none" normalizeH="0" baseline="0" dirty="0">
                <a:ln>
                  <a:noFill/>
                </a:ln>
                <a:solidFill>
                  <a:srgbClr val="A9B7C6"/>
                </a:solidFill>
                <a:effectLst/>
                <a:latin typeface="JetBrains Mono"/>
              </a:rPr>
              <a:t>main</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a:ln>
                  <a:noFill/>
                </a:ln>
                <a:solidFill>
                  <a:srgbClr val="FFC66D"/>
                </a:solidFill>
                <a:effectLst/>
                <a:latin typeface="JetBrains Mono"/>
              </a:rPr>
              <a:t>main</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args</a:t>
            </a:r>
            <a:r>
              <a:rPr kumimoji="0" lang="en-US" altLang="en-US" sz="1600" b="0" i="0" u="none" strike="noStrike" cap="none" normalizeH="0" baseline="0" dirty="0">
                <a:ln>
                  <a:noFill/>
                </a:ln>
                <a:solidFill>
                  <a:srgbClr val="A9B7C6"/>
                </a:solidFill>
                <a:effectLst/>
                <a:latin typeface="JetBrains Mono"/>
              </a:rPr>
              <a:t>: Array[</a:t>
            </a:r>
            <a:r>
              <a:rPr kumimoji="0" lang="en-US" altLang="en-US" sz="1600" b="0" i="0" u="none" strike="noStrike" cap="none" normalizeH="0" baseline="0" dirty="0">
                <a:ln>
                  <a:noFill/>
                </a:ln>
                <a:solidFill>
                  <a:srgbClr val="4E807D"/>
                </a:solidFill>
                <a:effectLst/>
                <a:latin typeface="JetBrains Mono"/>
              </a:rPr>
              <a:t>String</a:t>
            </a: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Unit </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var </a:t>
            </a:r>
            <a:r>
              <a:rPr kumimoji="0" lang="en-US" altLang="en-US" sz="1600" b="0" i="0" u="none" strike="noStrike" cap="none" normalizeH="0" baseline="0" dirty="0">
                <a:ln>
                  <a:noFill/>
                </a:ln>
                <a:solidFill>
                  <a:srgbClr val="A9B7C6"/>
                </a:solidFill>
                <a:effectLst/>
                <a:latin typeface="JetBrains Mono"/>
              </a:rPr>
              <a:t>obj = </a:t>
            </a:r>
            <a:r>
              <a:rPr kumimoji="0" lang="en-US" altLang="en-US" sz="1600" b="0" i="0" u="none" strike="noStrike" cap="none" normalizeH="0" baseline="0" dirty="0">
                <a:ln>
                  <a:noFill/>
                </a:ln>
                <a:solidFill>
                  <a:srgbClr val="CC7832"/>
                </a:solidFill>
                <a:effectLst/>
                <a:latin typeface="JetBrains Mono"/>
              </a:rPr>
              <a:t>new </a:t>
            </a:r>
            <a:r>
              <a:rPr kumimoji="0" lang="en-US" altLang="en-US" sz="1600" b="0" i="0" u="none" strike="noStrike" cap="none" normalizeH="0" baseline="0" dirty="0" err="1">
                <a:ln>
                  <a:noFill/>
                </a:ln>
                <a:solidFill>
                  <a:srgbClr val="A9B7C6"/>
                </a:solidFill>
                <a:effectLst/>
                <a:latin typeface="JetBrains Mono"/>
              </a:rPr>
              <a:t>Clousre_feature</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obj.function_name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3</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C324EF2-0CEF-4313-8FAB-F41CA2F3CB3A}"/>
              </a:ext>
            </a:extLst>
          </p:cNvPr>
          <p:cNvSpPr txBox="1"/>
          <p:nvPr/>
        </p:nvSpPr>
        <p:spPr>
          <a:xfrm>
            <a:off x="4012708" y="1090993"/>
            <a:ext cx="4962616" cy="2031325"/>
          </a:xfrm>
          <a:prstGeom prst="rect">
            <a:avLst/>
          </a:prstGeom>
          <a:noFill/>
        </p:spPr>
        <p:txBody>
          <a:bodyPr wrap="square">
            <a:spAutoFit/>
          </a:bodyPr>
          <a:lstStyle/>
          <a:p>
            <a:r>
              <a:rPr lang="en-US" b="0" i="0" dirty="0">
                <a:solidFill>
                  <a:srgbClr val="373E3F"/>
                </a:solidFill>
                <a:effectLst/>
                <a:latin typeface="-apple-system"/>
              </a:rPr>
              <a:t>Scala closures are functions whose return value is dependent on one or more free variables declared outside the closure function. Neither of these free variables is defined in the function nor is it used as a parameter, nor is it bound to a function with valid values. Based on the values of the most recent free variables, the closing function is evaluated. </a:t>
            </a:r>
            <a:endParaRPr lang="en-IN" dirty="0"/>
          </a:p>
        </p:txBody>
      </p:sp>
    </p:spTree>
    <p:extLst>
      <p:ext uri="{BB962C8B-B14F-4D97-AF65-F5344CB8AC3E}">
        <p14:creationId xmlns:p14="http://schemas.microsoft.com/office/powerpoint/2010/main" val="35974105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96025D-2EFF-4E4F-9CA3-092F4D28CBAB}"/>
              </a:ext>
            </a:extLst>
          </p:cNvPr>
          <p:cNvSpPr txBox="1"/>
          <p:nvPr/>
        </p:nvSpPr>
        <p:spPr>
          <a:xfrm>
            <a:off x="75460" y="281411"/>
            <a:ext cx="1939771" cy="369332"/>
          </a:xfrm>
          <a:prstGeom prst="rect">
            <a:avLst/>
          </a:prstGeom>
          <a:noFill/>
        </p:spPr>
        <p:txBody>
          <a:bodyPr wrap="square">
            <a:spAutoFit/>
          </a:bodyPr>
          <a:lstStyle/>
          <a:p>
            <a:pPr algn="l"/>
            <a:r>
              <a:rPr lang="en-IN" b="1" i="0" dirty="0">
                <a:solidFill>
                  <a:srgbClr val="FF0000"/>
                </a:solidFill>
                <a:effectLst/>
                <a:latin typeface="-apple-system"/>
              </a:rPr>
              <a:t>Traits in Scala</a:t>
            </a:r>
          </a:p>
        </p:txBody>
      </p:sp>
      <p:sp>
        <p:nvSpPr>
          <p:cNvPr id="5" name="TextBox 4">
            <a:extLst>
              <a:ext uri="{FF2B5EF4-FFF2-40B4-BE49-F238E27FC236}">
                <a16:creationId xmlns:a16="http://schemas.microsoft.com/office/drawing/2014/main" id="{476F7620-A50D-4860-9255-B910EF60773A}"/>
              </a:ext>
            </a:extLst>
          </p:cNvPr>
          <p:cNvSpPr txBox="1"/>
          <p:nvPr/>
        </p:nvSpPr>
        <p:spPr>
          <a:xfrm>
            <a:off x="3275860" y="281411"/>
            <a:ext cx="5792680" cy="3139321"/>
          </a:xfrm>
          <a:prstGeom prst="rect">
            <a:avLst/>
          </a:prstGeom>
          <a:noFill/>
        </p:spPr>
        <p:txBody>
          <a:bodyPr wrap="square">
            <a:spAutoFit/>
          </a:bodyPr>
          <a:lstStyle/>
          <a:p>
            <a:r>
              <a:rPr lang="en-US" b="0" i="0" dirty="0">
                <a:solidFill>
                  <a:srgbClr val="373E3F"/>
                </a:solidFill>
                <a:effectLst/>
                <a:latin typeface="-apple-system"/>
              </a:rPr>
              <a:t>The concept of traits is similar to an interface in Java, but they are even more powerful since they let you implement members. It is composed of both abstract and non-abstract methods, and it features a wide range of fields as its members. Traits can either contain all abstract methods or a mixture of abstract and non-abstract methods. In computing, a trait is defined as a unit that encapsulates the method and its variables or fields. Furthermore, Scala allows partial implementation of traits, but no constructor parameters may be included in traits. To create traits, use the trait keyword. </a:t>
            </a:r>
            <a:endParaRPr lang="en-IN" dirty="0"/>
          </a:p>
        </p:txBody>
      </p:sp>
    </p:spTree>
    <p:extLst>
      <p:ext uri="{BB962C8B-B14F-4D97-AF65-F5344CB8AC3E}">
        <p14:creationId xmlns:p14="http://schemas.microsoft.com/office/powerpoint/2010/main" val="13177133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70296-9A83-4406-B0F6-8B443C469F98}"/>
              </a:ext>
            </a:extLst>
          </p:cNvPr>
          <p:cNvSpPr txBox="1"/>
          <p:nvPr/>
        </p:nvSpPr>
        <p:spPr>
          <a:xfrm>
            <a:off x="794550" y="393161"/>
            <a:ext cx="6103400" cy="6340197"/>
          </a:xfrm>
          <a:prstGeom prst="rect">
            <a:avLst/>
          </a:prstGeom>
          <a:noFill/>
        </p:spPr>
        <p:txBody>
          <a:bodyPr wrap="square">
            <a:spAutoFit/>
          </a:bodyPr>
          <a:lstStyle/>
          <a:p>
            <a:r>
              <a:rPr lang="en-IN" sz="1400" b="1" i="0" dirty="0">
                <a:solidFill>
                  <a:srgbClr val="444444"/>
                </a:solidFill>
                <a:effectLst/>
                <a:latin typeface="Courier New" panose="02070309020205020404" pitchFamily="49" charset="0"/>
              </a:rPr>
              <a:t>trait</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company</a:t>
            </a:r>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position</a:t>
            </a:r>
          </a:p>
          <a:p>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1" i="0" dirty="0">
                <a:solidFill>
                  <a:srgbClr val="444444"/>
                </a:solidFill>
                <a:effectLst/>
                <a:latin typeface="Courier New" panose="02070309020205020404" pitchFamily="49" charset="0"/>
              </a:rPr>
              <a:t>class</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MyClass</a:t>
            </a:r>
            <a:r>
              <a:rPr lang="en-IN" sz="1400" b="0" i="0" dirty="0">
                <a:solidFill>
                  <a:srgbClr val="444444"/>
                </a:solidFill>
                <a:effectLst/>
                <a:latin typeface="Courier New" panose="02070309020205020404" pitchFamily="49" charset="0"/>
              </a:rPr>
              <a:t> </a:t>
            </a:r>
            <a:r>
              <a:rPr lang="en-IN" sz="1400" b="1" i="0" dirty="0">
                <a:solidFill>
                  <a:srgbClr val="444444"/>
                </a:solidFill>
                <a:effectLst/>
                <a:latin typeface="Courier New" panose="02070309020205020404" pitchFamily="49" charset="0"/>
              </a:rPr>
              <a:t>extends</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"Company: </a:t>
            </a:r>
            <a:r>
              <a:rPr lang="en-IN" sz="1400" b="0" i="0" dirty="0" err="1">
                <a:solidFill>
                  <a:srgbClr val="880000"/>
                </a:solidFill>
                <a:effectLst/>
                <a:latin typeface="Courier New" panose="02070309020205020404" pitchFamily="49" charset="0"/>
              </a:rPr>
              <a:t>InterviewBit</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position</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"Position: </a:t>
            </a:r>
            <a:r>
              <a:rPr lang="en-IN" sz="1400" b="0" i="0" dirty="0" err="1">
                <a:solidFill>
                  <a:srgbClr val="880000"/>
                </a:solidFill>
                <a:effectLst/>
                <a:latin typeface="Courier New" panose="02070309020205020404" pitchFamily="49" charset="0"/>
              </a:rPr>
              <a:t>SoftwareDeveloper</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employee</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//Implementation of class method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"Employee: Aarav"</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object</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Main</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main</a:t>
            </a:r>
            <a:r>
              <a:rPr lang="en-IN" sz="1400" b="0" i="0" dirty="0">
                <a:solidFill>
                  <a:srgbClr val="444444"/>
                </a:solidFill>
                <a:effectLst/>
                <a:latin typeface="Courier New" panose="02070309020205020404" pitchFamily="49" charset="0"/>
              </a:rPr>
              <a:t>(</a:t>
            </a:r>
            <a:r>
              <a:rPr lang="en-IN" sz="1400" b="0" i="0" dirty="0" err="1">
                <a:solidFill>
                  <a:srgbClr val="444444"/>
                </a:solidFill>
                <a:effectLst/>
                <a:latin typeface="Courier New" panose="02070309020205020404" pitchFamily="49" charset="0"/>
              </a:rPr>
              <a:t>args</a:t>
            </a:r>
            <a:r>
              <a:rPr lang="en-IN" sz="1400" b="0" i="0" dirty="0">
                <a:solidFill>
                  <a:srgbClr val="444444"/>
                </a:solidFill>
                <a:effectLst/>
                <a:latin typeface="Courier New" panose="02070309020205020404" pitchFamily="49" charset="0"/>
              </a:rPr>
              <a:t>: </a:t>
            </a:r>
            <a:r>
              <a:rPr lang="en-IN" sz="1400" b="0" i="0" dirty="0">
                <a:solidFill>
                  <a:srgbClr val="880000"/>
                </a:solidFill>
                <a:effectLst/>
                <a:latin typeface="Courier New" panose="02070309020205020404" pitchFamily="49" charset="0"/>
              </a:rPr>
              <a:t>Array</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String</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r>
              <a:rPr lang="en-IN" sz="1400" b="1" i="0" dirty="0" err="1">
                <a:solidFill>
                  <a:srgbClr val="444444"/>
                </a:solidFill>
                <a:effectLst/>
                <a:latin typeface="Courier New" panose="02070309020205020404" pitchFamily="49" charset="0"/>
              </a:rPr>
              <a:t>val</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a:t>
            </a:r>
            <a:r>
              <a:rPr lang="en-IN" sz="1400" b="0" i="0" dirty="0">
                <a:solidFill>
                  <a:srgbClr val="444444"/>
                </a:solidFill>
                <a:effectLst/>
                <a:latin typeface="Courier New" panose="02070309020205020404" pitchFamily="49" charset="0"/>
              </a:rPr>
              <a:t> = </a:t>
            </a:r>
            <a:r>
              <a:rPr lang="en-IN" sz="1400" b="1" i="0" dirty="0">
                <a:solidFill>
                  <a:srgbClr val="444444"/>
                </a:solidFill>
                <a:effectLst/>
                <a:latin typeface="Courier New" panose="02070309020205020404" pitchFamily="49" charset="0"/>
              </a:rPr>
              <a:t>new</a:t>
            </a:r>
            <a:r>
              <a:rPr lang="en-IN" sz="1400" b="0" i="0" dirty="0">
                <a:solidFill>
                  <a:srgbClr val="444444"/>
                </a:solidFill>
                <a:effectLst/>
                <a:latin typeface="Courier New" panose="02070309020205020404" pitchFamily="49" charset="0"/>
              </a:rPr>
              <a:t> </a:t>
            </a:r>
            <a:r>
              <a:rPr lang="en-IN" sz="1400" b="0" i="0" dirty="0" err="1">
                <a:solidFill>
                  <a:srgbClr val="880000"/>
                </a:solidFill>
                <a:effectLst/>
                <a:latin typeface="Courier New" panose="02070309020205020404" pitchFamily="49" charset="0"/>
              </a:rPr>
              <a:t>MyClass</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obj.company</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obj.position</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0" i="0" dirty="0" err="1">
                <a:solidFill>
                  <a:srgbClr val="880000"/>
                </a:solidFill>
                <a:effectLst/>
                <a:latin typeface="Courier New" panose="02070309020205020404" pitchFamily="49" charset="0"/>
              </a:rPr>
              <a:t>Obj</a:t>
            </a:r>
            <a:r>
              <a:rPr lang="en-IN" sz="1400" b="0" i="0" dirty="0" err="1">
                <a:solidFill>
                  <a:srgbClr val="444444"/>
                </a:solidFill>
                <a:effectLst/>
                <a:latin typeface="Courier New" panose="02070309020205020404" pitchFamily="49" charset="0"/>
              </a:rPr>
              <a:t>.employee</a:t>
            </a:r>
            <a:r>
              <a:rPr lang="en-IN" sz="1400" b="0" i="0" dirty="0">
                <a:solidFill>
                  <a:srgbClr val="444444"/>
                </a:solidFill>
                <a:effectLst/>
                <a:latin typeface="Courier New" panose="02070309020205020404" pitchFamily="49" charset="0"/>
              </a:rPr>
              <a:t>(); </a:t>
            </a:r>
            <a:br>
              <a:rPr lang="en-IN" sz="1400" b="0" i="0" dirty="0">
                <a:solidFill>
                  <a:srgbClr val="444444"/>
                </a:solidFill>
                <a:effectLst/>
                <a:latin typeface="Courier New" panose="02070309020205020404" pitchFamily="49" charset="0"/>
              </a:rPr>
            </a:b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endParaRPr lang="en-IN" sz="1400" dirty="0"/>
          </a:p>
        </p:txBody>
      </p:sp>
    </p:spTree>
    <p:extLst>
      <p:ext uri="{BB962C8B-B14F-4D97-AF65-F5344CB8AC3E}">
        <p14:creationId xmlns:p14="http://schemas.microsoft.com/office/powerpoint/2010/main" val="19840618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143D1D-7BE8-4AB9-A5E4-DAA103E66808}"/>
              </a:ext>
            </a:extLst>
          </p:cNvPr>
          <p:cNvSpPr txBox="1"/>
          <p:nvPr/>
        </p:nvSpPr>
        <p:spPr>
          <a:xfrm>
            <a:off x="559293" y="347020"/>
            <a:ext cx="7208668" cy="2585323"/>
          </a:xfrm>
          <a:prstGeom prst="rect">
            <a:avLst/>
          </a:prstGeom>
          <a:noFill/>
        </p:spPr>
        <p:txBody>
          <a:bodyPr wrap="square">
            <a:spAutoFit/>
          </a:bodyPr>
          <a:lstStyle/>
          <a:p>
            <a:pPr algn="l"/>
            <a:r>
              <a:rPr lang="en-US" b="1" i="0" dirty="0">
                <a:solidFill>
                  <a:srgbClr val="FF0000"/>
                </a:solidFill>
                <a:effectLst/>
                <a:latin typeface="-apple-system"/>
              </a:rPr>
              <a:t>Nil, Null, None </a:t>
            </a:r>
            <a:r>
              <a:rPr lang="en-US" b="1" i="0">
                <a:solidFill>
                  <a:srgbClr val="FF0000"/>
                </a:solidFill>
                <a:effectLst/>
                <a:latin typeface="-apple-system"/>
              </a:rPr>
              <a:t>and Nothing</a:t>
            </a:r>
            <a:endParaRPr lang="en-US" b="1" i="0" dirty="0">
              <a:solidFill>
                <a:srgbClr val="FF0000"/>
              </a:solidFill>
              <a:effectLst/>
              <a:latin typeface="-apple-system"/>
            </a:endParaRPr>
          </a:p>
          <a:p>
            <a:r>
              <a:rPr lang="en-US" dirty="0">
                <a:solidFill>
                  <a:srgbClr val="373E3F"/>
                </a:solidFill>
                <a:effectLst/>
                <a:latin typeface="-apple-system"/>
              </a:rPr>
              <a:t>Null, null, Nil, Nothing, None, and Unit are all used to represent empty values in Scala.   </a:t>
            </a:r>
          </a:p>
          <a:p>
            <a:pPr>
              <a:buFont typeface="Arial" panose="020B0604020202020204" pitchFamily="34" charset="0"/>
              <a:buChar char="•"/>
            </a:pPr>
            <a:r>
              <a:rPr lang="en-US" dirty="0">
                <a:effectLst/>
                <a:latin typeface="-apple-system"/>
              </a:rPr>
              <a:t>Null refers to the absence of data, and its type is Null with a capital N.  </a:t>
            </a:r>
          </a:p>
          <a:p>
            <a:pPr>
              <a:buFont typeface="Arial" panose="020B0604020202020204" pitchFamily="34" charset="0"/>
              <a:buChar char="•"/>
            </a:pPr>
            <a:r>
              <a:rPr lang="en-US" dirty="0">
                <a:effectLst/>
                <a:latin typeface="-apple-system"/>
              </a:rPr>
              <a:t>Null is considered to be a list that contains zero items. Essentially, it indicates the end of the list.  </a:t>
            </a:r>
          </a:p>
          <a:p>
            <a:pPr>
              <a:buFont typeface="Arial" panose="020B0604020202020204" pitchFamily="34" charset="0"/>
              <a:buChar char="•"/>
            </a:pPr>
            <a:r>
              <a:rPr lang="en-US" dirty="0">
                <a:effectLst/>
                <a:latin typeface="-apple-system"/>
              </a:rPr>
              <a:t>Nothing is also a trait without instances.   </a:t>
            </a:r>
          </a:p>
          <a:p>
            <a:pPr>
              <a:buFont typeface="Arial" panose="020B0604020202020204" pitchFamily="34" charset="0"/>
              <a:buChar char="•"/>
            </a:pPr>
            <a:r>
              <a:rPr lang="en-US" dirty="0">
                <a:effectLst/>
                <a:latin typeface="-apple-system"/>
              </a:rPr>
              <a:t>None represents a sensible return value. </a:t>
            </a:r>
          </a:p>
          <a:p>
            <a:pPr>
              <a:buFont typeface="Arial" panose="020B0604020202020204" pitchFamily="34" charset="0"/>
              <a:buChar char="•"/>
            </a:pPr>
            <a:r>
              <a:rPr lang="en-US" dirty="0">
                <a:effectLst/>
                <a:latin typeface="-apple-system"/>
              </a:rPr>
              <a:t>Unit is the return type for functions that return no value.</a:t>
            </a:r>
          </a:p>
        </p:txBody>
      </p:sp>
    </p:spTree>
    <p:extLst>
      <p:ext uri="{BB962C8B-B14F-4D97-AF65-F5344CB8AC3E}">
        <p14:creationId xmlns:p14="http://schemas.microsoft.com/office/powerpoint/2010/main" val="34231126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B20E96-8859-4254-9A9C-40E00A467C75}"/>
              </a:ext>
            </a:extLst>
          </p:cNvPr>
          <p:cNvSpPr txBox="1"/>
          <p:nvPr/>
        </p:nvSpPr>
        <p:spPr>
          <a:xfrm>
            <a:off x="93215" y="210389"/>
            <a:ext cx="4572000" cy="369332"/>
          </a:xfrm>
          <a:prstGeom prst="rect">
            <a:avLst/>
          </a:prstGeom>
          <a:noFill/>
        </p:spPr>
        <p:txBody>
          <a:bodyPr wrap="square">
            <a:spAutoFit/>
          </a:bodyPr>
          <a:lstStyle/>
          <a:p>
            <a:r>
              <a:rPr lang="en-IN" dirty="0"/>
              <a:t>Inheritance in Scala</a:t>
            </a:r>
          </a:p>
        </p:txBody>
      </p:sp>
      <p:sp>
        <p:nvSpPr>
          <p:cNvPr id="5" name="TextBox 4">
            <a:extLst>
              <a:ext uri="{FF2B5EF4-FFF2-40B4-BE49-F238E27FC236}">
                <a16:creationId xmlns:a16="http://schemas.microsoft.com/office/drawing/2014/main" id="{C39C6B4C-228B-41CE-A5A1-F8B597F6DDFA}"/>
              </a:ext>
            </a:extLst>
          </p:cNvPr>
          <p:cNvSpPr txBox="1"/>
          <p:nvPr/>
        </p:nvSpPr>
        <p:spPr>
          <a:xfrm>
            <a:off x="2614473" y="181081"/>
            <a:ext cx="6436311" cy="3416320"/>
          </a:xfrm>
          <a:prstGeom prst="rect">
            <a:avLst/>
          </a:prstGeom>
          <a:noFill/>
        </p:spPr>
        <p:txBody>
          <a:bodyPr wrap="square">
            <a:spAutoFit/>
          </a:bodyPr>
          <a:lstStyle/>
          <a:p>
            <a:r>
              <a:rPr lang="en-US" dirty="0"/>
              <a:t>Inheritance is an important pillar of OOP(Object Oriented Programming). It is the mechanism in Scala by which one class is allowed to inherit the features(fields and methods) of another class. </a:t>
            </a:r>
          </a:p>
          <a:p>
            <a:r>
              <a:rPr lang="en-US" dirty="0"/>
              <a:t>Important terminology: </a:t>
            </a:r>
          </a:p>
          <a:p>
            <a:r>
              <a:rPr lang="en-US" dirty="0"/>
              <a:t> </a:t>
            </a:r>
          </a:p>
          <a:p>
            <a:r>
              <a:rPr lang="en-US" dirty="0"/>
              <a:t>Super Class: The class whose features are inherited is known as superclass(or a base class or a parent class).</a:t>
            </a:r>
          </a:p>
          <a:p>
            <a:r>
              <a:rPr lang="en-US" dirty="0"/>
              <a:t>Sub Class: The class that inherits the other class is known as subclass(or a derived class, extended class, or child class). The subclass can add its own fields and methods in addition to the superclass fields and methods.</a:t>
            </a:r>
            <a:endParaRPr lang="en-IN" dirty="0"/>
          </a:p>
        </p:txBody>
      </p:sp>
      <p:sp>
        <p:nvSpPr>
          <p:cNvPr id="7" name="TextBox 6">
            <a:extLst>
              <a:ext uri="{FF2B5EF4-FFF2-40B4-BE49-F238E27FC236}">
                <a16:creationId xmlns:a16="http://schemas.microsoft.com/office/drawing/2014/main" id="{F71CC590-AFBE-407E-B8B0-67CBC253D0F2}"/>
              </a:ext>
            </a:extLst>
          </p:cNvPr>
          <p:cNvSpPr txBox="1"/>
          <p:nvPr/>
        </p:nvSpPr>
        <p:spPr>
          <a:xfrm>
            <a:off x="2614473" y="4155580"/>
            <a:ext cx="6343096" cy="1477328"/>
          </a:xfrm>
          <a:prstGeom prst="rect">
            <a:avLst/>
          </a:prstGeom>
          <a:noFill/>
        </p:spPr>
        <p:txBody>
          <a:bodyPr wrap="square">
            <a:spAutoFit/>
          </a:bodyPr>
          <a:lstStyle/>
          <a:p>
            <a:r>
              <a:rPr lang="en-US" dirty="0"/>
              <a:t>Reusability: 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lang="en-IN" dirty="0"/>
          </a:p>
        </p:txBody>
      </p:sp>
    </p:spTree>
    <p:extLst>
      <p:ext uri="{BB962C8B-B14F-4D97-AF65-F5344CB8AC3E}">
        <p14:creationId xmlns:p14="http://schemas.microsoft.com/office/powerpoint/2010/main" val="37574441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2AF210-210C-4489-8677-9246BD7F3739}"/>
              </a:ext>
            </a:extLst>
          </p:cNvPr>
          <p:cNvSpPr txBox="1"/>
          <p:nvPr/>
        </p:nvSpPr>
        <p:spPr>
          <a:xfrm>
            <a:off x="306280" y="316511"/>
            <a:ext cx="4572000" cy="2585323"/>
          </a:xfrm>
          <a:prstGeom prst="rect">
            <a:avLst/>
          </a:prstGeom>
          <a:noFill/>
        </p:spPr>
        <p:txBody>
          <a:bodyPr wrap="square">
            <a:spAutoFit/>
          </a:bodyPr>
          <a:lstStyle/>
          <a:p>
            <a:r>
              <a:rPr lang="en-US" dirty="0"/>
              <a:t>How to use inheritance in Scala</a:t>
            </a:r>
          </a:p>
          <a:p>
            <a:r>
              <a:rPr lang="en-US" dirty="0"/>
              <a:t>The keyword used for inheritance is extends. </a:t>
            </a:r>
          </a:p>
          <a:p>
            <a:r>
              <a:rPr lang="en-US" dirty="0"/>
              <a:t>Syntax: </a:t>
            </a:r>
          </a:p>
          <a:p>
            <a:r>
              <a:rPr lang="en-US" dirty="0"/>
              <a:t> </a:t>
            </a:r>
          </a:p>
          <a:p>
            <a:endParaRPr lang="en-US" dirty="0"/>
          </a:p>
          <a:p>
            <a:r>
              <a:rPr lang="en-US" dirty="0"/>
              <a:t>class </a:t>
            </a:r>
            <a:r>
              <a:rPr lang="en-US" dirty="0" err="1"/>
              <a:t>child_class_name</a:t>
            </a:r>
            <a:r>
              <a:rPr lang="en-US" dirty="0"/>
              <a:t> extends </a:t>
            </a:r>
            <a:r>
              <a:rPr lang="en-US" dirty="0" err="1"/>
              <a:t>parent_class_name</a:t>
            </a:r>
            <a:r>
              <a:rPr lang="en-US" dirty="0"/>
              <a:t> {</a:t>
            </a:r>
          </a:p>
          <a:p>
            <a:r>
              <a:rPr lang="en-US" dirty="0"/>
              <a:t>// Methods and fields</a:t>
            </a:r>
          </a:p>
          <a:p>
            <a:r>
              <a:rPr lang="en-US" dirty="0"/>
              <a:t>}</a:t>
            </a:r>
            <a:endParaRPr lang="en-IN" dirty="0"/>
          </a:p>
        </p:txBody>
      </p:sp>
      <p:sp>
        <p:nvSpPr>
          <p:cNvPr id="5" name="TextBox 4">
            <a:extLst>
              <a:ext uri="{FF2B5EF4-FFF2-40B4-BE49-F238E27FC236}">
                <a16:creationId xmlns:a16="http://schemas.microsoft.com/office/drawing/2014/main" id="{A8BE376D-3789-486E-BF51-B9C04CA39B05}"/>
              </a:ext>
            </a:extLst>
          </p:cNvPr>
          <p:cNvSpPr txBox="1"/>
          <p:nvPr/>
        </p:nvSpPr>
        <p:spPr>
          <a:xfrm>
            <a:off x="4722921" y="316511"/>
            <a:ext cx="4572000" cy="6340197"/>
          </a:xfrm>
          <a:prstGeom prst="rect">
            <a:avLst/>
          </a:prstGeom>
          <a:noFill/>
        </p:spPr>
        <p:txBody>
          <a:bodyPr wrap="square">
            <a:spAutoFit/>
          </a:bodyPr>
          <a:lstStyle/>
          <a:p>
            <a:r>
              <a:rPr lang="en-IN" sz="1400" dirty="0">
                <a:solidFill>
                  <a:srgbClr val="FF0000"/>
                </a:solidFill>
              </a:rPr>
              <a:t>class </a:t>
            </a:r>
            <a:r>
              <a:rPr lang="en-IN" sz="1400" dirty="0" err="1">
                <a:solidFill>
                  <a:srgbClr val="FF0000"/>
                </a:solidFill>
              </a:rPr>
              <a:t>Data_Science</a:t>
            </a:r>
            <a:r>
              <a:rPr lang="en-IN" sz="1400" dirty="0">
                <a:solidFill>
                  <a:srgbClr val="FF0000"/>
                </a:solidFill>
              </a:rPr>
              <a:t> {</a:t>
            </a:r>
          </a:p>
          <a:p>
            <a:r>
              <a:rPr lang="en-IN" sz="1400" dirty="0">
                <a:solidFill>
                  <a:srgbClr val="FF0000"/>
                </a:solidFill>
              </a:rPr>
              <a:t>  var Name: String = "</a:t>
            </a:r>
            <a:r>
              <a:rPr lang="en-IN" sz="1400" dirty="0" err="1">
                <a:solidFill>
                  <a:srgbClr val="FF0000"/>
                </a:solidFill>
              </a:rPr>
              <a:t>Mtech</a:t>
            </a:r>
            <a:r>
              <a:rPr lang="en-IN" sz="1400" dirty="0">
                <a:solidFill>
                  <a:srgbClr val="FF0000"/>
                </a:solidFill>
              </a:rPr>
              <a:t>"</a:t>
            </a:r>
          </a:p>
          <a:p>
            <a:endParaRPr lang="en-IN" sz="1400" dirty="0">
              <a:solidFill>
                <a:srgbClr val="FF0000"/>
              </a:solidFill>
            </a:endParaRPr>
          </a:p>
          <a:p>
            <a:r>
              <a:rPr lang="en-IN" sz="1400" dirty="0">
                <a:solidFill>
                  <a:srgbClr val="FF0000"/>
                </a:solidFill>
              </a:rPr>
              <a:t>}</a:t>
            </a:r>
          </a:p>
          <a:p>
            <a:r>
              <a:rPr lang="en-IN" sz="1400" b="1" dirty="0"/>
              <a:t>class </a:t>
            </a:r>
            <a:r>
              <a:rPr lang="en-IN" sz="1400" b="1" dirty="0" err="1"/>
              <a:t>mtech</a:t>
            </a:r>
            <a:r>
              <a:rPr lang="en-IN" sz="1400" b="1" dirty="0"/>
              <a:t> extends </a:t>
            </a:r>
            <a:r>
              <a:rPr lang="en-IN" sz="1400" b="1" dirty="0" err="1"/>
              <a:t>Data_Science</a:t>
            </a:r>
            <a:endParaRPr lang="en-IN" sz="1400" b="1" dirty="0"/>
          </a:p>
          <a:p>
            <a:r>
              <a:rPr lang="en-IN" sz="1400" b="1" dirty="0"/>
              <a:t>{</a:t>
            </a:r>
          </a:p>
          <a:p>
            <a:endParaRPr lang="en-IN" sz="1400" b="1" dirty="0"/>
          </a:p>
          <a:p>
            <a:r>
              <a:rPr lang="en-IN" sz="1400" b="1" dirty="0"/>
              <a:t>  var </a:t>
            </a:r>
            <a:r>
              <a:rPr lang="en-IN" sz="1400" b="1" dirty="0" err="1"/>
              <a:t>Roll_No</a:t>
            </a:r>
            <a:r>
              <a:rPr lang="en-IN" sz="1400" b="1" dirty="0"/>
              <a:t>: Int = 130</a:t>
            </a:r>
          </a:p>
          <a:p>
            <a:r>
              <a:rPr lang="en-IN" sz="1400" b="1" dirty="0"/>
              <a:t>  // Method// Method</a:t>
            </a:r>
          </a:p>
          <a:p>
            <a:endParaRPr lang="en-IN" sz="1400" b="1" dirty="0"/>
          </a:p>
          <a:p>
            <a:r>
              <a:rPr lang="en-IN" sz="1400" b="1" dirty="0"/>
              <a:t>  def details()</a:t>
            </a:r>
          </a:p>
          <a:p>
            <a:r>
              <a:rPr lang="en-IN" sz="1400" b="1" dirty="0"/>
              <a:t>  {</a:t>
            </a:r>
          </a:p>
          <a:p>
            <a:r>
              <a:rPr lang="en-IN" sz="1400" b="1" dirty="0"/>
              <a:t>    </a:t>
            </a:r>
            <a:r>
              <a:rPr lang="en-IN" sz="1400" b="1" dirty="0" err="1"/>
              <a:t>println</a:t>
            </a:r>
            <a:r>
              <a:rPr lang="en-IN" sz="1400" b="1" dirty="0"/>
              <a:t>("Stream name: " +Name);</a:t>
            </a:r>
          </a:p>
          <a:p>
            <a:r>
              <a:rPr lang="en-IN" sz="1400" b="1" dirty="0"/>
              <a:t>    </a:t>
            </a:r>
            <a:r>
              <a:rPr lang="en-IN" sz="1400" b="1" dirty="0" err="1"/>
              <a:t>println</a:t>
            </a:r>
            <a:r>
              <a:rPr lang="en-IN" sz="1400" b="1" dirty="0"/>
              <a:t>("Roll number of student: " +</a:t>
            </a:r>
            <a:r>
              <a:rPr lang="en-IN" sz="1400" b="1" dirty="0" err="1"/>
              <a:t>Roll_No</a:t>
            </a:r>
            <a:r>
              <a:rPr lang="en-IN" sz="1400" b="1" dirty="0"/>
              <a:t>);</a:t>
            </a:r>
          </a:p>
          <a:p>
            <a:r>
              <a:rPr lang="en-IN" sz="1400" b="1" dirty="0"/>
              <a:t>  }</a:t>
            </a:r>
          </a:p>
          <a:p>
            <a:r>
              <a:rPr lang="en-IN" sz="1400" b="1" dirty="0"/>
              <a:t>}</a:t>
            </a:r>
          </a:p>
          <a:p>
            <a:endParaRPr lang="en-IN" sz="1400" dirty="0"/>
          </a:p>
          <a:p>
            <a:r>
              <a:rPr lang="en-IN" sz="1400" dirty="0"/>
              <a:t>object </a:t>
            </a:r>
            <a:r>
              <a:rPr lang="en-IN" sz="1400" dirty="0" err="1"/>
              <a:t>Main_Inheritance</a:t>
            </a:r>
            <a:endParaRPr lang="en-IN" sz="1400" dirty="0"/>
          </a:p>
          <a:p>
            <a:r>
              <a:rPr lang="en-IN" sz="1400" dirty="0"/>
              <a:t>{</a:t>
            </a:r>
          </a:p>
          <a:p>
            <a:endParaRPr lang="en-IN" sz="1400" dirty="0"/>
          </a:p>
          <a:p>
            <a:r>
              <a:rPr lang="en-IN" sz="1400" dirty="0"/>
              <a:t>  // Driver code</a:t>
            </a:r>
          </a:p>
          <a:p>
            <a:r>
              <a:rPr lang="en-IN" sz="1400" dirty="0"/>
              <a:t>  def main(</a:t>
            </a:r>
            <a:r>
              <a:rPr lang="en-IN" sz="1400" dirty="0" err="1"/>
              <a:t>args</a:t>
            </a:r>
            <a:r>
              <a:rPr lang="en-IN" sz="1400" dirty="0"/>
              <a:t>: Array[String])</a:t>
            </a:r>
          </a:p>
          <a:p>
            <a:r>
              <a:rPr lang="en-IN" sz="1400" dirty="0"/>
              <a:t>  {</a:t>
            </a:r>
          </a:p>
          <a:p>
            <a:endParaRPr lang="en-IN" sz="1400" dirty="0"/>
          </a:p>
          <a:p>
            <a:r>
              <a:rPr lang="en-IN" sz="1400" dirty="0"/>
              <a:t>    // Creating object of derived class</a:t>
            </a:r>
          </a:p>
          <a:p>
            <a:r>
              <a:rPr lang="en-IN" sz="1400" dirty="0"/>
              <a:t>    </a:t>
            </a:r>
            <a:r>
              <a:rPr lang="en-IN" sz="1400" dirty="0" err="1"/>
              <a:t>val</a:t>
            </a:r>
            <a:r>
              <a:rPr lang="en-IN" sz="1400" dirty="0"/>
              <a:t> </a:t>
            </a:r>
            <a:r>
              <a:rPr lang="en-IN" sz="1400" dirty="0" err="1"/>
              <a:t>ob</a:t>
            </a:r>
            <a:r>
              <a:rPr lang="en-IN" sz="1400" dirty="0"/>
              <a:t> = new </a:t>
            </a:r>
            <a:r>
              <a:rPr lang="en-IN" sz="1400" dirty="0" err="1"/>
              <a:t>mtech</a:t>
            </a:r>
            <a:r>
              <a:rPr lang="en-IN" sz="1400" dirty="0"/>
              <a:t>();</a:t>
            </a:r>
          </a:p>
          <a:p>
            <a:r>
              <a:rPr lang="en-IN" sz="1400" dirty="0"/>
              <a:t>    </a:t>
            </a:r>
            <a:r>
              <a:rPr lang="en-IN" sz="1400" dirty="0" err="1"/>
              <a:t>ob.details</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28794541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F7203A-4558-459E-92A9-71C3E96B4DEA}"/>
              </a:ext>
            </a:extLst>
          </p:cNvPr>
          <p:cNvSpPr txBox="1"/>
          <p:nvPr/>
        </p:nvSpPr>
        <p:spPr>
          <a:xfrm>
            <a:off x="137603" y="-17574"/>
            <a:ext cx="8527003" cy="1754326"/>
          </a:xfrm>
          <a:prstGeom prst="rect">
            <a:avLst/>
          </a:prstGeom>
          <a:noFill/>
        </p:spPr>
        <p:txBody>
          <a:bodyPr wrap="square">
            <a:spAutoFit/>
          </a:bodyPr>
          <a:lstStyle/>
          <a:p>
            <a:r>
              <a:rPr lang="en-US" dirty="0"/>
              <a:t>Type of inheritance</a:t>
            </a:r>
          </a:p>
          <a:p>
            <a:r>
              <a:rPr lang="en-US" dirty="0"/>
              <a:t>Below are the different types of inheritance which are supported by Scala. </a:t>
            </a:r>
          </a:p>
          <a:p>
            <a:r>
              <a:rPr lang="en-US" dirty="0"/>
              <a:t> </a:t>
            </a:r>
          </a:p>
          <a:p>
            <a:r>
              <a:rPr lang="en-US" dirty="0"/>
              <a:t>Single Inheritance: In single inheritance, derived class inherits the features of one base class. In the image below, class </a:t>
            </a:r>
            <a:r>
              <a:rPr lang="en-US" dirty="0">
                <a:solidFill>
                  <a:schemeClr val="tx1"/>
                </a:solidFill>
              </a:rPr>
              <a:t>Data Science </a:t>
            </a:r>
            <a:r>
              <a:rPr lang="en-US" dirty="0"/>
              <a:t>serves as a base class for the derived class </a:t>
            </a:r>
            <a:r>
              <a:rPr lang="en-US" dirty="0" err="1">
                <a:solidFill>
                  <a:schemeClr val="tx1"/>
                </a:solidFill>
              </a:rPr>
              <a:t>metch</a:t>
            </a:r>
            <a:r>
              <a:rPr lang="en-US" dirty="0"/>
              <a:t>. </a:t>
            </a:r>
            <a:endParaRPr lang="en-IN" dirty="0"/>
          </a:p>
        </p:txBody>
      </p:sp>
      <p:grpSp>
        <p:nvGrpSpPr>
          <p:cNvPr id="12" name="Group 11">
            <a:extLst>
              <a:ext uri="{FF2B5EF4-FFF2-40B4-BE49-F238E27FC236}">
                <a16:creationId xmlns:a16="http://schemas.microsoft.com/office/drawing/2014/main" id="{916D89AE-FD05-4F00-81E8-C05EDD198978}"/>
              </a:ext>
            </a:extLst>
          </p:cNvPr>
          <p:cNvGrpSpPr/>
          <p:nvPr/>
        </p:nvGrpSpPr>
        <p:grpSpPr>
          <a:xfrm>
            <a:off x="2583401" y="2432481"/>
            <a:ext cx="1988599" cy="2087732"/>
            <a:chOff x="2583401" y="2432481"/>
            <a:chExt cx="1988599" cy="2087732"/>
          </a:xfrm>
        </p:grpSpPr>
        <p:sp>
          <p:nvSpPr>
            <p:cNvPr id="6" name="Rectangle 5">
              <a:extLst>
                <a:ext uri="{FF2B5EF4-FFF2-40B4-BE49-F238E27FC236}">
                  <a16:creationId xmlns:a16="http://schemas.microsoft.com/office/drawing/2014/main" id="{3471AC8E-3A28-4DA0-8E2C-A3133FC5D686}"/>
                </a:ext>
              </a:extLst>
            </p:cNvPr>
            <p:cNvSpPr/>
            <p:nvPr/>
          </p:nvSpPr>
          <p:spPr>
            <a:xfrm>
              <a:off x="2583401" y="2432481"/>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Science</a:t>
              </a:r>
            </a:p>
            <a:p>
              <a:pPr algn="ctr"/>
              <a:r>
                <a:rPr lang="en-US" dirty="0">
                  <a:solidFill>
                    <a:schemeClr val="tx1"/>
                  </a:solidFill>
                </a:rPr>
                <a:t>(Base Class)</a:t>
              </a:r>
              <a:endParaRPr lang="en-IN" dirty="0">
                <a:solidFill>
                  <a:schemeClr val="tx1"/>
                </a:solidFill>
              </a:endParaRPr>
            </a:p>
          </p:txBody>
        </p:sp>
        <p:sp>
          <p:nvSpPr>
            <p:cNvPr id="7" name="Rectangle 6">
              <a:extLst>
                <a:ext uri="{FF2B5EF4-FFF2-40B4-BE49-F238E27FC236}">
                  <a16:creationId xmlns:a16="http://schemas.microsoft.com/office/drawing/2014/main" id="{570B8404-E636-408F-9A9A-BEC15C63C489}"/>
                </a:ext>
              </a:extLst>
            </p:cNvPr>
            <p:cNvSpPr/>
            <p:nvPr/>
          </p:nvSpPr>
          <p:spPr>
            <a:xfrm>
              <a:off x="2583401" y="3685712"/>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metch</a:t>
              </a:r>
              <a:endParaRPr lang="en-US" dirty="0">
                <a:solidFill>
                  <a:schemeClr val="tx1"/>
                </a:solidFill>
              </a:endParaRPr>
            </a:p>
            <a:p>
              <a:pPr algn="ctr"/>
              <a:r>
                <a:rPr lang="en-US" dirty="0">
                  <a:solidFill>
                    <a:schemeClr val="tx1"/>
                  </a:solidFill>
                </a:rPr>
                <a:t>(Derive Class)</a:t>
              </a:r>
              <a:endParaRPr lang="en-IN" dirty="0">
                <a:solidFill>
                  <a:schemeClr val="tx1"/>
                </a:solidFill>
              </a:endParaRPr>
            </a:p>
          </p:txBody>
        </p:sp>
        <p:cxnSp>
          <p:nvCxnSpPr>
            <p:cNvPr id="10" name="Straight Arrow Connector 9">
              <a:extLst>
                <a:ext uri="{FF2B5EF4-FFF2-40B4-BE49-F238E27FC236}">
                  <a16:creationId xmlns:a16="http://schemas.microsoft.com/office/drawing/2014/main" id="{95E009BE-C7C4-423C-B0A0-798C931DD889}"/>
                </a:ext>
              </a:extLst>
            </p:cNvPr>
            <p:cNvCxnSpPr/>
            <p:nvPr/>
          </p:nvCxnSpPr>
          <p:spPr>
            <a:xfrm>
              <a:off x="3364637" y="3293616"/>
              <a:ext cx="0" cy="39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36CAC7AA-5005-4E28-B014-7A13EFED4C24}"/>
              </a:ext>
            </a:extLst>
          </p:cNvPr>
          <p:cNvSpPr txBox="1"/>
          <p:nvPr/>
        </p:nvSpPr>
        <p:spPr>
          <a:xfrm>
            <a:off x="4922670" y="1459754"/>
            <a:ext cx="3941685" cy="5001369"/>
          </a:xfrm>
          <a:prstGeom prst="rect">
            <a:avLst/>
          </a:prstGeom>
          <a:noFill/>
        </p:spPr>
        <p:txBody>
          <a:bodyPr wrap="square">
            <a:spAutoFit/>
          </a:bodyPr>
          <a:lstStyle/>
          <a:p>
            <a:r>
              <a:rPr lang="en-IN" sz="1100" dirty="0"/>
              <a:t>class </a:t>
            </a:r>
            <a:r>
              <a:rPr lang="en-IN" sz="1100" dirty="0" err="1"/>
              <a:t>Data_Science</a:t>
            </a:r>
            <a:r>
              <a:rPr lang="en-IN" sz="1100" dirty="0"/>
              <a:t> {</a:t>
            </a:r>
          </a:p>
          <a:p>
            <a:r>
              <a:rPr lang="en-IN" sz="1100" dirty="0"/>
              <a:t>  var Name: String = "</a:t>
            </a:r>
            <a:r>
              <a:rPr lang="en-IN" sz="1100" dirty="0" err="1"/>
              <a:t>Mtech</a:t>
            </a:r>
            <a:r>
              <a:rPr lang="en-IN" sz="1100" dirty="0"/>
              <a:t>"</a:t>
            </a:r>
          </a:p>
          <a:p>
            <a:endParaRPr lang="en-IN" sz="1100" dirty="0"/>
          </a:p>
          <a:p>
            <a:r>
              <a:rPr lang="en-IN" sz="1100" dirty="0"/>
              <a:t>}</a:t>
            </a:r>
          </a:p>
          <a:p>
            <a:r>
              <a:rPr lang="en-IN" sz="1100" dirty="0"/>
              <a:t>class </a:t>
            </a:r>
            <a:r>
              <a:rPr lang="en-IN" sz="1100" dirty="0" err="1"/>
              <a:t>mtech</a:t>
            </a:r>
            <a:r>
              <a:rPr lang="en-IN" sz="1100" dirty="0"/>
              <a:t> extends </a:t>
            </a:r>
            <a:r>
              <a:rPr lang="en-IN" sz="1100" dirty="0" err="1"/>
              <a:t>Data_Science</a:t>
            </a:r>
            <a:endParaRPr lang="en-IN" sz="1100" dirty="0"/>
          </a:p>
          <a:p>
            <a:r>
              <a:rPr lang="en-IN" sz="1100" dirty="0"/>
              <a:t>{</a:t>
            </a:r>
          </a:p>
          <a:p>
            <a:endParaRPr lang="en-IN" sz="1100" dirty="0"/>
          </a:p>
          <a:p>
            <a:r>
              <a:rPr lang="en-IN" sz="1100" dirty="0"/>
              <a:t>  var </a:t>
            </a:r>
            <a:r>
              <a:rPr lang="en-IN" sz="1100" dirty="0" err="1"/>
              <a:t>Roll_No</a:t>
            </a:r>
            <a:r>
              <a:rPr lang="en-IN" sz="1100" dirty="0"/>
              <a:t>: Int = 130</a:t>
            </a:r>
          </a:p>
          <a:p>
            <a:r>
              <a:rPr lang="en-IN" sz="1100" dirty="0"/>
              <a:t>  // Method// Method</a:t>
            </a:r>
          </a:p>
          <a:p>
            <a:endParaRPr lang="en-IN" sz="1100" dirty="0"/>
          </a:p>
          <a:p>
            <a:r>
              <a:rPr lang="en-IN" sz="1100" dirty="0"/>
              <a:t>  def details()</a:t>
            </a:r>
          </a:p>
          <a:p>
            <a:r>
              <a:rPr lang="en-IN" sz="1100" dirty="0"/>
              <a:t>  {</a:t>
            </a:r>
          </a:p>
          <a:p>
            <a:r>
              <a:rPr lang="en-IN" sz="1100" dirty="0"/>
              <a:t>    </a:t>
            </a:r>
            <a:r>
              <a:rPr lang="en-IN" sz="1100" dirty="0" err="1"/>
              <a:t>println</a:t>
            </a:r>
            <a:r>
              <a:rPr lang="en-IN" sz="1100" dirty="0"/>
              <a:t>("Stream name: " +Name);</a:t>
            </a:r>
          </a:p>
          <a:p>
            <a:r>
              <a:rPr lang="en-IN" sz="1100" dirty="0"/>
              <a:t>    </a:t>
            </a:r>
            <a:r>
              <a:rPr lang="en-IN" sz="1100" dirty="0" err="1"/>
              <a:t>println</a:t>
            </a:r>
            <a:r>
              <a:rPr lang="en-IN" sz="1100" dirty="0"/>
              <a:t>("Roll number of student: " +</a:t>
            </a:r>
            <a:r>
              <a:rPr lang="en-IN" sz="1100" dirty="0" err="1"/>
              <a:t>Roll_No</a:t>
            </a:r>
            <a:r>
              <a:rPr lang="en-IN" sz="1100" dirty="0"/>
              <a:t>);</a:t>
            </a:r>
          </a:p>
          <a:p>
            <a:r>
              <a:rPr lang="en-IN" sz="1100" dirty="0"/>
              <a:t>  }</a:t>
            </a:r>
          </a:p>
          <a:p>
            <a:r>
              <a:rPr lang="en-IN" sz="1100" dirty="0"/>
              <a:t>}</a:t>
            </a:r>
          </a:p>
          <a:p>
            <a:endParaRPr lang="en-IN" sz="1100" dirty="0"/>
          </a:p>
          <a:p>
            <a:r>
              <a:rPr lang="en-IN" sz="1100" dirty="0"/>
              <a:t>object </a:t>
            </a:r>
            <a:r>
              <a:rPr lang="en-IN" sz="1100" dirty="0" err="1"/>
              <a:t>Main_Inheritance</a:t>
            </a:r>
            <a:endParaRPr lang="en-IN" sz="1100" dirty="0"/>
          </a:p>
          <a:p>
            <a:r>
              <a:rPr lang="en-IN" sz="1100" dirty="0"/>
              <a:t>{</a:t>
            </a:r>
          </a:p>
          <a:p>
            <a:endParaRPr lang="en-IN" sz="1100" dirty="0"/>
          </a:p>
          <a:p>
            <a:r>
              <a:rPr lang="en-IN" sz="1100" dirty="0"/>
              <a:t>  // Driver code</a:t>
            </a:r>
          </a:p>
          <a:p>
            <a:r>
              <a:rPr lang="en-IN" sz="1100" dirty="0"/>
              <a:t>  def main(</a:t>
            </a:r>
            <a:r>
              <a:rPr lang="en-IN" sz="1100" dirty="0" err="1"/>
              <a:t>args</a:t>
            </a:r>
            <a:r>
              <a:rPr lang="en-IN" sz="1100" dirty="0"/>
              <a:t>: Array[String])</a:t>
            </a:r>
          </a:p>
          <a:p>
            <a:r>
              <a:rPr lang="en-IN" sz="1100" dirty="0"/>
              <a:t>  {</a:t>
            </a:r>
          </a:p>
          <a:p>
            <a:endParaRPr lang="en-IN" sz="1100" dirty="0"/>
          </a:p>
          <a:p>
            <a:r>
              <a:rPr lang="en-IN" sz="1100" dirty="0"/>
              <a:t>    // Creating object of derived class</a:t>
            </a:r>
          </a:p>
          <a:p>
            <a:r>
              <a:rPr lang="en-IN" sz="1100" dirty="0"/>
              <a:t>    </a:t>
            </a:r>
            <a:r>
              <a:rPr lang="en-IN" sz="1100" dirty="0" err="1"/>
              <a:t>val</a:t>
            </a:r>
            <a:r>
              <a:rPr lang="en-IN" sz="1100" dirty="0"/>
              <a:t> </a:t>
            </a:r>
            <a:r>
              <a:rPr lang="en-IN" sz="1100" dirty="0" err="1"/>
              <a:t>ob</a:t>
            </a:r>
            <a:r>
              <a:rPr lang="en-IN" sz="1100" dirty="0"/>
              <a:t> = new </a:t>
            </a:r>
            <a:r>
              <a:rPr lang="en-IN" sz="1100" dirty="0" err="1"/>
              <a:t>mtech</a:t>
            </a:r>
            <a:r>
              <a:rPr lang="en-IN" sz="1100" dirty="0"/>
              <a:t>();</a:t>
            </a:r>
          </a:p>
          <a:p>
            <a:r>
              <a:rPr lang="en-IN" sz="1100" dirty="0"/>
              <a:t>    </a:t>
            </a:r>
            <a:r>
              <a:rPr lang="en-IN" sz="1100" dirty="0" err="1"/>
              <a:t>ob.details</a:t>
            </a:r>
            <a:r>
              <a:rPr lang="en-IN" sz="1100" dirty="0"/>
              <a:t>();</a:t>
            </a:r>
          </a:p>
          <a:p>
            <a:r>
              <a:rPr lang="en-IN" sz="1100" dirty="0"/>
              <a:t>  }</a:t>
            </a:r>
          </a:p>
          <a:p>
            <a:r>
              <a:rPr lang="en-IN" sz="1100" dirty="0"/>
              <a:t>}</a:t>
            </a:r>
          </a:p>
        </p:txBody>
      </p:sp>
    </p:spTree>
    <p:extLst>
      <p:ext uri="{BB962C8B-B14F-4D97-AF65-F5344CB8AC3E}">
        <p14:creationId xmlns:p14="http://schemas.microsoft.com/office/powerpoint/2010/main" val="12070964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98526-28EB-4571-A4B9-99376A4B5903}"/>
              </a:ext>
            </a:extLst>
          </p:cNvPr>
          <p:cNvSpPr txBox="1"/>
          <p:nvPr/>
        </p:nvSpPr>
        <p:spPr>
          <a:xfrm>
            <a:off x="492711" y="316922"/>
            <a:ext cx="2419165" cy="369332"/>
          </a:xfrm>
          <a:prstGeom prst="rect">
            <a:avLst/>
          </a:prstGeom>
          <a:noFill/>
        </p:spPr>
        <p:txBody>
          <a:bodyPr wrap="square">
            <a:spAutoFit/>
          </a:bodyPr>
          <a:lstStyle/>
          <a:p>
            <a:r>
              <a:rPr lang="en-IN" dirty="0"/>
              <a:t>Multilevel Inheritance:</a:t>
            </a:r>
          </a:p>
        </p:txBody>
      </p:sp>
      <p:sp>
        <p:nvSpPr>
          <p:cNvPr id="5" name="TextBox 4">
            <a:extLst>
              <a:ext uri="{FF2B5EF4-FFF2-40B4-BE49-F238E27FC236}">
                <a16:creationId xmlns:a16="http://schemas.microsoft.com/office/drawing/2014/main" id="{39EC36C4-6F09-4466-BE5D-F18FCFC9F3B5}"/>
              </a:ext>
            </a:extLst>
          </p:cNvPr>
          <p:cNvSpPr txBox="1"/>
          <p:nvPr/>
        </p:nvSpPr>
        <p:spPr>
          <a:xfrm>
            <a:off x="2831977" y="0"/>
            <a:ext cx="6072326" cy="1477328"/>
          </a:xfrm>
          <a:prstGeom prst="rect">
            <a:avLst/>
          </a:prstGeom>
          <a:noFill/>
        </p:spPr>
        <p:txBody>
          <a:bodyPr wrap="square">
            <a:spAutoFit/>
          </a:bodyPr>
          <a:lstStyle/>
          <a:p>
            <a:r>
              <a:rPr lang="en-US" dirty="0"/>
              <a:t>In Multilevel Inheritance, a derived class will be inheriting a base class and as well as the derived class also act as the base class to another class. In the below image, the class </a:t>
            </a:r>
            <a:r>
              <a:rPr lang="en-US" dirty="0">
                <a:solidFill>
                  <a:schemeClr val="tx1"/>
                </a:solidFill>
              </a:rPr>
              <a:t>Data Science </a:t>
            </a:r>
            <a:r>
              <a:rPr lang="en-US" dirty="0"/>
              <a:t> serves as a base class for the derived class </a:t>
            </a:r>
            <a:r>
              <a:rPr lang="en-US" dirty="0">
                <a:solidFill>
                  <a:schemeClr val="tx1"/>
                </a:solidFill>
              </a:rPr>
              <a:t>metch1</a:t>
            </a:r>
          </a:p>
          <a:p>
            <a:r>
              <a:rPr lang="en-US" dirty="0"/>
              <a:t>, which in turn serves as a base class for the derived class Info. </a:t>
            </a:r>
            <a:endParaRPr lang="en-IN" dirty="0"/>
          </a:p>
        </p:txBody>
      </p:sp>
      <p:grpSp>
        <p:nvGrpSpPr>
          <p:cNvPr id="18" name="Group 17">
            <a:extLst>
              <a:ext uri="{FF2B5EF4-FFF2-40B4-BE49-F238E27FC236}">
                <a16:creationId xmlns:a16="http://schemas.microsoft.com/office/drawing/2014/main" id="{7A1D2E15-A6D5-4B83-A2BA-32D9C15EC70A}"/>
              </a:ext>
            </a:extLst>
          </p:cNvPr>
          <p:cNvGrpSpPr/>
          <p:nvPr/>
        </p:nvGrpSpPr>
        <p:grpSpPr>
          <a:xfrm>
            <a:off x="399495" y="1491089"/>
            <a:ext cx="2175029" cy="3490376"/>
            <a:chOff x="399495" y="1491089"/>
            <a:chExt cx="2175029" cy="3490376"/>
          </a:xfrm>
        </p:grpSpPr>
        <p:grpSp>
          <p:nvGrpSpPr>
            <p:cNvPr id="6" name="Group 5">
              <a:extLst>
                <a:ext uri="{FF2B5EF4-FFF2-40B4-BE49-F238E27FC236}">
                  <a16:creationId xmlns:a16="http://schemas.microsoft.com/office/drawing/2014/main" id="{A3702A41-0E68-4FD3-AAF4-0E7952C63BD4}"/>
                </a:ext>
              </a:extLst>
            </p:cNvPr>
            <p:cNvGrpSpPr/>
            <p:nvPr/>
          </p:nvGrpSpPr>
          <p:grpSpPr>
            <a:xfrm>
              <a:off x="492711" y="1491089"/>
              <a:ext cx="1988599" cy="2087732"/>
              <a:chOff x="2583401" y="2432481"/>
              <a:chExt cx="1988599" cy="2087732"/>
            </a:xfrm>
          </p:grpSpPr>
          <p:sp>
            <p:nvSpPr>
              <p:cNvPr id="7" name="Rectangle 6">
                <a:extLst>
                  <a:ext uri="{FF2B5EF4-FFF2-40B4-BE49-F238E27FC236}">
                    <a16:creationId xmlns:a16="http://schemas.microsoft.com/office/drawing/2014/main" id="{C30E36B6-60D8-4EB1-88C0-C6224633B3C3}"/>
                  </a:ext>
                </a:extLst>
              </p:cNvPr>
              <p:cNvSpPr/>
              <p:nvPr/>
            </p:nvSpPr>
            <p:spPr>
              <a:xfrm>
                <a:off x="2583401" y="2432481"/>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Science</a:t>
                </a:r>
              </a:p>
              <a:p>
                <a:pPr algn="ctr"/>
                <a:r>
                  <a:rPr lang="en-US" dirty="0">
                    <a:solidFill>
                      <a:schemeClr val="tx1"/>
                    </a:solidFill>
                  </a:rPr>
                  <a:t>(Base Class)</a:t>
                </a:r>
                <a:endParaRPr lang="en-IN" dirty="0">
                  <a:solidFill>
                    <a:schemeClr val="tx1"/>
                  </a:solidFill>
                </a:endParaRPr>
              </a:p>
            </p:txBody>
          </p:sp>
          <p:sp>
            <p:nvSpPr>
              <p:cNvPr id="8" name="Rectangle 7">
                <a:extLst>
                  <a:ext uri="{FF2B5EF4-FFF2-40B4-BE49-F238E27FC236}">
                    <a16:creationId xmlns:a16="http://schemas.microsoft.com/office/drawing/2014/main" id="{B5FA23A7-FD64-48B4-AF31-6116F8BDA529}"/>
                  </a:ext>
                </a:extLst>
              </p:cNvPr>
              <p:cNvSpPr/>
              <p:nvPr/>
            </p:nvSpPr>
            <p:spPr>
              <a:xfrm>
                <a:off x="2583401" y="3685712"/>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metch1</a:t>
                </a:r>
              </a:p>
              <a:p>
                <a:pPr algn="ctr"/>
                <a:r>
                  <a:rPr lang="en-US" dirty="0">
                    <a:solidFill>
                      <a:schemeClr val="tx1"/>
                    </a:solidFill>
                  </a:rPr>
                  <a:t>(Derive Class)</a:t>
                </a:r>
                <a:endParaRPr lang="en-IN" dirty="0">
                  <a:solidFill>
                    <a:schemeClr val="tx1"/>
                  </a:solidFill>
                </a:endParaRPr>
              </a:p>
            </p:txBody>
          </p:sp>
          <p:cxnSp>
            <p:nvCxnSpPr>
              <p:cNvPr id="9" name="Straight Arrow Connector 8">
                <a:extLst>
                  <a:ext uri="{FF2B5EF4-FFF2-40B4-BE49-F238E27FC236}">
                    <a16:creationId xmlns:a16="http://schemas.microsoft.com/office/drawing/2014/main" id="{A6907F18-640E-4D4D-B15C-00EF545DC182}"/>
                  </a:ext>
                </a:extLst>
              </p:cNvPr>
              <p:cNvCxnSpPr/>
              <p:nvPr/>
            </p:nvCxnSpPr>
            <p:spPr>
              <a:xfrm>
                <a:off x="3364637" y="3293616"/>
                <a:ext cx="0" cy="39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BE49EE70-4AD8-4EB6-AE94-585C3206A77A}"/>
                </a:ext>
              </a:extLst>
            </p:cNvPr>
            <p:cNvSpPr/>
            <p:nvPr/>
          </p:nvSpPr>
          <p:spPr>
            <a:xfrm>
              <a:off x="399495" y="4209108"/>
              <a:ext cx="2175029" cy="7723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6A7DAEF9-8FFD-4E82-BE33-ABD9EDB02682}"/>
                </a:ext>
              </a:extLst>
            </p:cNvPr>
            <p:cNvSpPr txBox="1"/>
            <p:nvPr/>
          </p:nvSpPr>
          <p:spPr>
            <a:xfrm>
              <a:off x="1110984" y="4277354"/>
              <a:ext cx="822555" cy="369332"/>
            </a:xfrm>
            <a:prstGeom prst="rect">
              <a:avLst/>
            </a:prstGeom>
            <a:noFill/>
          </p:spPr>
          <p:txBody>
            <a:bodyPr wrap="square" rtlCol="0">
              <a:spAutoFit/>
            </a:bodyPr>
            <a:lstStyle/>
            <a:p>
              <a:r>
                <a:rPr lang="en-US" dirty="0"/>
                <a:t>Info</a:t>
              </a:r>
              <a:endParaRPr lang="en-IN" dirty="0"/>
            </a:p>
          </p:txBody>
        </p:sp>
        <p:cxnSp>
          <p:nvCxnSpPr>
            <p:cNvPr id="15" name="Straight Arrow Connector 14">
              <a:extLst>
                <a:ext uri="{FF2B5EF4-FFF2-40B4-BE49-F238E27FC236}">
                  <a16:creationId xmlns:a16="http://schemas.microsoft.com/office/drawing/2014/main" id="{30448A0B-95E3-4F55-91AF-821D4128EBDE}"/>
                </a:ext>
              </a:extLst>
            </p:cNvPr>
            <p:cNvCxnSpPr/>
            <p:nvPr/>
          </p:nvCxnSpPr>
          <p:spPr>
            <a:xfrm>
              <a:off x="1356064" y="3578821"/>
              <a:ext cx="0" cy="56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1958F8D9-7C64-4658-B7AD-215539A4A6EA}"/>
              </a:ext>
            </a:extLst>
          </p:cNvPr>
          <p:cNvSpPr txBox="1"/>
          <p:nvPr/>
        </p:nvSpPr>
        <p:spPr>
          <a:xfrm>
            <a:off x="2831977" y="1491089"/>
            <a:ext cx="5912526" cy="4524315"/>
          </a:xfrm>
          <a:prstGeom prst="rect">
            <a:avLst/>
          </a:prstGeom>
          <a:noFill/>
        </p:spPr>
        <p:txBody>
          <a:bodyPr wrap="square">
            <a:spAutoFit/>
          </a:bodyPr>
          <a:lstStyle/>
          <a:p>
            <a:r>
              <a:rPr lang="en-IN" sz="1200" dirty="0"/>
              <a:t>class Multilevel {</a:t>
            </a:r>
          </a:p>
          <a:p>
            <a:r>
              <a:rPr lang="en-IN" sz="1200" dirty="0"/>
              <a:t>  var Name: String = "</a:t>
            </a:r>
            <a:r>
              <a:rPr lang="en-IN" sz="1200" dirty="0" err="1"/>
              <a:t>Mtech</a:t>
            </a:r>
            <a:r>
              <a:rPr lang="en-IN" sz="1200" dirty="0"/>
              <a:t>"</a:t>
            </a:r>
          </a:p>
          <a:p>
            <a:r>
              <a:rPr lang="en-IN" sz="1200" dirty="0"/>
              <a:t>}</a:t>
            </a:r>
          </a:p>
          <a:p>
            <a:r>
              <a:rPr lang="en-IN" sz="1200" dirty="0"/>
              <a:t>class mtech1 extends Multilevel {</a:t>
            </a:r>
          </a:p>
          <a:p>
            <a:endParaRPr lang="en-IN" sz="1200" dirty="0"/>
          </a:p>
          <a:p>
            <a:r>
              <a:rPr lang="en-IN" sz="1200" dirty="0"/>
              <a:t>  var </a:t>
            </a:r>
            <a:r>
              <a:rPr lang="en-IN" sz="1200" dirty="0" err="1"/>
              <a:t>Roll_No</a:t>
            </a:r>
            <a:r>
              <a:rPr lang="en-IN" sz="1200" dirty="0"/>
              <a:t>: Int = 130</a:t>
            </a:r>
          </a:p>
          <a:p>
            <a:r>
              <a:rPr lang="en-IN" sz="1200" dirty="0"/>
              <a:t>}</a:t>
            </a:r>
          </a:p>
          <a:p>
            <a:r>
              <a:rPr lang="en-IN" sz="1200" dirty="0"/>
              <a:t>class info extends mtech1</a:t>
            </a:r>
          </a:p>
          <a:p>
            <a:r>
              <a:rPr lang="en-IN" sz="1200" dirty="0"/>
              <a:t>{</a:t>
            </a:r>
          </a:p>
          <a:p>
            <a:r>
              <a:rPr lang="en-IN" sz="1200" dirty="0"/>
              <a:t>  // Method</a:t>
            </a:r>
          </a:p>
          <a:p>
            <a:r>
              <a:rPr lang="en-IN" sz="1200" dirty="0"/>
              <a:t>  def details()</a:t>
            </a:r>
          </a:p>
          <a:p>
            <a:r>
              <a:rPr lang="en-IN" sz="1200" dirty="0"/>
              <a:t>{</a:t>
            </a:r>
          </a:p>
          <a:p>
            <a:r>
              <a:rPr lang="en-IN" sz="1200" dirty="0"/>
              <a:t>    </a:t>
            </a:r>
            <a:r>
              <a:rPr lang="en-IN" sz="1200" dirty="0" err="1"/>
              <a:t>println</a:t>
            </a:r>
            <a:r>
              <a:rPr lang="en-IN" sz="1200" dirty="0"/>
              <a:t>("Name: " +Name);</a:t>
            </a:r>
          </a:p>
          <a:p>
            <a:r>
              <a:rPr lang="en-IN" sz="1200" dirty="0"/>
              <a:t>    </a:t>
            </a:r>
            <a:r>
              <a:rPr lang="en-IN" sz="1200" dirty="0" err="1"/>
              <a:t>println</a:t>
            </a:r>
            <a:r>
              <a:rPr lang="en-IN" sz="1200" dirty="0"/>
              <a:t>("</a:t>
            </a:r>
            <a:r>
              <a:rPr lang="en-IN" sz="1200" dirty="0" err="1"/>
              <a:t>Roll_number</a:t>
            </a:r>
            <a:r>
              <a:rPr lang="en-IN" sz="1200" dirty="0"/>
              <a:t>: " +</a:t>
            </a:r>
            <a:r>
              <a:rPr lang="en-IN" sz="1200" dirty="0" err="1"/>
              <a:t>Roll_No</a:t>
            </a:r>
            <a:r>
              <a:rPr lang="en-IN" sz="1200" dirty="0"/>
              <a:t>);</a:t>
            </a:r>
          </a:p>
          <a:p>
            <a:r>
              <a:rPr lang="en-IN" sz="1200" dirty="0"/>
              <a:t>  }</a:t>
            </a:r>
          </a:p>
          <a:p>
            <a:endParaRPr lang="en-IN" sz="1200" dirty="0"/>
          </a:p>
          <a:p>
            <a:r>
              <a:rPr lang="en-IN" sz="1200" dirty="0"/>
              <a:t>}</a:t>
            </a:r>
          </a:p>
          <a:p>
            <a:r>
              <a:rPr lang="en-IN" sz="1200" dirty="0"/>
              <a:t>object </a:t>
            </a:r>
            <a:r>
              <a:rPr lang="en-IN" sz="1200" dirty="0" err="1"/>
              <a:t>Multilevel_Inheritance</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a:t>
            </a:r>
            <a:r>
              <a:rPr lang="en-IN" sz="1200" dirty="0" err="1"/>
              <a:t>val</a:t>
            </a:r>
            <a:r>
              <a:rPr lang="en-IN" sz="1200" dirty="0"/>
              <a:t> </a:t>
            </a:r>
            <a:r>
              <a:rPr lang="en-IN" sz="1200" dirty="0" err="1"/>
              <a:t>ob</a:t>
            </a:r>
            <a:r>
              <a:rPr lang="en-IN" sz="1200" dirty="0"/>
              <a:t> = new info();</a:t>
            </a:r>
          </a:p>
          <a:p>
            <a:r>
              <a:rPr lang="en-IN" sz="1200" dirty="0"/>
              <a:t>    </a:t>
            </a:r>
            <a:r>
              <a:rPr lang="en-IN" sz="1200" dirty="0" err="1"/>
              <a:t>ob.details</a:t>
            </a:r>
            <a:r>
              <a:rPr lang="en-IN" sz="1200" dirty="0"/>
              <a:t>();</a:t>
            </a:r>
          </a:p>
          <a:p>
            <a:r>
              <a:rPr lang="en-IN" sz="1200" dirty="0"/>
              <a:t>  }</a:t>
            </a:r>
          </a:p>
          <a:p>
            <a:r>
              <a:rPr lang="en-IN" sz="1200" dirty="0"/>
              <a:t>}</a:t>
            </a:r>
          </a:p>
        </p:txBody>
      </p:sp>
    </p:spTree>
    <p:extLst>
      <p:ext uri="{BB962C8B-B14F-4D97-AF65-F5344CB8AC3E}">
        <p14:creationId xmlns:p14="http://schemas.microsoft.com/office/powerpoint/2010/main" val="8861307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823E92-8597-4C9D-9ABB-FEFF78ED3630}"/>
              </a:ext>
            </a:extLst>
          </p:cNvPr>
          <p:cNvSpPr txBox="1"/>
          <p:nvPr/>
        </p:nvSpPr>
        <p:spPr>
          <a:xfrm>
            <a:off x="0" y="-25971"/>
            <a:ext cx="8127507" cy="923330"/>
          </a:xfrm>
          <a:prstGeom prst="rect">
            <a:avLst/>
          </a:prstGeom>
          <a:noFill/>
        </p:spPr>
        <p:txBody>
          <a:bodyPr wrap="square">
            <a:spAutoFit/>
          </a:bodyPr>
          <a:lstStyle/>
          <a:p>
            <a:r>
              <a:rPr lang="en-US" dirty="0"/>
              <a:t>Hierarchical Inheritance: In Hierarchical Inheritance, one class serves as a superclass (base class) for more than one </a:t>
            </a:r>
            <a:r>
              <a:rPr lang="en-US" dirty="0" err="1"/>
              <a:t>subclass.In</a:t>
            </a:r>
            <a:r>
              <a:rPr lang="en-US" dirty="0"/>
              <a:t> below image, class </a:t>
            </a:r>
            <a:r>
              <a:rPr lang="en-IN" dirty="0"/>
              <a:t>Hierarchical</a:t>
            </a:r>
          </a:p>
          <a:p>
            <a:r>
              <a:rPr lang="en-US" dirty="0"/>
              <a:t> serves as a base class for the derived class </a:t>
            </a:r>
            <a:r>
              <a:rPr lang="en-IN" dirty="0"/>
              <a:t>child1 </a:t>
            </a:r>
            <a:r>
              <a:rPr lang="en-US" dirty="0"/>
              <a:t>, </a:t>
            </a:r>
            <a:r>
              <a:rPr lang="en-IN" dirty="0"/>
              <a:t>child2</a:t>
            </a:r>
            <a:r>
              <a:rPr lang="en-US" dirty="0"/>
              <a:t>. </a:t>
            </a:r>
            <a:endParaRPr lang="en-IN" dirty="0"/>
          </a:p>
        </p:txBody>
      </p:sp>
      <p:grpSp>
        <p:nvGrpSpPr>
          <p:cNvPr id="15" name="Group 14">
            <a:extLst>
              <a:ext uri="{FF2B5EF4-FFF2-40B4-BE49-F238E27FC236}">
                <a16:creationId xmlns:a16="http://schemas.microsoft.com/office/drawing/2014/main" id="{B2A51844-5D5C-436B-ADF8-815C6349FCCC}"/>
              </a:ext>
            </a:extLst>
          </p:cNvPr>
          <p:cNvGrpSpPr/>
          <p:nvPr/>
        </p:nvGrpSpPr>
        <p:grpSpPr>
          <a:xfrm>
            <a:off x="186432" y="1410953"/>
            <a:ext cx="4494318" cy="1631130"/>
            <a:chOff x="186432" y="1410953"/>
            <a:chExt cx="4494318" cy="1631130"/>
          </a:xfrm>
        </p:grpSpPr>
        <p:sp>
          <p:nvSpPr>
            <p:cNvPr id="6" name="Rectangle 5">
              <a:extLst>
                <a:ext uri="{FF2B5EF4-FFF2-40B4-BE49-F238E27FC236}">
                  <a16:creationId xmlns:a16="http://schemas.microsoft.com/office/drawing/2014/main" id="{0618B18B-0357-4A06-8C77-284963089E46}"/>
                </a:ext>
              </a:extLst>
            </p:cNvPr>
            <p:cNvSpPr/>
            <p:nvPr/>
          </p:nvSpPr>
          <p:spPr>
            <a:xfrm>
              <a:off x="1043127" y="1410953"/>
              <a:ext cx="1713390"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82BCACF-B2E6-487C-AD07-134C15505D80}"/>
                </a:ext>
              </a:extLst>
            </p:cNvPr>
            <p:cNvSpPr txBox="1"/>
            <p:nvPr/>
          </p:nvSpPr>
          <p:spPr>
            <a:xfrm>
              <a:off x="1185170" y="1514811"/>
              <a:ext cx="1429304" cy="369332"/>
            </a:xfrm>
            <a:prstGeom prst="rect">
              <a:avLst/>
            </a:prstGeom>
            <a:noFill/>
          </p:spPr>
          <p:txBody>
            <a:bodyPr wrap="square">
              <a:spAutoFit/>
            </a:bodyPr>
            <a:lstStyle/>
            <a:p>
              <a:r>
                <a:rPr lang="en-IN" dirty="0"/>
                <a:t>Hierarchical</a:t>
              </a:r>
            </a:p>
          </p:txBody>
        </p:sp>
        <p:sp>
          <p:nvSpPr>
            <p:cNvPr id="9" name="Rectangle 8">
              <a:extLst>
                <a:ext uri="{FF2B5EF4-FFF2-40B4-BE49-F238E27FC236}">
                  <a16:creationId xmlns:a16="http://schemas.microsoft.com/office/drawing/2014/main" id="{FB685A2A-9F4F-42BB-AF53-AE886910D468}"/>
                </a:ext>
              </a:extLst>
            </p:cNvPr>
            <p:cNvSpPr/>
            <p:nvPr/>
          </p:nvSpPr>
          <p:spPr>
            <a:xfrm>
              <a:off x="186432" y="2462075"/>
              <a:ext cx="1713390"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1ECE1182-BABE-4304-8F0A-45CB7EA6452A}"/>
                </a:ext>
              </a:extLst>
            </p:cNvPr>
            <p:cNvSpPr/>
            <p:nvPr/>
          </p:nvSpPr>
          <p:spPr>
            <a:xfrm>
              <a:off x="2258627" y="2465035"/>
              <a:ext cx="2422123"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A77620F3-F4BD-47E9-AEAB-653E8B3CB6D8}"/>
                </a:ext>
              </a:extLst>
            </p:cNvPr>
            <p:cNvSpPr txBox="1"/>
            <p:nvPr/>
          </p:nvSpPr>
          <p:spPr>
            <a:xfrm>
              <a:off x="470518" y="2565933"/>
              <a:ext cx="1429304" cy="369332"/>
            </a:xfrm>
            <a:prstGeom prst="rect">
              <a:avLst/>
            </a:prstGeom>
            <a:noFill/>
          </p:spPr>
          <p:txBody>
            <a:bodyPr wrap="square">
              <a:spAutoFit/>
            </a:bodyPr>
            <a:lstStyle/>
            <a:p>
              <a:r>
                <a:rPr lang="en-IN" dirty="0"/>
                <a:t>child1</a:t>
              </a:r>
            </a:p>
          </p:txBody>
        </p:sp>
        <p:sp>
          <p:nvSpPr>
            <p:cNvPr id="12" name="TextBox 11">
              <a:extLst>
                <a:ext uri="{FF2B5EF4-FFF2-40B4-BE49-F238E27FC236}">
                  <a16:creationId xmlns:a16="http://schemas.microsoft.com/office/drawing/2014/main" id="{7C37B196-D03E-4DD1-836E-5357FE748029}"/>
                </a:ext>
              </a:extLst>
            </p:cNvPr>
            <p:cNvSpPr txBox="1"/>
            <p:nvPr/>
          </p:nvSpPr>
          <p:spPr>
            <a:xfrm>
              <a:off x="2614474" y="2565933"/>
              <a:ext cx="1429304" cy="369332"/>
            </a:xfrm>
            <a:prstGeom prst="rect">
              <a:avLst/>
            </a:prstGeom>
            <a:noFill/>
          </p:spPr>
          <p:txBody>
            <a:bodyPr wrap="square">
              <a:spAutoFit/>
            </a:bodyPr>
            <a:lstStyle/>
            <a:p>
              <a:r>
                <a:rPr lang="en-IN" dirty="0"/>
                <a:t>Child2</a:t>
              </a:r>
            </a:p>
          </p:txBody>
        </p:sp>
      </p:grpSp>
      <p:sp>
        <p:nvSpPr>
          <p:cNvPr id="14" name="TextBox 13">
            <a:extLst>
              <a:ext uri="{FF2B5EF4-FFF2-40B4-BE49-F238E27FC236}">
                <a16:creationId xmlns:a16="http://schemas.microsoft.com/office/drawing/2014/main" id="{74FB72B6-42C9-4E82-981D-D02D4506CEBA}"/>
              </a:ext>
            </a:extLst>
          </p:cNvPr>
          <p:cNvSpPr txBox="1"/>
          <p:nvPr/>
        </p:nvSpPr>
        <p:spPr>
          <a:xfrm>
            <a:off x="5727947" y="610136"/>
            <a:ext cx="3069823" cy="6247864"/>
          </a:xfrm>
          <a:prstGeom prst="rect">
            <a:avLst/>
          </a:prstGeom>
          <a:noFill/>
        </p:spPr>
        <p:txBody>
          <a:bodyPr wrap="square">
            <a:spAutoFit/>
          </a:bodyPr>
          <a:lstStyle/>
          <a:p>
            <a:r>
              <a:rPr lang="en-IN" sz="1000" dirty="0"/>
              <a:t>class Hierarchical {</a:t>
            </a:r>
          </a:p>
          <a:p>
            <a:r>
              <a:rPr lang="en-IN" sz="1000" dirty="0"/>
              <a:t>  var Name1: String = "</a:t>
            </a:r>
            <a:r>
              <a:rPr lang="en-IN" sz="1000" dirty="0" err="1"/>
              <a:t>Siya</a:t>
            </a:r>
            <a:r>
              <a:rPr lang="en-IN" sz="1000" dirty="0"/>
              <a:t>"</a:t>
            </a:r>
          </a:p>
          <a:p>
            <a:r>
              <a:rPr lang="en-IN" sz="1000" dirty="0"/>
              <a:t>  var Name2: String = "</a:t>
            </a:r>
            <a:r>
              <a:rPr lang="en-IN" sz="1000" dirty="0" err="1"/>
              <a:t>Soniya</a:t>
            </a:r>
            <a:r>
              <a:rPr lang="en-IN" sz="1000" dirty="0"/>
              <a:t>"</a:t>
            </a:r>
          </a:p>
          <a:p>
            <a:r>
              <a:rPr lang="en-IN" sz="1000" dirty="0"/>
              <a:t>}</a:t>
            </a:r>
          </a:p>
          <a:p>
            <a:r>
              <a:rPr lang="en-IN" sz="1000" dirty="0"/>
              <a:t>class Child1 extends Hierarchical</a:t>
            </a:r>
          </a:p>
          <a:p>
            <a:r>
              <a:rPr lang="en-IN" sz="1000" dirty="0"/>
              <a:t>{</a:t>
            </a:r>
          </a:p>
          <a:p>
            <a:r>
              <a:rPr lang="en-IN" sz="1000" dirty="0"/>
              <a:t>  var Age: Int = 32</a:t>
            </a:r>
          </a:p>
          <a:p>
            <a:r>
              <a:rPr lang="en-IN" sz="1000" dirty="0"/>
              <a:t>  def details1()</a:t>
            </a:r>
          </a:p>
          <a:p>
            <a:r>
              <a:rPr lang="en-IN" sz="1000" dirty="0"/>
              <a:t>  {</a:t>
            </a:r>
          </a:p>
          <a:p>
            <a:r>
              <a:rPr lang="en-IN" sz="1000" dirty="0"/>
              <a:t>    </a:t>
            </a:r>
            <a:r>
              <a:rPr lang="en-IN" sz="1000" dirty="0" err="1"/>
              <a:t>println</a:t>
            </a:r>
            <a:r>
              <a:rPr lang="en-IN" sz="1000" dirty="0"/>
              <a:t>(" Name: " +Name1);</a:t>
            </a:r>
          </a:p>
          <a:p>
            <a:r>
              <a:rPr lang="en-IN" sz="1000" dirty="0"/>
              <a:t>    </a:t>
            </a:r>
            <a:r>
              <a:rPr lang="en-IN" sz="1000" dirty="0" err="1"/>
              <a:t>println</a:t>
            </a:r>
            <a:r>
              <a:rPr lang="en-IN" sz="1000" dirty="0"/>
              <a:t>(" Age: " +Age);</a:t>
            </a:r>
          </a:p>
          <a:p>
            <a:r>
              <a:rPr lang="en-IN" sz="1000" dirty="0"/>
              <a:t>  }</a:t>
            </a:r>
          </a:p>
          <a:p>
            <a:r>
              <a:rPr lang="en-IN" sz="1000" dirty="0"/>
              <a:t>}</a:t>
            </a:r>
          </a:p>
          <a:p>
            <a:r>
              <a:rPr lang="en-IN" sz="1000" dirty="0"/>
              <a:t>// Derived from Parent class</a:t>
            </a:r>
          </a:p>
          <a:p>
            <a:r>
              <a:rPr lang="en-IN" sz="1000" dirty="0"/>
              <a:t>class Child2 extends Hierarchical</a:t>
            </a:r>
          </a:p>
          <a:p>
            <a:r>
              <a:rPr lang="en-IN" sz="1000" dirty="0"/>
              <a:t>{</a:t>
            </a:r>
          </a:p>
          <a:p>
            <a:r>
              <a:rPr lang="en-IN" sz="1000" dirty="0"/>
              <a:t>  var Height: Int = 164</a:t>
            </a:r>
          </a:p>
          <a:p>
            <a:endParaRPr lang="en-IN" sz="1000" dirty="0"/>
          </a:p>
          <a:p>
            <a:r>
              <a:rPr lang="en-IN" sz="1000" dirty="0"/>
              <a:t>  // Method</a:t>
            </a:r>
          </a:p>
          <a:p>
            <a:r>
              <a:rPr lang="en-IN" sz="1000" dirty="0"/>
              <a:t>  def details2()</a:t>
            </a:r>
          </a:p>
          <a:p>
            <a:r>
              <a:rPr lang="en-IN" sz="1000" dirty="0"/>
              <a:t>  {</a:t>
            </a:r>
          </a:p>
          <a:p>
            <a:r>
              <a:rPr lang="en-IN" sz="1000" dirty="0"/>
              <a:t>    </a:t>
            </a:r>
            <a:r>
              <a:rPr lang="en-IN" sz="1000" dirty="0" err="1"/>
              <a:t>println</a:t>
            </a:r>
            <a:r>
              <a:rPr lang="en-IN" sz="1000" dirty="0"/>
              <a:t>(" Name: " +Name2);</a:t>
            </a:r>
          </a:p>
          <a:p>
            <a:r>
              <a:rPr lang="en-IN" sz="1000" dirty="0"/>
              <a:t>    </a:t>
            </a:r>
            <a:r>
              <a:rPr lang="en-IN" sz="1000" dirty="0" err="1"/>
              <a:t>println</a:t>
            </a:r>
            <a:r>
              <a:rPr lang="en-IN" sz="1000" dirty="0"/>
              <a:t>(" Height: " +Height);</a:t>
            </a:r>
          </a:p>
          <a:p>
            <a:r>
              <a:rPr lang="en-IN" sz="1000" dirty="0"/>
              <a:t>  }</a:t>
            </a:r>
          </a:p>
          <a:p>
            <a:r>
              <a:rPr lang="en-IN" sz="1000" dirty="0"/>
              <a:t>}</a:t>
            </a:r>
          </a:p>
          <a:p>
            <a:endParaRPr lang="en-IN" sz="1000" dirty="0"/>
          </a:p>
          <a:p>
            <a:r>
              <a:rPr lang="en-IN" sz="1000" dirty="0"/>
              <a:t>object </a:t>
            </a:r>
            <a:r>
              <a:rPr lang="en-IN" sz="1000" dirty="0" err="1"/>
              <a:t>Main_Hierarchical</a:t>
            </a:r>
            <a:endParaRPr lang="en-IN" sz="1000" dirty="0"/>
          </a:p>
          <a:p>
            <a:r>
              <a:rPr lang="en-IN" sz="1000" dirty="0"/>
              <a:t>{</a:t>
            </a:r>
          </a:p>
          <a:p>
            <a:endParaRPr lang="en-IN" sz="1000" dirty="0"/>
          </a:p>
          <a:p>
            <a:r>
              <a:rPr lang="en-IN" sz="1000" dirty="0"/>
              <a:t>  // Driver code</a:t>
            </a:r>
          </a:p>
          <a:p>
            <a:r>
              <a:rPr lang="en-IN" sz="1000" dirty="0"/>
              <a:t>  def main(</a:t>
            </a:r>
            <a:r>
              <a:rPr lang="en-IN" sz="1000" dirty="0" err="1"/>
              <a:t>args</a:t>
            </a:r>
            <a:r>
              <a:rPr lang="en-IN" sz="1000" dirty="0"/>
              <a:t>: Array[String])</a:t>
            </a:r>
          </a:p>
          <a:p>
            <a:r>
              <a:rPr lang="en-IN" sz="1000" dirty="0"/>
              <a:t>  {</a:t>
            </a:r>
          </a:p>
          <a:p>
            <a:endParaRPr lang="en-IN" sz="1000" dirty="0"/>
          </a:p>
          <a:p>
            <a:r>
              <a:rPr lang="en-IN" sz="1000" dirty="0"/>
              <a:t>    // Creating objects of both derived classes</a:t>
            </a:r>
          </a:p>
          <a:p>
            <a:r>
              <a:rPr lang="en-IN" sz="1000" dirty="0"/>
              <a:t>    </a:t>
            </a:r>
            <a:r>
              <a:rPr lang="en-IN" sz="1000" dirty="0" err="1"/>
              <a:t>val</a:t>
            </a:r>
            <a:r>
              <a:rPr lang="en-IN" sz="1000" dirty="0"/>
              <a:t> ob1 = new Child1();</a:t>
            </a:r>
          </a:p>
          <a:p>
            <a:r>
              <a:rPr lang="en-IN" sz="1000" dirty="0"/>
              <a:t>    </a:t>
            </a:r>
            <a:r>
              <a:rPr lang="en-IN" sz="1000" dirty="0" err="1"/>
              <a:t>val</a:t>
            </a:r>
            <a:r>
              <a:rPr lang="en-IN" sz="1000" dirty="0"/>
              <a:t> ob2 = new Child2();</a:t>
            </a:r>
          </a:p>
          <a:p>
            <a:r>
              <a:rPr lang="en-IN" sz="1000" dirty="0"/>
              <a:t>    ob1.details1();</a:t>
            </a:r>
          </a:p>
          <a:p>
            <a:r>
              <a:rPr lang="en-IN" sz="1000" dirty="0"/>
              <a:t>    ob2.details2();</a:t>
            </a:r>
          </a:p>
          <a:p>
            <a:r>
              <a:rPr lang="en-IN" sz="1000" dirty="0"/>
              <a:t>  }</a:t>
            </a:r>
          </a:p>
          <a:p>
            <a:r>
              <a:rPr lang="en-IN" sz="1000" dirty="0"/>
              <a:t>}</a:t>
            </a:r>
          </a:p>
        </p:txBody>
      </p:sp>
    </p:spTree>
    <p:extLst>
      <p:ext uri="{BB962C8B-B14F-4D97-AF65-F5344CB8AC3E}">
        <p14:creationId xmlns:p14="http://schemas.microsoft.com/office/powerpoint/2010/main" val="403156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6E0EB4C-A491-451E-861E-076473502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77" y="719855"/>
            <a:ext cx="8131245" cy="5418290"/>
          </a:xfrm>
          <a:prstGeom prst="rect">
            <a:avLst/>
          </a:prstGeom>
        </p:spPr>
      </p:pic>
    </p:spTree>
    <p:extLst>
      <p:ext uri="{BB962C8B-B14F-4D97-AF65-F5344CB8AC3E}">
        <p14:creationId xmlns:p14="http://schemas.microsoft.com/office/powerpoint/2010/main" val="14023976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80CDEC-0D2D-4F47-BFCA-165CF697E79C}"/>
              </a:ext>
            </a:extLst>
          </p:cNvPr>
          <p:cNvSpPr txBox="1"/>
          <p:nvPr/>
        </p:nvSpPr>
        <p:spPr>
          <a:xfrm>
            <a:off x="128727" y="157085"/>
            <a:ext cx="8624656" cy="1200329"/>
          </a:xfrm>
          <a:prstGeom prst="rect">
            <a:avLst/>
          </a:prstGeom>
          <a:noFill/>
        </p:spPr>
        <p:txBody>
          <a:bodyPr wrap="square">
            <a:spAutoFit/>
          </a:bodyPr>
          <a:lstStyle/>
          <a:p>
            <a:pPr algn="l" fontAlgn="base">
              <a:buFont typeface="Arial" panose="020B0604020202020204" pitchFamily="34" charset="0"/>
              <a:buChar char="•"/>
            </a:pPr>
            <a:r>
              <a:rPr lang="en-US" b="1" i="0" dirty="0">
                <a:solidFill>
                  <a:srgbClr val="273239"/>
                </a:solidFill>
                <a:effectLst/>
                <a:latin typeface="urw-din"/>
              </a:rPr>
              <a:t>Multiple Inheritance: </a:t>
            </a:r>
            <a:r>
              <a:rPr lang="en-US" b="0" i="0" dirty="0">
                <a:solidFill>
                  <a:srgbClr val="273239"/>
                </a:solidFill>
                <a:effectLst/>
                <a:latin typeface="urw-din"/>
              </a:rPr>
              <a:t>In Multiple inheritance ,one class can have more than one superclass and inherit features from all parent classes. Scala does not support multiple inheritance with classes, but it can be achieved by traits. </a:t>
            </a:r>
            <a:br>
              <a:rPr lang="en-US" b="0" i="0" dirty="0">
                <a:solidFill>
                  <a:srgbClr val="273239"/>
                </a:solidFill>
                <a:effectLst/>
                <a:latin typeface="urw-din"/>
              </a:rPr>
            </a:br>
            <a:r>
              <a:rPr lang="en-US" b="0" i="0" dirty="0">
                <a:solidFill>
                  <a:srgbClr val="273239"/>
                </a:solidFill>
                <a:effectLst/>
                <a:latin typeface="urw-din"/>
              </a:rPr>
              <a:t> </a:t>
            </a:r>
          </a:p>
        </p:txBody>
      </p:sp>
      <p:sp>
        <p:nvSpPr>
          <p:cNvPr id="5" name="Rectangle 4">
            <a:extLst>
              <a:ext uri="{FF2B5EF4-FFF2-40B4-BE49-F238E27FC236}">
                <a16:creationId xmlns:a16="http://schemas.microsoft.com/office/drawing/2014/main" id="{CB93C695-C92D-4B94-8EB9-279699C30DCE}"/>
              </a:ext>
            </a:extLst>
          </p:cNvPr>
          <p:cNvSpPr/>
          <p:nvPr/>
        </p:nvSpPr>
        <p:spPr>
          <a:xfrm>
            <a:off x="1114892" y="2460439"/>
            <a:ext cx="1713390"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D5683BC6-C2B1-4DAF-8416-4A5D3E6A2CD1}"/>
              </a:ext>
            </a:extLst>
          </p:cNvPr>
          <p:cNvSpPr txBox="1"/>
          <p:nvPr/>
        </p:nvSpPr>
        <p:spPr>
          <a:xfrm>
            <a:off x="1256935" y="2594448"/>
            <a:ext cx="1429304" cy="369332"/>
          </a:xfrm>
          <a:prstGeom prst="rect">
            <a:avLst/>
          </a:prstGeom>
          <a:noFill/>
        </p:spPr>
        <p:txBody>
          <a:bodyPr wrap="square">
            <a:spAutoFit/>
          </a:bodyPr>
          <a:lstStyle/>
          <a:p>
            <a:r>
              <a:rPr lang="en-IN" dirty="0"/>
              <a:t>Hierarchical</a:t>
            </a:r>
          </a:p>
        </p:txBody>
      </p:sp>
      <p:sp>
        <p:nvSpPr>
          <p:cNvPr id="7" name="Rectangle 6">
            <a:extLst>
              <a:ext uri="{FF2B5EF4-FFF2-40B4-BE49-F238E27FC236}">
                <a16:creationId xmlns:a16="http://schemas.microsoft.com/office/drawing/2014/main" id="{2D455530-5B09-452F-8E88-C4817B73873D}"/>
              </a:ext>
            </a:extLst>
          </p:cNvPr>
          <p:cNvSpPr/>
          <p:nvPr/>
        </p:nvSpPr>
        <p:spPr>
          <a:xfrm>
            <a:off x="244138" y="1497966"/>
            <a:ext cx="1713390"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0B572A59-9BC9-41DD-BCC3-62A65676470D}"/>
              </a:ext>
            </a:extLst>
          </p:cNvPr>
          <p:cNvSpPr/>
          <p:nvPr/>
        </p:nvSpPr>
        <p:spPr>
          <a:xfrm>
            <a:off x="2374036" y="1497966"/>
            <a:ext cx="2422123"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1A13125B-C44D-42CC-AB5A-BEBBFA181990}"/>
              </a:ext>
            </a:extLst>
          </p:cNvPr>
          <p:cNvSpPr txBox="1"/>
          <p:nvPr/>
        </p:nvSpPr>
        <p:spPr>
          <a:xfrm>
            <a:off x="612561" y="1601824"/>
            <a:ext cx="1429304" cy="369332"/>
          </a:xfrm>
          <a:prstGeom prst="rect">
            <a:avLst/>
          </a:prstGeom>
          <a:noFill/>
        </p:spPr>
        <p:txBody>
          <a:bodyPr wrap="square">
            <a:spAutoFit/>
          </a:bodyPr>
          <a:lstStyle/>
          <a:p>
            <a:r>
              <a:rPr lang="en-IN" dirty="0"/>
              <a:t>child1</a:t>
            </a:r>
          </a:p>
        </p:txBody>
      </p:sp>
      <p:sp>
        <p:nvSpPr>
          <p:cNvPr id="10" name="TextBox 9">
            <a:extLst>
              <a:ext uri="{FF2B5EF4-FFF2-40B4-BE49-F238E27FC236}">
                <a16:creationId xmlns:a16="http://schemas.microsoft.com/office/drawing/2014/main" id="{B5094E76-FB92-4D50-A526-75DA425BE1B2}"/>
              </a:ext>
            </a:extLst>
          </p:cNvPr>
          <p:cNvSpPr txBox="1"/>
          <p:nvPr/>
        </p:nvSpPr>
        <p:spPr>
          <a:xfrm>
            <a:off x="2756517" y="1592341"/>
            <a:ext cx="1429304" cy="369332"/>
          </a:xfrm>
          <a:prstGeom prst="rect">
            <a:avLst/>
          </a:prstGeom>
          <a:noFill/>
        </p:spPr>
        <p:txBody>
          <a:bodyPr wrap="square">
            <a:spAutoFit/>
          </a:bodyPr>
          <a:lstStyle/>
          <a:p>
            <a:r>
              <a:rPr lang="en-IN" dirty="0"/>
              <a:t>Child2</a:t>
            </a:r>
          </a:p>
        </p:txBody>
      </p:sp>
      <p:cxnSp>
        <p:nvCxnSpPr>
          <p:cNvPr id="12" name="Straight Arrow Connector 11">
            <a:extLst>
              <a:ext uri="{FF2B5EF4-FFF2-40B4-BE49-F238E27FC236}">
                <a16:creationId xmlns:a16="http://schemas.microsoft.com/office/drawing/2014/main" id="{2499E2E2-81A9-476C-9D15-1DCDB2AFC7DC}"/>
              </a:ext>
            </a:extLst>
          </p:cNvPr>
          <p:cNvCxnSpPr/>
          <p:nvPr/>
        </p:nvCxnSpPr>
        <p:spPr>
          <a:xfrm>
            <a:off x="1562470" y="2075014"/>
            <a:ext cx="0" cy="38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E7D25F-C7DE-4C4B-AA8F-6CCF4FD82C6B}"/>
              </a:ext>
            </a:extLst>
          </p:cNvPr>
          <p:cNvCxnSpPr/>
          <p:nvPr/>
        </p:nvCxnSpPr>
        <p:spPr>
          <a:xfrm>
            <a:off x="2718048" y="2075014"/>
            <a:ext cx="0" cy="38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6874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15226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3491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8428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13924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67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586C78F-D185-41E3-BB6C-56A2B06F896B}"/>
              </a:ext>
            </a:extLst>
          </p:cNvPr>
          <p:cNvSpPr txBox="1"/>
          <p:nvPr/>
        </p:nvSpPr>
        <p:spPr>
          <a:xfrm>
            <a:off x="719091" y="346229"/>
            <a:ext cx="4083728" cy="369332"/>
          </a:xfrm>
          <a:prstGeom prst="rect">
            <a:avLst/>
          </a:prstGeom>
          <a:noFill/>
        </p:spPr>
        <p:txBody>
          <a:bodyPr wrap="square" rtlCol="0">
            <a:spAutoFit/>
          </a:bodyPr>
          <a:lstStyle/>
          <a:p>
            <a:r>
              <a:rPr lang="en-US" dirty="0">
                <a:solidFill>
                  <a:srgbClr val="FF0000"/>
                </a:solidFill>
              </a:rPr>
              <a:t>String Interpolation</a:t>
            </a:r>
            <a:endParaRPr lang="en-IN" dirty="0">
              <a:solidFill>
                <a:srgbClr val="FF0000"/>
              </a:solidFill>
            </a:endParaRPr>
          </a:p>
        </p:txBody>
      </p:sp>
      <p:pic>
        <p:nvPicPr>
          <p:cNvPr id="10" name="Picture 9" descr="Text, letter&#10;&#10;Description automatically generated">
            <a:extLst>
              <a:ext uri="{FF2B5EF4-FFF2-40B4-BE49-F238E27FC236}">
                <a16:creationId xmlns:a16="http://schemas.microsoft.com/office/drawing/2014/main" id="{89C4F0F2-D09E-4523-8370-7320504AD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189" y="1559386"/>
            <a:ext cx="6216256" cy="2968226"/>
          </a:xfrm>
          <a:prstGeom prst="rect">
            <a:avLst/>
          </a:prstGeom>
        </p:spPr>
      </p:pic>
      <p:cxnSp>
        <p:nvCxnSpPr>
          <p:cNvPr id="12" name="Straight Arrow Connector 11">
            <a:extLst>
              <a:ext uri="{FF2B5EF4-FFF2-40B4-BE49-F238E27FC236}">
                <a16:creationId xmlns:a16="http://schemas.microsoft.com/office/drawing/2014/main" id="{B46F0BEA-BCA0-4B06-B001-F1A62D5B7326}"/>
              </a:ext>
            </a:extLst>
          </p:cNvPr>
          <p:cNvCxnSpPr>
            <a:cxnSpLocks/>
          </p:cNvCxnSpPr>
          <p:nvPr/>
        </p:nvCxnSpPr>
        <p:spPr>
          <a:xfrm flipH="1" flipV="1">
            <a:off x="5078027" y="3666478"/>
            <a:ext cx="3169328" cy="2237172"/>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B0771538-2241-4424-8C1D-0C402BE97032}"/>
              </a:ext>
            </a:extLst>
          </p:cNvPr>
          <p:cNvSpPr txBox="1"/>
          <p:nvPr/>
        </p:nvSpPr>
        <p:spPr>
          <a:xfrm>
            <a:off x="6880194" y="5903650"/>
            <a:ext cx="3000653" cy="369332"/>
          </a:xfrm>
          <a:prstGeom prst="rect">
            <a:avLst/>
          </a:prstGeom>
          <a:noFill/>
        </p:spPr>
        <p:txBody>
          <a:bodyPr wrap="square" rtlCol="0">
            <a:spAutoFit/>
          </a:bodyPr>
          <a:lstStyle/>
          <a:p>
            <a:r>
              <a:rPr lang="en-US" dirty="0"/>
              <a:t>Raw Interpolation</a:t>
            </a:r>
            <a:endParaRPr lang="en-IN" dirty="0"/>
          </a:p>
        </p:txBody>
      </p:sp>
      <p:cxnSp>
        <p:nvCxnSpPr>
          <p:cNvPr id="16" name="Straight Arrow Connector 15">
            <a:extLst>
              <a:ext uri="{FF2B5EF4-FFF2-40B4-BE49-F238E27FC236}">
                <a16:creationId xmlns:a16="http://schemas.microsoft.com/office/drawing/2014/main" id="{3C267B71-3E34-476D-BAC4-96033ACD22C5}"/>
              </a:ext>
            </a:extLst>
          </p:cNvPr>
          <p:cNvCxnSpPr>
            <a:cxnSpLocks/>
          </p:cNvCxnSpPr>
          <p:nvPr/>
        </p:nvCxnSpPr>
        <p:spPr>
          <a:xfrm flipV="1">
            <a:off x="479394" y="2885243"/>
            <a:ext cx="1384916" cy="1899821"/>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8FF97361-3F14-4FD4-B3BD-9A2F9316F7A9}"/>
              </a:ext>
            </a:extLst>
          </p:cNvPr>
          <p:cNvSpPr txBox="1"/>
          <p:nvPr/>
        </p:nvSpPr>
        <p:spPr>
          <a:xfrm>
            <a:off x="257452" y="4785064"/>
            <a:ext cx="3169328" cy="369332"/>
          </a:xfrm>
          <a:prstGeom prst="rect">
            <a:avLst/>
          </a:prstGeom>
          <a:noFill/>
        </p:spPr>
        <p:txBody>
          <a:bodyPr wrap="square" rtlCol="0">
            <a:spAutoFit/>
          </a:bodyPr>
          <a:lstStyle/>
          <a:p>
            <a:r>
              <a:rPr lang="en-US" dirty="0"/>
              <a:t>String not safe interpolation  </a:t>
            </a:r>
            <a:endParaRPr lang="en-IN" dirty="0"/>
          </a:p>
        </p:txBody>
      </p:sp>
      <p:cxnSp>
        <p:nvCxnSpPr>
          <p:cNvPr id="20" name="Straight Arrow Connector 19">
            <a:extLst>
              <a:ext uri="{FF2B5EF4-FFF2-40B4-BE49-F238E27FC236}">
                <a16:creationId xmlns:a16="http://schemas.microsoft.com/office/drawing/2014/main" id="{4B8D6604-F8A9-4C07-9F75-4F486B2314FF}"/>
              </a:ext>
            </a:extLst>
          </p:cNvPr>
          <p:cNvCxnSpPr>
            <a:cxnSpLocks/>
          </p:cNvCxnSpPr>
          <p:nvPr/>
        </p:nvCxnSpPr>
        <p:spPr>
          <a:xfrm flipH="1" flipV="1">
            <a:off x="3648722" y="3069909"/>
            <a:ext cx="540595" cy="1899821"/>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40D0CA56-2784-4FB5-9187-C926EF84CC00}"/>
              </a:ext>
            </a:extLst>
          </p:cNvPr>
          <p:cNvSpPr txBox="1"/>
          <p:nvPr/>
        </p:nvSpPr>
        <p:spPr>
          <a:xfrm>
            <a:off x="3049008" y="4929282"/>
            <a:ext cx="3169328" cy="923330"/>
          </a:xfrm>
          <a:prstGeom prst="rect">
            <a:avLst/>
          </a:prstGeom>
          <a:noFill/>
        </p:spPr>
        <p:txBody>
          <a:bodyPr wrap="square" rtlCol="0">
            <a:spAutoFit/>
          </a:bodyPr>
          <a:lstStyle/>
          <a:p>
            <a:r>
              <a:rPr lang="en-US" dirty="0"/>
              <a:t>Type safe interpolation  Because we will provide data types itself. </a:t>
            </a:r>
            <a:endParaRPr lang="en-IN" dirty="0"/>
          </a:p>
        </p:txBody>
      </p:sp>
    </p:spTree>
    <p:extLst>
      <p:ext uri="{BB962C8B-B14F-4D97-AF65-F5344CB8AC3E}">
        <p14:creationId xmlns:p14="http://schemas.microsoft.com/office/powerpoint/2010/main" val="36510120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1740</TotalTime>
  <Words>9267</Words>
  <Application>Microsoft Office PowerPoint</Application>
  <PresentationFormat>On-screen Show (4:3)</PresentationFormat>
  <Paragraphs>927</Paragraphs>
  <Slides>85</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85</vt:i4>
      </vt:variant>
    </vt:vector>
  </HeadingPairs>
  <TitlesOfParts>
    <vt:vector size="106" baseType="lpstr">
      <vt:lpstr>-apple-system</vt:lpstr>
      <vt:lpstr>arial</vt:lpstr>
      <vt:lpstr>arial</vt:lpstr>
      <vt:lpstr>Calibri</vt:lpstr>
      <vt:lpstr>Calibri Light</vt:lpstr>
      <vt:lpstr>Cambria</vt:lpstr>
      <vt:lpstr>Courier New</vt:lpstr>
      <vt:lpstr>erdana</vt:lpstr>
      <vt:lpstr>Georgia</vt:lpstr>
      <vt:lpstr>Google Sans</vt:lpstr>
      <vt:lpstr>inherit</vt:lpstr>
      <vt:lpstr>inter-bold</vt:lpstr>
      <vt:lpstr>inter-regular</vt:lpstr>
      <vt:lpstr>JetBrains Mono</vt:lpstr>
      <vt:lpstr>Lora</vt:lpstr>
      <vt:lpstr>sofia-pro</vt:lpstr>
      <vt:lpstr>Source Sans Pro</vt:lpstr>
      <vt:lpstr>Times New Roman</vt:lpstr>
      <vt:lpstr>urw-din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Makhan  Kumbhkar</dc:creator>
  <cp:lastModifiedBy>Makhan  Kumbhkar</cp:lastModifiedBy>
  <cp:revision>21</cp:revision>
  <dcterms:created xsi:type="dcterms:W3CDTF">2022-02-21T13:54:59Z</dcterms:created>
  <dcterms:modified xsi:type="dcterms:W3CDTF">2022-04-22T02:35:37Z</dcterms:modified>
</cp:coreProperties>
</file>