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58" r:id="rId4"/>
    <p:sldId id="259" r:id="rId5"/>
    <p:sldId id="260" r:id="rId6"/>
    <p:sldId id="261" r:id="rId7"/>
    <p:sldId id="268" r:id="rId8"/>
    <p:sldId id="265" r:id="rId9"/>
    <p:sldId id="264" r:id="rId10"/>
    <p:sldId id="266" r:id="rId11"/>
    <p:sldId id="267" r:id="rId12"/>
    <p:sldId id="263" r:id="rId13"/>
    <p:sldId id="269" r:id="rId14"/>
    <p:sldId id="271" r:id="rId15"/>
    <p:sldId id="273" r:id="rId16"/>
    <p:sldId id="275" r:id="rId17"/>
    <p:sldId id="274" r:id="rId18"/>
    <p:sldId id="272" r:id="rId19"/>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55" d="100"/>
          <a:sy n="55" d="100"/>
        </p:scale>
        <p:origin x="562" y="58"/>
      </p:cViewPr>
      <p:guideLst>
        <p:guide orient="horz" pos="344"/>
        <p:guide pos="11124"/>
        <p:guide orient="horz" pos="6344"/>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13.02.2022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67512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890287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136100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222054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317060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2903582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431354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330535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313799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73568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68746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170905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312768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87282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177812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266543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2/13/2022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8" name="object 8"/>
          <p:cNvSpPr/>
          <p:nvPr/>
        </p:nvSpPr>
        <p:spPr>
          <a:xfrm>
            <a:off x="-19163" y="210634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4248572" y="2428585"/>
            <a:ext cx="9677400"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Scala</a:t>
            </a:r>
            <a:endParaRPr lang="cs-CZ" sz="7200" dirty="0">
              <a:cs typeface="Source Sans Pro"/>
            </a:endParaRPr>
          </a:p>
        </p:txBody>
      </p:sp>
      <p:sp>
        <p:nvSpPr>
          <p:cNvPr id="19" name="object 19"/>
          <p:cNvSpPr/>
          <p:nvPr/>
        </p:nvSpPr>
        <p:spPr>
          <a:xfrm flipV="1">
            <a:off x="56951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087823"/>
            <a:ext cx="18650072" cy="2598147"/>
          </a:xfrm>
          <a:prstGeom prst="rect">
            <a:avLst/>
          </a:prstGeom>
        </p:spPr>
        <p:txBody>
          <a:bodyPr vert="horz" wrap="square" lIns="0" tIns="12700" rIns="0" bIns="0" rtlCol="0">
            <a:spAutoFit/>
          </a:bodyPr>
          <a:lstStyle/>
          <a:p>
            <a:pPr algn="l" fontAlgn="base"/>
            <a:r>
              <a:rPr lang="en-US" sz="2800" dirty="0">
                <a:solidFill>
                  <a:srgbClr val="FF0000"/>
                </a:solidFill>
                <a:latin typeface="verdana" panose="020B0604030504040204" pitchFamily="34" charset="0"/>
              </a:rPr>
              <a:t>Lazy evaluation</a:t>
            </a:r>
          </a:p>
          <a:p>
            <a:pPr algn="l" fontAlgn="base"/>
            <a:r>
              <a:rPr lang="en-US" sz="2800" b="0" i="0" dirty="0">
                <a:solidFill>
                  <a:srgbClr val="273239"/>
                </a:solidFill>
                <a:effectLst/>
                <a:latin typeface="urw-din"/>
              </a:rPr>
              <a:t>Lazy evaluation or call-by-need is a evaluation strategy where an expression isn’t evaluated until its first use </a:t>
            </a:r>
            <a:r>
              <a:rPr lang="en-US" sz="2800" b="0" i="0" dirty="0" err="1">
                <a:solidFill>
                  <a:srgbClr val="273239"/>
                </a:solidFill>
                <a:effectLst/>
                <a:latin typeface="urw-din"/>
              </a:rPr>
              <a:t>i.e</a:t>
            </a:r>
            <a:r>
              <a:rPr lang="en-US" sz="2800" b="0" i="0" dirty="0">
                <a:solidFill>
                  <a:srgbClr val="273239"/>
                </a:solidFill>
                <a:effectLst/>
                <a:latin typeface="urw-din"/>
              </a:rPr>
              <a:t> to postpone the evaluation till its demanded. Functional programming languages like </a:t>
            </a:r>
            <a:r>
              <a:rPr lang="en-US" sz="2800" b="1" i="0" dirty="0">
                <a:solidFill>
                  <a:srgbClr val="273239"/>
                </a:solidFill>
                <a:effectLst/>
                <a:latin typeface="urw-din"/>
              </a:rPr>
              <a:t>Haskell</a:t>
            </a:r>
            <a:r>
              <a:rPr lang="en-US" sz="2800" b="0" i="0" dirty="0">
                <a:solidFill>
                  <a:srgbClr val="273239"/>
                </a:solidFill>
                <a:effectLst/>
                <a:latin typeface="urw-din"/>
              </a:rPr>
              <a:t> use this strategy extensively. </a:t>
            </a:r>
            <a:r>
              <a:rPr lang="en-US" sz="2800" b="1" i="0" dirty="0">
                <a:solidFill>
                  <a:srgbClr val="273239"/>
                </a:solidFill>
                <a:effectLst/>
                <a:latin typeface="urw-din"/>
              </a:rPr>
              <a:t>C, C++</a:t>
            </a:r>
            <a:r>
              <a:rPr lang="en-US" sz="2800" b="0" i="0" dirty="0">
                <a:solidFill>
                  <a:srgbClr val="273239"/>
                </a:solidFill>
                <a:effectLst/>
                <a:latin typeface="urw-din"/>
              </a:rPr>
              <a:t> are called </a:t>
            </a:r>
            <a:r>
              <a:rPr lang="en-US" sz="2800" b="0" i="1" dirty="0">
                <a:solidFill>
                  <a:srgbClr val="273239"/>
                </a:solidFill>
                <a:effectLst/>
                <a:latin typeface="urw-din"/>
              </a:rPr>
              <a:t>strict languages</a:t>
            </a:r>
            <a:r>
              <a:rPr lang="en-US" sz="2800" b="0" i="0" dirty="0">
                <a:solidFill>
                  <a:srgbClr val="273239"/>
                </a:solidFill>
                <a:effectLst/>
                <a:latin typeface="urw-din"/>
              </a:rPr>
              <a:t> who evaluate the expression as soon as it’s declared. Then there are languages like Scala who are strict by default but can be lazy if specified explicitly i.e. of mixed type.</a:t>
            </a:r>
          </a:p>
          <a:p>
            <a:pPr algn="l" fontAlgn="base"/>
            <a:r>
              <a:rPr lang="en-US" sz="2800" b="0" i="0" dirty="0">
                <a:solidFill>
                  <a:srgbClr val="273239"/>
                </a:solidFill>
                <a:effectLst/>
                <a:latin typeface="urw-din"/>
              </a:rPr>
              <a:t>Let’s see an example in Scala:</a:t>
            </a:r>
          </a:p>
        </p:txBody>
      </p:sp>
      <p:sp>
        <p:nvSpPr>
          <p:cNvPr id="5" name="TextBox 4">
            <a:extLst>
              <a:ext uri="{FF2B5EF4-FFF2-40B4-BE49-F238E27FC236}">
                <a16:creationId xmlns:a16="http://schemas.microsoft.com/office/drawing/2014/main" id="{CA262222-1495-47A3-A5E6-41C0CFD2EC8B}"/>
              </a:ext>
            </a:extLst>
          </p:cNvPr>
          <p:cNvSpPr txBox="1"/>
          <p:nvPr/>
        </p:nvSpPr>
        <p:spPr>
          <a:xfrm>
            <a:off x="253271" y="6570836"/>
            <a:ext cx="18506056" cy="2092881"/>
          </a:xfrm>
          <a:prstGeom prst="rect">
            <a:avLst/>
          </a:prstGeom>
          <a:noFill/>
        </p:spPr>
        <p:txBody>
          <a:bodyPr wrap="square">
            <a:spAutoFit/>
          </a:bodyPr>
          <a:lstStyle/>
          <a:p>
            <a:pPr fontAlgn="base"/>
            <a:r>
              <a:rPr lang="en-US" sz="2800" dirty="0">
                <a:solidFill>
                  <a:srgbClr val="FF0000"/>
                </a:solidFill>
                <a:latin typeface="verdana" panose="020B0604030504040204" pitchFamily="34" charset="0"/>
              </a:rPr>
              <a:t>Why lazy evaluation?</a:t>
            </a:r>
          </a:p>
          <a:p>
            <a:pPr algn="l" fontAlgn="base"/>
            <a:br>
              <a:rPr lang="en-US" b="0" i="0" dirty="0">
                <a:solidFill>
                  <a:srgbClr val="273239"/>
                </a:solidFill>
                <a:effectLst/>
                <a:latin typeface="urw-din"/>
              </a:rPr>
            </a:br>
            <a:r>
              <a:rPr lang="en-US" sz="2800" dirty="0">
                <a:solidFill>
                  <a:srgbClr val="273239"/>
                </a:solidFill>
                <a:latin typeface="urw-din"/>
              </a:rPr>
              <a:t>In the example what if we never use the output value? We wasted our map operation (CPU computations) which can be very costly when we write more complex and bigger code. Here lazy evaluation helps us in optimizing the process by evaluating the expression only when it’s needed and avoiding unnecessary overhead.</a:t>
            </a:r>
          </a:p>
        </p:txBody>
      </p:sp>
      <p:pic>
        <p:nvPicPr>
          <p:cNvPr id="4" name="Picture 3" descr="Text&#10;&#10;Description automatically generated">
            <a:extLst>
              <a:ext uri="{FF2B5EF4-FFF2-40B4-BE49-F238E27FC236}">
                <a16:creationId xmlns:a16="http://schemas.microsoft.com/office/drawing/2014/main" id="{3036420B-9CA8-41CF-9E22-0533022B0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660" y="3705000"/>
            <a:ext cx="5450206" cy="2598147"/>
          </a:xfrm>
          <a:prstGeom prst="rect">
            <a:avLst/>
          </a:prstGeom>
        </p:spPr>
      </p:pic>
    </p:spTree>
    <p:extLst>
      <p:ext uri="{BB962C8B-B14F-4D97-AF65-F5344CB8AC3E}">
        <p14:creationId xmlns:p14="http://schemas.microsoft.com/office/powerpoint/2010/main" val="42751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234770"/>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Pattern Matching</a:t>
            </a:r>
          </a:p>
        </p:txBody>
      </p:sp>
      <p:sp>
        <p:nvSpPr>
          <p:cNvPr id="5" name="TextBox 4">
            <a:extLst>
              <a:ext uri="{FF2B5EF4-FFF2-40B4-BE49-F238E27FC236}">
                <a16:creationId xmlns:a16="http://schemas.microsoft.com/office/drawing/2014/main" id="{7656A5B5-D141-47BC-8613-3EB331B77C22}"/>
              </a:ext>
            </a:extLst>
          </p:cNvPr>
          <p:cNvSpPr txBox="1"/>
          <p:nvPr/>
        </p:nvSpPr>
        <p:spPr>
          <a:xfrm>
            <a:off x="2952428" y="1962324"/>
            <a:ext cx="15697744" cy="2677656"/>
          </a:xfrm>
          <a:prstGeom prst="rect">
            <a:avLst/>
          </a:prstGeom>
          <a:noFill/>
        </p:spPr>
        <p:txBody>
          <a:bodyPr wrap="square">
            <a:spAutoFit/>
          </a:bodyPr>
          <a:lstStyle/>
          <a:p>
            <a:pPr algn="just"/>
            <a:r>
              <a:rPr lang="en-US" sz="2800" dirty="0">
                <a:solidFill>
                  <a:srgbClr val="273239"/>
                </a:solidFill>
                <a:latin typeface="urw-din"/>
              </a:rPr>
              <a:t>Pattern matching is the most widely used feature of Scala, after function values and closures. Scala provides great support for pattern matching, in processing the messages.</a:t>
            </a:r>
          </a:p>
          <a:p>
            <a:pPr algn="just"/>
            <a:r>
              <a:rPr lang="en-US" sz="2800" dirty="0">
                <a:solidFill>
                  <a:srgbClr val="273239"/>
                </a:solidFill>
                <a:latin typeface="urw-din"/>
              </a:rPr>
              <a:t>A pattern match includes a sequence of alternatives, each starting with the keyword case. Each alternative includes a pattern and one or more expressions, which will be evaluated if the pattern matches. An arrow symbol =&gt; separates the pattern from the expressions.</a:t>
            </a:r>
          </a:p>
          <a:p>
            <a:pPr algn="just"/>
            <a:r>
              <a:rPr lang="en-US" sz="2800" dirty="0">
                <a:solidFill>
                  <a:srgbClr val="273239"/>
                </a:solidFill>
                <a:latin typeface="urw-din"/>
              </a:rPr>
              <a:t>Try the following example program, which shows how to match against an integer value.</a:t>
            </a:r>
          </a:p>
        </p:txBody>
      </p:sp>
      <p:pic>
        <p:nvPicPr>
          <p:cNvPr id="4" name="Picture 3" descr="Text&#10;&#10;Description automatically generated">
            <a:extLst>
              <a:ext uri="{FF2B5EF4-FFF2-40B4-BE49-F238E27FC236}">
                <a16:creationId xmlns:a16="http://schemas.microsoft.com/office/drawing/2014/main" id="{02043DA6-FE5F-4472-9A6F-DEBA9A8CC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452" y="5014653"/>
            <a:ext cx="7560840" cy="4443977"/>
          </a:xfrm>
          <a:prstGeom prst="rect">
            <a:avLst/>
          </a:prstGeom>
        </p:spPr>
      </p:pic>
    </p:spTree>
    <p:extLst>
      <p:ext uri="{BB962C8B-B14F-4D97-AF65-F5344CB8AC3E}">
        <p14:creationId xmlns:p14="http://schemas.microsoft.com/office/powerpoint/2010/main" val="323196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5904656" cy="443711"/>
          </a:xfrm>
          <a:prstGeom prst="rect">
            <a:avLst/>
          </a:prstGeom>
        </p:spPr>
        <p:txBody>
          <a:bodyPr vert="horz" wrap="square" lIns="0" tIns="12700" rIns="0" bIns="0" rtlCol="0">
            <a:spAutoFit/>
          </a:bodyPr>
          <a:lstStyle/>
          <a:p>
            <a:pPr algn="l" fontAlgn="base"/>
            <a:r>
              <a:rPr lang="en-IN" sz="2800" dirty="0">
                <a:solidFill>
                  <a:srgbClr val="FF0000"/>
                </a:solidFill>
                <a:latin typeface="verdana" panose="020B0604030504040204" pitchFamily="34" charset="0"/>
              </a:rPr>
              <a:t>String Interpolation</a:t>
            </a:r>
          </a:p>
        </p:txBody>
      </p:sp>
      <p:sp>
        <p:nvSpPr>
          <p:cNvPr id="5" name="TextBox 4">
            <a:extLst>
              <a:ext uri="{FF2B5EF4-FFF2-40B4-BE49-F238E27FC236}">
                <a16:creationId xmlns:a16="http://schemas.microsoft.com/office/drawing/2014/main" id="{F0A080D5-CE1E-4CC5-A616-DFD7C3EC9E11}"/>
              </a:ext>
            </a:extLst>
          </p:cNvPr>
          <p:cNvSpPr txBox="1"/>
          <p:nvPr/>
        </p:nvSpPr>
        <p:spPr>
          <a:xfrm>
            <a:off x="2520380" y="1890316"/>
            <a:ext cx="15841760" cy="2677656"/>
          </a:xfrm>
          <a:prstGeom prst="rect">
            <a:avLst/>
          </a:prstGeom>
          <a:noFill/>
        </p:spPr>
        <p:txBody>
          <a:bodyPr wrap="square">
            <a:spAutoFit/>
          </a:bodyPr>
          <a:lstStyle/>
          <a:p>
            <a:pPr algn="l" fontAlgn="base"/>
            <a:r>
              <a:rPr lang="en-US" sz="2800" dirty="0">
                <a:solidFill>
                  <a:srgbClr val="273239"/>
                </a:solidFill>
                <a:latin typeface="urw-din"/>
              </a:rPr>
              <a:t>String Interpolation refers to substitution of defined variables or expressions in a given String with respected values. String Interpolation provides an easy way to process String literals. To apply this feature of Scala, we must follow few rules:</a:t>
            </a:r>
          </a:p>
          <a:p>
            <a:pPr algn="l" fontAlgn="base">
              <a:buFont typeface="+mj-lt"/>
              <a:buAutoNum type="arabicPeriod"/>
            </a:pPr>
            <a:r>
              <a:rPr lang="en-US" sz="2800" dirty="0">
                <a:solidFill>
                  <a:srgbClr val="273239"/>
                </a:solidFill>
                <a:latin typeface="urw-din"/>
              </a:rPr>
              <a:t>String must be defined with starting character as s / f /raw.</a:t>
            </a:r>
          </a:p>
          <a:p>
            <a:pPr algn="l" fontAlgn="base">
              <a:buFont typeface="+mj-lt"/>
              <a:buAutoNum type="arabicPeriod"/>
            </a:pPr>
            <a:r>
              <a:rPr lang="en-US" sz="2800" dirty="0">
                <a:solidFill>
                  <a:srgbClr val="273239"/>
                </a:solidFill>
                <a:latin typeface="urw-din"/>
              </a:rPr>
              <a:t>Variables in the String must have ‘$’ as prefix.</a:t>
            </a:r>
          </a:p>
          <a:p>
            <a:pPr algn="l" fontAlgn="base">
              <a:buFont typeface="+mj-lt"/>
              <a:buAutoNum type="arabicPeriod"/>
            </a:pPr>
            <a:r>
              <a:rPr lang="en-US" sz="2800" dirty="0">
                <a:solidFill>
                  <a:srgbClr val="273239"/>
                </a:solidFill>
                <a:latin typeface="urw-din"/>
              </a:rPr>
              <a:t>Expressions must be enclosed within curly braces ({, }) and ‘$’ is added as prefix.</a:t>
            </a:r>
          </a:p>
        </p:txBody>
      </p:sp>
      <p:sp>
        <p:nvSpPr>
          <p:cNvPr id="3" name="Rectangle 1">
            <a:extLst>
              <a:ext uri="{FF2B5EF4-FFF2-40B4-BE49-F238E27FC236}">
                <a16:creationId xmlns:a16="http://schemas.microsoft.com/office/drawing/2014/main" id="{1B17121A-4CD5-4E36-8D44-9ACEC4A1BEB6}"/>
              </a:ext>
            </a:extLst>
          </p:cNvPr>
          <p:cNvSpPr>
            <a:spLocks noChangeArrowheads="1"/>
          </p:cNvSpPr>
          <p:nvPr/>
        </p:nvSpPr>
        <p:spPr bwMode="auto">
          <a:xfrm>
            <a:off x="2664396" y="4773305"/>
            <a:ext cx="1483364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FF0000"/>
                </a:solidFill>
                <a:latin typeface="urw-din"/>
              </a:rPr>
              <a:t>Types of String Interpolator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800" dirty="0">
                <a:solidFill>
                  <a:srgbClr val="273239"/>
                </a:solidFill>
                <a:latin typeface="urw-din"/>
              </a:rPr>
              <a:t>s Interpolator: Within the String, we can access variables, object fields, functions calls,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73239"/>
                </a:solidFill>
                <a:latin typeface="urw-din"/>
              </a:rPr>
              <a:t>Example 1: variables and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BA11C14-41B2-452B-B430-949F16746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840" y="6210796"/>
            <a:ext cx="6840760" cy="3982978"/>
          </a:xfrm>
          <a:prstGeom prst="rect">
            <a:avLst/>
          </a:prstGeom>
        </p:spPr>
      </p:pic>
    </p:spTree>
    <p:extLst>
      <p:ext uri="{BB962C8B-B14F-4D97-AF65-F5344CB8AC3E}">
        <p14:creationId xmlns:p14="http://schemas.microsoft.com/office/powerpoint/2010/main" val="351520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5904656" cy="443711"/>
          </a:xfrm>
          <a:prstGeom prst="rect">
            <a:avLst/>
          </a:prstGeom>
        </p:spPr>
        <p:txBody>
          <a:bodyPr vert="horz" wrap="square" lIns="0" tIns="12700" rIns="0" bIns="0" rtlCol="0">
            <a:spAutoFit/>
          </a:bodyPr>
          <a:lstStyle/>
          <a:p>
            <a:pPr algn="l" fontAlgn="base"/>
            <a:r>
              <a:rPr lang="en-IN" sz="2800" dirty="0">
                <a:solidFill>
                  <a:srgbClr val="FF0000"/>
                </a:solidFill>
                <a:latin typeface="verdana" panose="020B0604030504040204" pitchFamily="34" charset="0"/>
              </a:rPr>
              <a:t>String Interpolation</a:t>
            </a:r>
          </a:p>
        </p:txBody>
      </p:sp>
      <p:sp>
        <p:nvSpPr>
          <p:cNvPr id="8" name="TextBox 7">
            <a:extLst>
              <a:ext uri="{FF2B5EF4-FFF2-40B4-BE49-F238E27FC236}">
                <a16:creationId xmlns:a16="http://schemas.microsoft.com/office/drawing/2014/main" id="{1CE8AB14-1F3F-4ABC-B63E-C90B54519CDB}"/>
              </a:ext>
            </a:extLst>
          </p:cNvPr>
          <p:cNvSpPr txBox="1"/>
          <p:nvPr/>
        </p:nvSpPr>
        <p:spPr>
          <a:xfrm>
            <a:off x="120793" y="1890896"/>
            <a:ext cx="7152115" cy="1384995"/>
          </a:xfrm>
          <a:prstGeom prst="rect">
            <a:avLst/>
          </a:prstGeom>
          <a:noFill/>
        </p:spPr>
        <p:txBody>
          <a:bodyPr wrap="square">
            <a:spAutoFit/>
          </a:bodyPr>
          <a:lstStyle/>
          <a:p>
            <a:pPr algn="l" fontAlgn="base"/>
            <a:r>
              <a:rPr lang="en-US" sz="2800" dirty="0">
                <a:solidFill>
                  <a:srgbClr val="273239"/>
                </a:solidFill>
                <a:latin typeface="urw-din"/>
              </a:rPr>
              <a:t>2. f Interpolator: This interpolation helps in formatting numbers easily.</a:t>
            </a:r>
          </a:p>
          <a:p>
            <a:pPr algn="l" fontAlgn="base"/>
            <a:r>
              <a:rPr lang="en-US" sz="2800" dirty="0">
                <a:solidFill>
                  <a:srgbClr val="273239"/>
                </a:solidFill>
                <a:latin typeface="urw-din"/>
              </a:rPr>
              <a:t>Example 1: printing </a:t>
            </a:r>
            <a:r>
              <a:rPr lang="en-US" sz="2800" dirty="0" err="1">
                <a:solidFill>
                  <a:srgbClr val="273239"/>
                </a:solidFill>
                <a:latin typeface="urw-din"/>
              </a:rPr>
              <a:t>upto</a:t>
            </a:r>
            <a:r>
              <a:rPr lang="en-US" sz="2800" dirty="0">
                <a:solidFill>
                  <a:srgbClr val="273239"/>
                </a:solidFill>
                <a:latin typeface="urw-din"/>
              </a:rPr>
              <a:t> 2 decimal place:</a:t>
            </a:r>
          </a:p>
        </p:txBody>
      </p:sp>
      <p:pic>
        <p:nvPicPr>
          <p:cNvPr id="7" name="Picture 6" descr="A screenshot of a computer&#10;&#10;Description automatically generated with medium confidence">
            <a:extLst>
              <a:ext uri="{FF2B5EF4-FFF2-40B4-BE49-F238E27FC236}">
                <a16:creationId xmlns:a16="http://schemas.microsoft.com/office/drawing/2014/main" id="{CD051FC7-C0C2-4C92-B6CE-96DED0B50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0" y="3552840"/>
            <a:ext cx="5976664" cy="4196252"/>
          </a:xfrm>
          <a:prstGeom prst="rect">
            <a:avLst/>
          </a:prstGeom>
        </p:spPr>
      </p:pic>
      <p:sp>
        <p:nvSpPr>
          <p:cNvPr id="12" name="TextBox 11">
            <a:extLst>
              <a:ext uri="{FF2B5EF4-FFF2-40B4-BE49-F238E27FC236}">
                <a16:creationId xmlns:a16="http://schemas.microsoft.com/office/drawing/2014/main" id="{2A39D9A3-F7D1-4192-B0D6-A48DBF5CBD8B}"/>
              </a:ext>
            </a:extLst>
          </p:cNvPr>
          <p:cNvSpPr txBox="1"/>
          <p:nvPr/>
        </p:nvSpPr>
        <p:spPr>
          <a:xfrm>
            <a:off x="8209012" y="1890896"/>
            <a:ext cx="9545780" cy="1815882"/>
          </a:xfrm>
          <a:prstGeom prst="rect">
            <a:avLst/>
          </a:prstGeom>
          <a:noFill/>
        </p:spPr>
        <p:txBody>
          <a:bodyPr wrap="square">
            <a:spAutoFit/>
          </a:bodyPr>
          <a:lstStyle/>
          <a:p>
            <a:r>
              <a:rPr lang="en-US" sz="2800" dirty="0">
                <a:solidFill>
                  <a:srgbClr val="273239"/>
                </a:solidFill>
                <a:latin typeface="urw-din"/>
              </a:rPr>
              <a:t>3.raw Interpolator: String Literal should start with ‘raw’. This interpolator treats escape sequences same as any other character in a String.</a:t>
            </a:r>
            <a:br>
              <a:rPr lang="en-US" sz="2800" dirty="0">
                <a:solidFill>
                  <a:srgbClr val="273239"/>
                </a:solidFill>
                <a:latin typeface="urw-din"/>
              </a:rPr>
            </a:br>
            <a:r>
              <a:rPr lang="en-US" sz="2800" dirty="0">
                <a:solidFill>
                  <a:srgbClr val="273239"/>
                </a:solidFill>
                <a:latin typeface="urw-din"/>
              </a:rPr>
              <a:t>Example :printing escape sequence:</a:t>
            </a:r>
            <a:endParaRPr lang="en-IN" sz="2800" dirty="0">
              <a:solidFill>
                <a:srgbClr val="273239"/>
              </a:solidFill>
              <a:latin typeface="urw-din"/>
            </a:endParaRPr>
          </a:p>
        </p:txBody>
      </p:sp>
      <p:pic>
        <p:nvPicPr>
          <p:cNvPr id="11" name="Picture 10" descr="Text&#10;&#10;Description automatically generated">
            <a:extLst>
              <a:ext uri="{FF2B5EF4-FFF2-40B4-BE49-F238E27FC236}">
                <a16:creationId xmlns:a16="http://schemas.microsoft.com/office/drawing/2014/main" id="{6C4E1BCA-2E1F-4B00-84EB-71AF37A41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020" y="3694861"/>
            <a:ext cx="6408712" cy="4054231"/>
          </a:xfrm>
          <a:prstGeom prst="rect">
            <a:avLst/>
          </a:prstGeom>
        </p:spPr>
      </p:pic>
    </p:spTree>
    <p:extLst>
      <p:ext uri="{BB962C8B-B14F-4D97-AF65-F5344CB8AC3E}">
        <p14:creationId xmlns:p14="http://schemas.microsoft.com/office/powerpoint/2010/main" val="152081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0" y="1123652"/>
            <a:ext cx="4464496" cy="443711"/>
          </a:xfrm>
          <a:prstGeom prst="rect">
            <a:avLst/>
          </a:prstGeom>
        </p:spPr>
        <p:txBody>
          <a:bodyPr vert="horz" wrap="square" lIns="0" tIns="12700" rIns="0" bIns="0" rtlCol="0">
            <a:spAutoFit/>
          </a:bodyPr>
          <a:lstStyle/>
          <a:p>
            <a:pPr algn="just">
              <a:buFont typeface="Arial" panose="020B0604020202020204" pitchFamily="34" charset="0"/>
              <a:buChar char="•"/>
            </a:pPr>
            <a:r>
              <a:rPr lang="en-IN" sz="2800" dirty="0">
                <a:solidFill>
                  <a:srgbClr val="FF0000"/>
                </a:solidFill>
                <a:latin typeface="verdana" panose="020B0604030504040204" pitchFamily="34" charset="0"/>
              </a:rPr>
              <a:t>Higher order functions</a:t>
            </a:r>
          </a:p>
        </p:txBody>
      </p:sp>
      <p:sp>
        <p:nvSpPr>
          <p:cNvPr id="2" name="Rectangle 1">
            <a:extLst>
              <a:ext uri="{FF2B5EF4-FFF2-40B4-BE49-F238E27FC236}">
                <a16:creationId xmlns:a16="http://schemas.microsoft.com/office/drawing/2014/main" id="{149FBA2A-2533-4EAF-B380-DF925BDCB0F0}"/>
              </a:ext>
            </a:extLst>
          </p:cNvPr>
          <p:cNvSpPr>
            <a:spLocks noChangeArrowheads="1"/>
          </p:cNvSpPr>
          <p:nvPr/>
        </p:nvSpPr>
        <p:spPr bwMode="auto">
          <a:xfrm>
            <a:off x="2197322" y="2034332"/>
            <a:ext cx="15625736" cy="4308872"/>
          </a:xfrm>
          <a:prstGeom prst="rect">
            <a:avLst/>
          </a:prstGeom>
          <a:noFill/>
          <a:ln>
            <a:noFill/>
          </a:ln>
          <a:effec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Higher order functions take other functions as parameters or return a function as a result.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This is possible because functions are first-class values in Scala.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The terminology can get a bit confusing at this point, and we use the phrase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 “higher order function” for both methods and functions that take functions as parameters or that return a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In a pure Object Oriented world a good practice is to avoid exposing methods parameterized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 with functions that might leak object’s internal state. Leaking internal state might break the invariants of the object itself thus violating encapsulation.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urw-din"/>
              </a:rPr>
              <a:t>One of the most common examples is the higher-order function map which is available for collections in Scala.</a:t>
            </a:r>
          </a:p>
        </p:txBody>
      </p:sp>
    </p:spTree>
    <p:extLst>
      <p:ext uri="{BB962C8B-B14F-4D97-AF65-F5344CB8AC3E}">
        <p14:creationId xmlns:p14="http://schemas.microsoft.com/office/powerpoint/2010/main" val="382945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6192688" cy="443711"/>
          </a:xfrm>
          <a:prstGeom prst="rect">
            <a:avLst/>
          </a:prstGeom>
        </p:spPr>
        <p:txBody>
          <a:bodyPr vert="horz" wrap="square" lIns="0" tIns="12700" rIns="0" bIns="0" rtlCol="0">
            <a:spAutoFit/>
          </a:bodyPr>
          <a:lstStyle/>
          <a:p>
            <a:pPr algn="just"/>
            <a:r>
              <a:rPr lang="en-US" sz="2800" dirty="0">
                <a:solidFill>
                  <a:srgbClr val="FF0000"/>
                </a:solidFill>
                <a:latin typeface="verdana" panose="020B0604030504040204" pitchFamily="34" charset="0"/>
              </a:rPr>
              <a:t>Scala Variables and Data Types</a:t>
            </a:r>
          </a:p>
        </p:txBody>
      </p:sp>
      <p:sp>
        <p:nvSpPr>
          <p:cNvPr id="2" name="Rectangle 1">
            <a:extLst>
              <a:ext uri="{FF2B5EF4-FFF2-40B4-BE49-F238E27FC236}">
                <a16:creationId xmlns:a16="http://schemas.microsoft.com/office/drawing/2014/main" id="{0645C0BC-2D1F-4446-8AF1-DD0F8EF187EA}"/>
              </a:ext>
            </a:extLst>
          </p:cNvPr>
          <p:cNvSpPr>
            <a:spLocks noChangeArrowheads="1"/>
          </p:cNvSpPr>
          <p:nvPr/>
        </p:nvSpPr>
        <p:spPr bwMode="auto">
          <a:xfrm>
            <a:off x="936204" y="1609433"/>
            <a:ext cx="17281920" cy="9541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urw-din"/>
              </a:rPr>
              <a:t>Variable is a name which is used to refer memory location. You can create mutable and immutable variable in </a:t>
            </a:r>
            <a:r>
              <a:rPr lang="en-US" altLang="en-US" sz="2800" dirty="0" err="1">
                <a:latin typeface="urw-din"/>
              </a:rPr>
              <a:t>scala</a:t>
            </a:r>
            <a:r>
              <a:rPr lang="en-US" altLang="en-US" sz="2800" dirty="0">
                <a:latin typeface="urw-din"/>
              </a:rPr>
              <a:t>. Let's see how to declare variable.</a:t>
            </a:r>
          </a:p>
        </p:txBody>
      </p:sp>
      <p:sp>
        <p:nvSpPr>
          <p:cNvPr id="4" name="Rectangle 3">
            <a:extLst>
              <a:ext uri="{FF2B5EF4-FFF2-40B4-BE49-F238E27FC236}">
                <a16:creationId xmlns:a16="http://schemas.microsoft.com/office/drawing/2014/main" id="{A3CE1F3A-935B-4663-AC5E-2829AE758F1C}"/>
              </a:ext>
            </a:extLst>
          </p:cNvPr>
          <p:cNvSpPr>
            <a:spLocks noChangeArrowheads="1"/>
          </p:cNvSpPr>
          <p:nvPr/>
        </p:nvSpPr>
        <p:spPr bwMode="auto">
          <a:xfrm>
            <a:off x="940768" y="2802683"/>
            <a:ext cx="162018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610B38"/>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urw-din"/>
              </a:rPr>
              <a:t>Mutable Variable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urw-din"/>
              </a:rPr>
              <a:t>You can create mutable variable using var keyword. It allows you to change value after declaration of variable.</a:t>
            </a:r>
          </a:p>
        </p:txBody>
      </p:sp>
      <p:pic>
        <p:nvPicPr>
          <p:cNvPr id="8" name="Picture 7" descr="Text&#10;&#10;Description automatically generated">
            <a:extLst>
              <a:ext uri="{FF2B5EF4-FFF2-40B4-BE49-F238E27FC236}">
                <a16:creationId xmlns:a16="http://schemas.microsoft.com/office/drawing/2014/main" id="{4C9D3781-3559-48C4-8E92-9344E85A9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28" y="4626620"/>
            <a:ext cx="7272808" cy="4608512"/>
          </a:xfrm>
          <a:prstGeom prst="rect">
            <a:avLst/>
          </a:prstGeom>
        </p:spPr>
      </p:pic>
      <p:pic>
        <p:nvPicPr>
          <p:cNvPr id="10" name="Picture 9" descr="Table&#10;&#10;Description automatically generated">
            <a:extLst>
              <a:ext uri="{FF2B5EF4-FFF2-40B4-BE49-F238E27FC236}">
                <a16:creationId xmlns:a16="http://schemas.microsoft.com/office/drawing/2014/main" id="{01554FC1-19EC-493F-81B0-F36CB8B08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2412" y="4544257"/>
            <a:ext cx="8030155" cy="4435224"/>
          </a:xfrm>
          <a:prstGeom prst="rect">
            <a:avLst/>
          </a:prstGeom>
        </p:spPr>
      </p:pic>
    </p:spTree>
    <p:extLst>
      <p:ext uri="{BB962C8B-B14F-4D97-AF65-F5344CB8AC3E}">
        <p14:creationId xmlns:p14="http://schemas.microsoft.com/office/powerpoint/2010/main" val="248296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18074008" cy="4321696"/>
          </a:xfrm>
          <a:prstGeom prst="rect">
            <a:avLst/>
          </a:prstGeom>
        </p:spPr>
        <p:txBody>
          <a:bodyPr vert="horz" wrap="square" lIns="0" tIns="12700" rIns="0" bIns="0" rtlCol="0">
            <a:spAutoFit/>
          </a:bodyPr>
          <a:lstStyle/>
          <a:p>
            <a:pPr algn="just"/>
            <a:r>
              <a:rPr lang="en-US" sz="2800" dirty="0">
                <a:solidFill>
                  <a:srgbClr val="FF0000"/>
                </a:solidFill>
                <a:latin typeface="verdana" panose="020B0604030504040204" pitchFamily="34" charset="0"/>
              </a:rPr>
              <a:t>Scala Conditional Expressions</a:t>
            </a:r>
          </a:p>
          <a:p>
            <a:pPr algn="just"/>
            <a:r>
              <a:rPr lang="en-US" sz="2800" b="0" i="0" dirty="0">
                <a:solidFill>
                  <a:srgbClr val="333333"/>
                </a:solidFill>
                <a:effectLst/>
                <a:latin typeface="inter-regular"/>
              </a:rPr>
              <a:t>Scala provides if statement to test the conditional expressions. It tests </a:t>
            </a:r>
            <a:r>
              <a:rPr lang="en-US" sz="2800" b="0" i="0" dirty="0" err="1">
                <a:solidFill>
                  <a:srgbClr val="333333"/>
                </a:solidFill>
                <a:effectLst/>
                <a:latin typeface="inter-regular"/>
              </a:rPr>
              <a:t>boolean</a:t>
            </a:r>
            <a:r>
              <a:rPr lang="en-US" sz="2800" b="0" i="0" dirty="0">
                <a:solidFill>
                  <a:srgbClr val="333333"/>
                </a:solidFill>
                <a:effectLst/>
                <a:latin typeface="inter-regular"/>
              </a:rPr>
              <a:t> conditional expression which can be either true or false. Scala use various types of if else statements.</a:t>
            </a:r>
          </a:p>
          <a:p>
            <a:pPr algn="just"/>
            <a:endParaRPr lang="en-US" sz="2800" dirty="0">
              <a:solidFill>
                <a:srgbClr val="333333"/>
              </a:solidFill>
              <a:latin typeface="inter-regular"/>
            </a:endParaRPr>
          </a:p>
          <a:p>
            <a:pPr algn="just">
              <a:buFont typeface="Arial" panose="020B0604020202020204" pitchFamily="34" charset="0"/>
              <a:buChar char="•"/>
            </a:pPr>
            <a:r>
              <a:rPr lang="en-US" sz="2800" b="0" i="0" dirty="0">
                <a:solidFill>
                  <a:srgbClr val="000000"/>
                </a:solidFill>
                <a:effectLst/>
                <a:latin typeface="inter-regular"/>
              </a:rPr>
              <a:t>If statement</a:t>
            </a:r>
          </a:p>
          <a:p>
            <a:pPr algn="just">
              <a:buFont typeface="Arial" panose="020B0604020202020204" pitchFamily="34" charset="0"/>
              <a:buChar char="•"/>
            </a:pPr>
            <a:r>
              <a:rPr lang="en-US" sz="2800" b="0" i="0" dirty="0">
                <a:solidFill>
                  <a:srgbClr val="000000"/>
                </a:solidFill>
                <a:effectLst/>
                <a:latin typeface="inter-regular"/>
              </a:rPr>
              <a:t>If-else statement</a:t>
            </a:r>
          </a:p>
          <a:p>
            <a:pPr algn="just">
              <a:buFont typeface="Arial" panose="020B0604020202020204" pitchFamily="34" charset="0"/>
              <a:buChar char="•"/>
            </a:pPr>
            <a:r>
              <a:rPr lang="en-US" sz="2800" b="0" i="0" dirty="0">
                <a:solidFill>
                  <a:srgbClr val="000000"/>
                </a:solidFill>
                <a:effectLst/>
                <a:latin typeface="inter-regular"/>
              </a:rPr>
              <a:t>Nested if-else statement</a:t>
            </a:r>
          </a:p>
          <a:p>
            <a:pPr algn="just">
              <a:buFont typeface="Arial" panose="020B0604020202020204" pitchFamily="34" charset="0"/>
              <a:buChar char="•"/>
            </a:pPr>
            <a:r>
              <a:rPr lang="en-US" sz="2800" b="0" i="0" dirty="0">
                <a:solidFill>
                  <a:srgbClr val="000000"/>
                </a:solidFill>
                <a:effectLst/>
                <a:latin typeface="inter-regular"/>
              </a:rPr>
              <a:t>If-else-if ladder statement</a:t>
            </a:r>
          </a:p>
          <a:p>
            <a:br>
              <a:rPr lang="en-US" sz="2800" dirty="0"/>
            </a:br>
            <a:endParaRPr lang="en-US" sz="2800" b="0" i="0" dirty="0">
              <a:solidFill>
                <a:srgbClr val="333333"/>
              </a:solidFill>
              <a:effectLst/>
              <a:latin typeface="inter-regular"/>
            </a:endParaRPr>
          </a:p>
        </p:txBody>
      </p:sp>
      <p:pic>
        <p:nvPicPr>
          <p:cNvPr id="3" name="Picture 2" descr="Text&#10;&#10;Description automatically generated">
            <a:extLst>
              <a:ext uri="{FF2B5EF4-FFF2-40B4-BE49-F238E27FC236}">
                <a16:creationId xmlns:a16="http://schemas.microsoft.com/office/drawing/2014/main" id="{2839F6D7-68C3-4C3B-B7BF-22DF78D9E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16" y="4953260"/>
            <a:ext cx="4392488" cy="3561791"/>
          </a:xfrm>
          <a:prstGeom prst="rect">
            <a:avLst/>
          </a:prstGeom>
        </p:spPr>
      </p:pic>
      <p:pic>
        <p:nvPicPr>
          <p:cNvPr id="5" name="Picture 4" descr="Text&#10;&#10;Description automatically generated">
            <a:extLst>
              <a:ext uri="{FF2B5EF4-FFF2-40B4-BE49-F238E27FC236}">
                <a16:creationId xmlns:a16="http://schemas.microsoft.com/office/drawing/2014/main" id="{E6E99087-74E0-4D86-A490-DCE410C8C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708" y="4953259"/>
            <a:ext cx="3312368" cy="3561791"/>
          </a:xfrm>
          <a:prstGeom prst="rect">
            <a:avLst/>
          </a:prstGeom>
        </p:spPr>
      </p:pic>
      <p:pic>
        <p:nvPicPr>
          <p:cNvPr id="7" name="Picture 6" descr="Text&#10;&#10;Description automatically generated">
            <a:extLst>
              <a:ext uri="{FF2B5EF4-FFF2-40B4-BE49-F238E27FC236}">
                <a16:creationId xmlns:a16="http://schemas.microsoft.com/office/drawing/2014/main" id="{88A096BE-8CE1-4BDD-AEF1-9346E853B3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2302" y="3133337"/>
            <a:ext cx="5409518" cy="5957779"/>
          </a:xfrm>
          <a:prstGeom prst="rect">
            <a:avLst/>
          </a:prstGeom>
        </p:spPr>
      </p:pic>
    </p:spTree>
    <p:extLst>
      <p:ext uri="{BB962C8B-B14F-4D97-AF65-F5344CB8AC3E}">
        <p14:creationId xmlns:p14="http://schemas.microsoft.com/office/powerpoint/2010/main" val="355916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5616624" cy="443711"/>
          </a:xfrm>
          <a:prstGeom prst="rect">
            <a:avLst/>
          </a:prstGeom>
        </p:spPr>
        <p:txBody>
          <a:bodyPr vert="horz" wrap="square" lIns="0" tIns="12700" rIns="0" bIns="0" rtlCol="0">
            <a:spAutoFit/>
          </a:bodyPr>
          <a:lstStyle/>
          <a:p>
            <a:pPr algn="just"/>
            <a:r>
              <a:rPr lang="en-IN" sz="2800" dirty="0">
                <a:solidFill>
                  <a:srgbClr val="FF0000"/>
                </a:solidFill>
                <a:latin typeface="verdana" panose="020B0604030504040204" pitchFamily="34" charset="0"/>
              </a:rPr>
              <a:t>Scala Pattern Matching</a:t>
            </a:r>
          </a:p>
        </p:txBody>
      </p:sp>
      <p:sp>
        <p:nvSpPr>
          <p:cNvPr id="5" name="TextBox 4">
            <a:extLst>
              <a:ext uri="{FF2B5EF4-FFF2-40B4-BE49-F238E27FC236}">
                <a16:creationId xmlns:a16="http://schemas.microsoft.com/office/drawing/2014/main" id="{09348885-5436-4B4E-B874-59224DBB82ED}"/>
              </a:ext>
            </a:extLst>
          </p:cNvPr>
          <p:cNvSpPr txBox="1"/>
          <p:nvPr/>
        </p:nvSpPr>
        <p:spPr>
          <a:xfrm>
            <a:off x="3168452" y="2034332"/>
            <a:ext cx="14329592" cy="1384995"/>
          </a:xfrm>
          <a:prstGeom prst="rect">
            <a:avLst/>
          </a:prstGeom>
          <a:noFill/>
        </p:spPr>
        <p:txBody>
          <a:bodyPr wrap="square">
            <a:spAutoFit/>
          </a:bodyPr>
          <a:lstStyle/>
          <a:p>
            <a:pPr algn="just"/>
            <a:r>
              <a:rPr lang="en-US" sz="2800" dirty="0">
                <a:latin typeface="urw-din"/>
              </a:rPr>
              <a:t>Pattern matching is a feature of </a:t>
            </a:r>
            <a:r>
              <a:rPr lang="en-US" sz="2800" dirty="0" err="1">
                <a:latin typeface="urw-din"/>
              </a:rPr>
              <a:t>scala</a:t>
            </a:r>
            <a:r>
              <a:rPr lang="en-US" sz="2800" dirty="0">
                <a:latin typeface="urw-din"/>
              </a:rPr>
              <a:t>. It works same as switch case in other programming languages. It matches best case available in the pattern.</a:t>
            </a:r>
          </a:p>
          <a:p>
            <a:pPr algn="just"/>
            <a:r>
              <a:rPr lang="en-US" sz="2800" dirty="0">
                <a:latin typeface="urw-din"/>
              </a:rPr>
              <a:t>Let's see an example.</a:t>
            </a:r>
          </a:p>
        </p:txBody>
      </p:sp>
      <p:pic>
        <p:nvPicPr>
          <p:cNvPr id="4" name="Picture 3" descr="Text&#10;&#10;Description automatically generated">
            <a:extLst>
              <a:ext uri="{FF2B5EF4-FFF2-40B4-BE49-F238E27FC236}">
                <a16:creationId xmlns:a16="http://schemas.microsoft.com/office/drawing/2014/main" id="{11E43751-69E5-44F1-B7FC-484ABA73D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500" y="4345356"/>
            <a:ext cx="5904656" cy="4025680"/>
          </a:xfrm>
          <a:prstGeom prst="rect">
            <a:avLst/>
          </a:prstGeom>
        </p:spPr>
      </p:pic>
    </p:spTree>
    <p:extLst>
      <p:ext uri="{BB962C8B-B14F-4D97-AF65-F5344CB8AC3E}">
        <p14:creationId xmlns:p14="http://schemas.microsoft.com/office/powerpoint/2010/main" val="243322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Singleton Object</a:t>
            </a:r>
          </a:p>
        </p:txBody>
      </p:sp>
    </p:spTree>
    <p:extLst>
      <p:ext uri="{BB962C8B-B14F-4D97-AF65-F5344CB8AC3E}">
        <p14:creationId xmlns:p14="http://schemas.microsoft.com/office/powerpoint/2010/main" val="42102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698523" y="1443366"/>
            <a:ext cx="17220406" cy="11023531"/>
          </a:xfrm>
          <a:prstGeom prst="rect">
            <a:avLst/>
          </a:prstGeom>
        </p:spPr>
        <p:txBody>
          <a:bodyPr vert="horz" wrap="square" lIns="0" tIns="5080" rIns="0" bIns="0" rtlCol="0">
            <a:spAutoFit/>
          </a:bodyPr>
          <a:lstStyle/>
          <a:p>
            <a:pPr algn="just"/>
            <a:r>
              <a:rPr lang="en-IN" dirty="0">
                <a:solidFill>
                  <a:srgbClr val="000000"/>
                </a:solidFill>
                <a:latin typeface="verdana" panose="020B0604030504040204" pitchFamily="34" charset="0"/>
              </a:rPr>
              <a:t>What is Scala?</a:t>
            </a:r>
          </a:p>
          <a:p>
            <a:pPr algn="just"/>
            <a:r>
              <a:rPr lang="en-IN" dirty="0">
                <a:solidFill>
                  <a:srgbClr val="000000"/>
                </a:solidFill>
                <a:latin typeface="verdana" panose="020B0604030504040204" pitchFamily="34" charset="0"/>
              </a:rPr>
              <a:t>History of Scala.</a:t>
            </a:r>
          </a:p>
          <a:p>
            <a:pPr algn="just"/>
            <a:r>
              <a:rPr lang="en-IN" dirty="0">
                <a:solidFill>
                  <a:srgbClr val="000000"/>
                </a:solidFill>
                <a:latin typeface="verdana" panose="020B0604030504040204" pitchFamily="34" charset="0"/>
              </a:rPr>
              <a:t>Features of Scala.</a:t>
            </a:r>
          </a:p>
          <a:p>
            <a:pPr algn="just"/>
            <a:r>
              <a:rPr lang="en-IN" dirty="0">
                <a:solidFill>
                  <a:srgbClr val="000000"/>
                </a:solidFill>
                <a:latin typeface="verdana" panose="020B0604030504040204" pitchFamily="34" charset="0"/>
              </a:rPr>
              <a:t>Simple Program of Scala</a:t>
            </a:r>
          </a:p>
          <a:p>
            <a:pPr algn="just"/>
            <a:r>
              <a:rPr lang="en-US" dirty="0">
                <a:solidFill>
                  <a:srgbClr val="000000"/>
                </a:solidFill>
                <a:latin typeface="verdana" panose="020B0604030504040204" pitchFamily="34" charset="0"/>
              </a:rPr>
              <a:t>Scala Variables and Data Types</a:t>
            </a:r>
          </a:p>
          <a:p>
            <a:pPr algn="just"/>
            <a:r>
              <a:rPr lang="en-IN" dirty="0">
                <a:solidFill>
                  <a:srgbClr val="000000"/>
                </a:solidFill>
                <a:latin typeface="verdana" panose="020B0604030504040204" pitchFamily="34" charset="0"/>
              </a:rPr>
              <a:t>Scala Conditional Expressions</a:t>
            </a:r>
          </a:p>
          <a:p>
            <a:pPr algn="just"/>
            <a:r>
              <a:rPr lang="en-IN" dirty="0">
                <a:solidFill>
                  <a:srgbClr val="000000"/>
                </a:solidFill>
                <a:latin typeface="verdana" panose="020B0604030504040204" pitchFamily="34" charset="0"/>
              </a:rPr>
              <a:t>Scala Pattern Matching</a:t>
            </a:r>
          </a:p>
          <a:p>
            <a:pPr algn="just"/>
            <a:r>
              <a:rPr lang="en-IN" sz="2000" b="1" dirty="0">
                <a:solidFill>
                  <a:srgbClr val="DF3A01"/>
                </a:solidFill>
                <a:latin typeface="verdana" panose="020B0604030504040204" pitchFamily="34" charset="0"/>
              </a:rPr>
              <a:t>Scala Loop</a:t>
            </a:r>
          </a:p>
          <a:p>
            <a:pPr algn="just"/>
            <a:r>
              <a:rPr lang="en-IN" dirty="0">
                <a:solidFill>
                  <a:srgbClr val="000000"/>
                </a:solidFill>
                <a:latin typeface="verdana" panose="020B0604030504040204" pitchFamily="34" charset="0"/>
              </a:rPr>
              <a:t>               while loop</a:t>
            </a:r>
          </a:p>
          <a:p>
            <a:pPr algn="just"/>
            <a:r>
              <a:rPr lang="en-IN" dirty="0">
                <a:solidFill>
                  <a:srgbClr val="000000"/>
                </a:solidFill>
                <a:latin typeface="verdana" panose="020B0604030504040204" pitchFamily="34" charset="0"/>
              </a:rPr>
              <a:t>                for loop</a:t>
            </a:r>
          </a:p>
          <a:p>
            <a:pPr algn="just"/>
            <a:r>
              <a:rPr lang="en-IN" sz="2000" b="0" i="0" dirty="0">
                <a:solidFill>
                  <a:srgbClr val="610B38"/>
                </a:solidFill>
                <a:effectLst/>
                <a:latin typeface="erdana"/>
              </a:rPr>
              <a:t> </a:t>
            </a:r>
            <a:r>
              <a:rPr lang="en-IN" sz="2000" b="1" dirty="0">
                <a:solidFill>
                  <a:srgbClr val="DF3A01"/>
                </a:solidFill>
                <a:latin typeface="verdana" panose="020B0604030504040204" pitchFamily="34" charset="0"/>
              </a:rPr>
              <a:t>Scala Break</a:t>
            </a:r>
          </a:p>
          <a:p>
            <a:pPr algn="just"/>
            <a:r>
              <a:rPr lang="en-IN" sz="2000" b="1" dirty="0">
                <a:solidFill>
                  <a:srgbClr val="DF3A01"/>
                </a:solidFill>
                <a:latin typeface="verdana" panose="020B0604030504040204" pitchFamily="34" charset="0"/>
              </a:rPr>
              <a:t>Scala Comments</a:t>
            </a:r>
          </a:p>
          <a:p>
            <a:pPr algn="just"/>
            <a:r>
              <a:rPr lang="en-IN" dirty="0">
                <a:solidFill>
                  <a:srgbClr val="000000"/>
                </a:solidFill>
                <a:latin typeface="verdana" panose="020B0604030504040204" pitchFamily="34" charset="0"/>
              </a:rPr>
              <a:t>                </a:t>
            </a:r>
            <a:r>
              <a:rPr lang="fr-FR" dirty="0">
                <a:solidFill>
                  <a:srgbClr val="000000"/>
                </a:solidFill>
                <a:latin typeface="verdana" panose="020B0604030504040204" pitchFamily="34" charset="0"/>
              </a:rPr>
              <a:t>Single line comment</a:t>
            </a:r>
          </a:p>
          <a:p>
            <a:pPr algn="just"/>
            <a:r>
              <a:rPr lang="fr-FR" dirty="0">
                <a:solidFill>
                  <a:srgbClr val="000000"/>
                </a:solidFill>
                <a:latin typeface="verdana" panose="020B0604030504040204" pitchFamily="34" charset="0"/>
              </a:rPr>
              <a:t>                </a:t>
            </a:r>
            <a:r>
              <a:rPr lang="fr-FR" dirty="0" err="1">
                <a:solidFill>
                  <a:srgbClr val="000000"/>
                </a:solidFill>
                <a:latin typeface="verdana" panose="020B0604030504040204" pitchFamily="34" charset="0"/>
              </a:rPr>
              <a:t>Multiline</a:t>
            </a:r>
            <a:r>
              <a:rPr lang="fr-FR" dirty="0">
                <a:solidFill>
                  <a:srgbClr val="000000"/>
                </a:solidFill>
                <a:latin typeface="verdana" panose="020B0604030504040204" pitchFamily="34" charset="0"/>
              </a:rPr>
              <a:t> comment</a:t>
            </a:r>
          </a:p>
          <a:p>
            <a:pPr algn="just"/>
            <a:r>
              <a:rPr lang="fr-FR" dirty="0">
                <a:solidFill>
                  <a:srgbClr val="000000"/>
                </a:solidFill>
                <a:latin typeface="verdana" panose="020B0604030504040204" pitchFamily="34" charset="0"/>
              </a:rPr>
              <a:t>                Documentation comment</a:t>
            </a:r>
          </a:p>
          <a:p>
            <a:pPr algn="just"/>
            <a:r>
              <a:rPr lang="en-IN" sz="2000" b="1" i="0" dirty="0">
                <a:solidFill>
                  <a:srgbClr val="DF3A01"/>
                </a:solidFill>
                <a:effectLst/>
                <a:latin typeface="verdana" panose="020B0604030504040204" pitchFamily="34" charset="0"/>
              </a:rPr>
              <a:t>Scala Functions</a:t>
            </a:r>
            <a:endParaRPr lang="en-IN" sz="2000" b="1" i="0" dirty="0">
              <a:solidFill>
                <a:srgbClr val="000000"/>
              </a:solidFill>
              <a:effectLst/>
              <a:latin typeface="Times New Roman" panose="02020603050405020304" pitchFamily="18" charset="0"/>
            </a:endParaRPr>
          </a:p>
          <a:p>
            <a:pPr algn="just"/>
            <a:r>
              <a:rPr lang="fr-FR" sz="2000" dirty="0">
                <a:solidFill>
                  <a:srgbClr val="000000"/>
                </a:solidFill>
                <a:latin typeface="inter-regular"/>
              </a:rPr>
              <a:t>                      </a:t>
            </a:r>
            <a:r>
              <a:rPr lang="en-IN" dirty="0">
                <a:solidFill>
                  <a:srgbClr val="000000"/>
                </a:solidFill>
                <a:latin typeface="verdana" panose="020B0604030504040204" pitchFamily="34" charset="0"/>
              </a:rPr>
              <a:t>Scala Functions</a:t>
            </a:r>
          </a:p>
          <a:p>
            <a:pPr algn="just"/>
            <a:r>
              <a:rPr lang="en-IN" dirty="0">
                <a:solidFill>
                  <a:srgbClr val="000000"/>
                </a:solidFill>
                <a:latin typeface="verdana" panose="020B0604030504040204" pitchFamily="34" charset="0"/>
              </a:rPr>
              <a:t>                Scala Higher Order Functions</a:t>
            </a:r>
          </a:p>
          <a:p>
            <a:pPr algn="just"/>
            <a:r>
              <a:rPr lang="en-IN" sz="2000" b="1" i="0" dirty="0">
                <a:solidFill>
                  <a:srgbClr val="DF3A01"/>
                </a:solidFill>
                <a:effectLst/>
                <a:latin typeface="verdana" panose="020B0604030504040204" pitchFamily="34" charset="0"/>
              </a:rPr>
              <a:t>Scala OOPs Concepts</a:t>
            </a:r>
          </a:p>
          <a:p>
            <a:pPr algn="just"/>
            <a:r>
              <a:rPr lang="en-IN" dirty="0">
                <a:solidFill>
                  <a:srgbClr val="000000"/>
                </a:solidFill>
                <a:latin typeface="verdana" panose="020B0604030504040204" pitchFamily="34" charset="0"/>
              </a:rPr>
              <a:t>                Scala Object and Classes</a:t>
            </a:r>
          </a:p>
          <a:p>
            <a:pPr algn="just"/>
            <a:r>
              <a:rPr lang="en-IN" dirty="0">
                <a:solidFill>
                  <a:srgbClr val="000000"/>
                </a:solidFill>
                <a:latin typeface="verdana" panose="020B0604030504040204" pitchFamily="34" charset="0"/>
              </a:rPr>
              <a:t>                Singleton and Companion Object</a:t>
            </a:r>
          </a:p>
          <a:p>
            <a:pPr algn="just"/>
            <a:r>
              <a:rPr lang="en-IN" dirty="0">
                <a:solidFill>
                  <a:srgbClr val="000000"/>
                </a:solidFill>
                <a:latin typeface="verdana" panose="020B0604030504040204" pitchFamily="34" charset="0"/>
              </a:rPr>
              <a:t>                Case Classes &amp; Objects</a:t>
            </a:r>
          </a:p>
          <a:p>
            <a:pPr algn="just"/>
            <a:r>
              <a:rPr lang="en-IN" dirty="0">
                <a:solidFill>
                  <a:srgbClr val="000000"/>
                </a:solidFill>
                <a:latin typeface="verdana" panose="020B0604030504040204" pitchFamily="34" charset="0"/>
              </a:rPr>
              <a:t>                Scala Constructors</a:t>
            </a:r>
          </a:p>
          <a:p>
            <a:pPr algn="just"/>
            <a:r>
              <a:rPr lang="en-IN" dirty="0">
                <a:solidFill>
                  <a:srgbClr val="000000"/>
                </a:solidFill>
                <a:latin typeface="verdana" panose="020B0604030504040204" pitchFamily="34" charset="0"/>
              </a:rPr>
              <a:t>                Scala Method Overloading</a:t>
            </a:r>
          </a:p>
          <a:p>
            <a:pPr algn="just"/>
            <a:r>
              <a:rPr lang="en-IN" dirty="0">
                <a:solidFill>
                  <a:srgbClr val="000000"/>
                </a:solidFill>
                <a:latin typeface="verdana" panose="020B0604030504040204" pitchFamily="34" charset="0"/>
              </a:rPr>
              <a:t>                Scala This keyword</a:t>
            </a:r>
          </a:p>
          <a:p>
            <a:pPr algn="just"/>
            <a:r>
              <a:rPr lang="en-IN" dirty="0">
                <a:solidFill>
                  <a:srgbClr val="000000"/>
                </a:solidFill>
                <a:latin typeface="verdana" panose="020B0604030504040204" pitchFamily="34" charset="0"/>
              </a:rPr>
              <a:t>                Scala Inheritance</a:t>
            </a:r>
          </a:p>
          <a:p>
            <a:pPr algn="just"/>
            <a:r>
              <a:rPr lang="en-IN" dirty="0">
                <a:solidFill>
                  <a:srgbClr val="000000"/>
                </a:solidFill>
                <a:latin typeface="verdana" panose="020B0604030504040204" pitchFamily="34" charset="0"/>
              </a:rPr>
              <a:t>                Scala Method Overriding</a:t>
            </a:r>
          </a:p>
          <a:p>
            <a:pPr algn="just"/>
            <a:r>
              <a:rPr lang="en-IN" dirty="0">
                <a:solidFill>
                  <a:srgbClr val="000000"/>
                </a:solidFill>
                <a:latin typeface="verdana" panose="020B0604030504040204" pitchFamily="34" charset="0"/>
              </a:rPr>
              <a:t>                Scala Field Overriding</a:t>
            </a:r>
          </a:p>
          <a:p>
            <a:pPr algn="just"/>
            <a:r>
              <a:rPr lang="en-IN" dirty="0">
                <a:solidFill>
                  <a:srgbClr val="000000"/>
                </a:solidFill>
                <a:latin typeface="verdana" panose="020B0604030504040204" pitchFamily="34" charset="0"/>
              </a:rPr>
              <a:t>                Scala Final</a:t>
            </a:r>
          </a:p>
          <a:p>
            <a:pPr algn="just"/>
            <a:endParaRPr lang="en-IN" sz="2000" b="1" i="0" dirty="0">
              <a:solidFill>
                <a:srgbClr val="000000"/>
              </a:solidFill>
              <a:effectLst/>
              <a:latin typeface="Times New Roman" panose="02020603050405020304" pitchFamily="18" charset="0"/>
            </a:endParaRPr>
          </a:p>
          <a:p>
            <a:pPr algn="just"/>
            <a:endParaRPr lang="en-IN" sz="2000" b="0" i="0" dirty="0">
              <a:solidFill>
                <a:srgbClr val="610B38"/>
              </a:solidFill>
              <a:effectLst/>
              <a:latin typeface="erdana"/>
            </a:endParaRPr>
          </a:p>
          <a:p>
            <a:pPr algn="just"/>
            <a:endParaRPr lang="en-IN" b="0" i="0" dirty="0">
              <a:solidFill>
                <a:srgbClr val="610B38"/>
              </a:solidFill>
              <a:effectLst/>
              <a:latin typeface="erdana"/>
            </a:endParaRPr>
          </a:p>
          <a:p>
            <a:pPr algn="just"/>
            <a:endParaRPr lang="fr-FR" b="0" i="0" dirty="0">
              <a:solidFill>
                <a:srgbClr val="000000"/>
              </a:solidFill>
              <a:effectLst/>
              <a:latin typeface="inter-regular"/>
            </a:endParaRPr>
          </a:p>
          <a:p>
            <a:pPr algn="just"/>
            <a:endParaRPr lang="en-IN" b="0" i="0" dirty="0">
              <a:solidFill>
                <a:srgbClr val="610B38"/>
              </a:solidFill>
              <a:effectLst/>
              <a:latin typeface="erdana"/>
            </a:endParaRPr>
          </a:p>
          <a:p>
            <a:pPr algn="just"/>
            <a:endParaRPr lang="en-IN" b="0" i="0" dirty="0">
              <a:solidFill>
                <a:srgbClr val="610B38"/>
              </a:solidFill>
              <a:effectLst/>
              <a:latin typeface="erdana"/>
            </a:endParaRPr>
          </a:p>
          <a:p>
            <a:pPr algn="just"/>
            <a:endParaRPr lang="en-IN" b="0" i="0" dirty="0">
              <a:solidFill>
                <a:srgbClr val="610B38"/>
              </a:solidFill>
              <a:effectLst/>
              <a:latin typeface="erdana"/>
            </a:endParaRPr>
          </a:p>
          <a:p>
            <a:pPr algn="just"/>
            <a:endParaRPr lang="en-IN" b="0" i="0" dirty="0">
              <a:solidFill>
                <a:srgbClr val="610B38"/>
              </a:solidFill>
              <a:effectLst/>
              <a:latin typeface="erdana"/>
            </a:endParaRPr>
          </a:p>
          <a:p>
            <a:pPr algn="just"/>
            <a:endParaRPr lang="en-IN" b="0" i="0" dirty="0">
              <a:solidFill>
                <a:srgbClr val="610B38"/>
              </a:solidFill>
              <a:effectLst/>
              <a:latin typeface="erdana"/>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9844" y="476827"/>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solidFill>
                  <a:srgbClr val="FFFFFF"/>
                </a:solidFill>
                <a:cs typeface="Source Sans Pro Light"/>
              </a:rPr>
              <a:t>Unit Overview</a:t>
            </a:r>
            <a:endParaRPr lang="cs-CZ" sz="2800" dirty="0">
              <a:cs typeface="Source Sans Pro Light"/>
            </a:endParaRPr>
          </a:p>
        </p:txBody>
      </p:sp>
      <p:sp>
        <p:nvSpPr>
          <p:cNvPr id="18" name="TextBox 17">
            <a:extLst>
              <a:ext uri="{FF2B5EF4-FFF2-40B4-BE49-F238E27FC236}">
                <a16:creationId xmlns:a16="http://schemas.microsoft.com/office/drawing/2014/main" id="{781852F8-00CD-4E0B-BF6E-55C955D008FC}"/>
              </a:ext>
            </a:extLst>
          </p:cNvPr>
          <p:cNvSpPr txBox="1"/>
          <p:nvPr/>
        </p:nvSpPr>
        <p:spPr>
          <a:xfrm>
            <a:off x="446018" y="9585823"/>
            <a:ext cx="2952328" cy="369332"/>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Abstract Class</a:t>
            </a:r>
            <a:endParaRPr lang="en-IN" b="1" i="0" dirty="0">
              <a:solidFill>
                <a:srgbClr val="000000"/>
              </a:solidFill>
              <a:effectLst/>
              <a:latin typeface="Times New Roman" panose="02020603050405020304" pitchFamily="18" charset="0"/>
            </a:endParaRPr>
          </a:p>
        </p:txBody>
      </p:sp>
      <p:sp>
        <p:nvSpPr>
          <p:cNvPr id="20" name="TextBox 19">
            <a:extLst>
              <a:ext uri="{FF2B5EF4-FFF2-40B4-BE49-F238E27FC236}">
                <a16:creationId xmlns:a16="http://schemas.microsoft.com/office/drawing/2014/main" id="{1C425E7A-0406-4F89-AF03-E7B9681028BC}"/>
              </a:ext>
            </a:extLst>
          </p:cNvPr>
          <p:cNvSpPr txBox="1"/>
          <p:nvPr/>
        </p:nvSpPr>
        <p:spPr>
          <a:xfrm>
            <a:off x="6098169" y="148538"/>
            <a:ext cx="2952328" cy="923330"/>
          </a:xfrm>
          <a:prstGeom prst="rect">
            <a:avLst/>
          </a:prstGeom>
          <a:noFill/>
        </p:spPr>
        <p:txBody>
          <a:bodyPr wrap="square">
            <a:spAutoFit/>
          </a:bodyPr>
          <a:lstStyle/>
          <a:p>
            <a:pPr algn="l"/>
            <a:r>
              <a:rPr lang="fr-FR" b="1" i="0" dirty="0">
                <a:solidFill>
                  <a:srgbClr val="DF3A01"/>
                </a:solidFill>
                <a:effectLst/>
                <a:latin typeface="verdana" panose="020B0604030504040204" pitchFamily="34" charset="0"/>
              </a:rPr>
              <a:t>Scala Trait</a:t>
            </a:r>
            <a:endParaRPr lang="fr-FR" b="1" i="0" dirty="0">
              <a:solidFill>
                <a:srgbClr val="000000"/>
              </a:solidFill>
              <a:effectLst/>
              <a:latin typeface="Times New Roman" panose="02020603050405020304" pitchFamily="18" charset="0"/>
            </a:endParaRPr>
          </a:p>
          <a:p>
            <a:pPr algn="l"/>
            <a:r>
              <a:rPr lang="fr-FR" b="0" i="0" strike="noStrike" dirty="0">
                <a:solidFill>
                  <a:srgbClr val="000000"/>
                </a:solidFill>
                <a:effectLst/>
                <a:latin typeface="verdana" panose="020B0604030504040204" pitchFamily="34" charset="0"/>
              </a:rPr>
              <a:t>        </a:t>
            </a:r>
            <a:r>
              <a:rPr lang="fr-FR" dirty="0">
                <a:solidFill>
                  <a:srgbClr val="000000"/>
                </a:solidFill>
                <a:latin typeface="verdana" panose="020B0604030504040204" pitchFamily="34" charset="0"/>
              </a:rPr>
              <a:t>Scala Trait</a:t>
            </a:r>
          </a:p>
          <a:p>
            <a:pPr algn="l"/>
            <a:r>
              <a:rPr lang="fr-FR" dirty="0">
                <a:solidFill>
                  <a:srgbClr val="000000"/>
                </a:solidFill>
                <a:latin typeface="verdana" panose="020B0604030504040204" pitchFamily="34" charset="0"/>
              </a:rPr>
              <a:t>        Scala Trait </a:t>
            </a:r>
            <a:r>
              <a:rPr lang="fr-FR" dirty="0" err="1">
                <a:solidFill>
                  <a:srgbClr val="000000"/>
                </a:solidFill>
                <a:latin typeface="verdana" panose="020B0604030504040204" pitchFamily="34" charset="0"/>
              </a:rPr>
              <a:t>Mixins</a:t>
            </a:r>
            <a:endParaRPr lang="fr-FR" dirty="0">
              <a:solidFill>
                <a:srgbClr val="000000"/>
              </a:solidFill>
              <a:latin typeface="verdana" panose="020B0604030504040204" pitchFamily="34" charset="0"/>
            </a:endParaRPr>
          </a:p>
        </p:txBody>
      </p:sp>
      <p:sp>
        <p:nvSpPr>
          <p:cNvPr id="25" name="TextBox 24">
            <a:extLst>
              <a:ext uri="{FF2B5EF4-FFF2-40B4-BE49-F238E27FC236}">
                <a16:creationId xmlns:a16="http://schemas.microsoft.com/office/drawing/2014/main" id="{47A2E89F-7DAC-4231-9DAC-28C1C1FC68AB}"/>
              </a:ext>
            </a:extLst>
          </p:cNvPr>
          <p:cNvSpPr txBox="1"/>
          <p:nvPr/>
        </p:nvSpPr>
        <p:spPr>
          <a:xfrm>
            <a:off x="5976764" y="1062964"/>
            <a:ext cx="3078476" cy="369332"/>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Access Modifiers</a:t>
            </a:r>
            <a:endParaRPr lang="en-IN" b="1" i="0" dirty="0">
              <a:solidFill>
                <a:srgbClr val="000000"/>
              </a:solidFill>
              <a:effectLst/>
              <a:latin typeface="Times New Roman" panose="02020603050405020304" pitchFamily="18" charset="0"/>
            </a:endParaRPr>
          </a:p>
        </p:txBody>
      </p:sp>
      <p:sp>
        <p:nvSpPr>
          <p:cNvPr id="26" name="TextBox 25">
            <a:extLst>
              <a:ext uri="{FF2B5EF4-FFF2-40B4-BE49-F238E27FC236}">
                <a16:creationId xmlns:a16="http://schemas.microsoft.com/office/drawing/2014/main" id="{47D274B1-BA52-4C21-BFBA-F8E7630CBA71}"/>
              </a:ext>
            </a:extLst>
          </p:cNvPr>
          <p:cNvSpPr txBox="1"/>
          <p:nvPr/>
        </p:nvSpPr>
        <p:spPr>
          <a:xfrm>
            <a:off x="6078294" y="1434462"/>
            <a:ext cx="1709417" cy="369332"/>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Array</a:t>
            </a:r>
            <a:endParaRPr lang="en-IN" b="1" i="0" dirty="0">
              <a:solidFill>
                <a:srgbClr val="000000"/>
              </a:solidFill>
              <a:effectLst/>
              <a:latin typeface="Times New Roman" panose="02020603050405020304" pitchFamily="18" charset="0"/>
            </a:endParaRPr>
          </a:p>
        </p:txBody>
      </p:sp>
      <p:sp>
        <p:nvSpPr>
          <p:cNvPr id="27" name="TextBox 26">
            <a:extLst>
              <a:ext uri="{FF2B5EF4-FFF2-40B4-BE49-F238E27FC236}">
                <a16:creationId xmlns:a16="http://schemas.microsoft.com/office/drawing/2014/main" id="{0642ABAC-8BFB-4509-A0B5-6D82C47CC2F6}"/>
              </a:ext>
            </a:extLst>
          </p:cNvPr>
          <p:cNvSpPr txBox="1"/>
          <p:nvPr/>
        </p:nvSpPr>
        <p:spPr>
          <a:xfrm>
            <a:off x="6586266" y="1812698"/>
            <a:ext cx="2952328" cy="646331"/>
          </a:xfrm>
          <a:prstGeom prst="rect">
            <a:avLst/>
          </a:prstGeom>
          <a:noFill/>
        </p:spPr>
        <p:txBody>
          <a:bodyPr wrap="square">
            <a:spAutoFit/>
          </a:bodyPr>
          <a:lstStyle/>
          <a:p>
            <a:pPr algn="l"/>
            <a:r>
              <a:rPr lang="it-IT" dirty="0">
                <a:solidFill>
                  <a:srgbClr val="000000"/>
                </a:solidFill>
                <a:latin typeface="verdana" panose="020B0604030504040204" pitchFamily="34" charset="0"/>
              </a:rPr>
              <a:t>Scala Array</a:t>
            </a:r>
          </a:p>
          <a:p>
            <a:pPr algn="l"/>
            <a:r>
              <a:rPr lang="it-IT" dirty="0">
                <a:solidFill>
                  <a:srgbClr val="000000"/>
                </a:solidFill>
                <a:latin typeface="verdana" panose="020B0604030504040204" pitchFamily="34" charset="0"/>
              </a:rPr>
              <a:t>Multidimensional Array</a:t>
            </a:r>
          </a:p>
        </p:txBody>
      </p:sp>
      <p:sp>
        <p:nvSpPr>
          <p:cNvPr id="28" name="TextBox 27">
            <a:extLst>
              <a:ext uri="{FF2B5EF4-FFF2-40B4-BE49-F238E27FC236}">
                <a16:creationId xmlns:a16="http://schemas.microsoft.com/office/drawing/2014/main" id="{DFC9216D-D5EC-4D0F-8E6A-5D79C886493F}"/>
              </a:ext>
            </a:extLst>
          </p:cNvPr>
          <p:cNvSpPr txBox="1"/>
          <p:nvPr/>
        </p:nvSpPr>
        <p:spPr>
          <a:xfrm>
            <a:off x="5998452" y="2538328"/>
            <a:ext cx="3960440" cy="1200329"/>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String</a:t>
            </a:r>
            <a:endParaRPr lang="en-IN" b="1" i="0" dirty="0">
              <a:solidFill>
                <a:srgbClr val="000000"/>
              </a:solidFill>
              <a:effectLst/>
              <a:latin typeface="Times New Roman" panose="02020603050405020304" pitchFamily="18" charset="0"/>
            </a:endParaRPr>
          </a:p>
          <a:p>
            <a:r>
              <a:rPr lang="en-IN" b="0" i="0" u="none" strike="noStrike" dirty="0">
                <a:solidFill>
                  <a:srgbClr val="000000"/>
                </a:solidFill>
                <a:effectLst/>
                <a:latin typeface="verdana" panose="020B0604030504040204" pitchFamily="34" charset="0"/>
              </a:rPr>
              <a:t>         Scala String</a:t>
            </a:r>
          </a:p>
          <a:p>
            <a:r>
              <a:rPr lang="en-IN" b="0" i="0" u="none" strike="noStrike" dirty="0">
                <a:solidFill>
                  <a:srgbClr val="000000"/>
                </a:solidFill>
                <a:effectLst/>
                <a:latin typeface="verdana" panose="020B0604030504040204" pitchFamily="34" charset="0"/>
              </a:rPr>
              <a:t>         Scala String Methods</a:t>
            </a:r>
          </a:p>
          <a:p>
            <a:r>
              <a:rPr lang="en-IN" b="0" i="0" u="none" strike="noStrike" dirty="0">
                <a:solidFill>
                  <a:srgbClr val="000000"/>
                </a:solidFill>
                <a:effectLst/>
                <a:latin typeface="verdana" panose="020B0604030504040204" pitchFamily="34" charset="0"/>
              </a:rPr>
              <a:t>         Scala String Interpolation</a:t>
            </a:r>
            <a:endParaRPr lang="en-IN" b="0" i="0" dirty="0">
              <a:solidFill>
                <a:srgbClr val="000000"/>
              </a:solidFill>
              <a:effectLst/>
              <a:latin typeface="Times New Roman" panose="02020603050405020304" pitchFamily="18" charset="0"/>
            </a:endParaRPr>
          </a:p>
        </p:txBody>
      </p:sp>
      <p:sp>
        <p:nvSpPr>
          <p:cNvPr id="30" name="TextBox 29">
            <a:extLst>
              <a:ext uri="{FF2B5EF4-FFF2-40B4-BE49-F238E27FC236}">
                <a16:creationId xmlns:a16="http://schemas.microsoft.com/office/drawing/2014/main" id="{D2B79C55-AD54-4A75-9154-FFC79681D028}"/>
              </a:ext>
            </a:extLst>
          </p:cNvPr>
          <p:cNvSpPr txBox="1"/>
          <p:nvPr/>
        </p:nvSpPr>
        <p:spPr>
          <a:xfrm>
            <a:off x="5947128" y="3747561"/>
            <a:ext cx="4230604" cy="2031325"/>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Exceptions</a:t>
            </a:r>
            <a:endParaRPr lang="en-IN" b="1" i="0" dirty="0">
              <a:solidFill>
                <a:srgbClr val="000000"/>
              </a:solidFill>
              <a:effectLst/>
              <a:latin typeface="Times New Roman" panose="02020603050405020304" pitchFamily="18" charset="0"/>
            </a:endParaRPr>
          </a:p>
          <a:p>
            <a:pPr algn="l"/>
            <a:r>
              <a:rPr lang="en-IN" b="0" i="0" u="none" strike="noStrike" dirty="0">
                <a:solidFill>
                  <a:srgbClr val="000000"/>
                </a:solidFill>
                <a:effectLst/>
                <a:latin typeface="verdana" panose="020B0604030504040204" pitchFamily="34" charset="0"/>
              </a:rPr>
              <a:t>         Scala Exception Handling</a:t>
            </a:r>
          </a:p>
          <a:p>
            <a:pPr algn="l"/>
            <a:r>
              <a:rPr lang="en-IN" b="0" i="0" u="none" strike="noStrike" dirty="0">
                <a:solidFill>
                  <a:srgbClr val="000000"/>
                </a:solidFill>
                <a:effectLst/>
                <a:latin typeface="verdana" panose="020B0604030504040204" pitchFamily="34" charset="0"/>
              </a:rPr>
              <a:t>         Scala Try Catch Block</a:t>
            </a:r>
          </a:p>
          <a:p>
            <a:pPr algn="l"/>
            <a:r>
              <a:rPr lang="en-IN" b="0" i="0" u="none" strike="noStrike" dirty="0">
                <a:solidFill>
                  <a:srgbClr val="000000"/>
                </a:solidFill>
                <a:effectLst/>
                <a:latin typeface="verdana" panose="020B0604030504040204" pitchFamily="34" charset="0"/>
              </a:rPr>
              <a:t>         Scala Finally Block</a:t>
            </a:r>
          </a:p>
          <a:p>
            <a:pPr algn="l"/>
            <a:r>
              <a:rPr lang="en-IN" b="0" i="0" u="none" strike="noStrike" dirty="0">
                <a:solidFill>
                  <a:srgbClr val="000000"/>
                </a:solidFill>
                <a:effectLst/>
                <a:latin typeface="verdana" panose="020B0604030504040204" pitchFamily="34" charset="0"/>
              </a:rPr>
              <a:t>         Scala Throw keyword</a:t>
            </a:r>
          </a:p>
          <a:p>
            <a:pPr algn="l"/>
            <a:r>
              <a:rPr lang="en-IN" b="0" i="0" u="none" strike="noStrike" dirty="0">
                <a:solidFill>
                  <a:srgbClr val="000000"/>
                </a:solidFill>
                <a:effectLst/>
                <a:latin typeface="verdana" panose="020B0604030504040204" pitchFamily="34" charset="0"/>
              </a:rPr>
              <a:t>         Scala Throws keyword</a:t>
            </a:r>
          </a:p>
          <a:p>
            <a:pPr algn="l"/>
            <a:r>
              <a:rPr lang="en-IN" b="0" i="0" u="none" strike="noStrike" dirty="0">
                <a:solidFill>
                  <a:srgbClr val="000000"/>
                </a:solidFill>
                <a:effectLst/>
                <a:latin typeface="verdana" panose="020B0604030504040204" pitchFamily="34" charset="0"/>
              </a:rPr>
              <a:t>         Scala Custom Exception</a:t>
            </a:r>
            <a:endParaRPr lang="en-IN" b="0" i="0" dirty="0">
              <a:solidFill>
                <a:srgbClr val="000000"/>
              </a:solidFill>
              <a:effectLst/>
              <a:latin typeface="Times New Roman" panose="02020603050405020304" pitchFamily="18" charset="0"/>
            </a:endParaRPr>
          </a:p>
        </p:txBody>
      </p:sp>
      <p:sp>
        <p:nvSpPr>
          <p:cNvPr id="32" name="TextBox 31">
            <a:extLst>
              <a:ext uri="{FF2B5EF4-FFF2-40B4-BE49-F238E27FC236}">
                <a16:creationId xmlns:a16="http://schemas.microsoft.com/office/drawing/2014/main" id="{9CDC1900-A911-4356-A485-A880E82BBE22}"/>
              </a:ext>
            </a:extLst>
          </p:cNvPr>
          <p:cNvSpPr txBox="1"/>
          <p:nvPr/>
        </p:nvSpPr>
        <p:spPr>
          <a:xfrm>
            <a:off x="6098169" y="5793787"/>
            <a:ext cx="2938248" cy="4524315"/>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Collections</a:t>
            </a:r>
            <a:endParaRPr lang="en-IN" b="1" i="0" dirty="0">
              <a:solidFill>
                <a:srgbClr val="000000"/>
              </a:solidFill>
              <a:effectLst/>
              <a:latin typeface="Times New Roman" panose="02020603050405020304" pitchFamily="18" charset="0"/>
            </a:endParaRPr>
          </a:p>
          <a:p>
            <a:pPr algn="l"/>
            <a:r>
              <a:rPr lang="en-IN" b="0" i="0" u="none" strike="noStrike" dirty="0">
                <a:solidFill>
                  <a:srgbClr val="000000"/>
                </a:solidFill>
                <a:effectLst/>
                <a:latin typeface="verdana" panose="020B0604030504040204" pitchFamily="34" charset="0"/>
              </a:rPr>
              <a:t>       Scala Collection</a:t>
            </a:r>
          </a:p>
          <a:p>
            <a:pPr algn="l"/>
            <a:r>
              <a:rPr lang="en-IN" b="0" i="0" u="none" strike="noStrike" dirty="0">
                <a:solidFill>
                  <a:srgbClr val="000000"/>
                </a:solidFill>
                <a:effectLst/>
                <a:latin typeface="verdana" panose="020B0604030504040204" pitchFamily="34" charset="0"/>
              </a:rPr>
              <a:t>       Scala Set</a:t>
            </a:r>
          </a:p>
          <a:p>
            <a:pPr algn="l"/>
            <a:r>
              <a:rPr lang="en-IN" b="0" i="0" u="none" strike="noStrike" dirty="0">
                <a:solidFill>
                  <a:srgbClr val="000000"/>
                </a:solidFill>
                <a:effectLst/>
                <a:latin typeface="verdana" panose="020B0604030504040204" pitchFamily="34" charset="0"/>
              </a:rPr>
              <a:t>       Scala HashSet</a:t>
            </a:r>
          </a:p>
          <a:p>
            <a:pPr algn="l"/>
            <a:r>
              <a:rPr lang="en-IN" b="0" i="0" u="none" strike="noStrike" dirty="0">
                <a:solidFill>
                  <a:srgbClr val="000000"/>
                </a:solidFill>
                <a:effectLst/>
                <a:latin typeface="verdana" panose="020B0604030504040204" pitchFamily="34" charset="0"/>
              </a:rPr>
              <a:t>       Scala </a:t>
            </a:r>
            <a:r>
              <a:rPr lang="en-IN" b="0" i="0" u="none" strike="noStrike" dirty="0" err="1">
                <a:solidFill>
                  <a:srgbClr val="000000"/>
                </a:solidFill>
                <a:effectLst/>
                <a:latin typeface="verdana" panose="020B0604030504040204" pitchFamily="34" charset="0"/>
              </a:rPr>
              <a:t>BitSet</a:t>
            </a:r>
            <a:endParaRPr lang="en-IN" b="0" i="0" u="none" strike="noStrike" dirty="0">
              <a:solidFill>
                <a:srgbClr val="000000"/>
              </a:solidFill>
              <a:effectLst/>
              <a:latin typeface="verdana" panose="020B0604030504040204" pitchFamily="34" charset="0"/>
            </a:endParaRPr>
          </a:p>
          <a:p>
            <a:pPr algn="l"/>
            <a:r>
              <a:rPr lang="en-IN" b="0" i="0" u="none" strike="noStrike" dirty="0">
                <a:solidFill>
                  <a:srgbClr val="000000"/>
                </a:solidFill>
                <a:effectLst/>
                <a:latin typeface="verdana" panose="020B0604030504040204" pitchFamily="34" charset="0"/>
              </a:rPr>
              <a:t>       Scala </a:t>
            </a:r>
            <a:r>
              <a:rPr lang="en-IN" b="0" i="0" u="none" strike="noStrike" dirty="0" err="1">
                <a:solidFill>
                  <a:srgbClr val="000000"/>
                </a:solidFill>
                <a:effectLst/>
                <a:latin typeface="verdana" panose="020B0604030504040204" pitchFamily="34" charset="0"/>
              </a:rPr>
              <a:t>ListSet</a:t>
            </a:r>
            <a:endParaRPr lang="en-IN" b="0" i="0" u="none" strike="noStrike" dirty="0">
              <a:solidFill>
                <a:srgbClr val="000000"/>
              </a:solidFill>
              <a:effectLst/>
              <a:latin typeface="verdana" panose="020B0604030504040204" pitchFamily="34" charset="0"/>
            </a:endParaRPr>
          </a:p>
          <a:p>
            <a:pPr algn="l"/>
            <a:r>
              <a:rPr lang="en-IN" b="0" i="0" u="none" strike="noStrike" dirty="0">
                <a:solidFill>
                  <a:srgbClr val="000000"/>
                </a:solidFill>
                <a:effectLst/>
                <a:latin typeface="verdana" panose="020B0604030504040204" pitchFamily="34" charset="0"/>
              </a:rPr>
              <a:t>       Scala </a:t>
            </a:r>
            <a:r>
              <a:rPr lang="en-IN" b="0" i="0" u="none" strike="noStrike" dirty="0" err="1">
                <a:solidFill>
                  <a:srgbClr val="000000"/>
                </a:solidFill>
                <a:effectLst/>
                <a:latin typeface="verdana" panose="020B0604030504040204" pitchFamily="34" charset="0"/>
              </a:rPr>
              <a:t>Seq</a:t>
            </a:r>
            <a:endParaRPr lang="en-IN" b="0" i="0" u="none" strike="noStrike" dirty="0">
              <a:solidFill>
                <a:srgbClr val="000000"/>
              </a:solidFill>
              <a:effectLst/>
              <a:latin typeface="verdana" panose="020B0604030504040204" pitchFamily="34" charset="0"/>
            </a:endParaRPr>
          </a:p>
          <a:p>
            <a:pPr algn="l"/>
            <a:r>
              <a:rPr lang="en-IN" b="0" i="0" u="none" strike="noStrike" dirty="0">
                <a:solidFill>
                  <a:srgbClr val="000000"/>
                </a:solidFill>
                <a:effectLst/>
                <a:latin typeface="verdana" panose="020B0604030504040204" pitchFamily="34" charset="0"/>
              </a:rPr>
              <a:t>       Scala Vector</a:t>
            </a:r>
          </a:p>
          <a:p>
            <a:pPr algn="l"/>
            <a:r>
              <a:rPr lang="en-IN" b="0" i="0" u="none" strike="noStrike" dirty="0">
                <a:solidFill>
                  <a:srgbClr val="000000"/>
                </a:solidFill>
                <a:effectLst/>
                <a:latin typeface="verdana" panose="020B0604030504040204" pitchFamily="34" charset="0"/>
              </a:rPr>
              <a:t>       Scala List</a:t>
            </a:r>
          </a:p>
          <a:p>
            <a:r>
              <a:rPr lang="en-IN" b="0" i="0" u="none" strike="noStrike" dirty="0">
                <a:solidFill>
                  <a:srgbClr val="000000"/>
                </a:solidFill>
                <a:effectLst/>
                <a:latin typeface="verdana" panose="020B0604030504040204" pitchFamily="34" charset="0"/>
              </a:rPr>
              <a:t>       Scala Queue</a:t>
            </a:r>
          </a:p>
          <a:p>
            <a:r>
              <a:rPr lang="en-IN" b="0" i="0" u="none" strike="noStrike" dirty="0">
                <a:solidFill>
                  <a:srgbClr val="000000"/>
                </a:solidFill>
                <a:effectLst/>
                <a:latin typeface="verdana" panose="020B0604030504040204" pitchFamily="34" charset="0"/>
              </a:rPr>
              <a:t>       Scala Stream</a:t>
            </a:r>
          </a:p>
          <a:p>
            <a:r>
              <a:rPr lang="en-IN" b="0" i="0" u="none" strike="noStrike" dirty="0">
                <a:solidFill>
                  <a:srgbClr val="000000"/>
                </a:solidFill>
                <a:effectLst/>
                <a:latin typeface="verdana" panose="020B0604030504040204" pitchFamily="34" charset="0"/>
              </a:rPr>
              <a:t>       Scala Maps</a:t>
            </a:r>
          </a:p>
          <a:p>
            <a:r>
              <a:rPr lang="en-IN" b="0" i="0" u="none" strike="noStrike" dirty="0">
                <a:solidFill>
                  <a:srgbClr val="000000"/>
                </a:solidFill>
                <a:effectLst/>
                <a:latin typeface="verdana" panose="020B0604030504040204" pitchFamily="34" charset="0"/>
              </a:rPr>
              <a:t>       Scala HashMap</a:t>
            </a:r>
          </a:p>
          <a:p>
            <a:r>
              <a:rPr lang="en-IN" b="0" i="0" dirty="0">
                <a:effectLst/>
                <a:latin typeface="verdana" panose="020B0604030504040204" pitchFamily="34" charset="0"/>
              </a:rPr>
              <a:t>       Scala </a:t>
            </a:r>
            <a:r>
              <a:rPr lang="en-IN" b="0" i="0" dirty="0" err="1">
                <a:effectLst/>
                <a:latin typeface="verdana" panose="020B0604030504040204" pitchFamily="34" charset="0"/>
              </a:rPr>
              <a:t>ListMap</a:t>
            </a:r>
            <a:endParaRPr lang="en-IN" dirty="0"/>
          </a:p>
          <a:p>
            <a:endParaRPr lang="en-IN" b="0" i="0" u="none" strike="noStrike" dirty="0">
              <a:solidFill>
                <a:srgbClr val="000000"/>
              </a:solidFill>
              <a:effectLst/>
              <a:latin typeface="verdana" panose="020B0604030504040204" pitchFamily="34" charset="0"/>
            </a:endParaRPr>
          </a:p>
          <a:p>
            <a:pPr algn="l"/>
            <a:endParaRPr lang="en-IN" b="0" i="0" dirty="0">
              <a:solidFill>
                <a:srgbClr val="000000"/>
              </a:solidFill>
              <a:effectLst/>
              <a:latin typeface="Times New Roman" panose="02020603050405020304" pitchFamily="18" charset="0"/>
            </a:endParaRPr>
          </a:p>
        </p:txBody>
      </p:sp>
      <p:sp>
        <p:nvSpPr>
          <p:cNvPr id="36" name="TextBox 35">
            <a:extLst>
              <a:ext uri="{FF2B5EF4-FFF2-40B4-BE49-F238E27FC236}">
                <a16:creationId xmlns:a16="http://schemas.microsoft.com/office/drawing/2014/main" id="{42799517-DD66-4EF3-A13D-02BB9D45BE3A}"/>
              </a:ext>
            </a:extLst>
          </p:cNvPr>
          <p:cNvSpPr txBox="1"/>
          <p:nvPr/>
        </p:nvSpPr>
        <p:spPr>
          <a:xfrm>
            <a:off x="10177732" y="180379"/>
            <a:ext cx="9511144" cy="923330"/>
          </a:xfrm>
          <a:prstGeom prst="rect">
            <a:avLst/>
          </a:prstGeom>
          <a:noFill/>
        </p:spPr>
        <p:txBody>
          <a:bodyPr wrap="square">
            <a:spAutoFit/>
          </a:bodyPr>
          <a:lstStyle/>
          <a:p>
            <a:pPr algn="l"/>
            <a:r>
              <a:rPr lang="it-IT" b="1" i="0" dirty="0">
                <a:solidFill>
                  <a:srgbClr val="DF3A01"/>
                </a:solidFill>
                <a:effectLst/>
                <a:latin typeface="verdana" panose="020B0604030504040204" pitchFamily="34" charset="0"/>
              </a:rPr>
              <a:t>Scala Tuple</a:t>
            </a:r>
            <a:endParaRPr lang="it-IT" b="1" i="0" dirty="0">
              <a:solidFill>
                <a:srgbClr val="000000"/>
              </a:solidFill>
              <a:effectLst/>
              <a:latin typeface="Times New Roman" panose="02020603050405020304" pitchFamily="18" charset="0"/>
            </a:endParaRPr>
          </a:p>
          <a:p>
            <a:pPr algn="l"/>
            <a:r>
              <a:rPr lang="it-IT" dirty="0">
                <a:solidFill>
                  <a:srgbClr val="000000"/>
                </a:solidFill>
                <a:latin typeface="verdana" panose="020B0604030504040204" pitchFamily="34" charset="0"/>
              </a:rPr>
              <a:t>     </a:t>
            </a:r>
            <a:r>
              <a:rPr lang="it-IT" b="0" i="0" u="none" strike="noStrike" dirty="0">
                <a:solidFill>
                  <a:srgbClr val="000000"/>
                </a:solidFill>
                <a:effectLst/>
                <a:latin typeface="verdana" panose="020B0604030504040204" pitchFamily="34" charset="0"/>
              </a:rPr>
              <a:t>Scala Tuples</a:t>
            </a:r>
          </a:p>
          <a:p>
            <a:pPr algn="l"/>
            <a:r>
              <a:rPr lang="it-IT" b="0" i="0" u="none" strike="noStrike" dirty="0">
                <a:solidFill>
                  <a:srgbClr val="000000"/>
                </a:solidFill>
                <a:effectLst/>
                <a:latin typeface="verdana" panose="020B0604030504040204" pitchFamily="34" charset="0"/>
              </a:rPr>
              <a:t>      Scala Tuple Example</a:t>
            </a:r>
            <a:endParaRPr lang="it-IT" b="0" i="0" dirty="0">
              <a:solidFill>
                <a:srgbClr val="000000"/>
              </a:solidFill>
              <a:effectLst/>
              <a:latin typeface="Times New Roman" panose="02020603050405020304" pitchFamily="18" charset="0"/>
            </a:endParaRPr>
          </a:p>
        </p:txBody>
      </p:sp>
      <p:sp>
        <p:nvSpPr>
          <p:cNvPr id="38" name="TextBox 37">
            <a:extLst>
              <a:ext uri="{FF2B5EF4-FFF2-40B4-BE49-F238E27FC236}">
                <a16:creationId xmlns:a16="http://schemas.microsoft.com/office/drawing/2014/main" id="{0673979A-0C57-4C3F-ACF5-CC76FD6D6686}"/>
              </a:ext>
            </a:extLst>
          </p:cNvPr>
          <p:cNvSpPr txBox="1"/>
          <p:nvPr/>
        </p:nvSpPr>
        <p:spPr>
          <a:xfrm>
            <a:off x="10325360" y="1129778"/>
            <a:ext cx="3370065" cy="1477328"/>
          </a:xfrm>
          <a:prstGeom prst="rect">
            <a:avLst/>
          </a:prstGeom>
          <a:noFill/>
        </p:spPr>
        <p:txBody>
          <a:bodyPr wrap="square">
            <a:spAutoFit/>
          </a:bodyPr>
          <a:lstStyle/>
          <a:p>
            <a:pPr algn="l"/>
            <a:r>
              <a:rPr lang="en-IN" b="1" i="0" dirty="0">
                <a:solidFill>
                  <a:srgbClr val="DF3A01"/>
                </a:solidFill>
                <a:effectLst/>
                <a:latin typeface="verdana" panose="020B0604030504040204" pitchFamily="34" charset="0"/>
              </a:rPr>
              <a:t>Scala File Handling</a:t>
            </a:r>
            <a:endParaRPr lang="en-IN" b="1" i="0" dirty="0">
              <a:solidFill>
                <a:srgbClr val="000000"/>
              </a:solidFill>
              <a:effectLst/>
              <a:latin typeface="Times New Roman" panose="02020603050405020304" pitchFamily="18" charset="0"/>
            </a:endParaRPr>
          </a:p>
          <a:p>
            <a:pPr algn="l"/>
            <a:r>
              <a:rPr lang="en-IN" b="0" i="0" u="none" strike="noStrike" dirty="0">
                <a:solidFill>
                  <a:srgbClr val="000000"/>
                </a:solidFill>
                <a:effectLst/>
                <a:latin typeface="verdana" panose="020B0604030504040204" pitchFamily="34" charset="0"/>
              </a:rPr>
              <a:t>        Scala File Handling</a:t>
            </a:r>
            <a:endParaRPr lang="en-IN" b="0" i="0" dirty="0">
              <a:solidFill>
                <a:srgbClr val="000000"/>
              </a:solidFill>
              <a:effectLst/>
              <a:latin typeface="Times New Roman" panose="02020603050405020304" pitchFamily="18" charset="0"/>
            </a:endParaRPr>
          </a:p>
          <a:p>
            <a:pPr algn="l"/>
            <a:r>
              <a:rPr lang="en-IN" b="1" i="0" dirty="0">
                <a:solidFill>
                  <a:srgbClr val="DF3A01"/>
                </a:solidFill>
                <a:effectLst/>
                <a:latin typeface="verdana" panose="020B0604030504040204" pitchFamily="34" charset="0"/>
              </a:rPr>
              <a:t>Scala </a:t>
            </a:r>
            <a:r>
              <a:rPr lang="en-IN" b="1" i="0" dirty="0" err="1">
                <a:solidFill>
                  <a:srgbClr val="DF3A01"/>
                </a:solidFill>
                <a:effectLst/>
                <a:latin typeface="verdana" panose="020B0604030504040204" pitchFamily="34" charset="0"/>
              </a:rPr>
              <a:t>Multihreading</a:t>
            </a:r>
            <a:endParaRPr lang="en-IN" b="1" i="0" dirty="0">
              <a:solidFill>
                <a:srgbClr val="000000"/>
              </a:solidFill>
              <a:effectLst/>
              <a:latin typeface="Times New Roman" panose="02020603050405020304" pitchFamily="18" charset="0"/>
            </a:endParaRPr>
          </a:p>
          <a:p>
            <a:pPr algn="l"/>
            <a:r>
              <a:rPr lang="en-IN" b="0" i="0" u="none" strike="noStrike" dirty="0">
                <a:solidFill>
                  <a:srgbClr val="000000"/>
                </a:solidFill>
                <a:effectLst/>
                <a:latin typeface="verdana" panose="020B0604030504040204" pitchFamily="34" charset="0"/>
              </a:rPr>
              <a:t>       </a:t>
            </a:r>
            <a:r>
              <a:rPr lang="en-IN" b="0" i="0" strike="noStrike" dirty="0">
                <a:effectLst/>
                <a:latin typeface="verdana" panose="020B0604030504040204" pitchFamily="34" charset="0"/>
              </a:rPr>
              <a:t>Thread </a:t>
            </a:r>
          </a:p>
          <a:p>
            <a:pPr algn="l"/>
            <a:r>
              <a:rPr lang="en-IN" b="0" i="0" dirty="0">
                <a:effectLst/>
                <a:latin typeface="verdana" panose="020B0604030504040204" pitchFamily="34" charset="0"/>
              </a:rPr>
              <a:t>       Scala Thread Methods</a:t>
            </a:r>
            <a:endParaRPr lang="en-IN" b="0" i="0" dirty="0">
              <a:effectLst/>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288132" y="1251742"/>
            <a:ext cx="9677400" cy="443711"/>
          </a:xfrm>
          <a:prstGeom prst="rect">
            <a:avLst/>
          </a:prstGeom>
        </p:spPr>
        <p:txBody>
          <a:bodyPr vert="horz" wrap="square" lIns="0" tIns="12700" rIns="0" bIns="0" rtlCol="0">
            <a:spAutoFit/>
          </a:bodyPr>
          <a:lstStyle/>
          <a:p>
            <a:pPr algn="just"/>
            <a:r>
              <a:rPr lang="en-IN" sz="2800" dirty="0">
                <a:solidFill>
                  <a:srgbClr val="FF0000"/>
                </a:solidFill>
                <a:latin typeface="verdana" panose="020B0604030504040204" pitchFamily="34" charset="0"/>
              </a:rPr>
              <a:t>What is Scala?</a:t>
            </a:r>
          </a:p>
        </p:txBody>
      </p:sp>
      <p:sp>
        <p:nvSpPr>
          <p:cNvPr id="19" name="object 19"/>
          <p:cNvSpPr/>
          <p:nvPr/>
        </p:nvSpPr>
        <p:spPr>
          <a:xfrm flipV="1">
            <a:off x="216124" y="1558293"/>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7" name="TextBox 6">
            <a:extLst>
              <a:ext uri="{FF2B5EF4-FFF2-40B4-BE49-F238E27FC236}">
                <a16:creationId xmlns:a16="http://schemas.microsoft.com/office/drawing/2014/main" id="{2670C9A8-B6B2-4C57-B842-EB2CC590786B}"/>
              </a:ext>
            </a:extLst>
          </p:cNvPr>
          <p:cNvSpPr txBox="1"/>
          <p:nvPr/>
        </p:nvSpPr>
        <p:spPr>
          <a:xfrm>
            <a:off x="1944316" y="1892644"/>
            <a:ext cx="13537504" cy="1477328"/>
          </a:xfrm>
          <a:prstGeom prst="rect">
            <a:avLst/>
          </a:prstGeom>
          <a:noFill/>
        </p:spPr>
        <p:txBody>
          <a:bodyPr wrap="square">
            <a:spAutoFit/>
          </a:bodyPr>
          <a:lstStyle/>
          <a:p>
            <a:r>
              <a:rPr lang="en-US" dirty="0">
                <a:solidFill>
                  <a:srgbClr val="000000"/>
                </a:solidFill>
                <a:latin typeface="verdana" panose="020B0604030504040204" pitchFamily="34" charset="0"/>
              </a:rPr>
              <a:t>Scala is a general-purpose programming language. It supports object oriented, functional and imperative programming approaches. It is a strong static type language. In </a:t>
            </a:r>
            <a:r>
              <a:rPr lang="en-US" dirty="0" err="1">
                <a:solidFill>
                  <a:srgbClr val="000000"/>
                </a:solidFill>
                <a:latin typeface="verdana" panose="020B0604030504040204" pitchFamily="34" charset="0"/>
              </a:rPr>
              <a:t>scala</a:t>
            </a:r>
            <a:r>
              <a:rPr lang="en-US" dirty="0">
                <a:solidFill>
                  <a:srgbClr val="000000"/>
                </a:solidFill>
                <a:latin typeface="verdana" panose="020B0604030504040204" pitchFamily="34" charset="0"/>
              </a:rPr>
              <a:t>, everything is an object whether it is a function or a number. It does not have concept of primitive data.</a:t>
            </a:r>
          </a:p>
          <a:p>
            <a:endParaRPr lang="en-US"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p:txBody>
      </p:sp>
      <p:sp>
        <p:nvSpPr>
          <p:cNvPr id="9" name="TextBox 8">
            <a:extLst>
              <a:ext uri="{FF2B5EF4-FFF2-40B4-BE49-F238E27FC236}">
                <a16:creationId xmlns:a16="http://schemas.microsoft.com/office/drawing/2014/main" id="{7036E657-8829-4691-BFD0-3D3FF77618FA}"/>
              </a:ext>
            </a:extLst>
          </p:cNvPr>
          <p:cNvSpPr txBox="1"/>
          <p:nvPr/>
        </p:nvSpPr>
        <p:spPr>
          <a:xfrm>
            <a:off x="1912724" y="3877281"/>
            <a:ext cx="13177464" cy="3139321"/>
          </a:xfrm>
          <a:prstGeom prst="rect">
            <a:avLst/>
          </a:prstGeom>
          <a:noFill/>
        </p:spPr>
        <p:txBody>
          <a:bodyPr wrap="square">
            <a:spAutoFit/>
          </a:bodyPr>
          <a:lstStyle/>
          <a:p>
            <a:r>
              <a:rPr lang="en-US" dirty="0">
                <a:solidFill>
                  <a:srgbClr val="000000"/>
                </a:solidFill>
                <a:latin typeface="verdana" panose="020B0604030504040204" pitchFamily="34" charset="0"/>
              </a:rPr>
              <a:t>Scala is a general purpose programming language. It was created and developed by Martin </a:t>
            </a:r>
            <a:r>
              <a:rPr lang="en-US" dirty="0" err="1">
                <a:solidFill>
                  <a:srgbClr val="000000"/>
                </a:solidFill>
                <a:latin typeface="verdana" panose="020B0604030504040204" pitchFamily="34" charset="0"/>
              </a:rPr>
              <a:t>Odersky</a:t>
            </a:r>
            <a:r>
              <a:rPr lang="en-US" dirty="0">
                <a:solidFill>
                  <a:srgbClr val="000000"/>
                </a:solidFill>
                <a:latin typeface="verdana" panose="020B0604030504040204" pitchFamily="34" charset="0"/>
              </a:rPr>
              <a:t>. Martin started working on Scala in 2001 at the Ecole Polytechnique </a:t>
            </a:r>
            <a:r>
              <a:rPr lang="en-US" dirty="0" err="1">
                <a:solidFill>
                  <a:srgbClr val="000000"/>
                </a:solidFill>
                <a:latin typeface="verdana" panose="020B0604030504040204" pitchFamily="34" charset="0"/>
              </a:rPr>
              <a:t>Federale</a:t>
            </a:r>
            <a:r>
              <a:rPr lang="en-US" dirty="0">
                <a:solidFill>
                  <a:srgbClr val="000000"/>
                </a:solidFill>
                <a:latin typeface="verdana" panose="020B0604030504040204" pitchFamily="34" charset="0"/>
              </a:rPr>
              <a:t> de Lausanne (EPFL). It was officially released on January 20, 2004.</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Scala is not an extension of Java, but it is completely interoperable with it. While compilation, Scala file translates to Java bytecode and runs on JVM (Java Virtual machine).</a:t>
            </a:r>
          </a:p>
          <a:p>
            <a:pPr algn="just"/>
            <a:r>
              <a:rPr lang="en-US" dirty="0">
                <a:solidFill>
                  <a:srgbClr val="000000"/>
                </a:solidFill>
                <a:latin typeface="verdana" panose="020B0604030504040204" pitchFamily="34" charset="0"/>
              </a:rPr>
              <a:t>Scala was designed to be both object-oriented and functional. It is a pure object-oriented language in the sense that every value is an object and functional language in the sense that every function is a value. The name of </a:t>
            </a:r>
            <a:r>
              <a:rPr lang="en-US" dirty="0" err="1">
                <a:solidFill>
                  <a:srgbClr val="000000"/>
                </a:solidFill>
                <a:latin typeface="verdana" panose="020B0604030504040204" pitchFamily="34" charset="0"/>
              </a:rPr>
              <a:t>scala</a:t>
            </a:r>
            <a:r>
              <a:rPr lang="en-US" dirty="0">
                <a:solidFill>
                  <a:srgbClr val="000000"/>
                </a:solidFill>
                <a:latin typeface="verdana" panose="020B0604030504040204" pitchFamily="34" charset="0"/>
              </a:rPr>
              <a:t> is derived from word scalable which means it can grow with the demand of users.</a:t>
            </a:r>
          </a:p>
          <a:p>
            <a:endParaRPr lang="en-IN" dirty="0">
              <a:solidFill>
                <a:srgbClr val="000000"/>
              </a:solidFill>
              <a:latin typeface="verdana" panose="020B0604030504040204" pitchFamily="34" charset="0"/>
            </a:endParaRPr>
          </a:p>
        </p:txBody>
      </p:sp>
      <p:sp>
        <p:nvSpPr>
          <p:cNvPr id="10" name="object 18">
            <a:extLst>
              <a:ext uri="{FF2B5EF4-FFF2-40B4-BE49-F238E27FC236}">
                <a16:creationId xmlns:a16="http://schemas.microsoft.com/office/drawing/2014/main" id="{E6F6875B-EB48-494C-8765-B159DB03071F}"/>
              </a:ext>
            </a:extLst>
          </p:cNvPr>
          <p:cNvSpPr txBox="1"/>
          <p:nvPr/>
        </p:nvSpPr>
        <p:spPr>
          <a:xfrm>
            <a:off x="198628" y="3244643"/>
            <a:ext cx="9677400" cy="443711"/>
          </a:xfrm>
          <a:prstGeom prst="rect">
            <a:avLst/>
          </a:prstGeom>
        </p:spPr>
        <p:txBody>
          <a:bodyPr vert="horz" wrap="square" lIns="0" tIns="12700" rIns="0" bIns="0" rtlCol="0">
            <a:spAutoFit/>
          </a:bodyPr>
          <a:lstStyle/>
          <a:p>
            <a:pPr algn="just"/>
            <a:r>
              <a:rPr lang="en-IN" sz="2800" dirty="0">
                <a:solidFill>
                  <a:srgbClr val="FF0000"/>
                </a:solidFill>
                <a:latin typeface="verdana" panose="020B0604030504040204" pitchFamily="34" charset="0"/>
              </a:rPr>
              <a:t>History of Scala?</a:t>
            </a:r>
          </a:p>
        </p:txBody>
      </p:sp>
      <p:sp>
        <p:nvSpPr>
          <p:cNvPr id="12" name="TextBox 11">
            <a:extLst>
              <a:ext uri="{FF2B5EF4-FFF2-40B4-BE49-F238E27FC236}">
                <a16:creationId xmlns:a16="http://schemas.microsoft.com/office/drawing/2014/main" id="{9B062F1B-5E89-444F-BE77-28CA14B18E41}"/>
              </a:ext>
            </a:extLst>
          </p:cNvPr>
          <p:cNvSpPr txBox="1"/>
          <p:nvPr/>
        </p:nvSpPr>
        <p:spPr>
          <a:xfrm>
            <a:off x="1912724" y="7612677"/>
            <a:ext cx="13537504" cy="2031325"/>
          </a:xfrm>
          <a:prstGeom prst="rect">
            <a:avLst/>
          </a:prstGeom>
          <a:noFill/>
        </p:spPr>
        <p:txBody>
          <a:bodyPr wrap="square">
            <a:spAutoFit/>
          </a:bodyPr>
          <a:lstStyle/>
          <a:p>
            <a:pPr algn="just">
              <a:buFont typeface="Arial" panose="020B0604020202020204" pitchFamily="34" charset="0"/>
              <a:buChar char="•"/>
            </a:pPr>
            <a:r>
              <a:rPr lang="en-US" dirty="0">
                <a:solidFill>
                  <a:srgbClr val="000000"/>
                </a:solidFill>
                <a:latin typeface="verdana" panose="020B0604030504040204" pitchFamily="34" charset="0"/>
              </a:rPr>
              <a:t>Twitter have announced that it had switched large portions of its backend from Ruby to Scala and intended to convert the rest.</a:t>
            </a:r>
          </a:p>
          <a:p>
            <a:pPr algn="just">
              <a:buFont typeface="Arial" panose="020B0604020202020204" pitchFamily="34" charset="0"/>
              <a:buChar char="•"/>
            </a:pPr>
            <a:r>
              <a:rPr lang="en-US" dirty="0">
                <a:solidFill>
                  <a:srgbClr val="000000"/>
                </a:solidFill>
                <a:latin typeface="verdana" panose="020B0604030504040204" pitchFamily="34" charset="0"/>
              </a:rPr>
              <a:t>Apple Inc. uses Scala in certain teams, along with Java and the Play framework.</a:t>
            </a:r>
          </a:p>
          <a:p>
            <a:pPr algn="just">
              <a:buFont typeface="Arial" panose="020B0604020202020204" pitchFamily="34" charset="0"/>
              <a:buChar char="•"/>
            </a:pPr>
            <a:r>
              <a:rPr lang="en-US" dirty="0">
                <a:solidFill>
                  <a:srgbClr val="000000"/>
                </a:solidFill>
                <a:latin typeface="verdana" panose="020B0604030504040204" pitchFamily="34" charset="0"/>
              </a:rPr>
              <a:t>The New York Times revealed in 2014 that its internal content management system Blackbeard is built using Scala, </a:t>
            </a:r>
            <a:r>
              <a:rPr lang="en-US" dirty="0" err="1">
                <a:solidFill>
                  <a:srgbClr val="000000"/>
                </a:solidFill>
                <a:latin typeface="verdana" panose="020B0604030504040204" pitchFamily="34" charset="0"/>
              </a:rPr>
              <a:t>Akka</a:t>
            </a:r>
            <a:r>
              <a:rPr lang="en-US" dirty="0">
                <a:solidFill>
                  <a:srgbClr val="000000"/>
                </a:solidFill>
                <a:latin typeface="verdana" panose="020B0604030504040204" pitchFamily="34" charset="0"/>
              </a:rPr>
              <a:t> and Play Framework.</a:t>
            </a:r>
          </a:p>
          <a:p>
            <a:pPr algn="just">
              <a:buFont typeface="Arial" panose="020B0604020202020204" pitchFamily="34" charset="0"/>
              <a:buChar char="•"/>
            </a:pPr>
            <a:r>
              <a:rPr lang="en-US" dirty="0">
                <a:solidFill>
                  <a:srgbClr val="000000"/>
                </a:solidFill>
                <a:latin typeface="verdana" panose="020B0604030504040204" pitchFamily="34" charset="0"/>
              </a:rPr>
              <a:t>There are teams within Google that use Scala, mostly due to acquisitions such as Firebase and Nest.</a:t>
            </a:r>
          </a:p>
          <a:p>
            <a:pPr algn="just">
              <a:buFont typeface="Arial" panose="020B0604020202020204" pitchFamily="34" charset="0"/>
              <a:buChar char="•"/>
            </a:pPr>
            <a:r>
              <a:rPr lang="en-US" dirty="0">
                <a:solidFill>
                  <a:srgbClr val="000000"/>
                </a:solidFill>
                <a:latin typeface="verdana" panose="020B0604030504040204" pitchFamily="34" charset="0"/>
              </a:rPr>
              <a:t>The Walmart Canada Uses Scala for their back end platform.</a:t>
            </a:r>
          </a:p>
        </p:txBody>
      </p:sp>
      <p:sp>
        <p:nvSpPr>
          <p:cNvPr id="14" name="TextBox 13">
            <a:extLst>
              <a:ext uri="{FF2B5EF4-FFF2-40B4-BE49-F238E27FC236}">
                <a16:creationId xmlns:a16="http://schemas.microsoft.com/office/drawing/2014/main" id="{2833B74F-B535-4EA7-BD47-90A8AF3E1E4F}"/>
              </a:ext>
            </a:extLst>
          </p:cNvPr>
          <p:cNvSpPr txBox="1"/>
          <p:nvPr/>
        </p:nvSpPr>
        <p:spPr>
          <a:xfrm>
            <a:off x="14651" y="7005047"/>
            <a:ext cx="9518072" cy="523220"/>
          </a:xfrm>
          <a:prstGeom prst="rect">
            <a:avLst/>
          </a:prstGeom>
          <a:noFill/>
        </p:spPr>
        <p:txBody>
          <a:bodyPr wrap="square">
            <a:spAutoFit/>
          </a:bodyPr>
          <a:lstStyle/>
          <a:p>
            <a:pPr algn="just"/>
            <a:r>
              <a:rPr lang="en-US" sz="2800" dirty="0">
                <a:solidFill>
                  <a:srgbClr val="FF0000"/>
                </a:solidFill>
                <a:latin typeface="verdana" panose="020B0604030504040204" pitchFamily="34" charset="0"/>
              </a:rPr>
              <a:t>Popularity of Scala</a:t>
            </a:r>
          </a:p>
        </p:txBody>
      </p:sp>
    </p:spTree>
    <p:extLst>
      <p:ext uri="{BB962C8B-B14F-4D97-AF65-F5344CB8AC3E}">
        <p14:creationId xmlns:p14="http://schemas.microsoft.com/office/powerpoint/2010/main" val="68586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216124" y="1242244"/>
            <a:ext cx="3312368" cy="443711"/>
          </a:xfrm>
          <a:prstGeom prst="rect">
            <a:avLst/>
          </a:prstGeom>
        </p:spPr>
        <p:txBody>
          <a:bodyPr vert="horz" wrap="square" lIns="0" tIns="12700" rIns="0" bIns="0" rtlCol="0">
            <a:spAutoFit/>
          </a:bodyPr>
          <a:lstStyle/>
          <a:p>
            <a:pPr algn="just"/>
            <a:r>
              <a:rPr lang="en-IN" sz="2800" dirty="0">
                <a:solidFill>
                  <a:srgbClr val="FF0000"/>
                </a:solidFill>
                <a:latin typeface="verdana" panose="020B0604030504040204" pitchFamily="34" charset="0"/>
              </a:rPr>
              <a:t>Features of Scala</a:t>
            </a:r>
          </a:p>
        </p:txBody>
      </p:sp>
      <p:sp>
        <p:nvSpPr>
          <p:cNvPr id="7" name="TextBox 6">
            <a:extLst>
              <a:ext uri="{FF2B5EF4-FFF2-40B4-BE49-F238E27FC236}">
                <a16:creationId xmlns:a16="http://schemas.microsoft.com/office/drawing/2014/main" id="{ABCE3038-EA8E-4F34-AE4C-2521FFA1936B}"/>
              </a:ext>
            </a:extLst>
          </p:cNvPr>
          <p:cNvSpPr txBox="1"/>
          <p:nvPr/>
        </p:nvSpPr>
        <p:spPr>
          <a:xfrm>
            <a:off x="2088332" y="1840376"/>
            <a:ext cx="4824536" cy="3139321"/>
          </a:xfrm>
          <a:prstGeom prst="rect">
            <a:avLst/>
          </a:prstGeom>
          <a:noFill/>
        </p:spPr>
        <p:txBody>
          <a:bodyPr wrap="square">
            <a:spAutoFit/>
          </a:bodyPr>
          <a:lstStyle/>
          <a:p>
            <a:pPr algn="just"/>
            <a:r>
              <a:rPr lang="en-US" dirty="0">
                <a:solidFill>
                  <a:srgbClr val="000000"/>
                </a:solidFill>
                <a:latin typeface="verdana" panose="020B0604030504040204" pitchFamily="34" charset="0"/>
              </a:rPr>
              <a:t>There are following features of </a:t>
            </a:r>
            <a:r>
              <a:rPr lang="en-US" dirty="0" err="1">
                <a:solidFill>
                  <a:srgbClr val="000000"/>
                </a:solidFill>
                <a:latin typeface="verdana" panose="020B0604030504040204" pitchFamily="34" charset="0"/>
              </a:rPr>
              <a:t>scala</a:t>
            </a:r>
            <a:r>
              <a:rPr lang="en-US" dirty="0">
                <a:solidFill>
                  <a:srgbClr val="000000"/>
                </a:solidFill>
                <a:latin typeface="verdana" panose="020B0604030504040204" pitchFamily="34" charset="0"/>
              </a:rPr>
              <a:t>:</a:t>
            </a:r>
          </a:p>
          <a:p>
            <a:pPr algn="just">
              <a:buFont typeface="Arial" panose="020B0604020202020204" pitchFamily="34" charset="0"/>
              <a:buChar char="•"/>
            </a:pPr>
            <a:r>
              <a:rPr lang="en-US" dirty="0">
                <a:solidFill>
                  <a:srgbClr val="000000"/>
                </a:solidFill>
                <a:latin typeface="verdana" panose="020B0604030504040204" pitchFamily="34" charset="0"/>
              </a:rPr>
              <a:t>Type inference</a:t>
            </a:r>
          </a:p>
          <a:p>
            <a:pPr algn="just">
              <a:buFont typeface="Arial" panose="020B0604020202020204" pitchFamily="34" charset="0"/>
              <a:buChar char="•"/>
            </a:pPr>
            <a:r>
              <a:rPr lang="en-US" dirty="0">
                <a:solidFill>
                  <a:srgbClr val="000000"/>
                </a:solidFill>
                <a:latin typeface="verdana" panose="020B0604030504040204" pitchFamily="34" charset="0"/>
              </a:rPr>
              <a:t>Singleton object</a:t>
            </a:r>
          </a:p>
          <a:p>
            <a:pPr algn="just">
              <a:buFont typeface="Arial" panose="020B0604020202020204" pitchFamily="34" charset="0"/>
              <a:buChar char="•"/>
            </a:pPr>
            <a:r>
              <a:rPr lang="en-US" dirty="0">
                <a:solidFill>
                  <a:srgbClr val="000000"/>
                </a:solidFill>
                <a:latin typeface="verdana" panose="020B0604030504040204" pitchFamily="34" charset="0"/>
              </a:rPr>
              <a:t>Immutability</a:t>
            </a:r>
          </a:p>
          <a:p>
            <a:pPr algn="just">
              <a:buFont typeface="Arial" panose="020B0604020202020204" pitchFamily="34" charset="0"/>
              <a:buChar char="•"/>
            </a:pPr>
            <a:r>
              <a:rPr lang="en-US" dirty="0">
                <a:solidFill>
                  <a:srgbClr val="000000"/>
                </a:solidFill>
                <a:latin typeface="verdana" panose="020B0604030504040204" pitchFamily="34" charset="0"/>
              </a:rPr>
              <a:t>Lazy computation</a:t>
            </a:r>
          </a:p>
          <a:p>
            <a:pPr algn="just">
              <a:buFont typeface="Arial" panose="020B0604020202020204" pitchFamily="34" charset="0"/>
              <a:buChar char="•"/>
            </a:pPr>
            <a:r>
              <a:rPr lang="en-US" dirty="0">
                <a:solidFill>
                  <a:srgbClr val="000000"/>
                </a:solidFill>
                <a:latin typeface="verdana" panose="020B0604030504040204" pitchFamily="34" charset="0"/>
              </a:rPr>
              <a:t>Case classes and Pattern matching</a:t>
            </a:r>
          </a:p>
          <a:p>
            <a:pPr algn="just">
              <a:buFont typeface="Arial" panose="020B0604020202020204" pitchFamily="34" charset="0"/>
              <a:buChar char="•"/>
            </a:pPr>
            <a:r>
              <a:rPr lang="en-US" dirty="0">
                <a:solidFill>
                  <a:srgbClr val="000000"/>
                </a:solidFill>
                <a:latin typeface="verdana" panose="020B0604030504040204" pitchFamily="34" charset="0"/>
              </a:rPr>
              <a:t>Concurrency control</a:t>
            </a:r>
          </a:p>
          <a:p>
            <a:pPr algn="just">
              <a:buFont typeface="Arial" panose="020B0604020202020204" pitchFamily="34" charset="0"/>
              <a:buChar char="•"/>
            </a:pPr>
            <a:r>
              <a:rPr lang="en-US" dirty="0">
                <a:solidFill>
                  <a:srgbClr val="000000"/>
                </a:solidFill>
                <a:latin typeface="verdana" panose="020B0604030504040204" pitchFamily="34" charset="0"/>
              </a:rPr>
              <a:t>String interpolation</a:t>
            </a:r>
          </a:p>
          <a:p>
            <a:pPr algn="just">
              <a:buFont typeface="Arial" panose="020B0604020202020204" pitchFamily="34" charset="0"/>
              <a:buChar char="•"/>
            </a:pPr>
            <a:r>
              <a:rPr lang="en-US" dirty="0">
                <a:solidFill>
                  <a:srgbClr val="000000"/>
                </a:solidFill>
                <a:latin typeface="verdana" panose="020B0604030504040204" pitchFamily="34" charset="0"/>
              </a:rPr>
              <a:t>Higher order function</a:t>
            </a:r>
          </a:p>
          <a:p>
            <a:pPr algn="just">
              <a:buFont typeface="Arial" panose="020B0604020202020204" pitchFamily="34" charset="0"/>
              <a:buChar char="•"/>
            </a:pPr>
            <a:r>
              <a:rPr lang="en-US" dirty="0">
                <a:solidFill>
                  <a:srgbClr val="000000"/>
                </a:solidFill>
                <a:latin typeface="verdana" panose="020B0604030504040204" pitchFamily="34" charset="0"/>
              </a:rPr>
              <a:t>Traits</a:t>
            </a:r>
          </a:p>
          <a:p>
            <a:pPr algn="just">
              <a:buFont typeface="Arial" panose="020B0604020202020204" pitchFamily="34" charset="0"/>
              <a:buChar char="•"/>
            </a:pPr>
            <a:r>
              <a:rPr lang="en-US" dirty="0">
                <a:solidFill>
                  <a:srgbClr val="000000"/>
                </a:solidFill>
                <a:latin typeface="verdana" panose="020B0604030504040204" pitchFamily="34" charset="0"/>
              </a:rPr>
              <a:t>Rich collection set</a:t>
            </a:r>
          </a:p>
        </p:txBody>
      </p:sp>
      <p:sp>
        <p:nvSpPr>
          <p:cNvPr id="9" name="TextBox 8">
            <a:extLst>
              <a:ext uri="{FF2B5EF4-FFF2-40B4-BE49-F238E27FC236}">
                <a16:creationId xmlns:a16="http://schemas.microsoft.com/office/drawing/2014/main" id="{BA6759B3-5F00-4BDE-AC5A-68CB1099609D}"/>
              </a:ext>
            </a:extLst>
          </p:cNvPr>
          <p:cNvSpPr txBox="1"/>
          <p:nvPr/>
        </p:nvSpPr>
        <p:spPr>
          <a:xfrm>
            <a:off x="216124" y="5134118"/>
            <a:ext cx="10513168" cy="1908215"/>
          </a:xfrm>
          <a:prstGeom prst="rect">
            <a:avLst/>
          </a:prstGeom>
          <a:noFill/>
        </p:spPr>
        <p:txBody>
          <a:bodyPr wrap="square">
            <a:spAutoFit/>
          </a:bodyPr>
          <a:lstStyle/>
          <a:p>
            <a:pPr algn="just"/>
            <a:r>
              <a:rPr lang="en-US" sz="2800" dirty="0">
                <a:solidFill>
                  <a:srgbClr val="FF0000"/>
                </a:solidFill>
                <a:latin typeface="verdana" panose="020B0604030504040204" pitchFamily="34" charset="0"/>
              </a:rPr>
              <a:t>Type Inference</a:t>
            </a:r>
          </a:p>
          <a:p>
            <a:pPr algn="just"/>
            <a:r>
              <a:rPr lang="en-US" dirty="0">
                <a:solidFill>
                  <a:srgbClr val="000000"/>
                </a:solidFill>
                <a:latin typeface="verdana" panose="020B0604030504040204" pitchFamily="34" charset="0"/>
              </a:rPr>
              <a:t>In Scala, We don't require to mention data type and function return type explicitly. Scala is enough smart to deduce the type of data. The return type of function is determined by the type of last expression present in the function.</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pic>
        <p:nvPicPr>
          <p:cNvPr id="6" name="Picture 5" descr="Text&#10;&#10;Description automatically generated">
            <a:extLst>
              <a:ext uri="{FF2B5EF4-FFF2-40B4-BE49-F238E27FC236}">
                <a16:creationId xmlns:a16="http://schemas.microsoft.com/office/drawing/2014/main" id="{1AEAAD80-0398-4310-9CC0-210E55BCA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32" y="6627660"/>
            <a:ext cx="5544616" cy="3600400"/>
          </a:xfrm>
          <a:prstGeom prst="rect">
            <a:avLst/>
          </a:prstGeom>
        </p:spPr>
      </p:pic>
      <p:sp>
        <p:nvSpPr>
          <p:cNvPr id="14" name="TextBox 13">
            <a:extLst>
              <a:ext uri="{FF2B5EF4-FFF2-40B4-BE49-F238E27FC236}">
                <a16:creationId xmlns:a16="http://schemas.microsoft.com/office/drawing/2014/main" id="{83020453-3B80-42AF-BB3D-A54D8FCF1950}"/>
              </a:ext>
            </a:extLst>
          </p:cNvPr>
          <p:cNvSpPr txBox="1"/>
          <p:nvPr/>
        </p:nvSpPr>
        <p:spPr>
          <a:xfrm>
            <a:off x="9267779" y="1286876"/>
            <a:ext cx="9504218" cy="646331"/>
          </a:xfrm>
          <a:prstGeom prst="rect">
            <a:avLst/>
          </a:prstGeom>
          <a:noFill/>
        </p:spPr>
        <p:txBody>
          <a:bodyPr wrap="square">
            <a:spAutoFit/>
          </a:bodyPr>
          <a:lstStyle/>
          <a:p>
            <a:r>
              <a:rPr lang="en-US" dirty="0">
                <a:solidFill>
                  <a:srgbClr val="000000"/>
                </a:solidFill>
                <a:latin typeface="verdana" panose="020B0604030504040204" pitchFamily="34" charset="0"/>
              </a:rPr>
              <a:t>However, through type inference, Scala automatically detects the type of the variable without explicitly specified by the user.</a:t>
            </a:r>
            <a:endParaRPr lang="en-IN" dirty="0">
              <a:solidFill>
                <a:srgbClr val="000000"/>
              </a:solidFill>
              <a:latin typeface="verdana" panose="020B0604030504040204" pitchFamily="34" charset="0"/>
            </a:endParaRPr>
          </a:p>
        </p:txBody>
      </p:sp>
      <p:pic>
        <p:nvPicPr>
          <p:cNvPr id="12" name="Picture 11" descr="Text&#10;&#10;Description automatically generated">
            <a:extLst>
              <a:ext uri="{FF2B5EF4-FFF2-40B4-BE49-F238E27FC236}">
                <a16:creationId xmlns:a16="http://schemas.microsoft.com/office/drawing/2014/main" id="{4D458A70-5951-4732-8B7B-24B24F58C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388" y="2132260"/>
            <a:ext cx="6408712" cy="5832648"/>
          </a:xfrm>
          <a:prstGeom prst="rect">
            <a:avLst/>
          </a:prstGeom>
        </p:spPr>
      </p:pic>
    </p:spTree>
    <p:extLst>
      <p:ext uri="{BB962C8B-B14F-4D97-AF65-F5344CB8AC3E}">
        <p14:creationId xmlns:p14="http://schemas.microsoft.com/office/powerpoint/2010/main" val="335558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Singleton Object</a:t>
            </a:r>
          </a:p>
        </p:txBody>
      </p:sp>
      <p:sp>
        <p:nvSpPr>
          <p:cNvPr id="5" name="TextBox 4">
            <a:extLst>
              <a:ext uri="{FF2B5EF4-FFF2-40B4-BE49-F238E27FC236}">
                <a16:creationId xmlns:a16="http://schemas.microsoft.com/office/drawing/2014/main" id="{DA436A68-6257-4611-B58B-DBB1F6AB5975}"/>
              </a:ext>
            </a:extLst>
          </p:cNvPr>
          <p:cNvSpPr txBox="1"/>
          <p:nvPr/>
        </p:nvSpPr>
        <p:spPr>
          <a:xfrm>
            <a:off x="2160340" y="1818308"/>
            <a:ext cx="15697744" cy="1477328"/>
          </a:xfrm>
          <a:prstGeom prst="rect">
            <a:avLst/>
          </a:prstGeom>
          <a:noFill/>
        </p:spPr>
        <p:txBody>
          <a:bodyPr wrap="square">
            <a:spAutoFit/>
          </a:bodyPr>
          <a:lstStyle/>
          <a:p>
            <a:r>
              <a:rPr lang="en-US" dirty="0">
                <a:solidFill>
                  <a:srgbClr val="000000"/>
                </a:solidFill>
                <a:latin typeface="verdana" panose="020B0604030504040204" pitchFamily="34" charset="0"/>
              </a:rPr>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your program execution. If you do not create a singleton object in your program, then your code compile successfully but does not give output. So you required a singleton object to get the output of your program. A singleton object is created by using object keyword. </a:t>
            </a:r>
            <a:endParaRPr lang="en-IN" dirty="0">
              <a:solidFill>
                <a:srgbClr val="000000"/>
              </a:solidFill>
              <a:latin typeface="verdana" panose="020B0604030504040204" pitchFamily="34" charset="0"/>
            </a:endParaRPr>
          </a:p>
        </p:txBody>
      </p:sp>
      <p:sp>
        <p:nvSpPr>
          <p:cNvPr id="3" name="Rectangle 1">
            <a:extLst>
              <a:ext uri="{FF2B5EF4-FFF2-40B4-BE49-F238E27FC236}">
                <a16:creationId xmlns:a16="http://schemas.microsoft.com/office/drawing/2014/main" id="{76EC9A31-23B6-4702-98C5-344AE322C031}"/>
              </a:ext>
            </a:extLst>
          </p:cNvPr>
          <p:cNvSpPr>
            <a:spLocks noChangeArrowheads="1"/>
          </p:cNvSpPr>
          <p:nvPr/>
        </p:nvSpPr>
        <p:spPr bwMode="auto">
          <a:xfrm>
            <a:off x="1944316" y="3496820"/>
            <a:ext cx="5901382" cy="13920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urw-din"/>
              </a:rPr>
              <a:t>Syntax:</a:t>
            </a:r>
            <a:r>
              <a:rPr kumimoji="0" lang="en-US" altLang="en-US" sz="2800" b="0" i="0" u="none" strike="noStrike" cap="none" normalizeH="0" baseline="0" dirty="0">
                <a:ln>
                  <a:noFill/>
                </a:ln>
                <a:solidFill>
                  <a:srgbClr val="273239"/>
                </a:solidFill>
                <a:effectLst/>
                <a:latin typeface="urw-din"/>
              </a:rPr>
              <a:t> </a:t>
            </a:r>
            <a:br>
              <a:rPr kumimoji="0" lang="en-US" altLang="en-US" sz="2800" b="0" i="0" u="none" strike="noStrike" cap="none" normalizeH="0" baseline="0" dirty="0">
                <a:ln>
                  <a:noFill/>
                </a:ln>
                <a:solidFill>
                  <a:srgbClr val="273239"/>
                </a:solidFill>
                <a:effectLst/>
                <a:latin typeface="urw-din"/>
              </a:rPr>
            </a:br>
            <a:r>
              <a:rPr kumimoji="0" lang="en-US" altLang="en-US" sz="2800" b="0" i="0" u="none" strike="noStrike" cap="none" normalizeH="0" baseline="0" dirty="0">
                <a:ln>
                  <a:noFill/>
                </a:ln>
                <a:solidFill>
                  <a:srgbClr val="273239"/>
                </a:solidFill>
                <a:effectLst/>
                <a:latin typeface="urw-din"/>
              </a:rPr>
              <a:t> </a:t>
            </a:r>
            <a:endParaRPr kumimoji="0" lang="en-US" altLang="en-US" sz="2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object Name{ // code...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EB011F6-4859-42E9-8A80-F3423463F72D}"/>
              </a:ext>
            </a:extLst>
          </p:cNvPr>
          <p:cNvSpPr txBox="1"/>
          <p:nvPr/>
        </p:nvSpPr>
        <p:spPr>
          <a:xfrm>
            <a:off x="8349754" y="3292637"/>
            <a:ext cx="10372426" cy="4832092"/>
          </a:xfrm>
          <a:prstGeom prst="rect">
            <a:avLst/>
          </a:prstGeom>
          <a:noFill/>
        </p:spPr>
        <p:txBody>
          <a:bodyPr wrap="square">
            <a:spAutoFit/>
          </a:bodyPr>
          <a:lstStyle/>
          <a:p>
            <a:pPr algn="l" fontAlgn="base"/>
            <a:r>
              <a:rPr lang="en-US" sz="2800" b="1" i="0" dirty="0">
                <a:solidFill>
                  <a:srgbClr val="273239"/>
                </a:solidFill>
                <a:effectLst/>
                <a:latin typeface="urw-din"/>
              </a:rPr>
              <a:t>Important points about singleton object </a:t>
            </a:r>
            <a:br>
              <a:rPr lang="en-US" sz="2800" b="0" i="0" dirty="0">
                <a:solidFill>
                  <a:srgbClr val="273239"/>
                </a:solidFill>
                <a:effectLst/>
                <a:latin typeface="urw-din"/>
              </a:rPr>
            </a:br>
            <a:r>
              <a:rPr lang="en-US" sz="2800" b="0" i="0" dirty="0">
                <a:solidFill>
                  <a:srgbClr val="273239"/>
                </a:solidFill>
                <a:effectLst/>
                <a:latin typeface="urw-din"/>
              </a:rPr>
              <a:t> </a:t>
            </a:r>
          </a:p>
          <a:p>
            <a:pPr algn="l" fontAlgn="base">
              <a:buFont typeface="Arial" panose="020B0604020202020204" pitchFamily="34" charset="0"/>
              <a:buChar char="•"/>
            </a:pPr>
            <a:r>
              <a:rPr lang="en-US" sz="2800" b="0" i="0" dirty="0">
                <a:solidFill>
                  <a:srgbClr val="273239"/>
                </a:solidFill>
                <a:effectLst/>
                <a:latin typeface="urw-din"/>
              </a:rPr>
              <a:t>The method in the singleton object is globally accessible.</a:t>
            </a:r>
          </a:p>
          <a:p>
            <a:pPr algn="l" fontAlgn="base">
              <a:buFont typeface="Arial" panose="020B0604020202020204" pitchFamily="34" charset="0"/>
              <a:buChar char="•"/>
            </a:pPr>
            <a:r>
              <a:rPr lang="en-US" sz="2800" b="0" i="0" dirty="0">
                <a:solidFill>
                  <a:srgbClr val="273239"/>
                </a:solidFill>
                <a:effectLst/>
                <a:latin typeface="urw-din"/>
              </a:rPr>
              <a:t>You are not allowed to create an instance of singleton object.</a:t>
            </a:r>
          </a:p>
          <a:p>
            <a:pPr algn="l" fontAlgn="base">
              <a:buFont typeface="Arial" panose="020B0604020202020204" pitchFamily="34" charset="0"/>
              <a:buChar char="•"/>
            </a:pPr>
            <a:r>
              <a:rPr lang="en-US" sz="2800" b="0" i="0" dirty="0">
                <a:solidFill>
                  <a:srgbClr val="273239"/>
                </a:solidFill>
                <a:effectLst/>
                <a:latin typeface="urw-din"/>
              </a:rPr>
              <a:t>You are not allowed to pass parameter in the primary constructor of singleton object.</a:t>
            </a:r>
          </a:p>
          <a:p>
            <a:pPr algn="l" fontAlgn="base">
              <a:buFont typeface="Arial" panose="020B0604020202020204" pitchFamily="34" charset="0"/>
              <a:buChar char="•"/>
            </a:pPr>
            <a:r>
              <a:rPr lang="en-US" sz="2800" b="0" i="0" dirty="0">
                <a:solidFill>
                  <a:srgbClr val="273239"/>
                </a:solidFill>
                <a:effectLst/>
                <a:latin typeface="urw-din"/>
              </a:rPr>
              <a:t>In Scala, a singleton object can extend class and traits.</a:t>
            </a:r>
          </a:p>
          <a:p>
            <a:pPr algn="l" fontAlgn="base">
              <a:buFont typeface="Arial" panose="020B0604020202020204" pitchFamily="34" charset="0"/>
              <a:buChar char="•"/>
            </a:pPr>
            <a:r>
              <a:rPr lang="en-US" sz="2800" b="0" i="0" dirty="0">
                <a:solidFill>
                  <a:srgbClr val="273239"/>
                </a:solidFill>
                <a:effectLst/>
                <a:latin typeface="urw-din"/>
              </a:rPr>
              <a:t>In Scala, a main method is always present in singleton object.</a:t>
            </a:r>
          </a:p>
          <a:p>
            <a:pPr algn="l" fontAlgn="base">
              <a:buFont typeface="Arial" panose="020B0604020202020204" pitchFamily="34" charset="0"/>
              <a:buChar char="•"/>
            </a:pPr>
            <a:r>
              <a:rPr lang="en-US" sz="2800" b="0" i="0" dirty="0">
                <a:solidFill>
                  <a:srgbClr val="273239"/>
                </a:solidFill>
                <a:effectLst/>
                <a:latin typeface="urw-din"/>
              </a:rPr>
              <a:t>The method in the singleton object is accessed with the name of the object(just like calling static method in Java), so there is no need to create an object to access this method. </a:t>
            </a:r>
          </a:p>
        </p:txBody>
      </p:sp>
    </p:spTree>
    <p:extLst>
      <p:ext uri="{BB962C8B-B14F-4D97-AF65-F5344CB8AC3E}">
        <p14:creationId xmlns:p14="http://schemas.microsoft.com/office/powerpoint/2010/main" val="136121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Singleton Object</a:t>
            </a:r>
          </a:p>
        </p:txBody>
      </p:sp>
    </p:spTree>
    <p:extLst>
      <p:ext uri="{BB962C8B-B14F-4D97-AF65-F5344CB8AC3E}">
        <p14:creationId xmlns:p14="http://schemas.microsoft.com/office/powerpoint/2010/main" val="130795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Singleton Object</a:t>
            </a:r>
          </a:p>
        </p:txBody>
      </p:sp>
    </p:spTree>
    <p:extLst>
      <p:ext uri="{BB962C8B-B14F-4D97-AF65-F5344CB8AC3E}">
        <p14:creationId xmlns:p14="http://schemas.microsoft.com/office/powerpoint/2010/main" val="93984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Singleton Object</a:t>
            </a:r>
          </a:p>
        </p:txBody>
      </p:sp>
    </p:spTree>
    <p:extLst>
      <p:ext uri="{BB962C8B-B14F-4D97-AF65-F5344CB8AC3E}">
        <p14:creationId xmlns:p14="http://schemas.microsoft.com/office/powerpoint/2010/main" val="312817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3708B453-DDCE-42C1-9AB9-A8D5DDCA46AD}"/>
              </a:ext>
            </a:extLst>
          </p:cNvPr>
          <p:cNvSpPr/>
          <p:nvPr/>
        </p:nvSpPr>
        <p:spPr>
          <a:xfrm>
            <a:off x="0" y="-24296"/>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18" name="object 18"/>
          <p:cNvSpPr txBox="1"/>
          <p:nvPr/>
        </p:nvSpPr>
        <p:spPr>
          <a:xfrm>
            <a:off x="144116" y="1170236"/>
            <a:ext cx="3168352" cy="443711"/>
          </a:xfrm>
          <a:prstGeom prst="rect">
            <a:avLst/>
          </a:prstGeom>
        </p:spPr>
        <p:txBody>
          <a:bodyPr vert="horz" wrap="square" lIns="0" tIns="12700" rIns="0" bIns="0" rtlCol="0">
            <a:spAutoFit/>
          </a:bodyPr>
          <a:lstStyle/>
          <a:p>
            <a:pPr algn="ctr" fontAlgn="base"/>
            <a:r>
              <a:rPr lang="en-IN" sz="2800" dirty="0">
                <a:solidFill>
                  <a:srgbClr val="FF0000"/>
                </a:solidFill>
                <a:latin typeface="verdana" panose="020B0604030504040204" pitchFamily="34" charset="0"/>
              </a:rPr>
              <a:t>Immutability</a:t>
            </a:r>
          </a:p>
        </p:txBody>
      </p:sp>
      <p:sp>
        <p:nvSpPr>
          <p:cNvPr id="5" name="TextBox 4">
            <a:extLst>
              <a:ext uri="{FF2B5EF4-FFF2-40B4-BE49-F238E27FC236}">
                <a16:creationId xmlns:a16="http://schemas.microsoft.com/office/drawing/2014/main" id="{540BBA35-935E-4285-850C-A31F242F5F83}"/>
              </a:ext>
            </a:extLst>
          </p:cNvPr>
          <p:cNvSpPr txBox="1"/>
          <p:nvPr/>
        </p:nvSpPr>
        <p:spPr>
          <a:xfrm>
            <a:off x="2520380" y="1719048"/>
            <a:ext cx="14473608" cy="646331"/>
          </a:xfrm>
          <a:prstGeom prst="rect">
            <a:avLst/>
          </a:prstGeom>
          <a:noFill/>
        </p:spPr>
        <p:txBody>
          <a:bodyPr wrap="square">
            <a:spAutoFit/>
          </a:bodyPr>
          <a:lstStyle/>
          <a:p>
            <a:r>
              <a:rPr lang="en-US" dirty="0">
                <a:solidFill>
                  <a:srgbClr val="000000"/>
                </a:solidFill>
                <a:latin typeface="verdana" panose="020B0604030504040204" pitchFamily="34" charset="0"/>
              </a:rPr>
              <a:t>Scala uses immutability concept. Each declared variable is immutable by default. Immutable means you can't modify its value. You can also create mutable variables which can be changed.</a:t>
            </a:r>
            <a:endParaRPr lang="en-IN" dirty="0">
              <a:solidFill>
                <a:srgbClr val="000000"/>
              </a:solidFill>
              <a:latin typeface="verdana" panose="020B0604030504040204" pitchFamily="34" charset="0"/>
            </a:endParaRPr>
          </a:p>
        </p:txBody>
      </p:sp>
      <p:pic>
        <p:nvPicPr>
          <p:cNvPr id="3" name="Picture 2" descr="Text&#10;&#10;Description automatically generated">
            <a:extLst>
              <a:ext uri="{FF2B5EF4-FFF2-40B4-BE49-F238E27FC236}">
                <a16:creationId xmlns:a16="http://schemas.microsoft.com/office/drawing/2014/main" id="{E2326ECC-044E-436C-9143-ED5EE6387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380" y="2620091"/>
            <a:ext cx="4896544" cy="3080877"/>
          </a:xfrm>
          <a:prstGeom prst="rect">
            <a:avLst/>
          </a:prstGeom>
        </p:spPr>
      </p:pic>
      <p:sp>
        <p:nvSpPr>
          <p:cNvPr id="8" name="TextBox 7">
            <a:extLst>
              <a:ext uri="{FF2B5EF4-FFF2-40B4-BE49-F238E27FC236}">
                <a16:creationId xmlns:a16="http://schemas.microsoft.com/office/drawing/2014/main" id="{3F2EA911-59D5-4C5A-86A4-B36D0801996E}"/>
              </a:ext>
            </a:extLst>
          </p:cNvPr>
          <p:cNvSpPr txBox="1"/>
          <p:nvPr/>
        </p:nvSpPr>
        <p:spPr>
          <a:xfrm>
            <a:off x="504156" y="6183591"/>
            <a:ext cx="17425517" cy="800219"/>
          </a:xfrm>
          <a:prstGeom prst="rect">
            <a:avLst/>
          </a:prstGeom>
          <a:noFill/>
        </p:spPr>
        <p:txBody>
          <a:bodyPr wrap="square">
            <a:spAutoFit/>
          </a:bodyPr>
          <a:lstStyle/>
          <a:p>
            <a:pPr algn="just"/>
            <a:r>
              <a:rPr lang="en-US" sz="2800" dirty="0">
                <a:solidFill>
                  <a:srgbClr val="FF0000"/>
                </a:solidFill>
                <a:latin typeface="verdana" panose="020B0604030504040204" pitchFamily="34" charset="0"/>
              </a:rPr>
              <a:t>Mutable Variable</a:t>
            </a:r>
          </a:p>
          <a:p>
            <a:pPr algn="just"/>
            <a:r>
              <a:rPr lang="en-US" dirty="0">
                <a:solidFill>
                  <a:srgbClr val="000000"/>
                </a:solidFill>
                <a:latin typeface="verdana" panose="020B0604030504040204" pitchFamily="34" charset="0"/>
              </a:rPr>
              <a:t>                           We can create mutable variable using var keyword. It allows you to change value after declaration of variable.</a:t>
            </a:r>
          </a:p>
        </p:txBody>
      </p:sp>
      <p:pic>
        <p:nvPicPr>
          <p:cNvPr id="7" name="Picture 6" descr="Graphical user interface, text, application&#10;&#10;Description automatically generated">
            <a:extLst>
              <a:ext uri="{FF2B5EF4-FFF2-40B4-BE49-F238E27FC236}">
                <a16:creationId xmlns:a16="http://schemas.microsoft.com/office/drawing/2014/main" id="{F5C7147C-4883-41C8-AD5A-77B406B3F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380" y="7461147"/>
            <a:ext cx="4896544" cy="2808312"/>
          </a:xfrm>
          <a:prstGeom prst="rect">
            <a:avLst/>
          </a:prstGeom>
        </p:spPr>
      </p:pic>
    </p:spTree>
    <p:extLst>
      <p:ext uri="{BB962C8B-B14F-4D97-AF65-F5344CB8AC3E}">
        <p14:creationId xmlns:p14="http://schemas.microsoft.com/office/powerpoint/2010/main" val="232347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581</TotalTime>
  <Words>1614</Words>
  <Application>Microsoft Office PowerPoint</Application>
  <PresentationFormat>Custom</PresentationFormat>
  <Paragraphs>189</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Consolas</vt:lpstr>
      <vt:lpstr>erdana</vt:lpstr>
      <vt:lpstr>inter-regular</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2</cp:revision>
  <dcterms:created xsi:type="dcterms:W3CDTF">2022-02-13T04:04:48Z</dcterms:created>
  <dcterms:modified xsi:type="dcterms:W3CDTF">2022-02-13T15:54:47Z</dcterms:modified>
</cp:coreProperties>
</file>