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287" r:id="rId4"/>
    <p:sldId id="257" r:id="rId5"/>
    <p:sldId id="258" r:id="rId6"/>
    <p:sldId id="259" r:id="rId7"/>
    <p:sldId id="260" r:id="rId8"/>
    <p:sldId id="261" r:id="rId9"/>
    <p:sldId id="262" r:id="rId10"/>
    <p:sldId id="327" r:id="rId11"/>
    <p:sldId id="328" r:id="rId12"/>
    <p:sldId id="264" r:id="rId13"/>
    <p:sldId id="265" r:id="rId14"/>
    <p:sldId id="276" r:id="rId15"/>
    <p:sldId id="277" r:id="rId16"/>
    <p:sldId id="280" r:id="rId17"/>
    <p:sldId id="278" r:id="rId18"/>
    <p:sldId id="279" r:id="rId19"/>
    <p:sldId id="286" r:id="rId20"/>
    <p:sldId id="288" r:id="rId21"/>
    <p:sldId id="289" r:id="rId22"/>
    <p:sldId id="290" r:id="rId23"/>
    <p:sldId id="314" r:id="rId24"/>
    <p:sldId id="316" r:id="rId25"/>
    <p:sldId id="315" r:id="rId26"/>
    <p:sldId id="317" r:id="rId27"/>
    <p:sldId id="318" r:id="rId28"/>
    <p:sldId id="319" r:id="rId29"/>
    <p:sldId id="291" r:id="rId30"/>
    <p:sldId id="309" r:id="rId31"/>
    <p:sldId id="310" r:id="rId32"/>
    <p:sldId id="311" r:id="rId33"/>
    <p:sldId id="312" r:id="rId34"/>
    <p:sldId id="313" r:id="rId35"/>
    <p:sldId id="292" r:id="rId36"/>
    <p:sldId id="293" r:id="rId37"/>
    <p:sldId id="297" r:id="rId38"/>
    <p:sldId id="298" r:id="rId39"/>
    <p:sldId id="294" r:id="rId40"/>
    <p:sldId id="295" r:id="rId41"/>
    <p:sldId id="296" r:id="rId42"/>
    <p:sldId id="299" r:id="rId43"/>
    <p:sldId id="308" r:id="rId44"/>
    <p:sldId id="300" r:id="rId45"/>
    <p:sldId id="301" r:id="rId46"/>
    <p:sldId id="320" r:id="rId47"/>
    <p:sldId id="321" r:id="rId48"/>
    <p:sldId id="322" r:id="rId49"/>
    <p:sldId id="323" r:id="rId50"/>
    <p:sldId id="324" r:id="rId51"/>
    <p:sldId id="325" r:id="rId52"/>
    <p:sldId id="302" r:id="rId53"/>
    <p:sldId id="303" r:id="rId54"/>
    <p:sldId id="304" r:id="rId55"/>
    <p:sldId id="305" r:id="rId56"/>
    <p:sldId id="306" r:id="rId57"/>
    <p:sldId id="307" r:id="rId58"/>
    <p:sldId id="281" r:id="rId59"/>
    <p:sldId id="282" r:id="rId60"/>
    <p:sldId id="330" r:id="rId61"/>
    <p:sldId id="329" r:id="rId62"/>
    <p:sldId id="283" r:id="rId63"/>
    <p:sldId id="284" r:id="rId64"/>
    <p:sldId id="285" r:id="rId65"/>
    <p:sldId id="263" r:id="rId66"/>
    <p:sldId id="266" r:id="rId67"/>
    <p:sldId id="267" r:id="rId68"/>
    <p:sldId id="268" r:id="rId69"/>
    <p:sldId id="269" r:id="rId70"/>
    <p:sldId id="270" r:id="rId71"/>
    <p:sldId id="271" r:id="rId72"/>
    <p:sldId id="272" r:id="rId73"/>
    <p:sldId id="273" r:id="rId74"/>
    <p:sldId id="274" r:id="rId75"/>
    <p:sldId id="275" r:id="rId76"/>
    <p:sldId id="331" r:id="rId77"/>
    <p:sldId id="332" r:id="rId78"/>
    <p:sldId id="333" r:id="rId79"/>
    <p:sldId id="334" r:id="rId80"/>
    <p:sldId id="336" r:id="rId81"/>
    <p:sldId id="33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60" r:id="rId95"/>
    <p:sldId id="361" r:id="rId96"/>
    <p:sldId id="362" r:id="rId97"/>
    <p:sldId id="363" r:id="rId98"/>
    <p:sldId id="365" r:id="rId99"/>
    <p:sldId id="366" r:id="rId100"/>
    <p:sldId id="367" r:id="rId101"/>
    <p:sldId id="368" r:id="rId102"/>
    <p:sldId id="369" r:id="rId103"/>
    <p:sldId id="364" r:id="rId104"/>
    <p:sldId id="349" r:id="rId105"/>
    <p:sldId id="350" r:id="rId106"/>
    <p:sldId id="351" r:id="rId107"/>
    <p:sldId id="352" r:id="rId108"/>
    <p:sldId id="353" r:id="rId109"/>
    <p:sldId id="370" r:id="rId110"/>
    <p:sldId id="372" r:id="rId111"/>
    <p:sldId id="373" r:id="rId112"/>
    <p:sldId id="371" r:id="rId113"/>
    <p:sldId id="374" r:id="rId114"/>
    <p:sldId id="375" r:id="rId115"/>
    <p:sldId id="376" r:id="rId116"/>
    <p:sldId id="355" r:id="rId117"/>
    <p:sldId id="356" r:id="rId118"/>
    <p:sldId id="381" r:id="rId119"/>
    <p:sldId id="382" r:id="rId120"/>
    <p:sldId id="383" r:id="rId121"/>
    <p:sldId id="385" r:id="rId122"/>
    <p:sldId id="384" r:id="rId123"/>
    <p:sldId id="357" r:id="rId124"/>
    <p:sldId id="358" r:id="rId125"/>
    <p:sldId id="359" r:id="rId126"/>
    <p:sldId id="377" r:id="rId127"/>
    <p:sldId id="378" r:id="rId128"/>
    <p:sldId id="379" r:id="rId129"/>
    <p:sldId id="380" r:id="rId130"/>
    <p:sldId id="386" r:id="rId131"/>
    <p:sldId id="387" r:id="rId132"/>
    <p:sldId id="388" r:id="rId133"/>
    <p:sldId id="389" r:id="rId134"/>
    <p:sldId id="393" r:id="rId135"/>
    <p:sldId id="394" r:id="rId136"/>
    <p:sldId id="395" r:id="rId137"/>
    <p:sldId id="396" r:id="rId138"/>
    <p:sldId id="397" r:id="rId139"/>
    <p:sldId id="398" r:id="rId140"/>
    <p:sldId id="390" r:id="rId141"/>
    <p:sldId id="391" r:id="rId142"/>
    <p:sldId id="392" r:id="rId1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04-05-2022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386B5-5E85-44A8-B192-948D8D135F54}"/>
              </a:ext>
            </a:extLst>
          </p:cNvPr>
          <p:cNvSpPr txBox="1"/>
          <p:nvPr/>
        </p:nvSpPr>
        <p:spPr>
          <a:xfrm>
            <a:off x="288524" y="212142"/>
            <a:ext cx="8313938" cy="923330"/>
          </a:xfrm>
          <a:prstGeom prst="rect">
            <a:avLst/>
          </a:prstGeom>
          <a:noFill/>
        </p:spPr>
        <p:txBody>
          <a:bodyPr wrap="square">
            <a:spAutoFit/>
          </a:bodyPr>
          <a:lstStyle/>
          <a:p>
            <a:r>
              <a:rPr lang="en-US" dirty="0"/>
              <a:t>Scala this</a:t>
            </a:r>
          </a:p>
          <a:p>
            <a:r>
              <a:rPr lang="en-US" dirty="0"/>
              <a:t>In </a:t>
            </a:r>
            <a:r>
              <a:rPr lang="en-US" dirty="0" err="1"/>
              <a:t>scala</a:t>
            </a:r>
            <a:r>
              <a:rPr lang="en-US" dirty="0"/>
              <a:t>, this is a keyword and used to refer current object. we can call instance variables, methods, constructors by using this keyword.</a:t>
            </a:r>
            <a:endParaRPr lang="en-IN" dirty="0"/>
          </a:p>
        </p:txBody>
      </p:sp>
      <p:sp>
        <p:nvSpPr>
          <p:cNvPr id="5" name="TextBox 4">
            <a:extLst>
              <a:ext uri="{FF2B5EF4-FFF2-40B4-BE49-F238E27FC236}">
                <a16:creationId xmlns:a16="http://schemas.microsoft.com/office/drawing/2014/main" id="{B9426292-BCAC-4578-B07C-441618AC7E01}"/>
              </a:ext>
            </a:extLst>
          </p:cNvPr>
          <p:cNvSpPr txBox="1"/>
          <p:nvPr/>
        </p:nvSpPr>
        <p:spPr>
          <a:xfrm>
            <a:off x="803429" y="1343033"/>
            <a:ext cx="5987988" cy="5632311"/>
          </a:xfrm>
          <a:prstGeom prst="rect">
            <a:avLst/>
          </a:prstGeom>
          <a:noFill/>
        </p:spPr>
        <p:txBody>
          <a:bodyPr wrap="square">
            <a:spAutoFit/>
          </a:bodyPr>
          <a:lstStyle/>
          <a:p>
            <a:r>
              <a:rPr lang="en-IN" dirty="0"/>
              <a:t>class </a:t>
            </a:r>
            <a:r>
              <a:rPr lang="en-IN" dirty="0" err="1"/>
              <a:t>Scala_This</a:t>
            </a:r>
            <a:r>
              <a:rPr lang="en-IN" dirty="0"/>
              <a:t> {</a:t>
            </a:r>
          </a:p>
          <a:p>
            <a:r>
              <a:rPr lang="en-IN" dirty="0"/>
              <a:t>  var </a:t>
            </a:r>
            <a:r>
              <a:rPr lang="en-IN" dirty="0" err="1"/>
              <a:t>id:Int</a:t>
            </a:r>
            <a:r>
              <a:rPr lang="en-IN" dirty="0"/>
              <a:t> = 0</a:t>
            </a:r>
          </a:p>
          <a:p>
            <a:r>
              <a:rPr lang="en-IN" dirty="0"/>
              <a:t>  var name: String = ""</a:t>
            </a:r>
          </a:p>
          <a:p>
            <a:r>
              <a:rPr lang="en-IN" dirty="0"/>
              <a:t>  def this(</a:t>
            </a:r>
            <a:r>
              <a:rPr lang="en-IN" dirty="0" err="1"/>
              <a:t>id:Int</a:t>
            </a:r>
            <a:r>
              <a:rPr lang="en-IN" dirty="0"/>
              <a:t>, </a:t>
            </a:r>
            <a:r>
              <a:rPr lang="en-IN" dirty="0" err="1"/>
              <a:t>name:String</a:t>
            </a:r>
            <a:r>
              <a:rPr lang="en-IN" dirty="0"/>
              <a:t>){</a:t>
            </a:r>
          </a:p>
          <a:p>
            <a:r>
              <a:rPr lang="en-IN" dirty="0"/>
              <a:t>    this()</a:t>
            </a:r>
          </a:p>
          <a:p>
            <a:r>
              <a:rPr lang="en-IN" dirty="0"/>
              <a:t>    this.id = id</a:t>
            </a:r>
          </a:p>
          <a:p>
            <a:r>
              <a:rPr lang="en-IN" dirty="0"/>
              <a:t>    this.name = name</a:t>
            </a:r>
          </a:p>
          <a:p>
            <a:r>
              <a:rPr lang="en-IN" dirty="0"/>
              <a:t>  }</a:t>
            </a:r>
          </a:p>
          <a:p>
            <a:r>
              <a:rPr lang="en-IN" dirty="0"/>
              <a:t>  def show(){</a:t>
            </a:r>
          </a:p>
          <a:p>
            <a:r>
              <a:rPr lang="en-IN" dirty="0"/>
              <a:t>    </a:t>
            </a:r>
            <a:r>
              <a:rPr lang="en-IN" dirty="0" err="1"/>
              <a:t>println</a:t>
            </a:r>
            <a:r>
              <a:rPr lang="en-IN" dirty="0"/>
              <a:t>(id+" "+name)</a:t>
            </a:r>
          </a:p>
          <a:p>
            <a:r>
              <a:rPr lang="en-IN" dirty="0"/>
              <a:t>  }</a:t>
            </a:r>
          </a:p>
          <a:p>
            <a:r>
              <a:rPr lang="en-IN" dirty="0"/>
              <a:t>}</a:t>
            </a:r>
          </a:p>
          <a:p>
            <a:r>
              <a:rPr lang="en-IN" dirty="0"/>
              <a:t>object </a:t>
            </a:r>
            <a:r>
              <a:rPr lang="en-IN" dirty="0" err="1"/>
              <a:t>this_main</a:t>
            </a:r>
            <a:endParaRPr lang="en-IN" dirty="0"/>
          </a:p>
          <a:p>
            <a:r>
              <a:rPr lang="en-IN" dirty="0"/>
              <a:t>{</a:t>
            </a:r>
          </a:p>
          <a:p>
            <a:endParaRPr lang="en-IN" dirty="0"/>
          </a:p>
          <a:p>
            <a:r>
              <a:rPr lang="en-IN" dirty="0"/>
              <a:t>  def main(</a:t>
            </a:r>
            <a:r>
              <a:rPr lang="en-IN" dirty="0" err="1"/>
              <a:t>args</a:t>
            </a:r>
            <a:r>
              <a:rPr lang="en-IN" dirty="0"/>
              <a:t>: Array[String]): Unit = {</a:t>
            </a:r>
          </a:p>
          <a:p>
            <a:r>
              <a:rPr lang="en-IN" dirty="0"/>
              <a:t>    var t = new </a:t>
            </a:r>
            <a:r>
              <a:rPr lang="en-IN" dirty="0" err="1"/>
              <a:t>Scala_This</a:t>
            </a:r>
            <a:r>
              <a:rPr lang="en-IN" dirty="0"/>
              <a:t>(101,"Martin")</a:t>
            </a:r>
          </a:p>
          <a:p>
            <a:r>
              <a:rPr lang="en-IN" dirty="0"/>
              <a:t>    </a:t>
            </a:r>
            <a:r>
              <a:rPr lang="en-IN" dirty="0" err="1"/>
              <a:t>t.show</a:t>
            </a:r>
            <a:r>
              <a:rPr lang="en-IN" dirty="0"/>
              <a:t>()</a:t>
            </a:r>
          </a:p>
          <a:p>
            <a:r>
              <a:rPr lang="en-IN" dirty="0"/>
              <a:t>  }</a:t>
            </a:r>
          </a:p>
          <a:p>
            <a:r>
              <a:rPr lang="en-IN" dirty="0"/>
              <a:t>}</a:t>
            </a:r>
          </a:p>
        </p:txBody>
      </p:sp>
    </p:spTree>
    <p:extLst>
      <p:ext uri="{BB962C8B-B14F-4D97-AF65-F5344CB8AC3E}">
        <p14:creationId xmlns:p14="http://schemas.microsoft.com/office/powerpoint/2010/main" val="18122897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7D1E-F896-4EAA-969C-65F2811D1FD8}"/>
              </a:ext>
            </a:extLst>
          </p:cNvPr>
          <p:cNvSpPr txBox="1"/>
          <p:nvPr/>
        </p:nvSpPr>
        <p:spPr>
          <a:xfrm>
            <a:off x="164237" y="89607"/>
            <a:ext cx="8518124" cy="1200329"/>
          </a:xfrm>
          <a:prstGeom prst="rect">
            <a:avLst/>
          </a:prstGeom>
          <a:noFill/>
        </p:spPr>
        <p:txBody>
          <a:bodyPr wrap="square">
            <a:spAutoFit/>
          </a:bodyPr>
          <a:lstStyle/>
          <a:p>
            <a:r>
              <a:rPr lang="en-US" dirty="0"/>
              <a:t>Scala Constructor Calling by using this keyword</a:t>
            </a:r>
          </a:p>
          <a:p>
            <a:r>
              <a:rPr lang="en-US" dirty="0"/>
              <a:t>In the following example this is used to call constructor. It illustrates how we can call constructor from other constructor. we must make sure that this must be first statement in the constructor while calling to other constructor otherwise compiler throws an  error.</a:t>
            </a:r>
            <a:endParaRPr lang="en-IN" dirty="0"/>
          </a:p>
        </p:txBody>
      </p:sp>
    </p:spTree>
    <p:extLst>
      <p:ext uri="{BB962C8B-B14F-4D97-AF65-F5344CB8AC3E}">
        <p14:creationId xmlns:p14="http://schemas.microsoft.com/office/powerpoint/2010/main" val="32913966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981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75316-0EC9-4FCC-8992-32B674C1894D}"/>
              </a:ext>
            </a:extLst>
          </p:cNvPr>
          <p:cNvSpPr txBox="1"/>
          <p:nvPr/>
        </p:nvSpPr>
        <p:spPr>
          <a:xfrm>
            <a:off x="377301" y="192634"/>
            <a:ext cx="4572000" cy="369332"/>
          </a:xfrm>
          <a:prstGeom prst="rect">
            <a:avLst/>
          </a:prstGeom>
          <a:noFill/>
        </p:spPr>
        <p:txBody>
          <a:bodyPr wrap="square">
            <a:spAutoFit/>
          </a:bodyPr>
          <a:lstStyle/>
          <a:p>
            <a:r>
              <a:rPr lang="en-IN" dirty="0"/>
              <a:t>Scala | yield Keyword</a:t>
            </a:r>
          </a:p>
        </p:txBody>
      </p:sp>
      <p:sp>
        <p:nvSpPr>
          <p:cNvPr id="5" name="TextBox 4">
            <a:extLst>
              <a:ext uri="{FF2B5EF4-FFF2-40B4-BE49-F238E27FC236}">
                <a16:creationId xmlns:a16="http://schemas.microsoft.com/office/drawing/2014/main" id="{FFFA7CB0-718B-427F-B4E8-6DA51C27389F}"/>
              </a:ext>
            </a:extLst>
          </p:cNvPr>
          <p:cNvSpPr txBox="1"/>
          <p:nvPr/>
        </p:nvSpPr>
        <p:spPr>
          <a:xfrm>
            <a:off x="2152834" y="810450"/>
            <a:ext cx="6831367" cy="1754326"/>
          </a:xfrm>
          <a:prstGeom prst="rect">
            <a:avLst/>
          </a:prstGeom>
          <a:noFill/>
        </p:spPr>
        <p:txBody>
          <a:bodyPr wrap="square">
            <a:spAutoFit/>
          </a:bodyPr>
          <a:lstStyle/>
          <a:p>
            <a:r>
              <a:rPr lang="en-US" dirty="0"/>
              <a:t>yield keyword will returns a result after completing of loop iterations. The for loop used buffer internally to store iterated result and when finishing all iterations it yields the ultimate result from that buffer. It doesn’t work like imperative loop. The type of the collection that is returned is the same type that we tend to were iterating over, Therefore a Map yields a Map, a List yields a List, and so on.</a:t>
            </a:r>
            <a:endParaRPr lang="en-IN" dirty="0"/>
          </a:p>
        </p:txBody>
      </p:sp>
      <p:sp>
        <p:nvSpPr>
          <p:cNvPr id="7" name="TextBox 6">
            <a:extLst>
              <a:ext uri="{FF2B5EF4-FFF2-40B4-BE49-F238E27FC236}">
                <a16:creationId xmlns:a16="http://schemas.microsoft.com/office/drawing/2014/main" id="{1A7F843D-FED4-4D1E-A1CD-92751D5D0E88}"/>
              </a:ext>
            </a:extLst>
          </p:cNvPr>
          <p:cNvSpPr txBox="1"/>
          <p:nvPr/>
        </p:nvSpPr>
        <p:spPr>
          <a:xfrm>
            <a:off x="3582140" y="2723564"/>
            <a:ext cx="4572000" cy="3139321"/>
          </a:xfrm>
          <a:prstGeom prst="rect">
            <a:avLst/>
          </a:prstGeom>
          <a:noFill/>
        </p:spPr>
        <p:txBody>
          <a:bodyPr wrap="square">
            <a:spAutoFit/>
          </a:bodyPr>
          <a:lstStyle/>
          <a:p>
            <a:r>
              <a:rPr lang="en-IN" dirty="0"/>
              <a:t>object </a:t>
            </a:r>
            <a:r>
              <a:rPr lang="en-IN" dirty="0" err="1"/>
              <a:t>Scala_Yield</a:t>
            </a:r>
            <a:r>
              <a:rPr lang="en-IN" dirty="0"/>
              <a:t> {</a:t>
            </a:r>
          </a:p>
          <a:p>
            <a:r>
              <a:rPr lang="en-IN" dirty="0"/>
              <a:t>  def main(</a:t>
            </a:r>
            <a:r>
              <a:rPr lang="en-IN" dirty="0" err="1"/>
              <a:t>args</a:t>
            </a:r>
            <a:r>
              <a:rPr lang="en-IN" dirty="0"/>
              <a:t>: Array[String]): Unit = {</a:t>
            </a:r>
          </a:p>
          <a:p>
            <a:r>
              <a:rPr lang="en-IN" dirty="0"/>
              <a:t>    // Using yield with for</a:t>
            </a:r>
          </a:p>
          <a:p>
            <a:r>
              <a:rPr lang="en-IN" dirty="0"/>
              <a:t>    var print = for( </a:t>
            </a:r>
            <a:r>
              <a:rPr lang="en-IN" dirty="0" err="1"/>
              <a:t>i</a:t>
            </a:r>
            <a:r>
              <a:rPr lang="en-IN" dirty="0"/>
              <a:t> &lt;- 1 to 10) yield </a:t>
            </a:r>
            <a:r>
              <a:rPr lang="en-IN" dirty="0" err="1"/>
              <a:t>i</a:t>
            </a:r>
            <a:endParaRPr lang="en-IN" dirty="0"/>
          </a:p>
          <a:p>
            <a:r>
              <a:rPr lang="en-IN" dirty="0"/>
              <a:t>    for(j&lt;-print)</a:t>
            </a:r>
          </a:p>
          <a:p>
            <a:r>
              <a:rPr lang="en-IN" dirty="0"/>
              <a:t>    {</a:t>
            </a:r>
          </a:p>
          <a:p>
            <a:r>
              <a:rPr lang="en-IN" dirty="0"/>
              <a:t>      // Printing result</a:t>
            </a:r>
          </a:p>
          <a:p>
            <a:r>
              <a:rPr lang="en-IN" dirty="0"/>
              <a:t>      </a:t>
            </a:r>
            <a:r>
              <a:rPr lang="en-IN" dirty="0" err="1"/>
              <a:t>println</a:t>
            </a:r>
            <a:r>
              <a:rPr lang="en-IN" dirty="0"/>
              <a:t>(j)</a:t>
            </a:r>
          </a:p>
          <a:p>
            <a:r>
              <a:rPr lang="en-IN" dirty="0"/>
              <a:t>    }</a:t>
            </a:r>
          </a:p>
          <a:p>
            <a:r>
              <a:rPr lang="en-IN" dirty="0"/>
              <a:t>  }</a:t>
            </a:r>
          </a:p>
          <a:p>
            <a:r>
              <a:rPr lang="en-IN" dirty="0"/>
              <a:t>}</a:t>
            </a:r>
          </a:p>
        </p:txBody>
      </p:sp>
    </p:spTree>
    <p:extLst>
      <p:ext uri="{BB962C8B-B14F-4D97-AF65-F5344CB8AC3E}">
        <p14:creationId xmlns:p14="http://schemas.microsoft.com/office/powerpoint/2010/main" val="3470456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0A5A2-D5A6-4750-8E88-9357D90C4D3B}"/>
              </a:ext>
            </a:extLst>
          </p:cNvPr>
          <p:cNvSpPr txBox="1"/>
          <p:nvPr/>
        </p:nvSpPr>
        <p:spPr>
          <a:xfrm>
            <a:off x="235259" y="0"/>
            <a:ext cx="4572000" cy="369332"/>
          </a:xfrm>
          <a:prstGeom prst="rect">
            <a:avLst/>
          </a:prstGeom>
          <a:noFill/>
        </p:spPr>
        <p:txBody>
          <a:bodyPr wrap="square">
            <a:spAutoFit/>
          </a:bodyPr>
          <a:lstStyle/>
          <a:p>
            <a:r>
              <a:rPr lang="en-US" dirty="0"/>
              <a:t>Scala Singleton and Companion Objects</a:t>
            </a:r>
            <a:endParaRPr lang="en-IN" dirty="0"/>
          </a:p>
        </p:txBody>
      </p:sp>
      <p:sp>
        <p:nvSpPr>
          <p:cNvPr id="5" name="TextBox 4">
            <a:extLst>
              <a:ext uri="{FF2B5EF4-FFF2-40B4-BE49-F238E27FC236}">
                <a16:creationId xmlns:a16="http://schemas.microsoft.com/office/drawing/2014/main" id="{F05F55F8-0956-486F-A9C0-E6D3A3F08402}"/>
              </a:ext>
            </a:extLst>
          </p:cNvPr>
          <p:cNvSpPr txBox="1"/>
          <p:nvPr/>
        </p:nvSpPr>
        <p:spPr>
          <a:xfrm>
            <a:off x="363985" y="225278"/>
            <a:ext cx="8780015" cy="2308324"/>
          </a:xfrm>
          <a:prstGeom prst="rect">
            <a:avLst/>
          </a:prstGeom>
          <a:noFill/>
        </p:spPr>
        <p:txBody>
          <a:bodyPr wrap="square">
            <a:spAutoFit/>
          </a:bodyPr>
          <a:lstStyle/>
          <a:p>
            <a:r>
              <a:rPr lang="en-US" dirty="0"/>
              <a:t>Singleton Object</a:t>
            </a:r>
          </a:p>
          <a:p>
            <a:r>
              <a:rPr lang="en-US" dirty="0"/>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our program execution. If we do not create a singleton object in our program, then our code compile successfully but does not give output. So we required a singleton object to get the output of  our program. A singleton object is created by using object keyword. </a:t>
            </a:r>
          </a:p>
          <a:p>
            <a:r>
              <a:rPr lang="en-US" dirty="0"/>
              <a:t>Syntax: </a:t>
            </a:r>
            <a:endParaRPr lang="en-IN" dirty="0"/>
          </a:p>
        </p:txBody>
      </p:sp>
      <p:sp>
        <p:nvSpPr>
          <p:cNvPr id="7" name="TextBox 6">
            <a:extLst>
              <a:ext uri="{FF2B5EF4-FFF2-40B4-BE49-F238E27FC236}">
                <a16:creationId xmlns:a16="http://schemas.microsoft.com/office/drawing/2014/main" id="{8B84BF66-67B2-45D3-869A-114F0228D45B}"/>
              </a:ext>
            </a:extLst>
          </p:cNvPr>
          <p:cNvSpPr txBox="1"/>
          <p:nvPr/>
        </p:nvSpPr>
        <p:spPr>
          <a:xfrm>
            <a:off x="363985" y="2758880"/>
            <a:ext cx="8345008" cy="4247317"/>
          </a:xfrm>
          <a:prstGeom prst="rect">
            <a:avLst/>
          </a:prstGeom>
          <a:noFill/>
        </p:spPr>
        <p:txBody>
          <a:bodyPr wrap="square">
            <a:spAutoFit/>
          </a:bodyPr>
          <a:lstStyle/>
          <a:p>
            <a:r>
              <a:rPr lang="en-US" dirty="0"/>
              <a:t>object Name{</a:t>
            </a:r>
          </a:p>
          <a:p>
            <a:r>
              <a:rPr lang="en-US" dirty="0"/>
              <a:t>// code...</a:t>
            </a:r>
          </a:p>
          <a:p>
            <a:r>
              <a:rPr lang="en-US" dirty="0"/>
              <a:t>}</a:t>
            </a:r>
          </a:p>
          <a:p>
            <a:r>
              <a:rPr lang="en-US" b="1" dirty="0"/>
              <a:t>Important points about singleton object </a:t>
            </a:r>
          </a:p>
          <a:p>
            <a:r>
              <a:rPr lang="en-US" dirty="0"/>
              <a:t> </a:t>
            </a:r>
          </a:p>
          <a:p>
            <a:endParaRPr lang="en-US" dirty="0"/>
          </a:p>
          <a:p>
            <a:r>
              <a:rPr lang="en-US" dirty="0"/>
              <a:t>The method in the singleton object is globally accessible.</a:t>
            </a:r>
          </a:p>
          <a:p>
            <a:r>
              <a:rPr lang="en-US" dirty="0"/>
              <a:t>You are not allowed to create an instance of singleton object.</a:t>
            </a:r>
          </a:p>
          <a:p>
            <a:r>
              <a:rPr lang="en-US" dirty="0"/>
              <a:t>You are not allowed to pass parameter in the primary constructor of singleton object.</a:t>
            </a:r>
          </a:p>
          <a:p>
            <a:r>
              <a:rPr lang="en-US" dirty="0"/>
              <a:t>In Scala, a singleton object can extend class and traits.</a:t>
            </a:r>
          </a:p>
          <a:p>
            <a:r>
              <a:rPr lang="en-US" dirty="0"/>
              <a:t>In Scala, a main method is always present in singleton object.</a:t>
            </a:r>
          </a:p>
          <a:p>
            <a:r>
              <a:rPr lang="en-US" dirty="0"/>
              <a:t>The method in the singleton object is accessed with the name of the object(just like calling static method in Java), so there is no need to create an object to access this method. </a:t>
            </a:r>
          </a:p>
          <a:p>
            <a:r>
              <a:rPr lang="en-US" dirty="0"/>
              <a:t> </a:t>
            </a:r>
            <a:endParaRPr lang="en-IN" dirty="0"/>
          </a:p>
        </p:txBody>
      </p:sp>
    </p:spTree>
    <p:extLst>
      <p:ext uri="{BB962C8B-B14F-4D97-AF65-F5344CB8AC3E}">
        <p14:creationId xmlns:p14="http://schemas.microsoft.com/office/powerpoint/2010/main" val="40220934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C634D-4772-4335-8106-76D064B92EA7}"/>
              </a:ext>
            </a:extLst>
          </p:cNvPr>
          <p:cNvSpPr txBox="1"/>
          <p:nvPr/>
        </p:nvSpPr>
        <p:spPr>
          <a:xfrm>
            <a:off x="4793942" y="189805"/>
            <a:ext cx="3852909" cy="2862322"/>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hello():Int={</a:t>
            </a:r>
          </a:p>
          <a:p>
            <a:r>
              <a:rPr lang="en-IN" dirty="0"/>
              <a:t>    var x=10</a:t>
            </a:r>
          </a:p>
          <a:p>
            <a:r>
              <a:rPr lang="en-IN" dirty="0"/>
              <a:t>    return  x</a:t>
            </a:r>
          </a:p>
          <a:p>
            <a:r>
              <a:rPr lang="en-IN" dirty="0"/>
              <a:t>  }</a:t>
            </a:r>
          </a:p>
          <a:p>
            <a:r>
              <a:rPr lang="en-IN" dirty="0"/>
              <a:t>  def main(</a:t>
            </a:r>
            <a:r>
              <a:rPr lang="en-IN" dirty="0" err="1"/>
              <a:t>args</a:t>
            </a:r>
            <a:r>
              <a:rPr lang="en-IN" dirty="0"/>
              <a:t>: Array[String]): Unit = {</a:t>
            </a:r>
          </a:p>
          <a:p>
            <a:r>
              <a:rPr lang="en-IN" dirty="0"/>
              <a:t>    var c=</a:t>
            </a:r>
            <a:r>
              <a:rPr lang="en-IN" dirty="0" err="1"/>
              <a:t>Scala_Singleton.hello</a:t>
            </a:r>
            <a:r>
              <a:rPr lang="en-IN" dirty="0"/>
              <a:t>()</a:t>
            </a:r>
          </a:p>
          <a:p>
            <a:r>
              <a:rPr lang="en-IN" dirty="0"/>
              <a:t>    print(c)</a:t>
            </a:r>
          </a:p>
          <a:p>
            <a:r>
              <a:rPr lang="en-IN" dirty="0"/>
              <a:t>  }</a:t>
            </a:r>
          </a:p>
          <a:p>
            <a:r>
              <a:rPr lang="en-IN" dirty="0"/>
              <a:t>}</a:t>
            </a:r>
          </a:p>
        </p:txBody>
      </p:sp>
      <p:sp>
        <p:nvSpPr>
          <p:cNvPr id="5" name="TextBox 4">
            <a:extLst>
              <a:ext uri="{FF2B5EF4-FFF2-40B4-BE49-F238E27FC236}">
                <a16:creationId xmlns:a16="http://schemas.microsoft.com/office/drawing/2014/main" id="{8FE18561-FACF-4297-BA06-BC70036764F0}"/>
              </a:ext>
            </a:extLst>
          </p:cNvPr>
          <p:cNvSpPr txBox="1"/>
          <p:nvPr/>
        </p:nvSpPr>
        <p:spPr>
          <a:xfrm>
            <a:off x="408372" y="328305"/>
            <a:ext cx="3852909" cy="2585323"/>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a:t>
            </a:r>
          </a:p>
          <a:p>
            <a:r>
              <a:rPr lang="en-IN" dirty="0"/>
              <a:t>   print("hello </a:t>
            </a:r>
            <a:r>
              <a:rPr lang="en-IN" dirty="0" err="1"/>
              <a:t>Mtech</a:t>
            </a:r>
            <a:r>
              <a:rPr lang="en-IN" dirty="0"/>
              <a:t> students")</a:t>
            </a:r>
          </a:p>
          <a:p>
            <a:r>
              <a:rPr lang="en-IN" dirty="0"/>
              <a:t>  }</a:t>
            </a:r>
          </a:p>
          <a:p>
            <a:r>
              <a:rPr lang="en-IN" dirty="0"/>
              <a:t>  def main(</a:t>
            </a:r>
            <a:r>
              <a:rPr lang="en-IN" dirty="0" err="1"/>
              <a:t>args</a:t>
            </a:r>
            <a:r>
              <a:rPr lang="en-IN" dirty="0"/>
              <a:t>: Array[String]): Unit = {</a:t>
            </a:r>
          </a:p>
          <a:p>
            <a:r>
              <a:rPr lang="en-IN" dirty="0"/>
              <a:t>    </a:t>
            </a:r>
            <a:r>
              <a:rPr lang="en-IN" dirty="0" err="1"/>
              <a:t>Scala_Singleton.hello</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2120284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22F7-81D2-4B27-AE38-85883158B136}"/>
              </a:ext>
            </a:extLst>
          </p:cNvPr>
          <p:cNvSpPr txBox="1"/>
          <p:nvPr/>
        </p:nvSpPr>
        <p:spPr>
          <a:xfrm>
            <a:off x="279647" y="183757"/>
            <a:ext cx="4572000" cy="369332"/>
          </a:xfrm>
          <a:prstGeom prst="rect">
            <a:avLst/>
          </a:prstGeom>
          <a:noFill/>
        </p:spPr>
        <p:txBody>
          <a:bodyPr wrap="square">
            <a:spAutoFit/>
          </a:bodyPr>
          <a:lstStyle/>
          <a:p>
            <a:r>
              <a:rPr lang="en-IN" dirty="0"/>
              <a:t>Scala Companion Object</a:t>
            </a:r>
          </a:p>
        </p:txBody>
      </p:sp>
      <p:sp>
        <p:nvSpPr>
          <p:cNvPr id="5" name="TextBox 4">
            <a:extLst>
              <a:ext uri="{FF2B5EF4-FFF2-40B4-BE49-F238E27FC236}">
                <a16:creationId xmlns:a16="http://schemas.microsoft.com/office/drawing/2014/main" id="{BEFC62D9-4DE9-49B0-8757-F4B6744E4160}"/>
              </a:ext>
            </a:extLst>
          </p:cNvPr>
          <p:cNvSpPr txBox="1"/>
          <p:nvPr/>
        </p:nvSpPr>
        <p:spPr>
          <a:xfrm>
            <a:off x="2285999" y="780313"/>
            <a:ext cx="6680447" cy="923330"/>
          </a:xfrm>
          <a:prstGeom prst="rect">
            <a:avLst/>
          </a:prstGeom>
          <a:noFill/>
        </p:spPr>
        <p:txBody>
          <a:bodyPr wrap="square">
            <a:spAutoFit/>
          </a:bodyPr>
          <a:lstStyle/>
          <a:p>
            <a:r>
              <a:rPr lang="en-US" dirty="0"/>
              <a:t>In </a:t>
            </a:r>
            <a:r>
              <a:rPr lang="en-US" dirty="0" err="1"/>
              <a:t>scala</a:t>
            </a:r>
            <a:r>
              <a:rPr lang="en-US" dirty="0"/>
              <a:t>, when we have a class with same name as singleton object, it is called companion class and the singleton object is called companion object</a:t>
            </a:r>
            <a:endParaRPr lang="en-IN" dirty="0"/>
          </a:p>
        </p:txBody>
      </p:sp>
      <p:sp>
        <p:nvSpPr>
          <p:cNvPr id="7" name="TextBox 6">
            <a:extLst>
              <a:ext uri="{FF2B5EF4-FFF2-40B4-BE49-F238E27FC236}">
                <a16:creationId xmlns:a16="http://schemas.microsoft.com/office/drawing/2014/main" id="{77A98571-E08E-4A9C-BF3B-24D88AF97194}"/>
              </a:ext>
            </a:extLst>
          </p:cNvPr>
          <p:cNvSpPr txBox="1"/>
          <p:nvPr/>
        </p:nvSpPr>
        <p:spPr>
          <a:xfrm>
            <a:off x="93216" y="1930867"/>
            <a:ext cx="8873230" cy="369332"/>
          </a:xfrm>
          <a:prstGeom prst="rect">
            <a:avLst/>
          </a:prstGeom>
          <a:noFill/>
        </p:spPr>
        <p:txBody>
          <a:bodyPr wrap="square">
            <a:spAutoFit/>
          </a:bodyPr>
          <a:lstStyle/>
          <a:p>
            <a:r>
              <a:rPr lang="en-US" dirty="0"/>
              <a:t>The companion class and its companion object both must be defined in the same source file.</a:t>
            </a:r>
            <a:endParaRPr lang="en-IN" dirty="0"/>
          </a:p>
        </p:txBody>
      </p:sp>
      <p:sp>
        <p:nvSpPr>
          <p:cNvPr id="9" name="TextBox 8">
            <a:extLst>
              <a:ext uri="{FF2B5EF4-FFF2-40B4-BE49-F238E27FC236}">
                <a16:creationId xmlns:a16="http://schemas.microsoft.com/office/drawing/2014/main" id="{3A4AB3C7-1E08-4488-8772-1B0F16C3F418}"/>
              </a:ext>
            </a:extLst>
          </p:cNvPr>
          <p:cNvSpPr txBox="1"/>
          <p:nvPr/>
        </p:nvSpPr>
        <p:spPr>
          <a:xfrm>
            <a:off x="3413465" y="2802592"/>
            <a:ext cx="4572000" cy="3139321"/>
          </a:xfrm>
          <a:prstGeom prst="rect">
            <a:avLst/>
          </a:prstGeom>
          <a:noFill/>
        </p:spPr>
        <p:txBody>
          <a:bodyPr wrap="square">
            <a:spAutoFit/>
          </a:bodyPr>
          <a:lstStyle/>
          <a:p>
            <a:r>
              <a:rPr lang="en-IN" dirty="0"/>
              <a:t>class </a:t>
            </a:r>
            <a:r>
              <a:rPr lang="en-IN" dirty="0" err="1"/>
              <a:t>Scala_ComapanionClass</a:t>
            </a:r>
            <a:r>
              <a:rPr lang="en-IN" dirty="0"/>
              <a:t> {</a:t>
            </a:r>
          </a:p>
          <a:p>
            <a:r>
              <a:rPr lang="en-IN" dirty="0"/>
              <a:t>  def hello(){</a:t>
            </a:r>
          </a:p>
          <a:p>
            <a:r>
              <a:rPr lang="en-IN" dirty="0"/>
              <a:t>    </a:t>
            </a:r>
            <a:r>
              <a:rPr lang="en-IN" dirty="0" err="1"/>
              <a:t>println</a:t>
            </a:r>
            <a:r>
              <a:rPr lang="en-IN" dirty="0"/>
              <a:t>("Hello, this is Companion Class.")</a:t>
            </a:r>
          </a:p>
          <a:p>
            <a:r>
              <a:rPr lang="en-IN" dirty="0"/>
              <a:t>  }</a:t>
            </a:r>
          </a:p>
          <a:p>
            <a:r>
              <a:rPr lang="en-IN" dirty="0"/>
              <a:t>}</a:t>
            </a:r>
          </a:p>
          <a:p>
            <a:r>
              <a:rPr lang="en-IN" dirty="0"/>
              <a:t>object </a:t>
            </a:r>
            <a:r>
              <a:rPr lang="en-IN" dirty="0" err="1"/>
              <a:t>CompanoinObject</a:t>
            </a:r>
            <a:r>
              <a:rPr lang="en-IN" dirty="0"/>
              <a:t>{</a:t>
            </a:r>
          </a:p>
          <a:p>
            <a:r>
              <a:rPr lang="en-IN" dirty="0"/>
              <a:t>  def main(</a:t>
            </a:r>
            <a:r>
              <a:rPr lang="en-IN" dirty="0" err="1"/>
              <a:t>args:Array</a:t>
            </a:r>
            <a:r>
              <a:rPr lang="en-IN" dirty="0"/>
              <a:t>[String]){</a:t>
            </a:r>
          </a:p>
          <a:p>
            <a:r>
              <a:rPr lang="en-IN" dirty="0"/>
              <a:t>    new </a:t>
            </a:r>
            <a:r>
              <a:rPr lang="en-IN" dirty="0" err="1"/>
              <a:t>Scala_ComapanionClass</a:t>
            </a:r>
            <a:r>
              <a:rPr lang="en-IN" dirty="0"/>
              <a:t>().hello()</a:t>
            </a:r>
          </a:p>
          <a:p>
            <a:r>
              <a:rPr lang="en-IN" dirty="0"/>
              <a:t>    </a:t>
            </a:r>
            <a:r>
              <a:rPr lang="en-IN" dirty="0" err="1"/>
              <a:t>println</a:t>
            </a:r>
            <a:r>
              <a:rPr lang="en-IN" dirty="0"/>
              <a:t>("And this is Companion Object.")</a:t>
            </a:r>
          </a:p>
          <a:p>
            <a:r>
              <a:rPr lang="en-IN" dirty="0"/>
              <a:t>  }</a:t>
            </a:r>
          </a:p>
          <a:p>
            <a:r>
              <a:rPr lang="en-IN" dirty="0"/>
              <a:t>}</a:t>
            </a:r>
          </a:p>
        </p:txBody>
      </p:sp>
    </p:spTree>
    <p:extLst>
      <p:ext uri="{BB962C8B-B14F-4D97-AF65-F5344CB8AC3E}">
        <p14:creationId xmlns:p14="http://schemas.microsoft.com/office/powerpoint/2010/main" val="3419020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8F2F2-48EC-44EC-BCF2-AFF5B07E0845}"/>
              </a:ext>
            </a:extLst>
          </p:cNvPr>
          <p:cNvSpPr txBox="1"/>
          <p:nvPr/>
        </p:nvSpPr>
        <p:spPr>
          <a:xfrm>
            <a:off x="395056" y="272533"/>
            <a:ext cx="4572000" cy="369332"/>
          </a:xfrm>
          <a:prstGeom prst="rect">
            <a:avLst/>
          </a:prstGeom>
          <a:noFill/>
        </p:spPr>
        <p:txBody>
          <a:bodyPr wrap="square">
            <a:spAutoFit/>
          </a:bodyPr>
          <a:lstStyle/>
          <a:p>
            <a:r>
              <a:rPr lang="en-US" dirty="0"/>
              <a:t>Scala Case Classes and Case Object</a:t>
            </a:r>
            <a:endParaRPr lang="en-IN" dirty="0"/>
          </a:p>
        </p:txBody>
      </p:sp>
      <p:sp>
        <p:nvSpPr>
          <p:cNvPr id="5" name="TextBox 4">
            <a:extLst>
              <a:ext uri="{FF2B5EF4-FFF2-40B4-BE49-F238E27FC236}">
                <a16:creationId xmlns:a16="http://schemas.microsoft.com/office/drawing/2014/main" id="{EC959842-D735-4595-B6E6-886B9F2F6C2E}"/>
              </a:ext>
            </a:extLst>
          </p:cNvPr>
          <p:cNvSpPr txBox="1"/>
          <p:nvPr/>
        </p:nvSpPr>
        <p:spPr>
          <a:xfrm>
            <a:off x="266330" y="596536"/>
            <a:ext cx="8575829" cy="1200329"/>
          </a:xfrm>
          <a:prstGeom prst="rect">
            <a:avLst/>
          </a:prstGeom>
          <a:noFill/>
        </p:spPr>
        <p:txBody>
          <a:bodyPr wrap="square">
            <a:spAutoFit/>
          </a:bodyPr>
          <a:lstStyle/>
          <a:p>
            <a:r>
              <a:rPr lang="en-US" dirty="0"/>
              <a:t>Scala case classes are just regular classes which are immutable by default and decomposable through pattern </a:t>
            </a:r>
            <a:r>
              <a:rPr lang="en-US" dirty="0" err="1"/>
              <a:t>matching.It</a:t>
            </a:r>
            <a:r>
              <a:rPr lang="en-US" dirty="0"/>
              <a:t> uses equal method to compare instance structurally. It does not use new keyword to instantiate </a:t>
            </a:r>
            <a:r>
              <a:rPr lang="en-US" dirty="0" err="1"/>
              <a:t>object.All</a:t>
            </a:r>
            <a:r>
              <a:rPr lang="en-US" dirty="0"/>
              <a:t> the parameters listed in the case class are public and immutable by default.</a:t>
            </a:r>
            <a:endParaRPr lang="en-IN" dirty="0"/>
          </a:p>
        </p:txBody>
      </p:sp>
      <p:sp>
        <p:nvSpPr>
          <p:cNvPr id="7" name="TextBox 6">
            <a:extLst>
              <a:ext uri="{FF2B5EF4-FFF2-40B4-BE49-F238E27FC236}">
                <a16:creationId xmlns:a16="http://schemas.microsoft.com/office/drawing/2014/main" id="{345D4906-B102-4FC9-89BE-5172A8A60B6A}"/>
              </a:ext>
            </a:extLst>
          </p:cNvPr>
          <p:cNvSpPr txBox="1"/>
          <p:nvPr/>
        </p:nvSpPr>
        <p:spPr>
          <a:xfrm>
            <a:off x="186431" y="2418685"/>
            <a:ext cx="4572000" cy="646331"/>
          </a:xfrm>
          <a:prstGeom prst="rect">
            <a:avLst/>
          </a:prstGeom>
          <a:noFill/>
        </p:spPr>
        <p:txBody>
          <a:bodyPr wrap="square">
            <a:spAutoFit/>
          </a:bodyPr>
          <a:lstStyle/>
          <a:p>
            <a:r>
              <a:rPr lang="en-US" dirty="0"/>
              <a:t>Syntax</a:t>
            </a:r>
          </a:p>
          <a:p>
            <a:r>
              <a:rPr lang="en-US" dirty="0"/>
              <a:t>case class </a:t>
            </a:r>
            <a:r>
              <a:rPr lang="en-US" dirty="0" err="1"/>
              <a:t>className</a:t>
            </a:r>
            <a:r>
              <a:rPr lang="en-US" dirty="0"/>
              <a:t>(parameters) </a:t>
            </a:r>
            <a:endParaRPr lang="en-IN" dirty="0"/>
          </a:p>
        </p:txBody>
      </p:sp>
      <p:sp>
        <p:nvSpPr>
          <p:cNvPr id="9" name="TextBox 8">
            <a:extLst>
              <a:ext uri="{FF2B5EF4-FFF2-40B4-BE49-F238E27FC236}">
                <a16:creationId xmlns:a16="http://schemas.microsoft.com/office/drawing/2014/main" id="{4D5EE1AF-1744-4FCB-A72A-BB1926A7B8C1}"/>
              </a:ext>
            </a:extLst>
          </p:cNvPr>
          <p:cNvSpPr txBox="1"/>
          <p:nvPr/>
        </p:nvSpPr>
        <p:spPr>
          <a:xfrm>
            <a:off x="4123679" y="1921152"/>
            <a:ext cx="4572000" cy="4524315"/>
          </a:xfrm>
          <a:prstGeom prst="rect">
            <a:avLst/>
          </a:prstGeom>
          <a:noFill/>
        </p:spPr>
        <p:txBody>
          <a:bodyPr wrap="square">
            <a:spAutoFit/>
          </a:bodyPr>
          <a:lstStyle/>
          <a:p>
            <a:r>
              <a:rPr lang="en-IN" dirty="0"/>
              <a:t>case class </a:t>
            </a:r>
            <a:r>
              <a:rPr lang="en-IN" dirty="0" err="1"/>
              <a:t>Scala_Case_Class</a:t>
            </a:r>
            <a:r>
              <a:rPr lang="en-IN" dirty="0"/>
              <a:t>(</a:t>
            </a:r>
            <a:r>
              <a:rPr lang="en-IN" dirty="0" err="1"/>
              <a:t>name:String</a:t>
            </a:r>
            <a:r>
              <a:rPr lang="en-IN" dirty="0"/>
              <a:t>, </a:t>
            </a:r>
            <a:r>
              <a:rPr lang="en-IN" dirty="0" err="1"/>
              <a:t>age:Int</a:t>
            </a:r>
            <a:r>
              <a:rPr lang="en-IN" dirty="0"/>
              <a:t>)</a:t>
            </a:r>
          </a:p>
          <a:p>
            <a:r>
              <a:rPr lang="en-IN" dirty="0"/>
              <a:t>case class Scala_Case_Class1(</a:t>
            </a:r>
            <a:r>
              <a:rPr lang="en-IN" dirty="0" err="1"/>
              <a:t>name:String</a:t>
            </a:r>
            <a:r>
              <a:rPr lang="en-IN" dirty="0"/>
              <a:t>, </a:t>
            </a:r>
            <a:r>
              <a:rPr lang="en-IN" dirty="0" err="1"/>
              <a:t>age:Int,roll:Int</a:t>
            </a:r>
            <a:r>
              <a:rPr lang="en-IN" dirty="0"/>
              <a:t>)</a:t>
            </a:r>
          </a:p>
          <a:p>
            <a:r>
              <a:rPr lang="en-IN" dirty="0"/>
              <a:t>object  </a:t>
            </a:r>
            <a:r>
              <a:rPr lang="en-IN" dirty="0" err="1"/>
              <a:t>Scala_Case_CLass_Obj</a:t>
            </a:r>
            <a:endParaRPr lang="en-IN" dirty="0"/>
          </a:p>
          <a:p>
            <a:r>
              <a:rPr lang="en-IN" dirty="0"/>
              <a:t>{</a:t>
            </a:r>
          </a:p>
          <a:p>
            <a:r>
              <a:rPr lang="en-IN" dirty="0"/>
              <a:t>  def main(</a:t>
            </a:r>
            <a:r>
              <a:rPr lang="en-IN" dirty="0" err="1"/>
              <a:t>args</a:t>
            </a:r>
            <a:r>
              <a:rPr lang="en-IN" dirty="0"/>
              <a:t>: Array[String]): Unit = {</a:t>
            </a:r>
          </a:p>
          <a:p>
            <a:r>
              <a:rPr lang="en-IN" dirty="0"/>
              <a:t>//    var c = </a:t>
            </a:r>
            <a:r>
              <a:rPr lang="en-IN" dirty="0" err="1"/>
              <a:t>Scala_Case_Class</a:t>
            </a:r>
            <a:r>
              <a:rPr lang="en-IN" dirty="0"/>
              <a:t>("Nidhi", 23)</a:t>
            </a:r>
          </a:p>
          <a:p>
            <a:r>
              <a:rPr lang="en-IN" dirty="0"/>
              <a:t>    var d = Scala_Case_Class1("Nidhi", 23, 34)</a:t>
            </a:r>
          </a:p>
          <a:p>
            <a:endParaRPr lang="en-IN" dirty="0"/>
          </a:p>
          <a:p>
            <a:r>
              <a:rPr lang="en-IN" dirty="0"/>
              <a:t>    // Display both Parameter</a:t>
            </a:r>
          </a:p>
          <a:p>
            <a:r>
              <a:rPr lang="en-IN" dirty="0"/>
              <a:t>    </a:t>
            </a:r>
            <a:r>
              <a:rPr lang="en-IN" dirty="0" err="1"/>
              <a:t>println</a:t>
            </a:r>
            <a:r>
              <a:rPr lang="en-IN" dirty="0"/>
              <a:t>("Name of the employee is " + d.name);</a:t>
            </a:r>
          </a:p>
          <a:p>
            <a:r>
              <a:rPr lang="en-IN" dirty="0"/>
              <a:t>    </a:t>
            </a:r>
            <a:r>
              <a:rPr lang="en-IN" dirty="0" err="1"/>
              <a:t>println</a:t>
            </a:r>
            <a:r>
              <a:rPr lang="en-IN" dirty="0"/>
              <a:t>("Age of the employee is " + </a:t>
            </a:r>
            <a:r>
              <a:rPr lang="en-IN" dirty="0" err="1"/>
              <a:t>d.roll</a:t>
            </a:r>
            <a:r>
              <a:rPr lang="en-IN" dirty="0"/>
              <a:t>);</a:t>
            </a:r>
          </a:p>
          <a:p>
            <a:r>
              <a:rPr lang="en-IN" dirty="0"/>
              <a:t>  }</a:t>
            </a:r>
          </a:p>
          <a:p>
            <a:r>
              <a:rPr lang="en-IN" dirty="0"/>
              <a:t>}</a:t>
            </a:r>
          </a:p>
        </p:txBody>
      </p:sp>
    </p:spTree>
    <p:extLst>
      <p:ext uri="{BB962C8B-B14F-4D97-AF65-F5344CB8AC3E}">
        <p14:creationId xmlns:p14="http://schemas.microsoft.com/office/powerpoint/2010/main" val="29034703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8595F-BC9D-44F3-BFF6-5419F604B922}"/>
              </a:ext>
            </a:extLst>
          </p:cNvPr>
          <p:cNvSpPr txBox="1"/>
          <p:nvPr/>
        </p:nvSpPr>
        <p:spPr>
          <a:xfrm>
            <a:off x="0" y="101989"/>
            <a:ext cx="8802210" cy="1384995"/>
          </a:xfrm>
          <a:prstGeom prst="rect">
            <a:avLst/>
          </a:prstGeom>
          <a:noFill/>
        </p:spPr>
        <p:txBody>
          <a:bodyPr wrap="square">
            <a:spAutoFit/>
          </a:bodyPr>
          <a:lstStyle/>
          <a:p>
            <a:r>
              <a:rPr lang="en-US" sz="1200" dirty="0"/>
              <a:t>Constructors are used to initializing the object’s state. Like methods, a constructor also contains a collection of statements(i.e. instructions) that are executed at the time of Object creation. </a:t>
            </a:r>
          </a:p>
          <a:p>
            <a:r>
              <a:rPr lang="en-US" sz="1200" dirty="0"/>
              <a:t>Scala supports two types of constructors: </a:t>
            </a:r>
          </a:p>
          <a:p>
            <a:endParaRPr lang="en-US" sz="1200" dirty="0"/>
          </a:p>
          <a:p>
            <a:r>
              <a:rPr lang="en-US" sz="1200" dirty="0"/>
              <a:t>Primary Constructor</a:t>
            </a:r>
          </a:p>
          <a:p>
            <a:r>
              <a:rPr lang="en-US" sz="1200" dirty="0"/>
              <a:t>When our Scala program contains only one constructor, then that constructor is known as a primary constructor. The primary constructor and the class share the same body, means we need not to create a constructor explicitly. </a:t>
            </a:r>
            <a:endParaRPr lang="en-IN" sz="1200" dirty="0"/>
          </a:p>
        </p:txBody>
      </p:sp>
      <p:sp>
        <p:nvSpPr>
          <p:cNvPr id="7" name="TextBox 6">
            <a:extLst>
              <a:ext uri="{FF2B5EF4-FFF2-40B4-BE49-F238E27FC236}">
                <a16:creationId xmlns:a16="http://schemas.microsoft.com/office/drawing/2014/main" id="{8BE02E70-5F6D-4E93-8E47-CC571E24D5A3}"/>
              </a:ext>
            </a:extLst>
          </p:cNvPr>
          <p:cNvSpPr txBox="1"/>
          <p:nvPr/>
        </p:nvSpPr>
        <p:spPr>
          <a:xfrm>
            <a:off x="4643022" y="1715933"/>
            <a:ext cx="4598632" cy="2123658"/>
          </a:xfrm>
          <a:prstGeom prst="rect">
            <a:avLst/>
          </a:prstGeom>
          <a:noFill/>
        </p:spPr>
        <p:txBody>
          <a:bodyPr wrap="square">
            <a:spAutoFit/>
          </a:bodyPr>
          <a:lstStyle/>
          <a:p>
            <a:r>
              <a:rPr lang="en-US" sz="1200" dirty="0"/>
              <a:t>Syntax:  </a:t>
            </a:r>
          </a:p>
          <a:p>
            <a:endParaRPr lang="en-US" sz="1200" dirty="0"/>
          </a:p>
          <a:p>
            <a:r>
              <a:rPr lang="en-US" sz="1200" dirty="0"/>
              <a:t>class </a:t>
            </a:r>
            <a:r>
              <a:rPr lang="en-US" sz="1200" dirty="0" err="1"/>
              <a:t>class_name</a:t>
            </a:r>
            <a:r>
              <a:rPr lang="en-US" sz="1200" dirty="0"/>
              <a:t>(</a:t>
            </a:r>
            <a:r>
              <a:rPr lang="en-US" sz="1200" dirty="0" err="1"/>
              <a:t>Parameter_list</a:t>
            </a:r>
            <a:r>
              <a:rPr lang="en-US" sz="1200" dirty="0"/>
              <a:t>){</a:t>
            </a:r>
          </a:p>
          <a:p>
            <a:r>
              <a:rPr lang="en-US" sz="1200" dirty="0"/>
              <a:t>// Statements...</a:t>
            </a:r>
          </a:p>
          <a:p>
            <a:r>
              <a:rPr lang="en-US" sz="1200" dirty="0"/>
              <a:t>}</a:t>
            </a:r>
          </a:p>
          <a:p>
            <a:r>
              <a:rPr lang="en-US" sz="1200" dirty="0"/>
              <a:t>Important points:  </a:t>
            </a:r>
          </a:p>
          <a:p>
            <a:endParaRPr lang="en-US" sz="1200" dirty="0"/>
          </a:p>
          <a:p>
            <a:r>
              <a:rPr lang="en-US" sz="1200" dirty="0"/>
              <a:t>In the above syntax, the primary constructor and the class share the same body so, anything defined in the body of the class except method declaration is the part of the primary constructor. </a:t>
            </a:r>
          </a:p>
          <a:p>
            <a:r>
              <a:rPr lang="en-US" sz="1200" dirty="0"/>
              <a:t>Example: </a:t>
            </a:r>
          </a:p>
        </p:txBody>
      </p:sp>
      <p:sp>
        <p:nvSpPr>
          <p:cNvPr id="9" name="TextBox 8">
            <a:extLst>
              <a:ext uri="{FF2B5EF4-FFF2-40B4-BE49-F238E27FC236}">
                <a16:creationId xmlns:a16="http://schemas.microsoft.com/office/drawing/2014/main" id="{93A7125C-E9DE-4D89-8C04-B773EBF007EF}"/>
              </a:ext>
            </a:extLst>
          </p:cNvPr>
          <p:cNvSpPr txBox="1"/>
          <p:nvPr/>
        </p:nvSpPr>
        <p:spPr>
          <a:xfrm>
            <a:off x="142044" y="1778077"/>
            <a:ext cx="4598632"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27361892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D9E64-F1A8-4C94-9F71-03347D5769C0}"/>
              </a:ext>
            </a:extLst>
          </p:cNvPr>
          <p:cNvSpPr txBox="1"/>
          <p:nvPr/>
        </p:nvSpPr>
        <p:spPr>
          <a:xfrm>
            <a:off x="3990513" y="1556137"/>
            <a:ext cx="4572000" cy="4247317"/>
          </a:xfrm>
          <a:prstGeom prst="rect">
            <a:avLst/>
          </a:prstGeom>
          <a:noFill/>
        </p:spPr>
        <p:txBody>
          <a:bodyPr wrap="square">
            <a:spAutoFit/>
          </a:bodyPr>
          <a:lstStyle/>
          <a:p>
            <a:r>
              <a:rPr lang="en-IN" dirty="0"/>
              <a:t>class </a:t>
            </a:r>
            <a:r>
              <a:rPr lang="en-IN" dirty="0" err="1"/>
              <a:t>Scala_Default_Primary_Constructor</a:t>
            </a:r>
            <a:r>
              <a:rPr lang="en-IN" dirty="0"/>
              <a:t> {</a:t>
            </a:r>
          </a:p>
          <a:p>
            <a:r>
              <a:rPr lang="en-IN" dirty="0"/>
              <a:t>  def show() {</a:t>
            </a:r>
          </a:p>
          <a:p>
            <a:r>
              <a:rPr lang="en-IN" dirty="0"/>
              <a:t>    </a:t>
            </a:r>
            <a:r>
              <a:rPr lang="en-IN" dirty="0" err="1"/>
              <a:t>println</a:t>
            </a:r>
            <a:r>
              <a:rPr lang="en-IN" dirty="0"/>
              <a:t>("Hello from default constructor");</a:t>
            </a:r>
          </a:p>
          <a:p>
            <a:endParaRPr lang="en-IN" dirty="0"/>
          </a:p>
          <a:p>
            <a:r>
              <a:rPr lang="en-IN" dirty="0"/>
              <a:t>  }</a:t>
            </a:r>
          </a:p>
          <a:p>
            <a:r>
              <a:rPr lang="en-IN" dirty="0"/>
              <a:t>}</a:t>
            </a:r>
          </a:p>
          <a:p>
            <a:r>
              <a:rPr lang="en-IN" dirty="0"/>
              <a:t>object </a:t>
            </a:r>
            <a:r>
              <a:rPr lang="en-IN" dirty="0" err="1"/>
              <a:t>Scala_default</a:t>
            </a:r>
            <a:r>
              <a:rPr lang="en-IN" dirty="0"/>
              <a:t>{</a:t>
            </a:r>
          </a:p>
          <a:p>
            <a:r>
              <a:rPr lang="en-IN" dirty="0"/>
              <a:t>  def main(</a:t>
            </a:r>
            <a:r>
              <a:rPr lang="en-IN" dirty="0" err="1"/>
              <a:t>args</a:t>
            </a:r>
            <a:r>
              <a:rPr lang="en-IN" dirty="0"/>
              <a:t>: Array[String]): Unit = {</a:t>
            </a:r>
          </a:p>
          <a:p>
            <a:r>
              <a:rPr lang="en-IN" dirty="0"/>
              <a:t>    var </a:t>
            </a:r>
            <a:r>
              <a:rPr lang="en-IN" dirty="0" err="1"/>
              <a:t>obj</a:t>
            </a:r>
            <a:r>
              <a:rPr lang="en-IN" dirty="0"/>
              <a:t>= new </a:t>
            </a:r>
            <a:r>
              <a:rPr lang="en-IN" dirty="0" err="1"/>
              <a:t>Scala_Default_Primary_Constructor</a:t>
            </a:r>
            <a:r>
              <a:rPr lang="en-IN" dirty="0"/>
              <a:t>()</a:t>
            </a:r>
          </a:p>
          <a:p>
            <a:r>
              <a:rPr lang="en-IN" dirty="0"/>
              <a:t>    </a:t>
            </a:r>
            <a:r>
              <a:rPr lang="en-IN" dirty="0" err="1"/>
              <a:t>obj.show</a:t>
            </a:r>
            <a:r>
              <a:rPr lang="en-IN" dirty="0"/>
              <a:t>()</a:t>
            </a:r>
          </a:p>
          <a:p>
            <a:r>
              <a:rPr lang="en-IN" dirty="0"/>
              <a:t>  }</a:t>
            </a:r>
          </a:p>
          <a:p>
            <a:endParaRPr lang="en-IN" dirty="0"/>
          </a:p>
          <a:p>
            <a:endParaRPr lang="en-IN" dirty="0"/>
          </a:p>
          <a:p>
            <a:r>
              <a:rPr lang="en-IN" dirty="0"/>
              <a:t>}</a:t>
            </a:r>
          </a:p>
        </p:txBody>
      </p:sp>
      <p:sp>
        <p:nvSpPr>
          <p:cNvPr id="6" name="TextBox 5">
            <a:extLst>
              <a:ext uri="{FF2B5EF4-FFF2-40B4-BE49-F238E27FC236}">
                <a16:creationId xmlns:a16="http://schemas.microsoft.com/office/drawing/2014/main" id="{5CB84F86-BE34-4EB3-A16A-AF693E5FAA60}"/>
              </a:ext>
            </a:extLst>
          </p:cNvPr>
          <p:cNvSpPr txBox="1"/>
          <p:nvPr/>
        </p:nvSpPr>
        <p:spPr>
          <a:xfrm>
            <a:off x="88776" y="324048"/>
            <a:ext cx="8003220" cy="1015663"/>
          </a:xfrm>
          <a:prstGeom prst="rect">
            <a:avLst/>
          </a:prstGeom>
          <a:noFill/>
        </p:spPr>
        <p:txBody>
          <a:bodyPr wrap="square">
            <a:spAutoFit/>
          </a:bodyPr>
          <a:lstStyle/>
          <a:p>
            <a:r>
              <a:rPr lang="en-US" sz="1200" dirty="0"/>
              <a:t>The primary constructor may contain zero or more parameters.</a:t>
            </a:r>
          </a:p>
          <a:p>
            <a:r>
              <a:rPr lang="en-US" sz="1200" dirty="0"/>
              <a:t>If we do not create a constructor in our Scala program, then the compiler will automatically create a primary constructor when we create an object of our class, this constructor is known as a default primary constructor. It does not contain any parameters. </a:t>
            </a:r>
          </a:p>
          <a:p>
            <a:r>
              <a:rPr lang="en-US" sz="1200" dirty="0"/>
              <a:t>Example: </a:t>
            </a:r>
            <a:endParaRPr lang="en-IN" sz="1200" dirty="0"/>
          </a:p>
        </p:txBody>
      </p:sp>
    </p:spTree>
    <p:extLst>
      <p:ext uri="{BB962C8B-B14F-4D97-AF65-F5344CB8AC3E}">
        <p14:creationId xmlns:p14="http://schemas.microsoft.com/office/powerpoint/2010/main" val="190380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C0797-0283-4C1C-A7DB-1BA05604EAEA}"/>
              </a:ext>
            </a:extLst>
          </p:cNvPr>
          <p:cNvSpPr txBox="1"/>
          <p:nvPr/>
        </p:nvSpPr>
        <p:spPr>
          <a:xfrm>
            <a:off x="421689" y="71852"/>
            <a:ext cx="8331694" cy="1200329"/>
          </a:xfrm>
          <a:prstGeom prst="rect">
            <a:avLst/>
          </a:prstGeom>
          <a:noFill/>
        </p:spPr>
        <p:txBody>
          <a:bodyPr wrap="square">
            <a:spAutoFit/>
          </a:bodyPr>
          <a:lstStyle/>
          <a:p>
            <a:r>
              <a:rPr lang="en-US" dirty="0"/>
              <a:t>Auxiliary Constructor</a:t>
            </a:r>
          </a:p>
          <a:p>
            <a:r>
              <a:rPr lang="en-US" dirty="0"/>
              <a:t>In a Scala program, the constructors other than the primary constructor are known as auxiliary constructors. we are allowed to create any number of auxiliary constructors in our program, but a program contains only one primary constructor. </a:t>
            </a:r>
            <a:endParaRPr lang="en-IN" dirty="0"/>
          </a:p>
        </p:txBody>
      </p:sp>
      <p:sp>
        <p:nvSpPr>
          <p:cNvPr id="5" name="TextBox 4">
            <a:extLst>
              <a:ext uri="{FF2B5EF4-FFF2-40B4-BE49-F238E27FC236}">
                <a16:creationId xmlns:a16="http://schemas.microsoft.com/office/drawing/2014/main" id="{EE4B96C7-9AB8-48B7-A7AB-9E8807474627}"/>
              </a:ext>
            </a:extLst>
          </p:cNvPr>
          <p:cNvSpPr txBox="1"/>
          <p:nvPr/>
        </p:nvSpPr>
        <p:spPr>
          <a:xfrm>
            <a:off x="324034" y="1556136"/>
            <a:ext cx="8553635" cy="3693319"/>
          </a:xfrm>
          <a:prstGeom prst="rect">
            <a:avLst/>
          </a:prstGeom>
          <a:noFill/>
        </p:spPr>
        <p:txBody>
          <a:bodyPr wrap="square">
            <a:spAutoFit/>
          </a:bodyPr>
          <a:lstStyle/>
          <a:p>
            <a:r>
              <a:rPr lang="en-US" dirty="0"/>
              <a:t>Syntax:  </a:t>
            </a:r>
          </a:p>
          <a:p>
            <a:endParaRPr lang="en-US" dirty="0"/>
          </a:p>
          <a:p>
            <a:r>
              <a:rPr lang="en-US" dirty="0"/>
              <a:t>def this(......)</a:t>
            </a:r>
          </a:p>
          <a:p>
            <a:r>
              <a:rPr lang="en-US" dirty="0"/>
              <a:t>Important points:  </a:t>
            </a:r>
          </a:p>
          <a:p>
            <a:endParaRPr lang="en-US" dirty="0"/>
          </a:p>
          <a:p>
            <a:endParaRPr lang="en-US" dirty="0"/>
          </a:p>
          <a:p>
            <a:r>
              <a:rPr lang="en-US" dirty="0"/>
              <a:t>In a single program, we are allowed to create multiple auxiliary constructors, but they have different signatures or parameter-lists.</a:t>
            </a:r>
          </a:p>
          <a:p>
            <a:r>
              <a:rPr lang="en-US" dirty="0"/>
              <a:t>Every auxiliary constructor must call one of the previously defined constructors.</a:t>
            </a:r>
          </a:p>
          <a:p>
            <a:r>
              <a:rPr lang="en-US" dirty="0"/>
              <a:t>The invoke constructor may be a primary or another auxiliary constructor that comes textually before the calling constructor.</a:t>
            </a:r>
          </a:p>
          <a:p>
            <a:r>
              <a:rPr lang="en-US" dirty="0"/>
              <a:t>The first statement of the auxiliary constructor must contain the constructor call using this.</a:t>
            </a:r>
            <a:endParaRPr lang="en-IN" dirty="0"/>
          </a:p>
        </p:txBody>
      </p:sp>
    </p:spTree>
    <p:extLst>
      <p:ext uri="{BB962C8B-B14F-4D97-AF65-F5344CB8AC3E}">
        <p14:creationId xmlns:p14="http://schemas.microsoft.com/office/powerpoint/2010/main" val="184229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E4AE4-B14F-4558-84BB-74780F3FC9FB}"/>
              </a:ext>
            </a:extLst>
          </p:cNvPr>
          <p:cNvSpPr txBox="1"/>
          <p:nvPr/>
        </p:nvSpPr>
        <p:spPr>
          <a:xfrm>
            <a:off x="4310109" y="497784"/>
            <a:ext cx="3919491" cy="5170646"/>
          </a:xfrm>
          <a:prstGeom prst="rect">
            <a:avLst/>
          </a:prstGeom>
          <a:noFill/>
        </p:spPr>
        <p:txBody>
          <a:bodyPr wrap="square">
            <a:spAutoFit/>
          </a:bodyPr>
          <a:lstStyle/>
          <a:p>
            <a:r>
              <a:rPr lang="en-IN" sz="1100" dirty="0"/>
              <a:t>class </a:t>
            </a:r>
            <a:r>
              <a:rPr lang="en-IN" sz="1100" dirty="0" err="1"/>
              <a:t>Scala_Auxiliary_Constructor</a:t>
            </a:r>
            <a:r>
              <a:rPr lang="en-IN" sz="1100" dirty="0"/>
              <a:t>(</a:t>
            </a:r>
            <a:r>
              <a:rPr lang="en-IN" sz="1100" dirty="0" err="1"/>
              <a:t>Aname</a:t>
            </a:r>
            <a:r>
              <a:rPr lang="en-IN" sz="1100" dirty="0"/>
              <a:t>: String, </a:t>
            </a:r>
            <a:r>
              <a:rPr lang="en-IN" sz="1100" dirty="0" err="1"/>
              <a:t>Cname</a:t>
            </a:r>
            <a:r>
              <a:rPr lang="en-IN" sz="1100" dirty="0"/>
              <a:t>: String) {</a:t>
            </a:r>
          </a:p>
          <a:p>
            <a:r>
              <a:rPr lang="en-IN" sz="1100" dirty="0"/>
              <a:t>  var no: Int = 0;;</a:t>
            </a:r>
          </a:p>
          <a:p>
            <a:r>
              <a:rPr lang="en-IN" sz="1100" dirty="0"/>
              <a:t>  def display()</a:t>
            </a:r>
          </a:p>
          <a:p>
            <a:r>
              <a:rPr lang="en-IN" sz="1100" dirty="0"/>
              <a:t>  {</a:t>
            </a:r>
          </a:p>
          <a:p>
            <a:r>
              <a:rPr lang="en-IN" sz="1100" dirty="0"/>
              <a:t>    </a:t>
            </a:r>
            <a:r>
              <a:rPr lang="en-IN" sz="1100" dirty="0" err="1"/>
              <a:t>println</a:t>
            </a:r>
            <a:r>
              <a:rPr lang="en-IN" sz="1100" dirty="0"/>
              <a:t>("Author name: " + </a:t>
            </a:r>
            <a:r>
              <a:rPr lang="en-IN" sz="1100" dirty="0" err="1"/>
              <a:t>Aname</a:t>
            </a:r>
            <a:r>
              <a:rPr lang="en-IN" sz="1100" dirty="0"/>
              <a:t>);</a:t>
            </a:r>
          </a:p>
          <a:p>
            <a:r>
              <a:rPr lang="en-IN" sz="1100" dirty="0"/>
              <a:t>    </a:t>
            </a:r>
            <a:r>
              <a:rPr lang="en-IN" sz="1100" dirty="0" err="1"/>
              <a:t>println</a:t>
            </a:r>
            <a:r>
              <a:rPr lang="en-IN" sz="1100" dirty="0"/>
              <a:t>("Chapter name: " + </a:t>
            </a:r>
            <a:r>
              <a:rPr lang="en-IN" sz="1100" dirty="0" err="1"/>
              <a:t>Cname</a:t>
            </a:r>
            <a:r>
              <a:rPr lang="en-IN" sz="1100" dirty="0"/>
              <a:t>);</a:t>
            </a:r>
          </a:p>
          <a:p>
            <a:r>
              <a:rPr lang="en-IN" sz="1100" dirty="0"/>
              <a:t>    </a:t>
            </a:r>
            <a:r>
              <a:rPr lang="en-IN" sz="1100" dirty="0" err="1"/>
              <a:t>println</a:t>
            </a:r>
            <a:r>
              <a:rPr lang="en-IN" sz="1100" dirty="0"/>
              <a:t>("Total number of articles: " + no);</a:t>
            </a:r>
          </a:p>
          <a:p>
            <a:endParaRPr lang="en-IN" sz="1100" dirty="0"/>
          </a:p>
          <a:p>
            <a:r>
              <a:rPr lang="en-IN" sz="1100" dirty="0"/>
              <a:t>  }</a:t>
            </a:r>
          </a:p>
          <a:p>
            <a:endParaRPr lang="en-IN" sz="1100" dirty="0"/>
          </a:p>
          <a:p>
            <a:r>
              <a:rPr lang="en-IN" sz="1100" dirty="0"/>
              <a:t>  // Auxiliary Constructor</a:t>
            </a:r>
          </a:p>
          <a:p>
            <a:r>
              <a:rPr lang="en-IN" sz="1100" dirty="0"/>
              <a:t>  def this(</a:t>
            </a:r>
            <a:r>
              <a:rPr lang="en-IN" sz="1100" dirty="0" err="1"/>
              <a:t>Aname</a:t>
            </a:r>
            <a:r>
              <a:rPr lang="en-IN" sz="1100" dirty="0"/>
              <a:t>: String, </a:t>
            </a:r>
            <a:r>
              <a:rPr lang="en-IN" sz="1100" dirty="0" err="1"/>
              <a:t>Cname</a:t>
            </a:r>
            <a:r>
              <a:rPr lang="en-IN" sz="1100" dirty="0"/>
              <a:t>: String, </a:t>
            </a:r>
            <a:r>
              <a:rPr lang="en-IN" sz="1100" dirty="0" err="1"/>
              <a:t>no:Int</a:t>
            </a:r>
            <a:r>
              <a:rPr lang="en-IN" sz="1100" dirty="0"/>
              <a:t>)</a:t>
            </a:r>
          </a:p>
          <a:p>
            <a:r>
              <a:rPr lang="en-IN" sz="1100" dirty="0"/>
              <a:t>  {</a:t>
            </a:r>
          </a:p>
          <a:p>
            <a:endParaRPr lang="en-IN" sz="1100" dirty="0"/>
          </a:p>
          <a:p>
            <a:r>
              <a:rPr lang="en-IN" sz="1100" dirty="0"/>
              <a:t>    // Invoking primary constructor</a:t>
            </a:r>
          </a:p>
          <a:p>
            <a:r>
              <a:rPr lang="en-IN" sz="1100" dirty="0"/>
              <a:t>    this(</a:t>
            </a:r>
            <a:r>
              <a:rPr lang="en-IN" sz="1100" dirty="0" err="1"/>
              <a:t>Aname</a:t>
            </a:r>
            <a:r>
              <a:rPr lang="en-IN" sz="1100" dirty="0"/>
              <a:t>, </a:t>
            </a:r>
            <a:r>
              <a:rPr lang="en-IN" sz="1100" dirty="0" err="1"/>
              <a:t>Cname</a:t>
            </a:r>
            <a:r>
              <a:rPr lang="en-IN" sz="1100" dirty="0"/>
              <a:t>)</a:t>
            </a:r>
          </a:p>
          <a:p>
            <a:r>
              <a:rPr lang="en-IN" sz="1100" dirty="0"/>
              <a:t>    this.no=no</a:t>
            </a:r>
          </a:p>
          <a:p>
            <a:r>
              <a:rPr lang="en-IN" sz="1100" dirty="0"/>
              <a:t>  }</a:t>
            </a:r>
          </a:p>
          <a:p>
            <a:r>
              <a:rPr lang="en-IN" sz="1100" dirty="0"/>
              <a:t>}</a:t>
            </a:r>
          </a:p>
          <a:p>
            <a:r>
              <a:rPr lang="en-IN" sz="1100" dirty="0"/>
              <a:t>object </a:t>
            </a:r>
            <a:r>
              <a:rPr lang="en-IN" sz="1100" dirty="0" err="1"/>
              <a:t>Main_Auxiliary_Constructor</a:t>
            </a:r>
            <a:endParaRPr lang="en-IN" sz="1100" dirty="0"/>
          </a:p>
          <a:p>
            <a:r>
              <a:rPr lang="en-IN" sz="1100" dirty="0"/>
              <a:t>{</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GFG class</a:t>
            </a:r>
          </a:p>
          <a:p>
            <a:r>
              <a:rPr lang="en-IN" sz="1100" dirty="0"/>
              <a:t>    var </a:t>
            </a:r>
            <a:r>
              <a:rPr lang="en-IN" sz="1100" dirty="0" err="1"/>
              <a:t>obj</a:t>
            </a:r>
            <a:r>
              <a:rPr lang="en-IN" sz="1100" dirty="0"/>
              <a:t> = new </a:t>
            </a:r>
            <a:r>
              <a:rPr lang="en-IN" sz="1100" dirty="0" err="1"/>
              <a:t>Scala_Auxiliary_Constructor</a:t>
            </a:r>
            <a:r>
              <a:rPr lang="en-IN" sz="1100" dirty="0"/>
              <a:t>("Anya", "Constructor", 34);</a:t>
            </a:r>
          </a:p>
          <a:p>
            <a:r>
              <a:rPr lang="en-IN" sz="1100" dirty="0"/>
              <a:t>    </a:t>
            </a:r>
            <a:r>
              <a:rPr lang="en-IN" sz="1100" dirty="0" err="1"/>
              <a:t>obj.display</a:t>
            </a:r>
            <a:r>
              <a:rPr lang="en-IN" sz="1100" dirty="0"/>
              <a:t>();</a:t>
            </a:r>
          </a:p>
          <a:p>
            <a:r>
              <a:rPr lang="en-IN" sz="1100" dirty="0"/>
              <a:t>  }</a:t>
            </a:r>
          </a:p>
          <a:p>
            <a:r>
              <a:rPr lang="en-IN" sz="1100" dirty="0"/>
              <a:t>}</a:t>
            </a:r>
          </a:p>
        </p:txBody>
      </p:sp>
      <p:sp>
        <p:nvSpPr>
          <p:cNvPr id="4" name="TextBox 3">
            <a:extLst>
              <a:ext uri="{FF2B5EF4-FFF2-40B4-BE49-F238E27FC236}">
                <a16:creationId xmlns:a16="http://schemas.microsoft.com/office/drawing/2014/main" id="{B048CB58-01AC-44CE-9A36-BABDAEF81D22}"/>
              </a:ext>
            </a:extLst>
          </p:cNvPr>
          <p:cNvSpPr txBox="1"/>
          <p:nvPr/>
        </p:nvSpPr>
        <p:spPr>
          <a:xfrm>
            <a:off x="124289" y="419794"/>
            <a:ext cx="3919491"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9899915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208AE-5082-43CE-B6DE-E9C8C146E0A2}"/>
              </a:ext>
            </a:extLst>
          </p:cNvPr>
          <p:cNvSpPr txBox="1"/>
          <p:nvPr/>
        </p:nvSpPr>
        <p:spPr>
          <a:xfrm>
            <a:off x="395056" y="277829"/>
            <a:ext cx="8589146" cy="923330"/>
          </a:xfrm>
          <a:prstGeom prst="rect">
            <a:avLst/>
          </a:prstGeom>
          <a:noFill/>
        </p:spPr>
        <p:txBody>
          <a:bodyPr wrap="square">
            <a:spAutoFit/>
          </a:bodyPr>
          <a:lstStyle/>
          <a:p>
            <a:r>
              <a:rPr lang="en-US" dirty="0"/>
              <a:t>In Scala, we are allowed to make a primary constructor private by using a private keyword in between the class name and the constructor parameter-list. </a:t>
            </a:r>
          </a:p>
          <a:p>
            <a:r>
              <a:rPr lang="en-US" dirty="0"/>
              <a:t>Syntax: </a:t>
            </a:r>
            <a:endParaRPr lang="en-IN" dirty="0"/>
          </a:p>
        </p:txBody>
      </p:sp>
      <p:sp>
        <p:nvSpPr>
          <p:cNvPr id="5" name="TextBox 4">
            <a:extLst>
              <a:ext uri="{FF2B5EF4-FFF2-40B4-BE49-F238E27FC236}">
                <a16:creationId xmlns:a16="http://schemas.microsoft.com/office/drawing/2014/main" id="{9A183387-A610-4EC5-92D7-608525012945}"/>
              </a:ext>
            </a:extLst>
          </p:cNvPr>
          <p:cNvSpPr txBox="1"/>
          <p:nvPr/>
        </p:nvSpPr>
        <p:spPr>
          <a:xfrm>
            <a:off x="998737" y="1430096"/>
            <a:ext cx="7355149" cy="3139321"/>
          </a:xfrm>
          <a:prstGeom prst="rect">
            <a:avLst/>
          </a:prstGeom>
          <a:noFill/>
        </p:spPr>
        <p:txBody>
          <a:bodyPr wrap="square">
            <a:spAutoFit/>
          </a:bodyPr>
          <a:lstStyle/>
          <a:p>
            <a:r>
              <a:rPr lang="en-IN" dirty="0"/>
              <a:t>// private constructor with two argument</a:t>
            </a:r>
          </a:p>
          <a:p>
            <a:r>
              <a:rPr lang="en-IN" dirty="0"/>
              <a:t>class </a:t>
            </a:r>
            <a:r>
              <a:rPr lang="en-US" dirty="0"/>
              <a:t>constructor</a:t>
            </a:r>
            <a:r>
              <a:rPr lang="en-IN" dirty="0"/>
              <a:t> private(name: String, </a:t>
            </a:r>
            <a:r>
              <a:rPr lang="en-IN" dirty="0" err="1"/>
              <a:t>class:Int</a:t>
            </a:r>
            <a:r>
              <a:rPr lang="en-IN" dirty="0"/>
              <a:t>){</a:t>
            </a:r>
          </a:p>
          <a:p>
            <a:r>
              <a:rPr lang="en-IN" dirty="0"/>
              <a:t>// code..</a:t>
            </a:r>
          </a:p>
          <a:p>
            <a:r>
              <a:rPr lang="en-IN" dirty="0"/>
              <a:t>}</a:t>
            </a:r>
          </a:p>
          <a:p>
            <a:endParaRPr lang="en-IN" dirty="0"/>
          </a:p>
          <a:p>
            <a:r>
              <a:rPr lang="en-IN" dirty="0"/>
              <a:t>// private constructor without argument</a:t>
            </a:r>
          </a:p>
          <a:p>
            <a:r>
              <a:rPr lang="en-IN" dirty="0"/>
              <a:t>class </a:t>
            </a:r>
            <a:r>
              <a:rPr lang="en-US" dirty="0"/>
              <a:t>constructor</a:t>
            </a:r>
            <a:r>
              <a:rPr lang="en-IN" dirty="0"/>
              <a:t> private{</a:t>
            </a:r>
          </a:p>
          <a:p>
            <a:r>
              <a:rPr lang="en-IN" dirty="0"/>
              <a:t>// code...</a:t>
            </a:r>
          </a:p>
          <a:p>
            <a:r>
              <a:rPr lang="en-IN" dirty="0"/>
              <a:t>}</a:t>
            </a:r>
          </a:p>
          <a:p>
            <a:r>
              <a:rPr lang="en-IN" dirty="0"/>
              <a:t>In Scala, we are allowed to give default values in the constructor declaration. </a:t>
            </a:r>
          </a:p>
          <a:p>
            <a:r>
              <a:rPr lang="en-IN" dirty="0"/>
              <a:t>Example:</a:t>
            </a:r>
          </a:p>
        </p:txBody>
      </p:sp>
    </p:spTree>
    <p:extLst>
      <p:ext uri="{BB962C8B-B14F-4D97-AF65-F5344CB8AC3E}">
        <p14:creationId xmlns:p14="http://schemas.microsoft.com/office/powerpoint/2010/main" val="40269093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2800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3069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6266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CE476-654A-414D-A123-3AB6723106C8}"/>
              </a:ext>
            </a:extLst>
          </p:cNvPr>
          <p:cNvSpPr txBox="1"/>
          <p:nvPr/>
        </p:nvSpPr>
        <p:spPr>
          <a:xfrm>
            <a:off x="368423" y="325799"/>
            <a:ext cx="4572000" cy="369332"/>
          </a:xfrm>
          <a:prstGeom prst="rect">
            <a:avLst/>
          </a:prstGeom>
          <a:noFill/>
        </p:spPr>
        <p:txBody>
          <a:bodyPr wrap="square">
            <a:spAutoFit/>
          </a:bodyPr>
          <a:lstStyle/>
          <a:p>
            <a:r>
              <a:rPr lang="en-IN" dirty="0"/>
              <a:t>Scala Trait </a:t>
            </a:r>
            <a:r>
              <a:rPr lang="en-IN" dirty="0" err="1"/>
              <a:t>Mixins</a:t>
            </a:r>
            <a:endParaRPr lang="en-IN" dirty="0"/>
          </a:p>
        </p:txBody>
      </p:sp>
      <p:sp>
        <p:nvSpPr>
          <p:cNvPr id="5" name="TextBox 4">
            <a:extLst>
              <a:ext uri="{FF2B5EF4-FFF2-40B4-BE49-F238E27FC236}">
                <a16:creationId xmlns:a16="http://schemas.microsoft.com/office/drawing/2014/main" id="{903442A4-E69C-46EB-9D22-338932E2F3CD}"/>
              </a:ext>
            </a:extLst>
          </p:cNvPr>
          <p:cNvSpPr txBox="1"/>
          <p:nvPr/>
        </p:nvSpPr>
        <p:spPr>
          <a:xfrm>
            <a:off x="705775" y="843677"/>
            <a:ext cx="8136384" cy="2031325"/>
          </a:xfrm>
          <a:prstGeom prst="rect">
            <a:avLst/>
          </a:prstGeom>
          <a:noFill/>
        </p:spPr>
        <p:txBody>
          <a:bodyPr wrap="square">
            <a:spAutoFit/>
          </a:bodyPr>
          <a:lstStyle/>
          <a:p>
            <a:r>
              <a:rPr lang="en-US" dirty="0"/>
              <a:t>In </a:t>
            </a:r>
            <a:r>
              <a:rPr lang="en-US" dirty="0" err="1"/>
              <a:t>scala</a:t>
            </a:r>
            <a:r>
              <a:rPr lang="en-US" dirty="0"/>
              <a:t>, trait </a:t>
            </a:r>
            <a:r>
              <a:rPr lang="en-US" dirty="0" err="1"/>
              <a:t>mixins</a:t>
            </a:r>
            <a:r>
              <a:rPr lang="en-US" dirty="0"/>
              <a:t> means we can extend any number of traits with a class or abstract class. we can extend only traits or combination of traits and class or traits and abstract class.</a:t>
            </a:r>
          </a:p>
          <a:p>
            <a:endParaRPr lang="en-US" dirty="0"/>
          </a:p>
          <a:p>
            <a:r>
              <a:rPr lang="en-US" dirty="0"/>
              <a:t>It is necessary to maintain order of </a:t>
            </a:r>
            <a:r>
              <a:rPr lang="en-US" dirty="0" err="1"/>
              <a:t>mixins</a:t>
            </a:r>
            <a:r>
              <a:rPr lang="en-US" dirty="0"/>
              <a:t> otherwise compiler throws an error.</a:t>
            </a:r>
          </a:p>
          <a:p>
            <a:endParaRPr lang="en-US" dirty="0"/>
          </a:p>
          <a:p>
            <a:r>
              <a:rPr lang="en-US" dirty="0"/>
              <a:t>we can use </a:t>
            </a:r>
            <a:r>
              <a:rPr lang="en-US" dirty="0" err="1"/>
              <a:t>mixins</a:t>
            </a:r>
            <a:r>
              <a:rPr lang="en-US" dirty="0"/>
              <a:t> in </a:t>
            </a:r>
            <a:r>
              <a:rPr lang="en-US" dirty="0" err="1"/>
              <a:t>scala</a:t>
            </a:r>
            <a:r>
              <a:rPr lang="en-US" dirty="0"/>
              <a:t> like this:</a:t>
            </a:r>
            <a:endParaRPr lang="en-IN" dirty="0"/>
          </a:p>
        </p:txBody>
      </p:sp>
      <p:sp>
        <p:nvSpPr>
          <p:cNvPr id="7" name="TextBox 6">
            <a:extLst>
              <a:ext uri="{FF2B5EF4-FFF2-40B4-BE49-F238E27FC236}">
                <a16:creationId xmlns:a16="http://schemas.microsoft.com/office/drawing/2014/main" id="{B5A1F460-A115-4093-8117-29706A583F14}"/>
              </a:ext>
            </a:extLst>
          </p:cNvPr>
          <p:cNvSpPr txBox="1"/>
          <p:nvPr/>
        </p:nvSpPr>
        <p:spPr>
          <a:xfrm>
            <a:off x="616998" y="3124018"/>
            <a:ext cx="8376082" cy="646331"/>
          </a:xfrm>
          <a:prstGeom prst="rect">
            <a:avLst/>
          </a:prstGeom>
          <a:noFill/>
        </p:spPr>
        <p:txBody>
          <a:bodyPr wrap="square">
            <a:spAutoFit/>
          </a:bodyPr>
          <a:lstStyle/>
          <a:p>
            <a:r>
              <a:rPr lang="en-US" dirty="0"/>
              <a:t>Scala Trait Example: </a:t>
            </a:r>
            <a:r>
              <a:rPr lang="en-US" dirty="0" err="1"/>
              <a:t>Mixins</a:t>
            </a:r>
            <a:r>
              <a:rPr lang="en-US" dirty="0"/>
              <a:t> Order Not Maintained</a:t>
            </a:r>
          </a:p>
          <a:p>
            <a:r>
              <a:rPr lang="en-US" dirty="0"/>
              <a:t>In this example, we have extended a trait and an abstract class. Let's see what happen.</a:t>
            </a:r>
            <a:endParaRPr lang="en-IN" dirty="0"/>
          </a:p>
        </p:txBody>
      </p:sp>
    </p:spTree>
    <p:extLst>
      <p:ext uri="{BB962C8B-B14F-4D97-AF65-F5344CB8AC3E}">
        <p14:creationId xmlns:p14="http://schemas.microsoft.com/office/powerpoint/2010/main" val="24180845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AE8FD-C1C5-4EBA-ABBF-F785FE49BD7C}"/>
              </a:ext>
            </a:extLst>
          </p:cNvPr>
          <p:cNvSpPr txBox="1"/>
          <p:nvPr/>
        </p:nvSpPr>
        <p:spPr>
          <a:xfrm>
            <a:off x="306280" y="281255"/>
            <a:ext cx="4572000" cy="3323987"/>
          </a:xfrm>
          <a:prstGeom prst="rect">
            <a:avLst/>
          </a:prstGeom>
          <a:noFill/>
        </p:spPr>
        <p:txBody>
          <a:bodyPr wrap="square">
            <a:spAutoFit/>
          </a:bodyPr>
          <a:lstStyle/>
          <a:p>
            <a:r>
              <a:rPr lang="en-IN" sz="1000" dirty="0"/>
              <a:t>trait Print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r>
              <a:rPr lang="en-IN" sz="1000" dirty="0"/>
              <a:t>class A6 extends Print with PrintA4{</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MainObject_trait</a:t>
            </a:r>
            <a:r>
              <a:rPr lang="en-IN" sz="1000" dirty="0"/>
              <a:t> {</a:t>
            </a:r>
          </a:p>
          <a:p>
            <a:r>
              <a:rPr lang="en-IN" sz="1000" dirty="0"/>
              <a:t>  def main(</a:t>
            </a:r>
            <a:r>
              <a:rPr lang="en-IN" sz="1000" dirty="0" err="1"/>
              <a:t>args</a:t>
            </a:r>
            <a:r>
              <a:rPr lang="en-IN" sz="1000" dirty="0"/>
              <a:t>: Array[String]) {</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5" name="TextBox 4">
            <a:extLst>
              <a:ext uri="{FF2B5EF4-FFF2-40B4-BE49-F238E27FC236}">
                <a16:creationId xmlns:a16="http://schemas.microsoft.com/office/drawing/2014/main" id="{BA53D978-E769-44C1-9C21-B69F8DFE328C}"/>
              </a:ext>
            </a:extLst>
          </p:cNvPr>
          <p:cNvSpPr txBox="1"/>
          <p:nvPr/>
        </p:nvSpPr>
        <p:spPr>
          <a:xfrm>
            <a:off x="4265720" y="1021802"/>
            <a:ext cx="4572000" cy="1015663"/>
          </a:xfrm>
          <a:prstGeom prst="rect">
            <a:avLst/>
          </a:prstGeom>
          <a:noFill/>
        </p:spPr>
        <p:txBody>
          <a:bodyPr wrap="square">
            <a:spAutoFit/>
          </a:bodyPr>
          <a:lstStyle/>
          <a:p>
            <a:r>
              <a:rPr lang="en-US" sz="2000" b="1" dirty="0">
                <a:solidFill>
                  <a:srgbClr val="FF0000"/>
                </a:solidFill>
              </a:rPr>
              <a:t>class PrintA4 needs to be a trait to be mixed in</a:t>
            </a:r>
          </a:p>
          <a:p>
            <a:r>
              <a:rPr lang="en-US" sz="2000" b="1" dirty="0">
                <a:solidFill>
                  <a:srgbClr val="FF0000"/>
                </a:solidFill>
              </a:rPr>
              <a:t>class A6 extends Print with PrintA4{</a:t>
            </a:r>
          </a:p>
        </p:txBody>
      </p:sp>
      <p:sp>
        <p:nvSpPr>
          <p:cNvPr id="6" name="TextBox 5">
            <a:extLst>
              <a:ext uri="{FF2B5EF4-FFF2-40B4-BE49-F238E27FC236}">
                <a16:creationId xmlns:a16="http://schemas.microsoft.com/office/drawing/2014/main" id="{113066BA-414C-45D8-8FA1-5656BDDA0170}"/>
              </a:ext>
            </a:extLst>
          </p:cNvPr>
          <p:cNvSpPr txBox="1"/>
          <p:nvPr/>
        </p:nvSpPr>
        <p:spPr>
          <a:xfrm>
            <a:off x="3990513" y="2847114"/>
            <a:ext cx="4572000" cy="3631763"/>
          </a:xfrm>
          <a:prstGeom prst="rect">
            <a:avLst/>
          </a:prstGeom>
          <a:noFill/>
        </p:spPr>
        <p:txBody>
          <a:bodyPr wrap="square">
            <a:spAutoFit/>
          </a:bodyPr>
          <a:lstStyle/>
          <a:p>
            <a:r>
              <a:rPr lang="en-IN" sz="1000" dirty="0"/>
              <a:t>trait </a:t>
            </a:r>
            <a:r>
              <a:rPr lang="en-IN" sz="1000" dirty="0" err="1"/>
              <a:t>Scala_Mixims_Traits</a:t>
            </a:r>
            <a:r>
              <a:rPr lang="en-IN" sz="1000" dirty="0"/>
              <a: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endParaRPr lang="en-IN" sz="1000" dirty="0"/>
          </a:p>
          <a:p>
            <a:r>
              <a:rPr lang="en-IN" sz="1000" dirty="0"/>
              <a:t>class A6 extends PrintA4 with </a:t>
            </a:r>
            <a:r>
              <a:rPr lang="en-IN" sz="1000" dirty="0" err="1"/>
              <a:t>Scala_Mixims_Traits</a:t>
            </a:r>
            <a:r>
              <a:rPr lang="en-IN" sz="1000" dirty="0"/>
              <a:t>{            // First one is abstract class second one is trait</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MainObject_Maxims_Traits</a:t>
            </a:r>
            <a:r>
              <a:rPr lang="en-IN" sz="1000" dirty="0"/>
              <a:t>{</a:t>
            </a:r>
          </a:p>
          <a:p>
            <a:r>
              <a:rPr lang="en-IN" sz="1000" dirty="0"/>
              <a:t>  def main(</a:t>
            </a:r>
            <a:r>
              <a:rPr lang="en-IN" sz="1000" dirty="0" err="1"/>
              <a:t>args:Array</a:t>
            </a:r>
            <a:r>
              <a:rPr lang="en-IN" sz="1000" dirty="0"/>
              <a:t>[String]){</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7" name="TextBox 6">
            <a:extLst>
              <a:ext uri="{FF2B5EF4-FFF2-40B4-BE49-F238E27FC236}">
                <a16:creationId xmlns:a16="http://schemas.microsoft.com/office/drawing/2014/main" id="{9E172D81-5EA2-4483-86EA-EFA1FEAC5F32}"/>
              </a:ext>
            </a:extLst>
          </p:cNvPr>
          <p:cNvSpPr txBox="1"/>
          <p:nvPr/>
        </p:nvSpPr>
        <p:spPr>
          <a:xfrm>
            <a:off x="119849" y="3864660"/>
            <a:ext cx="3182644" cy="1384995"/>
          </a:xfrm>
          <a:prstGeom prst="rect">
            <a:avLst/>
          </a:prstGeom>
          <a:noFill/>
        </p:spPr>
        <p:txBody>
          <a:bodyPr wrap="square">
            <a:spAutoFit/>
          </a:bodyPr>
          <a:lstStyle/>
          <a:p>
            <a:r>
              <a:rPr lang="en-US" sz="1200" dirty="0"/>
              <a:t>Scala </a:t>
            </a:r>
            <a:r>
              <a:rPr lang="en-US" sz="1200" dirty="0" err="1"/>
              <a:t>Mixins</a:t>
            </a:r>
            <a:r>
              <a:rPr lang="en-US" sz="1200" dirty="0"/>
              <a:t> Order</a:t>
            </a:r>
          </a:p>
          <a:p>
            <a:r>
              <a:rPr lang="en-US" sz="1200" dirty="0"/>
              <a:t>The right </a:t>
            </a:r>
            <a:r>
              <a:rPr lang="en-US" sz="1200" dirty="0" err="1"/>
              <a:t>mixins</a:t>
            </a:r>
            <a:r>
              <a:rPr lang="en-US" sz="1200" dirty="0"/>
              <a:t> order of trait is that any class or abstract class which you want to extend, first extend this. All the traits will be extended after this class or abstract class.</a:t>
            </a:r>
          </a:p>
          <a:p>
            <a:endParaRPr lang="en-US" sz="1200" dirty="0"/>
          </a:p>
          <a:p>
            <a:r>
              <a:rPr lang="en-US" sz="1200" dirty="0"/>
              <a:t>Scala Trait Example: </a:t>
            </a:r>
            <a:r>
              <a:rPr lang="en-US" sz="1200" dirty="0" err="1"/>
              <a:t>Mixins</a:t>
            </a:r>
            <a:r>
              <a:rPr lang="en-US" sz="1200" dirty="0"/>
              <a:t> Order Maintained</a:t>
            </a:r>
            <a:endParaRPr lang="en-IN" sz="1200" dirty="0"/>
          </a:p>
        </p:txBody>
      </p:sp>
    </p:spTree>
    <p:extLst>
      <p:ext uri="{BB962C8B-B14F-4D97-AF65-F5344CB8AC3E}">
        <p14:creationId xmlns:p14="http://schemas.microsoft.com/office/powerpoint/2010/main" val="27810586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DE425-32EE-4960-932B-055F8835A36A}"/>
              </a:ext>
            </a:extLst>
          </p:cNvPr>
          <p:cNvSpPr txBox="1"/>
          <p:nvPr/>
        </p:nvSpPr>
        <p:spPr>
          <a:xfrm>
            <a:off x="545976" y="146417"/>
            <a:ext cx="8384960" cy="1200329"/>
          </a:xfrm>
          <a:prstGeom prst="rect">
            <a:avLst/>
          </a:prstGeom>
          <a:noFill/>
        </p:spPr>
        <p:txBody>
          <a:bodyPr wrap="square">
            <a:spAutoFit/>
          </a:bodyPr>
          <a:lstStyle/>
          <a:p>
            <a:r>
              <a:rPr lang="en-US" dirty="0"/>
              <a:t>Currying Functions in Scala with Examples</a:t>
            </a:r>
          </a:p>
          <a:p>
            <a:r>
              <a:rPr lang="en-US" dirty="0"/>
              <a:t>Currying in Scala is simply a technique or a process of transforming a function. This function takes multiple arguments into a function that takes single argument. It is applied widely in multiple functional languages.</a:t>
            </a:r>
            <a:endParaRPr lang="en-IN" dirty="0"/>
          </a:p>
        </p:txBody>
      </p:sp>
      <p:sp>
        <p:nvSpPr>
          <p:cNvPr id="5" name="TextBox 4">
            <a:extLst>
              <a:ext uri="{FF2B5EF4-FFF2-40B4-BE49-F238E27FC236}">
                <a16:creationId xmlns:a16="http://schemas.microsoft.com/office/drawing/2014/main" id="{86F88CCC-886C-4D0D-8AE5-CE4DC399B7F0}"/>
              </a:ext>
            </a:extLst>
          </p:cNvPr>
          <p:cNvSpPr txBox="1"/>
          <p:nvPr/>
        </p:nvSpPr>
        <p:spPr>
          <a:xfrm>
            <a:off x="732408" y="1568635"/>
            <a:ext cx="7079942" cy="1477328"/>
          </a:xfrm>
          <a:prstGeom prst="rect">
            <a:avLst/>
          </a:prstGeom>
          <a:noFill/>
        </p:spPr>
        <p:txBody>
          <a:bodyPr wrap="square">
            <a:spAutoFit/>
          </a:bodyPr>
          <a:lstStyle/>
          <a:p>
            <a:r>
              <a:rPr lang="en-US" dirty="0"/>
              <a:t>Syntax</a:t>
            </a:r>
          </a:p>
          <a:p>
            <a:endParaRPr lang="en-US" dirty="0"/>
          </a:p>
          <a:p>
            <a:r>
              <a:rPr lang="en-US" dirty="0"/>
              <a:t>def function name(argument1, argument2) = operation</a:t>
            </a:r>
          </a:p>
          <a:p>
            <a:r>
              <a:rPr lang="en-US" dirty="0"/>
              <a:t>Let’s understand with a simple example,</a:t>
            </a:r>
          </a:p>
          <a:p>
            <a:r>
              <a:rPr lang="en-US" dirty="0"/>
              <a:t>Example:</a:t>
            </a:r>
            <a:endParaRPr lang="en-IN" dirty="0"/>
          </a:p>
        </p:txBody>
      </p:sp>
      <p:sp>
        <p:nvSpPr>
          <p:cNvPr id="7" name="TextBox 6">
            <a:extLst>
              <a:ext uri="{FF2B5EF4-FFF2-40B4-BE49-F238E27FC236}">
                <a16:creationId xmlns:a16="http://schemas.microsoft.com/office/drawing/2014/main" id="{DEDB529D-A8E9-4BB1-A762-B3CBBD7D712B}"/>
              </a:ext>
            </a:extLst>
          </p:cNvPr>
          <p:cNvSpPr txBox="1"/>
          <p:nvPr/>
        </p:nvSpPr>
        <p:spPr>
          <a:xfrm>
            <a:off x="3697550" y="3258040"/>
            <a:ext cx="5233386" cy="2031325"/>
          </a:xfrm>
          <a:prstGeom prst="rect">
            <a:avLst/>
          </a:prstGeom>
          <a:noFill/>
        </p:spPr>
        <p:txBody>
          <a:bodyPr wrap="square">
            <a:spAutoFit/>
          </a:bodyPr>
          <a:lstStyle/>
          <a:p>
            <a:r>
              <a:rPr lang="en-IN" dirty="0"/>
              <a:t>object </a:t>
            </a:r>
            <a:r>
              <a:rPr lang="en-IN" dirty="0" err="1"/>
              <a:t>Scala_Currying</a:t>
            </a:r>
            <a:r>
              <a:rPr lang="en-IN" dirty="0"/>
              <a:t> {</a:t>
            </a:r>
          </a:p>
          <a:p>
            <a:r>
              <a:rPr lang="en-IN" dirty="0"/>
              <a:t>  // Define currying function</a:t>
            </a:r>
          </a:p>
          <a:p>
            <a:r>
              <a:rPr lang="en-IN" dirty="0"/>
              <a:t>  def add(x: Int, y: Int) = x + y;</a:t>
            </a:r>
          </a:p>
          <a:p>
            <a:r>
              <a:rPr lang="en-IN" dirty="0"/>
              <a:t>  def main(</a:t>
            </a:r>
            <a:r>
              <a:rPr lang="en-IN" dirty="0" err="1"/>
              <a:t>args</a:t>
            </a:r>
            <a:r>
              <a:rPr lang="en-IN" dirty="0"/>
              <a:t>: Array[String]): Unit = {</a:t>
            </a:r>
          </a:p>
          <a:p>
            <a:r>
              <a:rPr lang="en-IN" dirty="0"/>
              <a:t>    </a:t>
            </a:r>
            <a:r>
              <a:rPr lang="en-IN" dirty="0" err="1"/>
              <a:t>println</a:t>
            </a:r>
            <a:r>
              <a:rPr lang="en-IN" dirty="0"/>
              <a:t>(add(20, 19));</a:t>
            </a:r>
          </a:p>
          <a:p>
            <a:r>
              <a:rPr lang="en-IN" dirty="0"/>
              <a:t>  }</a:t>
            </a:r>
          </a:p>
          <a:p>
            <a:r>
              <a:rPr lang="en-IN" dirty="0"/>
              <a:t>}</a:t>
            </a:r>
          </a:p>
        </p:txBody>
      </p:sp>
      <p:sp>
        <p:nvSpPr>
          <p:cNvPr id="9" name="TextBox 8">
            <a:extLst>
              <a:ext uri="{FF2B5EF4-FFF2-40B4-BE49-F238E27FC236}">
                <a16:creationId xmlns:a16="http://schemas.microsoft.com/office/drawing/2014/main" id="{A82AF611-16F2-4383-94A6-31533309E135}"/>
              </a:ext>
            </a:extLst>
          </p:cNvPr>
          <p:cNvSpPr txBox="1"/>
          <p:nvPr/>
        </p:nvSpPr>
        <p:spPr>
          <a:xfrm>
            <a:off x="403934" y="5289365"/>
            <a:ext cx="8527002" cy="646331"/>
          </a:xfrm>
          <a:prstGeom prst="rect">
            <a:avLst/>
          </a:prstGeom>
          <a:noFill/>
        </p:spPr>
        <p:txBody>
          <a:bodyPr wrap="square">
            <a:spAutoFit/>
          </a:bodyPr>
          <a:lstStyle/>
          <a:p>
            <a:r>
              <a:rPr lang="en-US" dirty="0"/>
              <a:t>Here, we have define add function which takes two arguments (x and y) and the function simply adds x and y and gives us the result, calling it in the main function.</a:t>
            </a:r>
            <a:endParaRPr lang="en-IN" dirty="0"/>
          </a:p>
        </p:txBody>
      </p:sp>
    </p:spTree>
    <p:extLst>
      <p:ext uri="{BB962C8B-B14F-4D97-AF65-F5344CB8AC3E}">
        <p14:creationId xmlns:p14="http://schemas.microsoft.com/office/powerpoint/2010/main" val="300167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1434B-CD8F-440F-8806-CA10756EFEFF}"/>
              </a:ext>
            </a:extLst>
          </p:cNvPr>
          <p:cNvSpPr txBox="1"/>
          <p:nvPr/>
        </p:nvSpPr>
        <p:spPr>
          <a:xfrm>
            <a:off x="457199" y="450048"/>
            <a:ext cx="8402715" cy="1200329"/>
          </a:xfrm>
          <a:prstGeom prst="rect">
            <a:avLst/>
          </a:prstGeom>
          <a:noFill/>
        </p:spPr>
        <p:txBody>
          <a:bodyPr wrap="square">
            <a:spAutoFit/>
          </a:bodyPr>
          <a:lstStyle/>
          <a:p>
            <a:r>
              <a:rPr lang="en-US" dirty="0"/>
              <a:t>Another way to declare currying function</a:t>
            </a:r>
          </a:p>
          <a:p>
            <a:r>
              <a:rPr lang="en-US" dirty="0"/>
              <a:t>Suppose, we have to transform this add function into a Curried function, that is transforming the function that takes two(multiple) arguments into a function that takes one(single) argument.</a:t>
            </a:r>
            <a:endParaRPr lang="en-IN" dirty="0"/>
          </a:p>
        </p:txBody>
      </p:sp>
      <p:sp>
        <p:nvSpPr>
          <p:cNvPr id="5" name="TextBox 4">
            <a:extLst>
              <a:ext uri="{FF2B5EF4-FFF2-40B4-BE49-F238E27FC236}">
                <a16:creationId xmlns:a16="http://schemas.microsoft.com/office/drawing/2014/main" id="{C4555889-D18F-4137-92B9-FCADA7575940}"/>
              </a:ext>
            </a:extLst>
          </p:cNvPr>
          <p:cNvSpPr txBox="1"/>
          <p:nvPr/>
        </p:nvSpPr>
        <p:spPr>
          <a:xfrm>
            <a:off x="457198" y="1951672"/>
            <a:ext cx="8686801" cy="1200329"/>
          </a:xfrm>
          <a:prstGeom prst="rect">
            <a:avLst/>
          </a:prstGeom>
          <a:noFill/>
        </p:spPr>
        <p:txBody>
          <a:bodyPr wrap="square">
            <a:spAutoFit/>
          </a:bodyPr>
          <a:lstStyle/>
          <a:p>
            <a:r>
              <a:rPr lang="en-IN" dirty="0"/>
              <a:t>Syntax</a:t>
            </a:r>
          </a:p>
          <a:p>
            <a:endParaRPr lang="en-IN" dirty="0"/>
          </a:p>
          <a:p>
            <a:r>
              <a:rPr lang="en-IN" dirty="0"/>
              <a:t>def function name(argument1) = (argument2) =&gt; operation</a:t>
            </a:r>
          </a:p>
          <a:p>
            <a:r>
              <a:rPr lang="en-IN" dirty="0"/>
              <a:t>Example</a:t>
            </a:r>
          </a:p>
        </p:txBody>
      </p:sp>
      <p:sp>
        <p:nvSpPr>
          <p:cNvPr id="9" name="TextBox 8">
            <a:extLst>
              <a:ext uri="{FF2B5EF4-FFF2-40B4-BE49-F238E27FC236}">
                <a16:creationId xmlns:a16="http://schemas.microsoft.com/office/drawing/2014/main" id="{DC38EF0B-03BC-4CC7-B1AE-925B59A5169C}"/>
              </a:ext>
            </a:extLst>
          </p:cNvPr>
          <p:cNvSpPr txBox="1"/>
          <p:nvPr/>
        </p:nvSpPr>
        <p:spPr>
          <a:xfrm>
            <a:off x="3111623" y="3242932"/>
            <a:ext cx="5242264" cy="2862322"/>
          </a:xfrm>
          <a:prstGeom prst="rect">
            <a:avLst/>
          </a:prstGeom>
          <a:noFill/>
        </p:spPr>
        <p:txBody>
          <a:bodyPr wrap="square">
            <a:spAutoFit/>
          </a:bodyPr>
          <a:lstStyle/>
          <a:p>
            <a:r>
              <a:rPr lang="en-US" dirty="0"/>
              <a:t>object </a:t>
            </a:r>
            <a:r>
              <a:rPr lang="en-US" dirty="0" err="1"/>
              <a:t>Scala_Currying_Another_Way</a:t>
            </a:r>
            <a:r>
              <a:rPr lang="en-US" dirty="0"/>
              <a:t> {</a:t>
            </a:r>
          </a:p>
          <a:p>
            <a:r>
              <a:rPr lang="en-US" dirty="0"/>
              <a:t>  // transforming the function that</a:t>
            </a:r>
          </a:p>
          <a:p>
            <a:r>
              <a:rPr lang="en-US" dirty="0"/>
              <a:t>  // takes two(multiple) arguments into</a:t>
            </a:r>
          </a:p>
          <a:p>
            <a:r>
              <a:rPr lang="en-US" dirty="0"/>
              <a:t>  // a function that takes one(single) argument.</a:t>
            </a:r>
          </a:p>
          <a:p>
            <a:r>
              <a:rPr lang="en-US" dirty="0"/>
              <a:t>  def add2(a: Int) = (b: Int) =&gt; a + b;</a:t>
            </a:r>
          </a:p>
          <a:p>
            <a:endParaRPr lang="en-US" dirty="0"/>
          </a:p>
          <a:p>
            <a:r>
              <a:rPr lang="en-US" dirty="0"/>
              <a:t>  def main(</a:t>
            </a:r>
            <a:r>
              <a:rPr lang="en-US" dirty="0" err="1"/>
              <a:t>args</a:t>
            </a:r>
            <a:r>
              <a:rPr lang="en-US" dirty="0"/>
              <a:t>: Array[String]): Unit = {</a:t>
            </a:r>
          </a:p>
          <a:p>
            <a:r>
              <a:rPr lang="en-US" dirty="0"/>
              <a:t>    </a:t>
            </a:r>
            <a:r>
              <a:rPr lang="en-US" dirty="0" err="1"/>
              <a:t>println</a:t>
            </a:r>
            <a:r>
              <a:rPr lang="en-US" dirty="0"/>
              <a:t>(add2(20)(19));</a:t>
            </a:r>
          </a:p>
          <a:p>
            <a:r>
              <a:rPr lang="en-US" dirty="0"/>
              <a:t>  }</a:t>
            </a:r>
          </a:p>
          <a:p>
            <a:r>
              <a:rPr lang="en-US" dirty="0"/>
              <a:t>}</a:t>
            </a:r>
          </a:p>
        </p:txBody>
      </p:sp>
    </p:spTree>
    <p:extLst>
      <p:ext uri="{BB962C8B-B14F-4D97-AF65-F5344CB8AC3E}">
        <p14:creationId xmlns:p14="http://schemas.microsoft.com/office/powerpoint/2010/main" val="240277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BD5CC-1849-41B7-80E0-A81DD019BF17}"/>
              </a:ext>
            </a:extLst>
          </p:cNvPr>
          <p:cNvSpPr txBox="1"/>
          <p:nvPr/>
        </p:nvSpPr>
        <p:spPr>
          <a:xfrm>
            <a:off x="767918" y="615103"/>
            <a:ext cx="7301884" cy="2585323"/>
          </a:xfrm>
          <a:prstGeom prst="rect">
            <a:avLst/>
          </a:prstGeom>
          <a:noFill/>
        </p:spPr>
        <p:txBody>
          <a:bodyPr wrap="square">
            <a:spAutoFit/>
          </a:bodyPr>
          <a:lstStyle/>
          <a:p>
            <a:r>
              <a:rPr lang="en-US" dirty="0"/>
              <a:t>Here, we have define add2 function which takes only one argument a and we are going to return a second function which will have the value of add2. The second function will also take an argument let say b and this function when called in main, takes two parenthesis(add2()()), where the first parenthesis is of the function add2 and second parenthesis is of the second function. It will return the addition of two numbers, that is </a:t>
            </a:r>
            <a:r>
              <a:rPr lang="en-US" dirty="0" err="1"/>
              <a:t>a+b</a:t>
            </a:r>
            <a:r>
              <a:rPr lang="en-US" dirty="0"/>
              <a:t>. Therefore, we have curried the add function, which means we have transformed the function that takes two arguments into a function that takes one argument and the function itself returns the result.</a:t>
            </a:r>
            <a:endParaRPr lang="en-IN" dirty="0"/>
          </a:p>
        </p:txBody>
      </p:sp>
    </p:spTree>
    <p:extLst>
      <p:ext uri="{BB962C8B-B14F-4D97-AF65-F5344CB8AC3E}">
        <p14:creationId xmlns:p14="http://schemas.microsoft.com/office/powerpoint/2010/main" val="5248752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66AC9-9FBC-4338-888D-4A82E639377A}"/>
              </a:ext>
            </a:extLst>
          </p:cNvPr>
          <p:cNvSpPr txBox="1"/>
          <p:nvPr/>
        </p:nvSpPr>
        <p:spPr>
          <a:xfrm>
            <a:off x="883327" y="252948"/>
            <a:ext cx="8012097" cy="1754326"/>
          </a:xfrm>
          <a:prstGeom prst="rect">
            <a:avLst/>
          </a:prstGeom>
          <a:noFill/>
        </p:spPr>
        <p:txBody>
          <a:bodyPr wrap="square">
            <a:spAutoFit/>
          </a:bodyPr>
          <a:lstStyle/>
          <a:p>
            <a:r>
              <a:rPr lang="en-US" dirty="0"/>
              <a:t>Currying Function Using Partial Application</a:t>
            </a:r>
          </a:p>
          <a:p>
            <a:endParaRPr lang="en-US" dirty="0"/>
          </a:p>
          <a:p>
            <a:r>
              <a:rPr lang="en-US" dirty="0"/>
              <a:t>We have another way to use this Curried function and that is Partially Applied function. So, let’s take a simple example and understand. we have defined a variable sum in the main function</a:t>
            </a:r>
          </a:p>
          <a:p>
            <a:r>
              <a:rPr lang="en-US" dirty="0"/>
              <a:t>Example</a:t>
            </a:r>
            <a:endParaRPr lang="en-IN" dirty="0"/>
          </a:p>
        </p:txBody>
      </p:sp>
      <p:sp>
        <p:nvSpPr>
          <p:cNvPr id="5" name="TextBox 4">
            <a:extLst>
              <a:ext uri="{FF2B5EF4-FFF2-40B4-BE49-F238E27FC236}">
                <a16:creationId xmlns:a16="http://schemas.microsoft.com/office/drawing/2014/main" id="{728B168E-7117-4D09-8CE9-2DAC955C74D8}"/>
              </a:ext>
            </a:extLst>
          </p:cNvPr>
          <p:cNvSpPr txBox="1"/>
          <p:nvPr/>
        </p:nvSpPr>
        <p:spPr>
          <a:xfrm>
            <a:off x="3049479" y="2542403"/>
            <a:ext cx="5197876" cy="2308324"/>
          </a:xfrm>
          <a:prstGeom prst="rect">
            <a:avLst/>
          </a:prstGeom>
          <a:noFill/>
        </p:spPr>
        <p:txBody>
          <a:bodyPr wrap="square">
            <a:spAutoFit/>
          </a:bodyPr>
          <a:lstStyle/>
          <a:p>
            <a:r>
              <a:rPr lang="en-IN" dirty="0"/>
              <a:t>object </a:t>
            </a:r>
            <a:r>
              <a:rPr lang="en-IN" dirty="0" err="1"/>
              <a:t>Scala_Currying_Partial_Application</a:t>
            </a:r>
            <a:r>
              <a:rPr lang="en-IN" dirty="0"/>
              <a:t> {</a:t>
            </a:r>
          </a:p>
          <a:p>
            <a:r>
              <a:rPr lang="en-IN" dirty="0"/>
              <a:t>  def add2(a: Int) = (b: Int) =&gt; a + b;</a:t>
            </a:r>
          </a:p>
          <a:p>
            <a:r>
              <a:rPr lang="en-IN" dirty="0"/>
              <a:t>  def main(</a:t>
            </a:r>
            <a:r>
              <a:rPr lang="en-IN" dirty="0" err="1"/>
              <a:t>args</a:t>
            </a:r>
            <a:r>
              <a:rPr lang="en-IN" dirty="0"/>
              <a:t>: Array[String]): Unit = {</a:t>
            </a:r>
          </a:p>
          <a:p>
            <a:r>
              <a:rPr lang="en-IN" dirty="0"/>
              <a:t>    // Partially Applied function.</a:t>
            </a:r>
          </a:p>
          <a:p>
            <a:r>
              <a:rPr lang="en-IN" dirty="0"/>
              <a:t>    </a:t>
            </a:r>
            <a:r>
              <a:rPr lang="en-IN" dirty="0" err="1"/>
              <a:t>val</a:t>
            </a:r>
            <a:r>
              <a:rPr lang="en-IN" dirty="0"/>
              <a:t> sum = add2(29);</a:t>
            </a:r>
          </a:p>
          <a:p>
            <a:r>
              <a:rPr lang="en-IN" dirty="0"/>
              <a:t>    </a:t>
            </a:r>
            <a:r>
              <a:rPr lang="en-IN" dirty="0" err="1"/>
              <a:t>println</a:t>
            </a:r>
            <a:r>
              <a:rPr lang="en-IN" dirty="0"/>
              <a:t>(sum(5));</a:t>
            </a:r>
          </a:p>
          <a:p>
            <a:r>
              <a:rPr lang="en-IN" dirty="0"/>
              <a:t>  }</a:t>
            </a:r>
          </a:p>
          <a:p>
            <a:r>
              <a:rPr lang="en-IN" dirty="0"/>
              <a:t>}</a:t>
            </a:r>
          </a:p>
        </p:txBody>
      </p:sp>
    </p:spTree>
    <p:extLst>
      <p:ext uri="{BB962C8B-B14F-4D97-AF65-F5344CB8AC3E}">
        <p14:creationId xmlns:p14="http://schemas.microsoft.com/office/powerpoint/2010/main" val="8472048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1250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B5FD33-2849-41F9-B2A1-AE564DBA8D07}"/>
              </a:ext>
            </a:extLst>
          </p:cNvPr>
          <p:cNvSpPr txBox="1"/>
          <p:nvPr/>
        </p:nvSpPr>
        <p:spPr>
          <a:xfrm>
            <a:off x="324035" y="268951"/>
            <a:ext cx="8571390" cy="923330"/>
          </a:xfrm>
          <a:prstGeom prst="rect">
            <a:avLst/>
          </a:prstGeom>
          <a:noFill/>
        </p:spPr>
        <p:txBody>
          <a:bodyPr wrap="square">
            <a:spAutoFit/>
          </a:bodyPr>
          <a:lstStyle/>
          <a:p>
            <a:r>
              <a:rPr lang="en-US" dirty="0"/>
              <a:t>                                                    Scala File handling</a:t>
            </a:r>
          </a:p>
          <a:p>
            <a:r>
              <a:rPr lang="en-US" dirty="0"/>
              <a:t>Scala provides predefined methods to deal with file. we can create, open, write and read file. Scala provides a complete package scala.io for file handling.</a:t>
            </a:r>
            <a:endParaRPr lang="en-IN" dirty="0"/>
          </a:p>
        </p:txBody>
      </p:sp>
      <p:sp>
        <p:nvSpPr>
          <p:cNvPr id="7" name="TextBox 6">
            <a:extLst>
              <a:ext uri="{FF2B5EF4-FFF2-40B4-BE49-F238E27FC236}">
                <a16:creationId xmlns:a16="http://schemas.microsoft.com/office/drawing/2014/main" id="{79927B77-8828-41E9-841C-73F0ED27EED5}"/>
              </a:ext>
            </a:extLst>
          </p:cNvPr>
          <p:cNvSpPr txBox="1"/>
          <p:nvPr/>
        </p:nvSpPr>
        <p:spPr>
          <a:xfrm>
            <a:off x="1087515" y="1481650"/>
            <a:ext cx="7372904" cy="923330"/>
          </a:xfrm>
          <a:prstGeom prst="rect">
            <a:avLst/>
          </a:prstGeom>
          <a:noFill/>
        </p:spPr>
        <p:txBody>
          <a:bodyPr wrap="square">
            <a:spAutoFit/>
          </a:bodyPr>
          <a:lstStyle/>
          <a:p>
            <a:r>
              <a:rPr lang="en-US" dirty="0"/>
              <a:t>Scala Creating a File Example</a:t>
            </a:r>
          </a:p>
          <a:p>
            <a:r>
              <a:rPr lang="en-US" dirty="0"/>
              <a:t>Scala doesn't provide file writing methods. So, we will use the Java </a:t>
            </a:r>
            <a:r>
              <a:rPr lang="en-US" dirty="0" err="1"/>
              <a:t>PrintWriter</a:t>
            </a:r>
            <a:r>
              <a:rPr lang="en-US" dirty="0"/>
              <a:t> or </a:t>
            </a:r>
            <a:r>
              <a:rPr lang="en-US" dirty="0" err="1"/>
              <a:t>FileWriter</a:t>
            </a:r>
            <a:r>
              <a:rPr lang="en-US" dirty="0"/>
              <a:t> methods.</a:t>
            </a:r>
            <a:endParaRPr lang="en-IN" dirty="0"/>
          </a:p>
        </p:txBody>
      </p:sp>
      <p:sp>
        <p:nvSpPr>
          <p:cNvPr id="11" name="TextBox 10">
            <a:extLst>
              <a:ext uri="{FF2B5EF4-FFF2-40B4-BE49-F238E27FC236}">
                <a16:creationId xmlns:a16="http://schemas.microsoft.com/office/drawing/2014/main" id="{85611C44-FDB5-4D40-8ABE-7CE66B9F8A41}"/>
              </a:ext>
            </a:extLst>
          </p:cNvPr>
          <p:cNvSpPr txBox="1"/>
          <p:nvPr/>
        </p:nvSpPr>
        <p:spPr>
          <a:xfrm>
            <a:off x="519344" y="2903789"/>
            <a:ext cx="7594846" cy="2585323"/>
          </a:xfrm>
          <a:prstGeom prst="rect">
            <a:avLst/>
          </a:prstGeom>
          <a:noFill/>
        </p:spPr>
        <p:txBody>
          <a:bodyPr wrap="square">
            <a:spAutoFit/>
          </a:bodyPr>
          <a:lstStyle/>
          <a:p>
            <a:r>
              <a:rPr lang="en-US" dirty="0"/>
              <a:t>Creating a new file :</a:t>
            </a:r>
          </a:p>
          <a:p>
            <a:endParaRPr lang="en-US" dirty="0"/>
          </a:p>
          <a:p>
            <a:r>
              <a:rPr lang="en-US" dirty="0" err="1"/>
              <a:t>java.io.File</a:t>
            </a:r>
            <a:r>
              <a:rPr lang="en-US" dirty="0"/>
              <a:t> defines classes and interfaces for the JVM access files, file systems and attributes.</a:t>
            </a:r>
          </a:p>
          <a:p>
            <a:r>
              <a:rPr lang="en-US" dirty="0"/>
              <a:t>File(String pathname) converts </a:t>
            </a:r>
            <a:r>
              <a:rPr lang="en-US" dirty="0" err="1"/>
              <a:t>theparameter</a:t>
            </a:r>
            <a:r>
              <a:rPr lang="en-US" dirty="0"/>
              <a:t> string to abstract path name, creating a new file instance.</a:t>
            </a:r>
          </a:p>
          <a:p>
            <a:r>
              <a:rPr lang="en-US" dirty="0"/>
              <a:t>Writing to the file</a:t>
            </a:r>
          </a:p>
          <a:p>
            <a:endParaRPr lang="en-US" dirty="0"/>
          </a:p>
          <a:p>
            <a:r>
              <a:rPr lang="en-US" dirty="0" err="1"/>
              <a:t>java.io.PrintWriter</a:t>
            </a:r>
            <a:r>
              <a:rPr lang="en-US" dirty="0"/>
              <a:t> includes all the printing methods included in </a:t>
            </a:r>
            <a:r>
              <a:rPr lang="en-US" dirty="0" err="1"/>
              <a:t>PrintStream</a:t>
            </a:r>
            <a:r>
              <a:rPr lang="en-US" dirty="0"/>
              <a:t>.</a:t>
            </a:r>
            <a:endParaRPr lang="en-IN" dirty="0"/>
          </a:p>
        </p:txBody>
      </p:sp>
    </p:spTree>
    <p:extLst>
      <p:ext uri="{BB962C8B-B14F-4D97-AF65-F5344CB8AC3E}">
        <p14:creationId xmlns:p14="http://schemas.microsoft.com/office/powerpoint/2010/main" val="11826345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90CD1-F8CF-4C95-B082-5A37C7432A1D}"/>
              </a:ext>
            </a:extLst>
          </p:cNvPr>
          <p:cNvSpPr txBox="1"/>
          <p:nvPr/>
        </p:nvSpPr>
        <p:spPr>
          <a:xfrm>
            <a:off x="439445" y="201317"/>
            <a:ext cx="7008920" cy="4154984"/>
          </a:xfrm>
          <a:prstGeom prst="rect">
            <a:avLst/>
          </a:prstGeom>
          <a:noFill/>
        </p:spPr>
        <p:txBody>
          <a:bodyPr wrap="square">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File handling program</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java.io.File</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object </a:t>
            </a:r>
            <a:r>
              <a:rPr lang="en-IN" sz="1200" dirty="0" err="1">
                <a:latin typeface="Times New Roman" panose="02020603050405020304" pitchFamily="18" charset="0"/>
                <a:cs typeface="Times New Roman" panose="02020603050405020304" pitchFamily="18" charset="0"/>
              </a:rPr>
              <a:t>Scala_File_Handling</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Main method</a:t>
            </a:r>
          </a:p>
          <a:p>
            <a:r>
              <a:rPr lang="en-IN" sz="1200" dirty="0">
                <a:latin typeface="Times New Roman" panose="02020603050405020304" pitchFamily="18" charset="0"/>
                <a:cs typeface="Times New Roman" panose="02020603050405020304" pitchFamily="18" charset="0"/>
              </a:rPr>
              <a:t>  def main(</a:t>
            </a:r>
            <a:r>
              <a:rPr lang="en-IN" sz="1200" dirty="0" err="1">
                <a:latin typeface="Times New Roman" panose="02020603050405020304" pitchFamily="18" charset="0"/>
                <a:cs typeface="Times New Roman" panose="02020603050405020304" pitchFamily="18" charset="0"/>
              </a:rPr>
              <a:t>args:Array</a:t>
            </a:r>
            <a:r>
              <a:rPr lang="en-IN" sz="1200" dirty="0">
                <a:latin typeface="Times New Roman" panose="02020603050405020304" pitchFamily="18" charset="0"/>
                <a:cs typeface="Times New Roman" panose="02020603050405020304" pitchFamily="18" charset="0"/>
              </a:rPr>
              <a:t>[String])</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Creating a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 = new File("C:\\Users\\Makhan\\IdeaProjects\\abc.txt1"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Passing reference of file to the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a:t>
            </a:r>
            <a:r>
              <a:rPr lang="en-IN" sz="1200" dirty="0">
                <a:latin typeface="Times New Roman" panose="02020603050405020304" pitchFamily="18" charset="0"/>
                <a:cs typeface="Times New Roman" panose="02020603050405020304" pitchFamily="18" charset="0"/>
              </a:rPr>
              <a:t> = new </a:t>
            </a:r>
            <a:r>
              <a:rPr lang="en-IN" sz="1200" dirty="0" err="1">
                <a:latin typeface="Times New Roman" panose="02020603050405020304" pitchFamily="18" charset="0"/>
                <a:cs typeface="Times New Roman" panose="02020603050405020304" pitchFamily="18" charset="0"/>
              </a:rPr>
              <a:t>PrintWriter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Writing to the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print_Writer.write</a:t>
            </a:r>
            <a:r>
              <a:rPr lang="en-IN" sz="1200" dirty="0">
                <a:latin typeface="Times New Roman" panose="02020603050405020304" pitchFamily="18" charset="0"/>
                <a:cs typeface="Times New Roman" panose="02020603050405020304" pitchFamily="18" charset="0"/>
              </a:rPr>
              <a:t>("Hello, This is  </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Sudents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Closing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print_Writer.close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94B234-FA0D-405C-B04E-5B5A6211E528}"/>
              </a:ext>
            </a:extLst>
          </p:cNvPr>
          <p:cNvSpPr txBox="1"/>
          <p:nvPr/>
        </p:nvSpPr>
        <p:spPr>
          <a:xfrm>
            <a:off x="4132555" y="3592705"/>
            <a:ext cx="4572000" cy="3139321"/>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125091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2BC3F-2CAD-46C6-9226-8B51145947EB}"/>
              </a:ext>
            </a:extLst>
          </p:cNvPr>
          <p:cNvSpPr txBox="1"/>
          <p:nvPr/>
        </p:nvSpPr>
        <p:spPr>
          <a:xfrm>
            <a:off x="421689" y="130413"/>
            <a:ext cx="8651290" cy="2031325"/>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9227418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E37AD-9514-4B38-A55C-7E19849D521C}"/>
              </a:ext>
            </a:extLst>
          </p:cNvPr>
          <p:cNvSpPr txBox="1"/>
          <p:nvPr/>
        </p:nvSpPr>
        <p:spPr>
          <a:xfrm>
            <a:off x="324035" y="281410"/>
            <a:ext cx="4656338" cy="375537"/>
          </a:xfrm>
          <a:prstGeom prst="rect">
            <a:avLst/>
          </a:prstGeom>
          <a:noFill/>
        </p:spPr>
        <p:txBody>
          <a:bodyPr wrap="square">
            <a:spAutoFit/>
          </a:bodyPr>
          <a:lstStyle/>
          <a:p>
            <a:r>
              <a:rPr lang="en-US" dirty="0"/>
              <a:t>Creating a file in Scala and writing content to it</a:t>
            </a:r>
            <a:endParaRPr lang="en-IN" dirty="0"/>
          </a:p>
        </p:txBody>
      </p:sp>
      <p:sp>
        <p:nvSpPr>
          <p:cNvPr id="5" name="TextBox 4">
            <a:extLst>
              <a:ext uri="{FF2B5EF4-FFF2-40B4-BE49-F238E27FC236}">
                <a16:creationId xmlns:a16="http://schemas.microsoft.com/office/drawing/2014/main" id="{95E47DF7-FE66-4C8A-9CCC-57441424ED7A}"/>
              </a:ext>
            </a:extLst>
          </p:cNvPr>
          <p:cNvSpPr txBox="1"/>
          <p:nvPr/>
        </p:nvSpPr>
        <p:spPr>
          <a:xfrm>
            <a:off x="3213717" y="835214"/>
            <a:ext cx="5624004" cy="5632311"/>
          </a:xfrm>
          <a:prstGeom prst="rect">
            <a:avLst/>
          </a:prstGeom>
          <a:noFill/>
        </p:spPr>
        <p:txBody>
          <a:bodyPr wrap="square">
            <a:spAutoFit/>
          </a:bodyPr>
          <a:lstStyle/>
          <a:p>
            <a:r>
              <a:rPr lang="en-US" dirty="0"/>
              <a:t>import java.io._</a:t>
            </a:r>
          </a:p>
          <a:p>
            <a:r>
              <a:rPr lang="en-US" dirty="0"/>
              <a:t>object </a:t>
            </a:r>
            <a:r>
              <a:rPr lang="en-US" dirty="0" err="1"/>
              <a:t>Scala_File_Writing_and_Reading</a:t>
            </a:r>
            <a:r>
              <a:rPr lang="en-US" dirty="0"/>
              <a:t> {</a:t>
            </a:r>
          </a:p>
          <a:p>
            <a:r>
              <a:rPr lang="en-US" dirty="0"/>
              <a:t>  def main(</a:t>
            </a:r>
            <a:r>
              <a:rPr lang="en-US" dirty="0" err="1"/>
              <a:t>args</a:t>
            </a:r>
            <a:r>
              <a:rPr lang="en-US" dirty="0"/>
              <a:t>: Array[String]): Unit = {</a:t>
            </a:r>
          </a:p>
          <a:p>
            <a:r>
              <a:rPr lang="en-US" dirty="0"/>
              <a:t>    </a:t>
            </a:r>
            <a:r>
              <a:rPr lang="en-US" dirty="0" err="1"/>
              <a:t>val</a:t>
            </a:r>
            <a:r>
              <a:rPr lang="en-US" dirty="0"/>
              <a:t> file = new File("C:\\Users\\Makhan\\IdeaProjects\\Mtech.txt" )</a:t>
            </a:r>
          </a:p>
          <a:p>
            <a:endParaRPr lang="en-US" dirty="0"/>
          </a:p>
          <a:p>
            <a:r>
              <a:rPr lang="en-US" dirty="0"/>
              <a:t>    //creating object of the </a:t>
            </a:r>
            <a:r>
              <a:rPr lang="en-US" dirty="0" err="1"/>
              <a:t>PrintWrite</a:t>
            </a:r>
            <a:endParaRPr lang="en-US" dirty="0"/>
          </a:p>
          <a:p>
            <a:r>
              <a:rPr lang="en-US" dirty="0"/>
              <a:t>    //by passing the reference to the file</a:t>
            </a:r>
          </a:p>
          <a:p>
            <a:r>
              <a:rPr lang="en-US" dirty="0"/>
              <a:t>    </a:t>
            </a:r>
            <a:r>
              <a:rPr lang="en-US" dirty="0" err="1"/>
              <a:t>val</a:t>
            </a:r>
            <a:r>
              <a:rPr lang="en-US" dirty="0"/>
              <a:t> pw = new </a:t>
            </a:r>
            <a:r>
              <a:rPr lang="en-US" dirty="0" err="1"/>
              <a:t>PrintWriter</a:t>
            </a:r>
            <a:r>
              <a:rPr lang="en-US" dirty="0"/>
              <a:t>(file)</a:t>
            </a:r>
          </a:p>
          <a:p>
            <a:endParaRPr lang="en-US" dirty="0"/>
          </a:p>
          <a:p>
            <a:r>
              <a:rPr lang="en-US" dirty="0"/>
              <a:t>    //writing text to the file</a:t>
            </a:r>
          </a:p>
          <a:p>
            <a:r>
              <a:rPr lang="en-US" dirty="0"/>
              <a:t>    </a:t>
            </a:r>
            <a:r>
              <a:rPr lang="en-US" dirty="0" err="1"/>
              <a:t>pw.write</a:t>
            </a:r>
            <a:r>
              <a:rPr lang="en-US" dirty="0"/>
              <a:t>("Welcome to School of Data science")</a:t>
            </a:r>
          </a:p>
          <a:p>
            <a:r>
              <a:rPr lang="en-US" dirty="0"/>
              <a:t>    </a:t>
            </a:r>
            <a:r>
              <a:rPr lang="en-US" dirty="0" err="1"/>
              <a:t>pw.write</a:t>
            </a:r>
            <a:r>
              <a:rPr lang="en-US" dirty="0"/>
              <a:t>("writing text to the file\n")</a:t>
            </a:r>
          </a:p>
          <a:p>
            <a:endParaRPr lang="en-US" dirty="0"/>
          </a:p>
          <a:p>
            <a:r>
              <a:rPr lang="en-US" dirty="0"/>
              <a:t>    //closing the </a:t>
            </a:r>
            <a:r>
              <a:rPr lang="en-US" dirty="0" err="1"/>
              <a:t>PrintWriter</a:t>
            </a:r>
            <a:endParaRPr lang="en-US" dirty="0"/>
          </a:p>
          <a:p>
            <a:r>
              <a:rPr lang="en-US" dirty="0"/>
              <a:t>    </a:t>
            </a:r>
            <a:r>
              <a:rPr lang="en-US" dirty="0" err="1"/>
              <a:t>pw.close</a:t>
            </a:r>
            <a:r>
              <a:rPr lang="en-US" dirty="0"/>
              <a:t>()</a:t>
            </a:r>
          </a:p>
          <a:p>
            <a:r>
              <a:rPr lang="en-US" dirty="0"/>
              <a:t>    </a:t>
            </a:r>
            <a:r>
              <a:rPr lang="en-US" dirty="0" err="1"/>
              <a:t>println</a:t>
            </a:r>
            <a:r>
              <a:rPr lang="en-US" dirty="0"/>
              <a:t>("</a:t>
            </a:r>
            <a:r>
              <a:rPr lang="en-US" dirty="0" err="1"/>
              <a:t>PrintWriter</a:t>
            </a:r>
            <a:r>
              <a:rPr lang="en-US" dirty="0"/>
              <a:t> saved and closed...")</a:t>
            </a:r>
          </a:p>
          <a:p>
            <a:endParaRPr lang="en-US" dirty="0"/>
          </a:p>
          <a:p>
            <a:r>
              <a:rPr lang="en-US" dirty="0"/>
              <a:t>  }</a:t>
            </a:r>
          </a:p>
          <a:p>
            <a:r>
              <a:rPr lang="en-US" dirty="0"/>
              <a:t>}</a:t>
            </a:r>
          </a:p>
        </p:txBody>
      </p:sp>
    </p:spTree>
    <p:extLst>
      <p:ext uri="{BB962C8B-B14F-4D97-AF65-F5344CB8AC3E}">
        <p14:creationId xmlns:p14="http://schemas.microsoft.com/office/powerpoint/2010/main" val="1482604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0E3BD-13DC-4CB4-8A09-980C07629B35}"/>
              </a:ext>
            </a:extLst>
          </p:cNvPr>
          <p:cNvSpPr txBox="1"/>
          <p:nvPr/>
        </p:nvSpPr>
        <p:spPr>
          <a:xfrm>
            <a:off x="199747" y="192635"/>
            <a:ext cx="4572000" cy="369332"/>
          </a:xfrm>
          <a:prstGeom prst="rect">
            <a:avLst/>
          </a:prstGeom>
          <a:noFill/>
        </p:spPr>
        <p:txBody>
          <a:bodyPr wrap="square">
            <a:spAutoFit/>
          </a:bodyPr>
          <a:lstStyle/>
          <a:p>
            <a:r>
              <a:rPr lang="en-US" dirty="0"/>
              <a:t>Reading Content line by line in Scala</a:t>
            </a:r>
            <a:endParaRPr lang="en-IN" dirty="0"/>
          </a:p>
        </p:txBody>
      </p:sp>
      <p:sp>
        <p:nvSpPr>
          <p:cNvPr id="5" name="TextBox 4">
            <a:extLst>
              <a:ext uri="{FF2B5EF4-FFF2-40B4-BE49-F238E27FC236}">
                <a16:creationId xmlns:a16="http://schemas.microsoft.com/office/drawing/2014/main" id="{F116181F-5E25-4325-B317-4DC9680CEDCD}"/>
              </a:ext>
            </a:extLst>
          </p:cNvPr>
          <p:cNvSpPr txBox="1"/>
          <p:nvPr/>
        </p:nvSpPr>
        <p:spPr>
          <a:xfrm>
            <a:off x="949911" y="612844"/>
            <a:ext cx="7692501" cy="4801314"/>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Scala_File_Reading_line_by_line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"C:\\Users\\Makhan\\IdeaProjects\\Mtech.txt"</a:t>
            </a:r>
          </a:p>
          <a:p>
            <a:endParaRPr lang="en-IN" dirty="0"/>
          </a:p>
          <a:p>
            <a:r>
              <a:rPr lang="en-IN" dirty="0"/>
              <a:t>    //file reading - creating object name by passing</a:t>
            </a:r>
          </a:p>
          <a:p>
            <a:r>
              <a:rPr lang="en-IN" dirty="0"/>
              <a:t>    //filename i.e. file object</a:t>
            </a:r>
          </a:p>
          <a:p>
            <a:r>
              <a:rPr lang="en-IN" dirty="0"/>
              <a:t>    </a:t>
            </a:r>
            <a:r>
              <a:rPr lang="en-IN" dirty="0" err="1"/>
              <a:t>val</a:t>
            </a:r>
            <a:r>
              <a:rPr lang="en-IN" dirty="0"/>
              <a:t> </a:t>
            </a:r>
            <a:r>
              <a:rPr lang="en-IN" dirty="0" err="1"/>
              <a:t>filereader</a:t>
            </a:r>
            <a:r>
              <a:rPr lang="en-IN" dirty="0"/>
              <a:t> = </a:t>
            </a:r>
            <a:r>
              <a:rPr lang="en-IN" dirty="0" err="1"/>
              <a:t>Source.fromFile</a:t>
            </a:r>
            <a:r>
              <a:rPr lang="en-IN" dirty="0"/>
              <a:t>(filename)</a:t>
            </a:r>
          </a:p>
          <a:p>
            <a:r>
              <a:rPr lang="en-IN" dirty="0"/>
              <a:t>    //printing characters</a:t>
            </a:r>
          </a:p>
          <a:p>
            <a:r>
              <a:rPr lang="en-IN" dirty="0"/>
              <a:t>    for(line &lt;-</a:t>
            </a:r>
            <a:r>
              <a:rPr lang="en-IN" dirty="0" err="1"/>
              <a:t>filereader.getLines</a:t>
            </a:r>
            <a:r>
              <a:rPr lang="en-IN" dirty="0"/>
              <a:t>())</a:t>
            </a:r>
          </a:p>
          <a:p>
            <a:r>
              <a:rPr lang="en-IN" dirty="0"/>
              <a:t>        {</a:t>
            </a:r>
          </a:p>
          <a:p>
            <a:r>
              <a:rPr lang="en-IN" dirty="0"/>
              <a:t>      </a:t>
            </a:r>
            <a:r>
              <a:rPr lang="en-IN" dirty="0" err="1"/>
              <a:t>println</a:t>
            </a:r>
            <a:r>
              <a:rPr lang="en-IN" dirty="0"/>
              <a:t>(line)</a:t>
            </a:r>
          </a:p>
          <a:p>
            <a:r>
              <a:rPr lang="en-IN" dirty="0"/>
              <a:t>    }</a:t>
            </a:r>
          </a:p>
          <a:p>
            <a:r>
              <a:rPr lang="en-IN" dirty="0"/>
              <a:t>    //closing</a:t>
            </a:r>
          </a:p>
          <a:p>
            <a:r>
              <a:rPr lang="en-IN" dirty="0"/>
              <a:t>    </a:t>
            </a:r>
            <a:r>
              <a:rPr lang="en-IN" dirty="0" err="1"/>
              <a:t>filereader.close</a:t>
            </a:r>
            <a:r>
              <a:rPr lang="en-IN" dirty="0"/>
              <a:t>()</a:t>
            </a:r>
          </a:p>
          <a:p>
            <a:r>
              <a:rPr lang="en-IN" dirty="0"/>
              <a:t>  }</a:t>
            </a:r>
          </a:p>
          <a:p>
            <a:r>
              <a:rPr lang="en-IN" dirty="0"/>
              <a:t>}</a:t>
            </a:r>
          </a:p>
        </p:txBody>
      </p:sp>
    </p:spTree>
    <p:extLst>
      <p:ext uri="{BB962C8B-B14F-4D97-AF65-F5344CB8AC3E}">
        <p14:creationId xmlns:p14="http://schemas.microsoft.com/office/powerpoint/2010/main" val="3002453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F968B-369C-732B-7157-EA00585DE6B7}"/>
              </a:ext>
            </a:extLst>
          </p:cNvPr>
          <p:cNvSpPr txBox="1"/>
          <p:nvPr/>
        </p:nvSpPr>
        <p:spPr>
          <a:xfrm>
            <a:off x="1114147" y="355976"/>
            <a:ext cx="4572000" cy="646331"/>
          </a:xfrm>
          <a:prstGeom prst="rect">
            <a:avLst/>
          </a:prstGeom>
          <a:noFill/>
        </p:spPr>
        <p:txBody>
          <a:bodyPr wrap="square">
            <a:spAutoFit/>
          </a:bodyPr>
          <a:lstStyle/>
          <a:p>
            <a:r>
              <a:rPr lang="en-US" dirty="0"/>
              <a:t>Scala Reading File Example: Reading Each </a:t>
            </a:r>
            <a:r>
              <a:rPr lang="en-US" dirty="0" err="1"/>
              <a:t>Charactar</a:t>
            </a:r>
            <a:endParaRPr lang="en-IN" dirty="0"/>
          </a:p>
        </p:txBody>
      </p:sp>
      <p:sp>
        <p:nvSpPr>
          <p:cNvPr id="5" name="TextBox 4">
            <a:extLst>
              <a:ext uri="{FF2B5EF4-FFF2-40B4-BE49-F238E27FC236}">
                <a16:creationId xmlns:a16="http://schemas.microsoft.com/office/drawing/2014/main" id="{735AA99B-7C4C-3957-6294-0A92E98E585A}"/>
              </a:ext>
            </a:extLst>
          </p:cNvPr>
          <p:cNvSpPr txBox="1"/>
          <p:nvPr/>
        </p:nvSpPr>
        <p:spPr>
          <a:xfrm>
            <a:off x="3928369" y="1002307"/>
            <a:ext cx="4572000" cy="3970318"/>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Scala_File_handling_Reading_Each_Char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"C:\\Users\\Makhan\\IdeaProjects\\Mtech2.txt"</a:t>
            </a:r>
          </a:p>
          <a:p>
            <a:r>
              <a:rPr lang="en-IN" dirty="0"/>
              <a:t>    </a:t>
            </a:r>
            <a:r>
              <a:rPr lang="en-IN" dirty="0" err="1"/>
              <a:t>val</a:t>
            </a:r>
            <a:r>
              <a:rPr lang="en-IN" dirty="0"/>
              <a:t> </a:t>
            </a:r>
            <a:r>
              <a:rPr lang="en-IN" dirty="0" err="1"/>
              <a:t>fileSource</a:t>
            </a:r>
            <a:r>
              <a:rPr lang="en-IN" dirty="0"/>
              <a:t> = </a:t>
            </a:r>
            <a:r>
              <a:rPr lang="en-IN" dirty="0" err="1"/>
              <a:t>Source.fromFile</a:t>
            </a:r>
            <a:r>
              <a:rPr lang="en-IN" dirty="0"/>
              <a:t>(filename)</a:t>
            </a:r>
          </a:p>
          <a:p>
            <a:r>
              <a:rPr lang="en-IN" dirty="0"/>
              <a:t>    while(</a:t>
            </a:r>
            <a:r>
              <a:rPr lang="en-IN" dirty="0" err="1"/>
              <a:t>fileSource.hasNext</a:t>
            </a:r>
            <a:r>
              <a:rPr lang="en-IN" dirty="0"/>
              <a:t>){</a:t>
            </a:r>
          </a:p>
          <a:p>
            <a:r>
              <a:rPr lang="en-IN" dirty="0"/>
              <a:t>      </a:t>
            </a:r>
            <a:r>
              <a:rPr lang="en-IN" dirty="0" err="1"/>
              <a:t>println</a:t>
            </a:r>
            <a:r>
              <a:rPr lang="en-IN" dirty="0"/>
              <a:t>(</a:t>
            </a:r>
            <a:r>
              <a:rPr lang="en-IN" dirty="0" err="1"/>
              <a:t>fileSource.next</a:t>
            </a:r>
            <a:r>
              <a:rPr lang="en-IN" dirty="0"/>
              <a:t>)</a:t>
            </a:r>
          </a:p>
          <a:p>
            <a:r>
              <a:rPr lang="en-IN" dirty="0"/>
              <a:t>    }</a:t>
            </a:r>
          </a:p>
          <a:p>
            <a:r>
              <a:rPr lang="en-IN" dirty="0"/>
              <a:t>    </a:t>
            </a:r>
            <a:r>
              <a:rPr lang="en-IN" dirty="0" err="1"/>
              <a:t>fileSource.close</a:t>
            </a:r>
            <a:r>
              <a:rPr lang="en-IN" dirty="0"/>
              <a:t>()</a:t>
            </a:r>
          </a:p>
          <a:p>
            <a:r>
              <a:rPr lang="en-IN" dirty="0"/>
              <a:t>  }</a:t>
            </a:r>
          </a:p>
          <a:p>
            <a:r>
              <a:rPr lang="en-IN" dirty="0"/>
              <a:t>}</a:t>
            </a:r>
          </a:p>
        </p:txBody>
      </p:sp>
    </p:spTree>
    <p:extLst>
      <p:ext uri="{BB962C8B-B14F-4D97-AF65-F5344CB8AC3E}">
        <p14:creationId xmlns:p14="http://schemas.microsoft.com/office/powerpoint/2010/main" val="36964026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FB5CD-CD91-7292-BD00-D734D14C19A7}"/>
              </a:ext>
            </a:extLst>
          </p:cNvPr>
          <p:cNvSpPr txBox="1"/>
          <p:nvPr/>
        </p:nvSpPr>
        <p:spPr>
          <a:xfrm>
            <a:off x="332912" y="290289"/>
            <a:ext cx="4572000" cy="369332"/>
          </a:xfrm>
          <a:prstGeom prst="rect">
            <a:avLst/>
          </a:prstGeom>
          <a:noFill/>
        </p:spPr>
        <p:txBody>
          <a:bodyPr wrap="square">
            <a:spAutoFit/>
          </a:bodyPr>
          <a:lstStyle/>
          <a:p>
            <a:r>
              <a:rPr lang="en-IN" dirty="0"/>
              <a:t>Scala Multithreading</a:t>
            </a:r>
          </a:p>
        </p:txBody>
      </p:sp>
      <p:sp>
        <p:nvSpPr>
          <p:cNvPr id="5" name="TextBox 4">
            <a:extLst>
              <a:ext uri="{FF2B5EF4-FFF2-40B4-BE49-F238E27FC236}">
                <a16:creationId xmlns:a16="http://schemas.microsoft.com/office/drawing/2014/main" id="{45C6776C-51D0-E40C-8568-9E8604DA70AA}"/>
              </a:ext>
            </a:extLst>
          </p:cNvPr>
          <p:cNvSpPr txBox="1"/>
          <p:nvPr/>
        </p:nvSpPr>
        <p:spPr>
          <a:xfrm>
            <a:off x="3262543" y="612844"/>
            <a:ext cx="4572000" cy="5632311"/>
          </a:xfrm>
          <a:prstGeom prst="rect">
            <a:avLst/>
          </a:prstGeom>
          <a:noFill/>
        </p:spPr>
        <p:txBody>
          <a:bodyPr wrap="square">
            <a:spAutoFit/>
          </a:bodyPr>
          <a:lstStyle/>
          <a:p>
            <a:r>
              <a:rPr lang="en-US" dirty="0"/>
              <a:t>Multithreading is a process of executing multiple threads simultaneously. It allows we to perform multiple operations independently.</a:t>
            </a:r>
          </a:p>
          <a:p>
            <a:endParaRPr lang="en-US" dirty="0"/>
          </a:p>
          <a:p>
            <a:r>
              <a:rPr lang="en-US" dirty="0"/>
              <a:t>we can achieved multitasking by using Multithreading. Threads are lightweight sub-processes which occupy less memory. Multithreading are used to develop concurrent applications in Scala.</a:t>
            </a:r>
          </a:p>
          <a:p>
            <a:endParaRPr lang="en-US" dirty="0"/>
          </a:p>
          <a:p>
            <a:r>
              <a:rPr lang="en-US" dirty="0"/>
              <a:t>Scala does not provide any separate library for creating thread. If we are familiar with multithreading concept of Java, we will come to know that it is similar except the syntax of Scala language itself.</a:t>
            </a:r>
          </a:p>
          <a:p>
            <a:endParaRPr lang="en-US" dirty="0"/>
          </a:p>
          <a:p>
            <a:r>
              <a:rPr lang="en-US" dirty="0"/>
              <a:t>we can create thread either by extending Thread class or Runnable interface. Both provide a run method to provide specific implementation.</a:t>
            </a:r>
            <a:endParaRPr lang="en-IN" dirty="0"/>
          </a:p>
        </p:txBody>
      </p:sp>
    </p:spTree>
    <p:extLst>
      <p:ext uri="{BB962C8B-B14F-4D97-AF65-F5344CB8AC3E}">
        <p14:creationId xmlns:p14="http://schemas.microsoft.com/office/powerpoint/2010/main" val="27839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4E8D-276B-E768-506B-32BF2AF8BB14}"/>
              </a:ext>
            </a:extLst>
          </p:cNvPr>
          <p:cNvSpPr txBox="1"/>
          <p:nvPr/>
        </p:nvSpPr>
        <p:spPr>
          <a:xfrm>
            <a:off x="696896" y="158797"/>
            <a:ext cx="7852299" cy="3416320"/>
          </a:xfrm>
          <a:prstGeom prst="rect">
            <a:avLst/>
          </a:prstGeom>
          <a:noFill/>
        </p:spPr>
        <p:txBody>
          <a:bodyPr wrap="square">
            <a:spAutoFit/>
          </a:bodyPr>
          <a:lstStyle/>
          <a:p>
            <a:r>
              <a:rPr lang="en-US" dirty="0"/>
              <a:t>Scala Thread Life Cycle</a:t>
            </a:r>
          </a:p>
          <a:p>
            <a:r>
              <a:rPr lang="en-US" dirty="0"/>
              <a:t>Thread life cycle is a span of time in which thread starts and terminates. It has various phases like new, runnable, terminate, block etc. Thread class provides various methods to monitor thread's states.</a:t>
            </a:r>
          </a:p>
          <a:p>
            <a:endParaRPr lang="en-US" dirty="0"/>
          </a:p>
          <a:p>
            <a:r>
              <a:rPr lang="en-US" dirty="0"/>
              <a:t>The Scala thread states are as follows:</a:t>
            </a:r>
          </a:p>
          <a:p>
            <a:endParaRPr lang="en-US" dirty="0"/>
          </a:p>
          <a:p>
            <a:r>
              <a:rPr lang="en-US" dirty="0"/>
              <a:t>New</a:t>
            </a:r>
          </a:p>
          <a:p>
            <a:r>
              <a:rPr lang="en-US" dirty="0"/>
              <a:t>Runnable</a:t>
            </a:r>
          </a:p>
          <a:p>
            <a:r>
              <a:rPr lang="en-US" dirty="0"/>
              <a:t>Running</a:t>
            </a:r>
          </a:p>
          <a:p>
            <a:r>
              <a:rPr lang="en-US" dirty="0"/>
              <a:t>Non-Runnable (Blocked)</a:t>
            </a:r>
          </a:p>
          <a:p>
            <a:r>
              <a:rPr lang="en-US" dirty="0"/>
              <a:t>Terminated</a:t>
            </a:r>
            <a:endParaRPr lang="en-IN" dirty="0"/>
          </a:p>
        </p:txBody>
      </p:sp>
      <p:pic>
        <p:nvPicPr>
          <p:cNvPr id="5" name="Picture 4" descr="Diagram&#10;&#10;Description automatically generated">
            <a:extLst>
              <a:ext uri="{FF2B5EF4-FFF2-40B4-BE49-F238E27FC236}">
                <a16:creationId xmlns:a16="http://schemas.microsoft.com/office/drawing/2014/main" id="{FC421768-5CC5-8A20-CC1C-C0BC27B5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00" y="2457225"/>
            <a:ext cx="5487166" cy="4553585"/>
          </a:xfrm>
          <a:prstGeom prst="rect">
            <a:avLst/>
          </a:prstGeom>
        </p:spPr>
      </p:pic>
    </p:spTree>
    <p:extLst>
      <p:ext uri="{BB962C8B-B14F-4D97-AF65-F5344CB8AC3E}">
        <p14:creationId xmlns:p14="http://schemas.microsoft.com/office/powerpoint/2010/main" val="3932150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253E1-3995-0CCE-D9E4-544F50D766B1}"/>
              </a:ext>
            </a:extLst>
          </p:cNvPr>
          <p:cNvSpPr txBox="1"/>
          <p:nvPr/>
        </p:nvSpPr>
        <p:spPr>
          <a:xfrm>
            <a:off x="803429" y="254622"/>
            <a:ext cx="8207405" cy="4524315"/>
          </a:xfrm>
          <a:prstGeom prst="rect">
            <a:avLst/>
          </a:prstGeom>
          <a:noFill/>
        </p:spPr>
        <p:txBody>
          <a:bodyPr wrap="square">
            <a:spAutoFit/>
          </a:bodyPr>
          <a:lstStyle/>
          <a:p>
            <a:r>
              <a:rPr lang="en-US" dirty="0"/>
              <a:t>1) New</a:t>
            </a:r>
          </a:p>
          <a:p>
            <a:r>
              <a:rPr lang="en-US" dirty="0"/>
              <a:t>This is the first state of thread. It is just before starting of new thread.</a:t>
            </a:r>
          </a:p>
          <a:p>
            <a:endParaRPr lang="en-US" dirty="0"/>
          </a:p>
          <a:p>
            <a:r>
              <a:rPr lang="en-US" dirty="0"/>
              <a:t>2) Runnable</a:t>
            </a:r>
          </a:p>
          <a:p>
            <a:r>
              <a:rPr lang="en-US" dirty="0"/>
              <a:t>This is the state when thread has been started but the thread scheduler has not selected it to be the running thread.</a:t>
            </a:r>
          </a:p>
          <a:p>
            <a:endParaRPr lang="en-US" dirty="0"/>
          </a:p>
          <a:p>
            <a:r>
              <a:rPr lang="en-US" dirty="0"/>
              <a:t>3) Running</a:t>
            </a:r>
          </a:p>
          <a:p>
            <a:r>
              <a:rPr lang="en-US" dirty="0"/>
              <a:t>The thread is in running state if the thread scheduler has selected it.</a:t>
            </a:r>
          </a:p>
          <a:p>
            <a:endParaRPr lang="en-US" dirty="0"/>
          </a:p>
          <a:p>
            <a:r>
              <a:rPr lang="en-US" dirty="0"/>
              <a:t>4) Non-Runnable (Blocked)</a:t>
            </a:r>
          </a:p>
          <a:p>
            <a:r>
              <a:rPr lang="en-US" dirty="0"/>
              <a:t>This is the state when the thread is still alive, but is currently not eligible to run due to waiting for input or resources.</a:t>
            </a:r>
          </a:p>
          <a:p>
            <a:endParaRPr lang="en-US" dirty="0"/>
          </a:p>
          <a:p>
            <a:r>
              <a:rPr lang="en-US" dirty="0"/>
              <a:t>5) Terminated</a:t>
            </a:r>
          </a:p>
          <a:p>
            <a:r>
              <a:rPr lang="en-US" dirty="0"/>
              <a:t>A thread is in terminated or dead state when its run() method exits.</a:t>
            </a:r>
            <a:endParaRPr lang="en-IN" dirty="0"/>
          </a:p>
        </p:txBody>
      </p:sp>
    </p:spTree>
    <p:extLst>
      <p:ext uri="{BB962C8B-B14F-4D97-AF65-F5344CB8AC3E}">
        <p14:creationId xmlns:p14="http://schemas.microsoft.com/office/powerpoint/2010/main" val="41918518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2FC23-E296-D923-89BF-BEC3F20465F3}"/>
              </a:ext>
            </a:extLst>
          </p:cNvPr>
          <p:cNvSpPr txBox="1"/>
          <p:nvPr/>
        </p:nvSpPr>
        <p:spPr>
          <a:xfrm>
            <a:off x="226380" y="73643"/>
            <a:ext cx="8553636" cy="1477328"/>
          </a:xfrm>
          <a:prstGeom prst="rect">
            <a:avLst/>
          </a:prstGeom>
          <a:noFill/>
        </p:spPr>
        <p:txBody>
          <a:bodyPr wrap="square">
            <a:spAutoFit/>
          </a:bodyPr>
          <a:lstStyle/>
          <a:p>
            <a:r>
              <a:rPr lang="en-US" dirty="0"/>
              <a:t>Scala Thread</a:t>
            </a:r>
          </a:p>
          <a:p>
            <a:r>
              <a:rPr lang="en-US" dirty="0"/>
              <a:t>There are two ways to create a thread:</a:t>
            </a:r>
          </a:p>
          <a:p>
            <a:endParaRPr lang="en-US" dirty="0"/>
          </a:p>
          <a:p>
            <a:r>
              <a:rPr lang="en-US" dirty="0"/>
              <a:t>By extending Thread class</a:t>
            </a:r>
          </a:p>
          <a:p>
            <a:r>
              <a:rPr lang="en-US" dirty="0"/>
              <a:t>By implementing Runnable interface</a:t>
            </a:r>
            <a:endParaRPr lang="en-IN" dirty="0"/>
          </a:p>
        </p:txBody>
      </p:sp>
      <p:sp>
        <p:nvSpPr>
          <p:cNvPr id="5" name="TextBox 4">
            <a:extLst>
              <a:ext uri="{FF2B5EF4-FFF2-40B4-BE49-F238E27FC236}">
                <a16:creationId xmlns:a16="http://schemas.microsoft.com/office/drawing/2014/main" id="{56E3D5DB-BABE-18CD-F8BE-7D498681FDF0}"/>
              </a:ext>
            </a:extLst>
          </p:cNvPr>
          <p:cNvSpPr txBox="1"/>
          <p:nvPr/>
        </p:nvSpPr>
        <p:spPr>
          <a:xfrm>
            <a:off x="4363374" y="1815380"/>
            <a:ext cx="4572000" cy="3693319"/>
          </a:xfrm>
          <a:prstGeom prst="rect">
            <a:avLst/>
          </a:prstGeom>
          <a:noFill/>
        </p:spPr>
        <p:txBody>
          <a:bodyPr wrap="square">
            <a:spAutoFit/>
          </a:bodyPr>
          <a:lstStyle/>
          <a:p>
            <a:r>
              <a:rPr lang="en-US" dirty="0"/>
              <a:t>class </a:t>
            </a:r>
            <a:r>
              <a:rPr lang="en-US" dirty="0" err="1"/>
              <a:t>Scala_Thread_Using_Extending_Thread</a:t>
            </a:r>
            <a:r>
              <a:rPr lang="en-US" dirty="0"/>
              <a:t> extends Thread {</a:t>
            </a:r>
          </a:p>
          <a:p>
            <a:r>
              <a:rPr lang="en-US" dirty="0"/>
              <a:t>  override def run() {</a:t>
            </a:r>
          </a:p>
          <a:p>
            <a:r>
              <a:rPr lang="en-US" dirty="0"/>
              <a:t>    </a:t>
            </a:r>
            <a:r>
              <a:rPr lang="en-US" dirty="0" err="1"/>
              <a:t>println</a:t>
            </a:r>
            <a:r>
              <a:rPr lang="en-US" dirty="0"/>
              <a:t>("Thread is running...");</a:t>
            </a:r>
          </a:p>
          <a:p>
            <a:r>
              <a:rPr lang="en-US" dirty="0"/>
              <a:t>  }</a:t>
            </a:r>
          </a:p>
          <a:p>
            <a:r>
              <a:rPr lang="en-US" dirty="0"/>
              <a:t>}</a:t>
            </a:r>
          </a:p>
          <a:p>
            <a:r>
              <a:rPr lang="en-US" dirty="0"/>
              <a:t>object </a:t>
            </a:r>
            <a:r>
              <a:rPr lang="en-US" dirty="0" err="1"/>
              <a:t>MainObject_thread</a:t>
            </a:r>
            <a:r>
              <a:rPr lang="en-US" dirty="0"/>
              <a:t>{</a:t>
            </a:r>
          </a:p>
          <a:p>
            <a:r>
              <a:rPr lang="en-US" dirty="0"/>
              <a:t>  def main(</a:t>
            </a:r>
            <a:r>
              <a:rPr lang="en-US" dirty="0" err="1"/>
              <a:t>args:Array</a:t>
            </a:r>
            <a:r>
              <a:rPr lang="en-US" dirty="0"/>
              <a:t>[String]){</a:t>
            </a:r>
          </a:p>
          <a:p>
            <a:r>
              <a:rPr lang="en-US" dirty="0"/>
              <a:t>    var t = new </a:t>
            </a:r>
            <a:r>
              <a:rPr lang="en-US" dirty="0" err="1"/>
              <a:t>Scala_Thread_Using_Extending_Thread</a:t>
            </a:r>
            <a:r>
              <a:rPr lang="en-US" dirty="0"/>
              <a:t>()</a:t>
            </a:r>
          </a:p>
          <a:p>
            <a:r>
              <a:rPr lang="en-US" dirty="0"/>
              <a:t>    </a:t>
            </a:r>
            <a:r>
              <a:rPr lang="en-US" dirty="0" err="1"/>
              <a:t>t.start</a:t>
            </a:r>
            <a:r>
              <a:rPr lang="en-US" dirty="0"/>
              <a:t>()</a:t>
            </a:r>
          </a:p>
          <a:p>
            <a:r>
              <a:rPr lang="en-US" dirty="0"/>
              <a:t>  }</a:t>
            </a:r>
          </a:p>
          <a:p>
            <a:r>
              <a:rPr lang="en-US" dirty="0"/>
              <a:t>}</a:t>
            </a:r>
            <a:endParaRPr lang="en-IN" dirty="0"/>
          </a:p>
        </p:txBody>
      </p:sp>
      <p:sp>
        <p:nvSpPr>
          <p:cNvPr id="7" name="TextBox 6">
            <a:extLst>
              <a:ext uri="{FF2B5EF4-FFF2-40B4-BE49-F238E27FC236}">
                <a16:creationId xmlns:a16="http://schemas.microsoft.com/office/drawing/2014/main" id="{66ED1478-6A46-7C82-E96A-10E20BCDD896}"/>
              </a:ext>
            </a:extLst>
          </p:cNvPr>
          <p:cNvSpPr txBox="1"/>
          <p:nvPr/>
        </p:nvSpPr>
        <p:spPr>
          <a:xfrm>
            <a:off x="315157" y="1815380"/>
            <a:ext cx="4572000" cy="369332"/>
          </a:xfrm>
          <a:prstGeom prst="rect">
            <a:avLst/>
          </a:prstGeom>
          <a:noFill/>
        </p:spPr>
        <p:txBody>
          <a:bodyPr wrap="square">
            <a:spAutoFit/>
          </a:bodyPr>
          <a:lstStyle/>
          <a:p>
            <a:r>
              <a:rPr lang="en-US" dirty="0"/>
              <a:t>By extending Thread class</a:t>
            </a:r>
          </a:p>
        </p:txBody>
      </p:sp>
    </p:spTree>
    <p:extLst>
      <p:ext uri="{BB962C8B-B14F-4D97-AF65-F5344CB8AC3E}">
        <p14:creationId xmlns:p14="http://schemas.microsoft.com/office/powerpoint/2010/main" val="8897232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2DF24-85D5-AAC8-3D7D-045C81116EF6}"/>
              </a:ext>
            </a:extLst>
          </p:cNvPr>
          <p:cNvSpPr txBox="1"/>
          <p:nvPr/>
        </p:nvSpPr>
        <p:spPr>
          <a:xfrm>
            <a:off x="64363" y="79874"/>
            <a:ext cx="9015274" cy="1477328"/>
          </a:xfrm>
          <a:prstGeom prst="rect">
            <a:avLst/>
          </a:prstGeom>
          <a:noFill/>
        </p:spPr>
        <p:txBody>
          <a:bodyPr wrap="square">
            <a:spAutoFit/>
          </a:bodyPr>
          <a:lstStyle/>
          <a:p>
            <a:r>
              <a:rPr lang="en-US" dirty="0"/>
              <a:t>Scala Thread Methods</a:t>
            </a:r>
          </a:p>
          <a:p>
            <a:r>
              <a:rPr lang="en-US" dirty="0"/>
              <a:t>Thread class provides various methods to deals with thread's </a:t>
            </a:r>
            <a:r>
              <a:rPr lang="en-US" dirty="0" err="1"/>
              <a:t>states.wecan</a:t>
            </a:r>
            <a:r>
              <a:rPr lang="en-US" dirty="0"/>
              <a:t> use these methods to control the flow of thread.</a:t>
            </a:r>
          </a:p>
          <a:p>
            <a:endParaRPr lang="en-US" dirty="0"/>
          </a:p>
          <a:p>
            <a:r>
              <a:rPr lang="en-US" dirty="0"/>
              <a:t>The following table contains commonly used methods of Thread class.</a:t>
            </a:r>
            <a:endParaRPr lang="en-IN" dirty="0"/>
          </a:p>
        </p:txBody>
      </p:sp>
      <p:pic>
        <p:nvPicPr>
          <p:cNvPr id="7" name="Picture 6" descr="Graphical user interface, text, application, email&#10;&#10;Description automatically generated">
            <a:extLst>
              <a:ext uri="{FF2B5EF4-FFF2-40B4-BE49-F238E27FC236}">
                <a16:creationId xmlns:a16="http://schemas.microsoft.com/office/drawing/2014/main" id="{AB22443C-1F52-4ACD-F1CD-6E3585136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29" y="1750921"/>
            <a:ext cx="8062659" cy="5433531"/>
          </a:xfrm>
          <a:prstGeom prst="rect">
            <a:avLst/>
          </a:prstGeom>
        </p:spPr>
      </p:pic>
    </p:spTree>
    <p:extLst>
      <p:ext uri="{BB962C8B-B14F-4D97-AF65-F5344CB8AC3E}">
        <p14:creationId xmlns:p14="http://schemas.microsoft.com/office/powerpoint/2010/main" val="10167202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492B1-A53C-0F9F-32C7-8347BFF30F11}"/>
              </a:ext>
            </a:extLst>
          </p:cNvPr>
          <p:cNvSpPr txBox="1"/>
          <p:nvPr/>
        </p:nvSpPr>
        <p:spPr>
          <a:xfrm>
            <a:off x="181991" y="194387"/>
            <a:ext cx="8828843" cy="923330"/>
          </a:xfrm>
          <a:prstGeom prst="rect">
            <a:avLst/>
          </a:prstGeom>
          <a:noFill/>
        </p:spPr>
        <p:txBody>
          <a:bodyPr wrap="square">
            <a:spAutoFit/>
          </a:bodyPr>
          <a:lstStyle/>
          <a:p>
            <a:r>
              <a:rPr lang="en-US" dirty="0"/>
              <a:t>Scala Thread sleep() Method</a:t>
            </a:r>
          </a:p>
          <a:p>
            <a:r>
              <a:rPr lang="en-US" dirty="0"/>
              <a:t>The sleep() method is used to sleep thread for the specified time. It takes time in milliseconds as an argument.</a:t>
            </a:r>
            <a:endParaRPr lang="en-IN" dirty="0"/>
          </a:p>
        </p:txBody>
      </p:sp>
      <p:sp>
        <p:nvSpPr>
          <p:cNvPr id="5" name="TextBox 4">
            <a:extLst>
              <a:ext uri="{FF2B5EF4-FFF2-40B4-BE49-F238E27FC236}">
                <a16:creationId xmlns:a16="http://schemas.microsoft.com/office/drawing/2014/main" id="{2349A19F-B195-7289-0BD2-D18C7BB98397}"/>
              </a:ext>
            </a:extLst>
          </p:cNvPr>
          <p:cNvSpPr txBox="1"/>
          <p:nvPr/>
        </p:nvSpPr>
        <p:spPr>
          <a:xfrm>
            <a:off x="4247966" y="1197446"/>
            <a:ext cx="4572000" cy="5355312"/>
          </a:xfrm>
          <a:prstGeom prst="rect">
            <a:avLst/>
          </a:prstGeom>
          <a:noFill/>
        </p:spPr>
        <p:txBody>
          <a:bodyPr wrap="square">
            <a:spAutoFit/>
          </a:bodyPr>
          <a:lstStyle/>
          <a:p>
            <a:r>
              <a:rPr lang="en-IN" dirty="0"/>
              <a:t>class </a:t>
            </a:r>
            <a:r>
              <a:rPr lang="en-IN" dirty="0" err="1"/>
              <a:t>Scala_Thread_Sleep</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a:t>
            </a:r>
          </a:p>
          <a:p>
            <a:r>
              <a:rPr lang="en-IN" dirty="0"/>
              <a:t>object </a:t>
            </a:r>
            <a:r>
              <a:rPr lang="en-IN" dirty="0" err="1"/>
              <a:t>Scala_Thread_Sleep_obj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Scala_Thread_Sleep</a:t>
            </a:r>
            <a:r>
              <a:rPr lang="en-IN" dirty="0"/>
              <a:t>()</a:t>
            </a:r>
          </a:p>
          <a:p>
            <a:r>
              <a:rPr lang="en-IN" dirty="0"/>
              <a:t>    var t2 = new </a:t>
            </a:r>
            <a:r>
              <a:rPr lang="en-IN" dirty="0" err="1"/>
              <a:t>Scala_Thread_Sleep</a:t>
            </a:r>
            <a:r>
              <a:rPr lang="en-IN" dirty="0"/>
              <a:t>()</a:t>
            </a:r>
          </a:p>
          <a:p>
            <a:r>
              <a:rPr lang="en-IN" dirty="0"/>
              <a:t>    t1.start()</a:t>
            </a:r>
          </a:p>
          <a:p>
            <a:r>
              <a:rPr lang="en-IN" dirty="0"/>
              <a:t>    t2.start()</a:t>
            </a:r>
          </a:p>
          <a:p>
            <a:r>
              <a:rPr lang="en-IN" dirty="0"/>
              <a:t>  }</a:t>
            </a:r>
          </a:p>
          <a:p>
            <a:r>
              <a:rPr lang="en-IN" dirty="0"/>
              <a:t>}</a:t>
            </a:r>
          </a:p>
          <a:p>
            <a:endParaRPr lang="en-IN" dirty="0"/>
          </a:p>
        </p:txBody>
      </p:sp>
    </p:spTree>
    <p:extLst>
      <p:ext uri="{BB962C8B-B14F-4D97-AF65-F5344CB8AC3E}">
        <p14:creationId xmlns:p14="http://schemas.microsoft.com/office/powerpoint/2010/main" val="19140363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41308-9F42-8262-600F-F5910113E1DF}"/>
              </a:ext>
            </a:extLst>
          </p:cNvPr>
          <p:cNvSpPr txBox="1"/>
          <p:nvPr/>
        </p:nvSpPr>
        <p:spPr>
          <a:xfrm>
            <a:off x="199746" y="236984"/>
            <a:ext cx="9104051" cy="1200329"/>
          </a:xfrm>
          <a:prstGeom prst="rect">
            <a:avLst/>
          </a:prstGeom>
          <a:noFill/>
        </p:spPr>
        <p:txBody>
          <a:bodyPr wrap="square">
            <a:spAutoFit/>
          </a:bodyPr>
          <a:lstStyle/>
          <a:p>
            <a:r>
              <a:rPr lang="en-US" dirty="0"/>
              <a:t>Scala Thread join() Method Example</a:t>
            </a:r>
          </a:p>
          <a:p>
            <a:r>
              <a:rPr lang="en-US" dirty="0"/>
              <a:t>The join() method waits for a thread to die. In other words, The join() method is used to hold the execution of currently running thread until the specified thread finished it's execution.</a:t>
            </a:r>
          </a:p>
          <a:p>
            <a:endParaRPr lang="en-US" dirty="0"/>
          </a:p>
        </p:txBody>
      </p:sp>
      <p:sp>
        <p:nvSpPr>
          <p:cNvPr id="5" name="TextBox 4">
            <a:extLst>
              <a:ext uri="{FF2B5EF4-FFF2-40B4-BE49-F238E27FC236}">
                <a16:creationId xmlns:a16="http://schemas.microsoft.com/office/drawing/2014/main" id="{AB70AC6F-EDEC-B9EC-404C-2CF4ABB66717}"/>
              </a:ext>
            </a:extLst>
          </p:cNvPr>
          <p:cNvSpPr txBox="1"/>
          <p:nvPr/>
        </p:nvSpPr>
        <p:spPr>
          <a:xfrm>
            <a:off x="3497802" y="1437313"/>
            <a:ext cx="5539666" cy="5632311"/>
          </a:xfrm>
          <a:prstGeom prst="rect">
            <a:avLst/>
          </a:prstGeom>
          <a:noFill/>
        </p:spPr>
        <p:txBody>
          <a:bodyPr wrap="square">
            <a:spAutoFit/>
          </a:bodyPr>
          <a:lstStyle/>
          <a:p>
            <a:r>
              <a:rPr lang="en-IN" dirty="0"/>
              <a:t>class </a:t>
            </a:r>
            <a:r>
              <a:rPr lang="en-IN" dirty="0" err="1"/>
              <a:t>Scala_Thread_join</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Scala_Thread_join_obj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Scala_Thread_join</a:t>
            </a:r>
            <a:r>
              <a:rPr lang="en-IN" dirty="0"/>
              <a:t>()</a:t>
            </a:r>
          </a:p>
          <a:p>
            <a:r>
              <a:rPr lang="en-IN" dirty="0"/>
              <a:t>    var t2 = new </a:t>
            </a:r>
            <a:r>
              <a:rPr lang="en-IN" dirty="0" err="1"/>
              <a:t>Scala_Thread_join</a:t>
            </a:r>
            <a:r>
              <a:rPr lang="en-IN" dirty="0"/>
              <a:t>()</a:t>
            </a:r>
          </a:p>
          <a:p>
            <a:r>
              <a:rPr lang="en-IN" dirty="0"/>
              <a:t>    var t3 = new </a:t>
            </a:r>
            <a:r>
              <a:rPr lang="en-IN" dirty="0" err="1"/>
              <a:t>Scala_Thread_join</a:t>
            </a:r>
            <a:r>
              <a:rPr lang="en-IN" dirty="0"/>
              <a:t>()</a:t>
            </a:r>
          </a:p>
          <a:p>
            <a:r>
              <a:rPr lang="en-IN" dirty="0"/>
              <a:t>    t1.start()</a:t>
            </a:r>
          </a:p>
          <a:p>
            <a:r>
              <a:rPr lang="en-IN" dirty="0"/>
              <a:t>    t1.join()</a:t>
            </a:r>
          </a:p>
          <a:p>
            <a:r>
              <a:rPr lang="en-IN" dirty="0"/>
              <a:t>    t2.start()</a:t>
            </a:r>
          </a:p>
          <a:p>
            <a:r>
              <a:rPr lang="en-IN" dirty="0"/>
              <a:t>    t3.start()</a:t>
            </a:r>
          </a:p>
          <a:p>
            <a:r>
              <a:rPr lang="en-IN" dirty="0"/>
              <a:t>  }</a:t>
            </a:r>
          </a:p>
          <a:p>
            <a:r>
              <a:rPr lang="en-IN" dirty="0"/>
              <a:t>}</a:t>
            </a:r>
          </a:p>
        </p:txBody>
      </p:sp>
    </p:spTree>
    <p:extLst>
      <p:ext uri="{BB962C8B-B14F-4D97-AF65-F5344CB8AC3E}">
        <p14:creationId xmlns:p14="http://schemas.microsoft.com/office/powerpoint/2010/main" val="26464699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CA3B3-8FB6-BD22-7C04-A1749B821E66}"/>
              </a:ext>
            </a:extLst>
          </p:cNvPr>
          <p:cNvSpPr txBox="1"/>
          <p:nvPr/>
        </p:nvSpPr>
        <p:spPr>
          <a:xfrm>
            <a:off x="581486" y="244110"/>
            <a:ext cx="8251795" cy="646331"/>
          </a:xfrm>
          <a:prstGeom prst="rect">
            <a:avLst/>
          </a:prstGeom>
          <a:noFill/>
        </p:spPr>
        <p:txBody>
          <a:bodyPr wrap="square">
            <a:spAutoFit/>
          </a:bodyPr>
          <a:lstStyle/>
          <a:p>
            <a:r>
              <a:rPr lang="en-US" dirty="0"/>
              <a:t>Scala </a:t>
            </a:r>
            <a:r>
              <a:rPr lang="en-US" dirty="0" err="1"/>
              <a:t>setName</a:t>
            </a:r>
            <a:r>
              <a:rPr lang="en-US" dirty="0"/>
              <a:t>() Method Example</a:t>
            </a:r>
          </a:p>
          <a:p>
            <a:r>
              <a:rPr lang="en-US" dirty="0"/>
              <a:t>In the following example, we are setting and getting names of threads.</a:t>
            </a:r>
            <a:endParaRPr lang="en-IN" dirty="0"/>
          </a:p>
        </p:txBody>
      </p:sp>
      <p:sp>
        <p:nvSpPr>
          <p:cNvPr id="5" name="TextBox 4">
            <a:extLst>
              <a:ext uri="{FF2B5EF4-FFF2-40B4-BE49-F238E27FC236}">
                <a16:creationId xmlns:a16="http://schemas.microsoft.com/office/drawing/2014/main" id="{F8AC899A-F510-4636-7FF9-4D4FD53465DF}"/>
              </a:ext>
            </a:extLst>
          </p:cNvPr>
          <p:cNvSpPr txBox="1"/>
          <p:nvPr/>
        </p:nvSpPr>
        <p:spPr>
          <a:xfrm>
            <a:off x="426129" y="1153019"/>
            <a:ext cx="7932198" cy="5632311"/>
          </a:xfrm>
          <a:prstGeom prst="rect">
            <a:avLst/>
          </a:prstGeom>
          <a:noFill/>
        </p:spPr>
        <p:txBody>
          <a:bodyPr wrap="square">
            <a:spAutoFit/>
          </a:bodyPr>
          <a:lstStyle/>
          <a:p>
            <a:r>
              <a:rPr lang="en-IN" dirty="0"/>
              <a:t>class </a:t>
            </a:r>
            <a:r>
              <a:rPr lang="en-IN" dirty="0" err="1"/>
              <a:t>Scala_Thread_setName_Method</a:t>
            </a:r>
            <a:r>
              <a:rPr lang="en-IN" dirty="0"/>
              <a:t>  extends Thread{</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this.getName</a:t>
            </a:r>
            <a:r>
              <a:rPr lang="en-IN" dirty="0"/>
              <a:t>()+" - "+</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Scala_Thread_setName_Method_obj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Scala_Thread_setName_Method</a:t>
            </a:r>
            <a:r>
              <a:rPr lang="en-IN" dirty="0"/>
              <a:t>()</a:t>
            </a:r>
          </a:p>
          <a:p>
            <a:r>
              <a:rPr lang="en-IN" dirty="0"/>
              <a:t>    var t2 = new </a:t>
            </a:r>
            <a:r>
              <a:rPr lang="en-IN" dirty="0" err="1"/>
              <a:t>Scala_Thread_setName_Method</a:t>
            </a:r>
            <a:r>
              <a:rPr lang="en-IN" dirty="0"/>
              <a:t>()</a:t>
            </a:r>
          </a:p>
          <a:p>
            <a:r>
              <a:rPr lang="en-IN" dirty="0"/>
              <a:t>    var t3 = new </a:t>
            </a:r>
            <a:r>
              <a:rPr lang="en-IN" dirty="0" err="1"/>
              <a:t>Scala_Thread_setName_Method</a:t>
            </a:r>
            <a:r>
              <a:rPr lang="en-IN" dirty="0"/>
              <a:t>()</a:t>
            </a:r>
          </a:p>
          <a:p>
            <a:r>
              <a:rPr lang="en-IN" dirty="0"/>
              <a:t>    t1.setName("First Thread")</a:t>
            </a:r>
          </a:p>
          <a:p>
            <a:r>
              <a:rPr lang="en-IN" dirty="0"/>
              <a:t>    t2.setName("Second Thread")</a:t>
            </a:r>
          </a:p>
          <a:p>
            <a:r>
              <a:rPr lang="en-IN" dirty="0"/>
              <a:t>    t1.start()</a:t>
            </a:r>
          </a:p>
          <a:p>
            <a:r>
              <a:rPr lang="en-IN" dirty="0"/>
              <a:t>    t2.start()</a:t>
            </a:r>
          </a:p>
          <a:p>
            <a:r>
              <a:rPr lang="en-IN" dirty="0"/>
              <a:t>  }</a:t>
            </a:r>
          </a:p>
          <a:p>
            <a:r>
              <a:rPr lang="en-IN" dirty="0"/>
              <a:t>}</a:t>
            </a:r>
          </a:p>
        </p:txBody>
      </p:sp>
    </p:spTree>
    <p:extLst>
      <p:ext uri="{BB962C8B-B14F-4D97-AF65-F5344CB8AC3E}">
        <p14:creationId xmlns:p14="http://schemas.microsoft.com/office/powerpoint/2010/main" val="40640096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F8EE7-6ABE-649C-91B2-16F1E0A20279}"/>
              </a:ext>
            </a:extLst>
          </p:cNvPr>
          <p:cNvSpPr txBox="1"/>
          <p:nvPr/>
        </p:nvSpPr>
        <p:spPr>
          <a:xfrm>
            <a:off x="563731" y="238776"/>
            <a:ext cx="8349449" cy="923330"/>
          </a:xfrm>
          <a:prstGeom prst="rect">
            <a:avLst/>
          </a:prstGeom>
          <a:noFill/>
        </p:spPr>
        <p:txBody>
          <a:bodyPr wrap="square">
            <a:spAutoFit/>
          </a:bodyPr>
          <a:lstStyle/>
          <a:p>
            <a:r>
              <a:rPr lang="en-US" dirty="0"/>
              <a:t>Scala Thread Priority Example</a:t>
            </a:r>
          </a:p>
          <a:p>
            <a:r>
              <a:rPr lang="en-US" dirty="0"/>
              <a:t>We can set thread priority by using it's predefined method. The following example sets priority for the thread.</a:t>
            </a:r>
            <a:endParaRPr lang="en-IN" dirty="0"/>
          </a:p>
        </p:txBody>
      </p:sp>
      <p:sp>
        <p:nvSpPr>
          <p:cNvPr id="5" name="TextBox 4">
            <a:extLst>
              <a:ext uri="{FF2B5EF4-FFF2-40B4-BE49-F238E27FC236}">
                <a16:creationId xmlns:a16="http://schemas.microsoft.com/office/drawing/2014/main" id="{BC9F6AAE-6C29-CD07-AE31-9A57793AB366}"/>
              </a:ext>
            </a:extLst>
          </p:cNvPr>
          <p:cNvSpPr txBox="1"/>
          <p:nvPr/>
        </p:nvSpPr>
        <p:spPr>
          <a:xfrm>
            <a:off x="772357" y="1214451"/>
            <a:ext cx="7399538" cy="4832092"/>
          </a:xfrm>
          <a:prstGeom prst="rect">
            <a:avLst/>
          </a:prstGeom>
          <a:noFill/>
        </p:spPr>
        <p:txBody>
          <a:bodyPr wrap="square">
            <a:spAutoFit/>
          </a:bodyPr>
          <a:lstStyle/>
          <a:p>
            <a:r>
              <a:rPr lang="en-IN" sz="1400" dirty="0"/>
              <a:t>class </a:t>
            </a:r>
            <a:r>
              <a:rPr lang="en-IN" sz="1400" dirty="0" err="1"/>
              <a:t>Scala_Thread_Priority</a:t>
            </a:r>
            <a:r>
              <a:rPr lang="en-IN" sz="1400" dirty="0"/>
              <a:t> extends Thread {</a:t>
            </a:r>
          </a:p>
          <a:p>
            <a:r>
              <a:rPr lang="en-IN" sz="1400" dirty="0"/>
              <a:t>  override def run() {</a:t>
            </a:r>
          </a:p>
          <a:p>
            <a:r>
              <a:rPr lang="en-IN" sz="1400" dirty="0"/>
              <a:t>    for (</a:t>
            </a:r>
            <a:r>
              <a:rPr lang="en-IN" sz="1400" dirty="0" err="1"/>
              <a:t>i</a:t>
            </a:r>
            <a:r>
              <a:rPr lang="en-IN" sz="1400" dirty="0"/>
              <a:t> &lt;- 0 to 5) {</a:t>
            </a:r>
          </a:p>
          <a:p>
            <a:r>
              <a:rPr lang="en-IN" sz="1400" dirty="0"/>
              <a:t>      </a:t>
            </a:r>
            <a:r>
              <a:rPr lang="en-IN" sz="1400" dirty="0" err="1"/>
              <a:t>println</a:t>
            </a:r>
            <a:r>
              <a:rPr lang="en-IN" sz="1400" dirty="0"/>
              <a:t>(</a:t>
            </a:r>
            <a:r>
              <a:rPr lang="en-IN" sz="1400" dirty="0" err="1"/>
              <a:t>this.getName</a:t>
            </a:r>
            <a:r>
              <a:rPr lang="en-IN" sz="1400" dirty="0"/>
              <a:t>())</a:t>
            </a:r>
          </a:p>
          <a:p>
            <a:r>
              <a:rPr lang="en-IN" sz="1400" dirty="0"/>
              <a:t>      </a:t>
            </a:r>
            <a:r>
              <a:rPr lang="en-IN" sz="1400" dirty="0" err="1"/>
              <a:t>println</a:t>
            </a:r>
            <a:r>
              <a:rPr lang="en-IN" sz="1400" dirty="0"/>
              <a:t>(</a:t>
            </a:r>
            <a:r>
              <a:rPr lang="en-IN" sz="1400" dirty="0" err="1"/>
              <a:t>this.getPriority</a:t>
            </a:r>
            <a:r>
              <a:rPr lang="en-IN" sz="1400" dirty="0"/>
              <a:t>())</a:t>
            </a:r>
          </a:p>
          <a:p>
            <a:r>
              <a:rPr lang="en-IN" sz="1400" dirty="0"/>
              <a:t>      </a:t>
            </a:r>
            <a:r>
              <a:rPr lang="en-IN" sz="1400" dirty="0" err="1"/>
              <a:t>Thread.sleep</a:t>
            </a:r>
            <a:r>
              <a:rPr lang="en-IN" sz="1400" dirty="0"/>
              <a:t>(500)</a:t>
            </a:r>
          </a:p>
          <a:p>
            <a:r>
              <a:rPr lang="en-IN" sz="1400" dirty="0"/>
              <a:t>    }</a:t>
            </a:r>
          </a:p>
          <a:p>
            <a:r>
              <a:rPr lang="en-IN" sz="1400" dirty="0"/>
              <a:t>  }</a:t>
            </a:r>
          </a:p>
          <a:p>
            <a:r>
              <a:rPr lang="en-IN" sz="1400" dirty="0"/>
              <a:t>}</a:t>
            </a:r>
          </a:p>
          <a:p>
            <a:r>
              <a:rPr lang="en-IN" sz="1400" dirty="0"/>
              <a:t>object  </a:t>
            </a:r>
            <a:r>
              <a:rPr lang="en-IN" sz="1400" dirty="0" err="1"/>
              <a:t>Scala_Thread_Priority_obj</a:t>
            </a:r>
            <a:endParaRPr lang="en-IN" sz="1400" dirty="0"/>
          </a:p>
          <a:p>
            <a:r>
              <a:rPr lang="en-IN" sz="1400" dirty="0"/>
              <a:t>{</a:t>
            </a:r>
          </a:p>
          <a:p>
            <a:r>
              <a:rPr lang="en-IN" sz="1400" dirty="0"/>
              <a:t>  def main(</a:t>
            </a:r>
            <a:r>
              <a:rPr lang="en-IN" sz="1400" dirty="0" err="1"/>
              <a:t>args</a:t>
            </a:r>
            <a:r>
              <a:rPr lang="en-IN" sz="1400" dirty="0"/>
              <a:t>: Array[String]): Unit = {</a:t>
            </a:r>
          </a:p>
          <a:p>
            <a:r>
              <a:rPr lang="en-IN" sz="1400" dirty="0"/>
              <a:t>    var t1 = new </a:t>
            </a:r>
            <a:r>
              <a:rPr lang="en-IN" sz="1400" dirty="0" err="1"/>
              <a:t>Scala_Thread_Priority</a:t>
            </a:r>
            <a:r>
              <a:rPr lang="en-IN" sz="1400" dirty="0"/>
              <a:t>()</a:t>
            </a:r>
          </a:p>
          <a:p>
            <a:r>
              <a:rPr lang="en-IN" sz="1400" dirty="0"/>
              <a:t>    var t2 = new </a:t>
            </a:r>
            <a:r>
              <a:rPr lang="en-IN" sz="1400" dirty="0" err="1"/>
              <a:t>Scala_Thread_Priority</a:t>
            </a:r>
            <a:r>
              <a:rPr lang="en-IN" sz="1400" dirty="0"/>
              <a:t>()</a:t>
            </a:r>
          </a:p>
          <a:p>
            <a:r>
              <a:rPr lang="en-IN" sz="1400" dirty="0"/>
              <a:t>    t1.setName("First Thread")</a:t>
            </a:r>
          </a:p>
          <a:p>
            <a:r>
              <a:rPr lang="en-IN" sz="1400" dirty="0"/>
              <a:t>    t2.setName("Second Thread")</a:t>
            </a:r>
          </a:p>
          <a:p>
            <a:r>
              <a:rPr lang="en-IN" sz="1400" dirty="0"/>
              <a:t>    t1.setPriority(</a:t>
            </a:r>
            <a:r>
              <a:rPr lang="en-IN" sz="1400" dirty="0" err="1"/>
              <a:t>Thread.MIN_PRIORITY</a:t>
            </a:r>
            <a:r>
              <a:rPr lang="en-IN" sz="1400" dirty="0"/>
              <a:t>)</a:t>
            </a:r>
          </a:p>
          <a:p>
            <a:r>
              <a:rPr lang="en-IN" sz="1400" dirty="0"/>
              <a:t>    t2.setPriority(</a:t>
            </a:r>
            <a:r>
              <a:rPr lang="en-IN" sz="1400" dirty="0" err="1"/>
              <a:t>Thread.MAX_PRIORITY</a:t>
            </a:r>
            <a:r>
              <a:rPr lang="en-IN" sz="1400" dirty="0"/>
              <a:t>)</a:t>
            </a:r>
          </a:p>
          <a:p>
            <a:r>
              <a:rPr lang="en-IN" sz="1400" dirty="0"/>
              <a:t>    t1.start()</a:t>
            </a:r>
          </a:p>
          <a:p>
            <a:r>
              <a:rPr lang="en-IN" sz="1400" dirty="0"/>
              <a:t>    t2.start()</a:t>
            </a:r>
          </a:p>
          <a:p>
            <a:r>
              <a:rPr lang="en-IN" sz="1400" dirty="0"/>
              <a:t>  }</a:t>
            </a:r>
          </a:p>
          <a:p>
            <a:r>
              <a:rPr lang="en-IN" sz="1400" dirty="0"/>
              <a:t>}</a:t>
            </a:r>
          </a:p>
        </p:txBody>
      </p:sp>
    </p:spTree>
    <p:extLst>
      <p:ext uri="{BB962C8B-B14F-4D97-AF65-F5344CB8AC3E}">
        <p14:creationId xmlns:p14="http://schemas.microsoft.com/office/powerpoint/2010/main" val="4937181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DB52E-7C4D-D654-731E-60FFC870D11B}"/>
              </a:ext>
            </a:extLst>
          </p:cNvPr>
          <p:cNvSpPr txBox="1"/>
          <p:nvPr/>
        </p:nvSpPr>
        <p:spPr>
          <a:xfrm>
            <a:off x="2419165" y="833424"/>
            <a:ext cx="4572000" cy="6740307"/>
          </a:xfrm>
          <a:prstGeom prst="rect">
            <a:avLst/>
          </a:prstGeom>
          <a:noFill/>
        </p:spPr>
        <p:txBody>
          <a:bodyPr wrap="square">
            <a:spAutoFit/>
          </a:bodyPr>
          <a:lstStyle/>
          <a:p>
            <a:r>
              <a:rPr lang="en-IN" dirty="0"/>
              <a:t>class </a:t>
            </a:r>
            <a:r>
              <a:rPr lang="en-IN" dirty="0" err="1"/>
              <a:t>Scala_Thread_Multitasking</a:t>
            </a:r>
            <a:r>
              <a:rPr lang="en-IN" dirty="0"/>
              <a:t> extends  Thread {</a:t>
            </a:r>
          </a:p>
          <a:p>
            <a:r>
              <a:rPr lang="en-IN" dirty="0"/>
              <a:t>  override def run()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  def task()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(200)</a:t>
            </a:r>
          </a:p>
          <a:p>
            <a:r>
              <a:rPr lang="en-IN" dirty="0"/>
              <a:t>    }</a:t>
            </a:r>
          </a:p>
          <a:p>
            <a:r>
              <a:rPr lang="en-IN" dirty="0"/>
              <a:t>  }</a:t>
            </a:r>
          </a:p>
          <a:p>
            <a:r>
              <a:rPr lang="en-IN" dirty="0"/>
              <a:t>}</a:t>
            </a:r>
          </a:p>
          <a:p>
            <a:r>
              <a:rPr lang="en-IN" dirty="0"/>
              <a:t>object  </a:t>
            </a:r>
            <a:r>
              <a:rPr lang="en-IN" dirty="0" err="1"/>
              <a:t>Scala_Thread_Multitasking_obj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Scala_Thread_Multitasking</a:t>
            </a:r>
            <a:r>
              <a:rPr lang="en-IN" dirty="0"/>
              <a:t>()</a:t>
            </a:r>
          </a:p>
          <a:p>
            <a:r>
              <a:rPr lang="en-IN" dirty="0"/>
              <a:t>    t1.start()</a:t>
            </a:r>
          </a:p>
          <a:p>
            <a:r>
              <a:rPr lang="en-IN" dirty="0"/>
              <a:t>    t1.task()</a:t>
            </a:r>
          </a:p>
          <a:p>
            <a:r>
              <a:rPr lang="en-IN" dirty="0"/>
              <a:t>  }</a:t>
            </a:r>
          </a:p>
          <a:p>
            <a:r>
              <a:rPr lang="en-IN" dirty="0"/>
              <a:t>}</a:t>
            </a:r>
          </a:p>
        </p:txBody>
      </p:sp>
    </p:spTree>
    <p:extLst>
      <p:ext uri="{BB962C8B-B14F-4D97-AF65-F5344CB8AC3E}">
        <p14:creationId xmlns:p14="http://schemas.microsoft.com/office/powerpoint/2010/main" val="24056339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5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28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061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48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FE79F-A75D-4921-9E06-3A8E55946317}"/>
              </a:ext>
            </a:extLst>
          </p:cNvPr>
          <p:cNvSpPr txBox="1"/>
          <p:nvPr/>
        </p:nvSpPr>
        <p:spPr>
          <a:xfrm>
            <a:off x="386179" y="237023"/>
            <a:ext cx="4572000" cy="369332"/>
          </a:xfrm>
          <a:prstGeom prst="rect">
            <a:avLst/>
          </a:prstGeom>
          <a:noFill/>
        </p:spPr>
        <p:txBody>
          <a:bodyPr wrap="square">
            <a:spAutoFit/>
          </a:bodyPr>
          <a:lstStyle/>
          <a:p>
            <a:r>
              <a:rPr lang="en-IN" dirty="0"/>
              <a:t>Introduction to OOPS</a:t>
            </a:r>
          </a:p>
        </p:txBody>
      </p:sp>
      <p:pic>
        <p:nvPicPr>
          <p:cNvPr id="5" name="Picture 4" descr="A picture containing text, melon&#10;&#10;Description automatically generated">
            <a:extLst>
              <a:ext uri="{FF2B5EF4-FFF2-40B4-BE49-F238E27FC236}">
                <a16:creationId xmlns:a16="http://schemas.microsoft.com/office/drawing/2014/main" id="{D970C8D8-EF57-43A6-BDF5-B9703C41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83076"/>
            <a:ext cx="5763827" cy="4853552"/>
          </a:xfrm>
          <a:prstGeom prst="rect">
            <a:avLst/>
          </a:prstGeom>
        </p:spPr>
      </p:pic>
    </p:spTree>
    <p:extLst>
      <p:ext uri="{BB962C8B-B14F-4D97-AF65-F5344CB8AC3E}">
        <p14:creationId xmlns:p14="http://schemas.microsoft.com/office/powerpoint/2010/main" val="121351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EA97E-1855-4BD6-8B47-0E6C4F339C99}"/>
              </a:ext>
            </a:extLst>
          </p:cNvPr>
          <p:cNvSpPr txBox="1"/>
          <p:nvPr/>
        </p:nvSpPr>
        <p:spPr>
          <a:xfrm>
            <a:off x="483832" y="309797"/>
            <a:ext cx="8447103" cy="646331"/>
          </a:xfrm>
          <a:prstGeom prst="rect">
            <a:avLst/>
          </a:prstGeom>
          <a:noFill/>
        </p:spPr>
        <p:txBody>
          <a:bodyPr wrap="square">
            <a:spAutoFit/>
          </a:bodyPr>
          <a:lstStyle/>
          <a:p>
            <a:r>
              <a:rPr lang="en-US" dirty="0"/>
              <a:t>In general, Object-Oriented Programming (OOP) consists of classes and objects and aims to implement real-world entities like polymorphism, inheritance.</a:t>
            </a:r>
            <a:endParaRPr lang="en-IN" dirty="0"/>
          </a:p>
        </p:txBody>
      </p:sp>
      <p:sp>
        <p:nvSpPr>
          <p:cNvPr id="5" name="TextBox 4">
            <a:extLst>
              <a:ext uri="{FF2B5EF4-FFF2-40B4-BE49-F238E27FC236}">
                <a16:creationId xmlns:a16="http://schemas.microsoft.com/office/drawing/2014/main" id="{8D94DB99-B87A-4642-BF73-5308A63FAF1B}"/>
              </a:ext>
            </a:extLst>
          </p:cNvPr>
          <p:cNvSpPr txBox="1"/>
          <p:nvPr/>
        </p:nvSpPr>
        <p:spPr>
          <a:xfrm>
            <a:off x="253013" y="1099830"/>
            <a:ext cx="8269550" cy="2031325"/>
          </a:xfrm>
          <a:prstGeom prst="rect">
            <a:avLst/>
          </a:prstGeom>
          <a:noFill/>
        </p:spPr>
        <p:txBody>
          <a:bodyPr wrap="square">
            <a:spAutoFit/>
          </a:bodyPr>
          <a:lstStyle/>
          <a:p>
            <a:pPr algn="l"/>
            <a:r>
              <a:rPr lang="en-US" b="0" i="0" dirty="0">
                <a:solidFill>
                  <a:srgbClr val="3D4251"/>
                </a:solidFill>
                <a:effectLst/>
                <a:latin typeface="Lora" pitchFamily="2" charset="0"/>
              </a:rPr>
              <a:t>The class can be thought of as a representation or a design for objects. Classes will usually have their own </a:t>
            </a:r>
            <a:r>
              <a:rPr lang="en-US" b="1" i="0" dirty="0">
                <a:solidFill>
                  <a:srgbClr val="3D4251"/>
                </a:solidFill>
                <a:effectLst/>
                <a:latin typeface="Lora" pitchFamily="2" charset="0"/>
              </a:rPr>
              <a:t>methods</a:t>
            </a:r>
            <a:r>
              <a:rPr lang="en-US" b="0" i="0" dirty="0">
                <a:solidFill>
                  <a:srgbClr val="3D4251"/>
                </a:solidFill>
                <a:effectLst/>
                <a:latin typeface="Lora" pitchFamily="2" charset="0"/>
              </a:rPr>
              <a:t> (behavior) and </a:t>
            </a:r>
            <a:r>
              <a:rPr lang="en-US" b="1" i="0" dirty="0">
                <a:solidFill>
                  <a:srgbClr val="3D4251"/>
                </a:solidFill>
                <a:effectLst/>
                <a:latin typeface="Lora" pitchFamily="2" charset="0"/>
              </a:rPr>
              <a:t>attributes</a:t>
            </a:r>
            <a:r>
              <a:rPr lang="en-US" b="0" i="0" dirty="0">
                <a:solidFill>
                  <a:srgbClr val="3D4251"/>
                </a:solidFill>
                <a:effectLst/>
                <a:latin typeface="Lora" pitchFamily="2" charset="0"/>
              </a:rPr>
              <a:t>.</a:t>
            </a:r>
          </a:p>
          <a:p>
            <a:pPr algn="l"/>
            <a:r>
              <a:rPr lang="en-US" b="0" i="0" dirty="0">
                <a:solidFill>
                  <a:srgbClr val="3D4251"/>
                </a:solidFill>
                <a:effectLst/>
                <a:latin typeface="Lora" pitchFamily="2" charset="0"/>
              </a:rPr>
              <a:t>Attributes are individual entities that differentiate each object from the other and determine various qualities of an object. Methods, on the other hand, are more like how a function usually operates in programming. They determine how the instance of the class works. It's mostly because of methods (behavior); objects have the power to be done something to them.</a:t>
            </a:r>
          </a:p>
        </p:txBody>
      </p:sp>
    </p:spTree>
    <p:extLst>
      <p:ext uri="{BB962C8B-B14F-4D97-AF65-F5344CB8AC3E}">
        <p14:creationId xmlns:p14="http://schemas.microsoft.com/office/powerpoint/2010/main" val="3588080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82DF1F3-CF7F-4BA4-9DF4-43B8580F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16" y="96779"/>
            <a:ext cx="3855196" cy="4253279"/>
          </a:xfrm>
          <a:prstGeom prst="rect">
            <a:avLst/>
          </a:prstGeom>
        </p:spPr>
      </p:pic>
      <p:sp>
        <p:nvSpPr>
          <p:cNvPr id="4" name="TextBox 3">
            <a:extLst>
              <a:ext uri="{FF2B5EF4-FFF2-40B4-BE49-F238E27FC236}">
                <a16:creationId xmlns:a16="http://schemas.microsoft.com/office/drawing/2014/main" id="{9F4643AA-FFC7-4AFF-BE39-7F3697F7597E}"/>
              </a:ext>
            </a:extLst>
          </p:cNvPr>
          <p:cNvSpPr txBox="1"/>
          <p:nvPr/>
        </p:nvSpPr>
        <p:spPr>
          <a:xfrm>
            <a:off x="361697" y="606882"/>
            <a:ext cx="4572000" cy="2862322"/>
          </a:xfrm>
          <a:prstGeom prst="rect">
            <a:avLst/>
          </a:prstGeom>
          <a:noFill/>
        </p:spPr>
        <p:txBody>
          <a:bodyPr wrap="square">
            <a:spAutoFit/>
          </a:bodyPr>
          <a:lstStyle/>
          <a:p>
            <a:r>
              <a:rPr lang="en-US" dirty="0"/>
              <a:t>The above figure gives you more intuition about the flow of object-oriented programming or, to be more specific, what a class looks like. In the above picture, there is a class car which has attributes: fuel, max speed, and can have more attributes like the model, make, etc. It has different sets of methods like refuel(), </a:t>
            </a:r>
            <a:r>
              <a:rPr lang="en-US" dirty="0" err="1"/>
              <a:t>getFuel</a:t>
            </a:r>
            <a:r>
              <a:rPr lang="en-US" dirty="0"/>
              <a:t>(), </a:t>
            </a:r>
            <a:r>
              <a:rPr lang="en-US" dirty="0" err="1"/>
              <a:t>setSpeed</a:t>
            </a:r>
            <a:r>
              <a:rPr lang="en-US" dirty="0"/>
              <a:t>(), and some additional methods can be change gear, start the engine, stop the engine, etc.</a:t>
            </a:r>
            <a:endParaRPr lang="en-IN" dirty="0"/>
          </a:p>
        </p:txBody>
      </p:sp>
    </p:spTree>
    <p:extLst>
      <p:ext uri="{BB962C8B-B14F-4D97-AF65-F5344CB8AC3E}">
        <p14:creationId xmlns:p14="http://schemas.microsoft.com/office/powerpoint/2010/main" val="269924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BCA95F-9723-42E2-8117-3B7EEB1E36FC}"/>
              </a:ext>
            </a:extLst>
          </p:cNvPr>
          <p:cNvSpPr txBox="1"/>
          <p:nvPr/>
        </p:nvSpPr>
        <p:spPr>
          <a:xfrm>
            <a:off x="368423" y="174373"/>
            <a:ext cx="8473735" cy="1754326"/>
          </a:xfrm>
          <a:prstGeom prst="rect">
            <a:avLst/>
          </a:prstGeom>
          <a:noFill/>
        </p:spPr>
        <p:txBody>
          <a:bodyPr wrap="square">
            <a:spAutoFit/>
          </a:bodyPr>
          <a:lstStyle/>
          <a:p>
            <a:r>
              <a:rPr lang="en-US" b="1" dirty="0"/>
              <a:t>Classes and Objects in Scala</a:t>
            </a:r>
          </a:p>
          <a:p>
            <a:r>
              <a:rPr lang="en-US" dirty="0"/>
              <a:t>Much like </a:t>
            </a:r>
            <a:r>
              <a:rPr lang="en-US" dirty="0" err="1"/>
              <a:t>c++</a:t>
            </a:r>
            <a:r>
              <a:rPr lang="en-US" dirty="0"/>
              <a:t> and java, object-oriented programming in Scala follows pretty much the same conventions. It has the concept of defining classes and objects and within class constructors, and that is all there is to object-oriented programming in Scala.</a:t>
            </a:r>
          </a:p>
          <a:p>
            <a:endParaRPr lang="en-US" dirty="0"/>
          </a:p>
          <a:p>
            <a:r>
              <a:rPr lang="en-US" dirty="0"/>
              <a:t>Class Declaration</a:t>
            </a:r>
            <a:endParaRPr lang="en-IN" dirty="0"/>
          </a:p>
        </p:txBody>
      </p:sp>
      <p:sp>
        <p:nvSpPr>
          <p:cNvPr id="9" name="TextBox 8">
            <a:extLst>
              <a:ext uri="{FF2B5EF4-FFF2-40B4-BE49-F238E27FC236}">
                <a16:creationId xmlns:a16="http://schemas.microsoft.com/office/drawing/2014/main" id="{6DF47A47-7A5B-47ED-BE99-4927A8365F46}"/>
              </a:ext>
            </a:extLst>
          </p:cNvPr>
          <p:cNvSpPr txBox="1"/>
          <p:nvPr/>
        </p:nvSpPr>
        <p:spPr>
          <a:xfrm>
            <a:off x="3262544" y="1602393"/>
            <a:ext cx="4572000" cy="923330"/>
          </a:xfrm>
          <a:prstGeom prst="rect">
            <a:avLst/>
          </a:prstGeom>
          <a:noFill/>
        </p:spPr>
        <p:txBody>
          <a:bodyPr wrap="square">
            <a:spAutoFit/>
          </a:bodyPr>
          <a:lstStyle/>
          <a:p>
            <a:r>
              <a:rPr lang="en-US" dirty="0"/>
              <a:t>class </a:t>
            </a:r>
            <a:r>
              <a:rPr lang="en-US" dirty="0" err="1"/>
              <a:t>Class_name</a:t>
            </a:r>
            <a:r>
              <a:rPr lang="en-US" dirty="0"/>
              <a:t>{</a:t>
            </a:r>
          </a:p>
          <a:p>
            <a:r>
              <a:rPr lang="en-US" dirty="0"/>
              <a:t>// methods and attributes</a:t>
            </a:r>
          </a:p>
          <a:p>
            <a:r>
              <a:rPr lang="en-US" dirty="0"/>
              <a:t>}</a:t>
            </a:r>
            <a:endParaRPr lang="en-IN" dirty="0"/>
          </a:p>
        </p:txBody>
      </p:sp>
      <p:sp>
        <p:nvSpPr>
          <p:cNvPr id="11" name="TextBox 10">
            <a:extLst>
              <a:ext uri="{FF2B5EF4-FFF2-40B4-BE49-F238E27FC236}">
                <a16:creationId xmlns:a16="http://schemas.microsoft.com/office/drawing/2014/main" id="{1392A4B2-096F-48B9-A632-F70E0B6EA0F9}"/>
              </a:ext>
            </a:extLst>
          </p:cNvPr>
          <p:cNvSpPr txBox="1"/>
          <p:nvPr/>
        </p:nvSpPr>
        <p:spPr>
          <a:xfrm>
            <a:off x="84337" y="3190510"/>
            <a:ext cx="8580268" cy="2862322"/>
          </a:xfrm>
          <a:prstGeom prst="rect">
            <a:avLst/>
          </a:prstGeom>
          <a:noFill/>
        </p:spPr>
        <p:txBody>
          <a:bodyPr wrap="square">
            <a:spAutoFit/>
          </a:bodyPr>
          <a:lstStyle/>
          <a:p>
            <a:r>
              <a:rPr lang="en-US" dirty="0"/>
              <a:t>Class in Scala is defined by the keyword class followed by the name of the class, and generally, the class name starts with a capital letter. There are few keywords which are optional but can be used in Scala class declaration like: class-name, it should begin with a capital letter: superclass, the parent class name preceded by extend keyword: traits, it is a comma-separated list implemented by the class preceded by extend keyword.</a:t>
            </a:r>
          </a:p>
          <a:p>
            <a:endParaRPr lang="en-US" dirty="0"/>
          </a:p>
          <a:p>
            <a:r>
              <a:rPr lang="en-US" dirty="0"/>
              <a:t>A class can in Scala inherits only one parent class, which means Scala does not support multiple inheritances. However, it can be achieved with the use of Traits.</a:t>
            </a:r>
          </a:p>
          <a:p>
            <a:endParaRPr lang="en-US" dirty="0"/>
          </a:p>
          <a:p>
            <a:r>
              <a:rPr lang="en-US" dirty="0"/>
              <a:t>Finally, the body of a class in Scala is surrounded by curly braces {}</a:t>
            </a:r>
            <a:endParaRPr lang="en-IN" dirty="0"/>
          </a:p>
        </p:txBody>
      </p:sp>
    </p:spTree>
    <p:extLst>
      <p:ext uri="{BB962C8B-B14F-4D97-AF65-F5344CB8AC3E}">
        <p14:creationId xmlns:p14="http://schemas.microsoft.com/office/powerpoint/2010/main" val="3573772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7B757-698D-4F68-8F0F-95E7409ACEC2}"/>
              </a:ext>
            </a:extLst>
          </p:cNvPr>
          <p:cNvSpPr txBox="1"/>
          <p:nvPr/>
        </p:nvSpPr>
        <p:spPr>
          <a:xfrm>
            <a:off x="4345619" y="458769"/>
            <a:ext cx="4572000" cy="4985980"/>
          </a:xfrm>
          <a:prstGeom prst="rect">
            <a:avLst/>
          </a:prstGeom>
          <a:noFill/>
        </p:spPr>
        <p:txBody>
          <a:bodyPr wrap="square">
            <a:spAutoFit/>
          </a:bodyPr>
          <a:lstStyle/>
          <a:p>
            <a:r>
              <a:rPr lang="en-IN" sz="1200" dirty="0"/>
              <a:t>class Car {</a:t>
            </a:r>
          </a:p>
          <a:p>
            <a:r>
              <a:rPr lang="en-IN" sz="1200" dirty="0"/>
              <a:t>  // Class variables</a:t>
            </a:r>
          </a:p>
          <a:p>
            <a:r>
              <a:rPr lang="en-IN" sz="1200" dirty="0"/>
              <a:t>  var make: String = "BMW"</a:t>
            </a:r>
          </a:p>
          <a:p>
            <a:r>
              <a:rPr lang="en-IN" sz="1200" dirty="0"/>
              <a:t>  var model: String = "X7"</a:t>
            </a:r>
          </a:p>
          <a:p>
            <a:r>
              <a:rPr lang="en-IN" sz="1200" dirty="0"/>
              <a:t>  var fuel: Int = 40</a:t>
            </a:r>
          </a:p>
          <a:p>
            <a:endParaRPr lang="en-IN" sz="1200" dirty="0"/>
          </a:p>
          <a:p>
            <a:r>
              <a:rPr lang="en-IN" sz="1200" dirty="0"/>
              <a:t>  // Class method</a:t>
            </a:r>
          </a:p>
          <a:p>
            <a:r>
              <a:rPr lang="en-IN" sz="1200" dirty="0"/>
              <a:t>  def Display()</a:t>
            </a:r>
          </a:p>
          <a:p>
            <a:r>
              <a:rPr lang="en-IN" sz="1200" dirty="0"/>
              <a:t>  {</a:t>
            </a:r>
          </a:p>
          <a:p>
            <a:r>
              <a:rPr lang="en-IN" sz="1200" dirty="0"/>
              <a:t>    </a:t>
            </a:r>
            <a:r>
              <a:rPr lang="en-IN" sz="1200" dirty="0" err="1"/>
              <a:t>println</a:t>
            </a:r>
            <a:r>
              <a:rPr lang="en-IN" sz="1200" dirty="0"/>
              <a:t>("Make of the Car : " + make);</a:t>
            </a:r>
          </a:p>
          <a:p>
            <a:r>
              <a:rPr lang="en-IN" sz="1200" dirty="0"/>
              <a:t>    </a:t>
            </a:r>
            <a:r>
              <a:rPr lang="en-IN" sz="1200" dirty="0" err="1"/>
              <a:t>println</a:t>
            </a:r>
            <a:r>
              <a:rPr lang="en-IN" sz="1200" dirty="0"/>
              <a:t>("Model of the Car : " + model);</a:t>
            </a:r>
          </a:p>
          <a:p>
            <a:r>
              <a:rPr lang="en-IN" sz="1200" dirty="0"/>
              <a:t>    </a:t>
            </a:r>
            <a:r>
              <a:rPr lang="en-IN" sz="1200" dirty="0" err="1"/>
              <a:t>println</a:t>
            </a:r>
            <a:r>
              <a:rPr lang="en-IN" sz="1200" dirty="0"/>
              <a:t>("Fuel capacity of the Car : " + fuel);</a:t>
            </a:r>
          </a:p>
          <a:p>
            <a:r>
              <a:rPr lang="en-IN" sz="1200" dirty="0"/>
              <a:t>  }</a:t>
            </a:r>
          </a:p>
          <a:p>
            <a:r>
              <a:rPr lang="en-IN" sz="1200" dirty="0"/>
              <a:t>}</a:t>
            </a:r>
          </a:p>
          <a:p>
            <a:r>
              <a:rPr lang="en-IN" sz="1200" dirty="0"/>
              <a:t>object </a:t>
            </a:r>
            <a:r>
              <a:rPr lang="en-IN" sz="1200" dirty="0" err="1"/>
              <a:t>Main_Car_calss</a:t>
            </a:r>
            <a:endParaRPr lang="en-IN" sz="1200" dirty="0"/>
          </a:p>
          <a:p>
            <a:r>
              <a:rPr lang="en-IN" sz="1200" dirty="0"/>
              <a:t>{</a:t>
            </a:r>
          </a:p>
          <a:p>
            <a:endParaRPr lang="en-IN" sz="1200" dirty="0"/>
          </a:p>
          <a:p>
            <a:r>
              <a:rPr lang="en-IN" sz="1200" dirty="0"/>
              <a:t>  // Main method</a:t>
            </a:r>
          </a:p>
          <a:p>
            <a:r>
              <a:rPr lang="en-IN" sz="1200" dirty="0"/>
              <a:t>  def main(</a:t>
            </a:r>
            <a:r>
              <a:rPr lang="en-IN" sz="1200" dirty="0" err="1"/>
              <a:t>args</a:t>
            </a:r>
            <a:r>
              <a:rPr lang="en-IN" sz="1200" dirty="0"/>
              <a:t>: Array[String])</a:t>
            </a:r>
          </a:p>
          <a:p>
            <a:r>
              <a:rPr lang="en-IN" sz="1200" dirty="0"/>
              <a:t>  {</a:t>
            </a:r>
          </a:p>
          <a:p>
            <a:endParaRPr lang="en-IN" sz="1200" dirty="0"/>
          </a:p>
          <a:p>
            <a:r>
              <a:rPr lang="en-IN" sz="1200" dirty="0"/>
              <a:t>    // Class object</a:t>
            </a:r>
          </a:p>
          <a:p>
            <a:r>
              <a:rPr lang="en-IN" sz="1200" dirty="0"/>
              <a:t>    var </a:t>
            </a:r>
            <a:r>
              <a:rPr lang="en-IN" sz="1200" dirty="0" err="1"/>
              <a:t>obj</a:t>
            </a:r>
            <a:r>
              <a:rPr lang="en-IN" sz="1200" dirty="0"/>
              <a:t> = new Car();</a:t>
            </a:r>
          </a:p>
          <a:p>
            <a:r>
              <a:rPr lang="en-IN" sz="1200" dirty="0"/>
              <a:t>    </a:t>
            </a:r>
            <a:r>
              <a:rPr lang="en-IN" sz="1200" dirty="0" err="1"/>
              <a:t>obj.Display</a:t>
            </a:r>
            <a:r>
              <a:rPr lang="en-IN" sz="1200" dirty="0"/>
              <a:t>();</a:t>
            </a:r>
          </a:p>
          <a:p>
            <a:r>
              <a:rPr lang="en-IN" sz="1200" dirty="0"/>
              <a:t>  }</a:t>
            </a:r>
          </a:p>
          <a:p>
            <a:r>
              <a:rPr lang="en-IN" dirty="0"/>
              <a:t>}</a:t>
            </a:r>
          </a:p>
        </p:txBody>
      </p:sp>
    </p:spTree>
    <p:extLst>
      <p:ext uri="{BB962C8B-B14F-4D97-AF65-F5344CB8AC3E}">
        <p14:creationId xmlns:p14="http://schemas.microsoft.com/office/powerpoint/2010/main" val="1490707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20E96-8859-4254-9A9C-40E00A467C75}"/>
              </a:ext>
            </a:extLst>
          </p:cNvPr>
          <p:cNvSpPr txBox="1"/>
          <p:nvPr/>
        </p:nvSpPr>
        <p:spPr>
          <a:xfrm>
            <a:off x="93215" y="210389"/>
            <a:ext cx="4572000" cy="369332"/>
          </a:xfrm>
          <a:prstGeom prst="rect">
            <a:avLst/>
          </a:prstGeom>
          <a:noFill/>
        </p:spPr>
        <p:txBody>
          <a:bodyPr wrap="square">
            <a:spAutoFit/>
          </a:bodyPr>
          <a:lstStyle/>
          <a:p>
            <a:r>
              <a:rPr lang="en-IN" dirty="0"/>
              <a:t>Inheritance in Scala</a:t>
            </a:r>
          </a:p>
        </p:txBody>
      </p:sp>
      <p:sp>
        <p:nvSpPr>
          <p:cNvPr id="5" name="TextBox 4">
            <a:extLst>
              <a:ext uri="{FF2B5EF4-FFF2-40B4-BE49-F238E27FC236}">
                <a16:creationId xmlns:a16="http://schemas.microsoft.com/office/drawing/2014/main" id="{C39C6B4C-228B-41CE-A5A1-F8B597F6DDFA}"/>
              </a:ext>
            </a:extLst>
          </p:cNvPr>
          <p:cNvSpPr txBox="1"/>
          <p:nvPr/>
        </p:nvSpPr>
        <p:spPr>
          <a:xfrm>
            <a:off x="2614473" y="181081"/>
            <a:ext cx="6436311" cy="3416320"/>
          </a:xfrm>
          <a:prstGeom prst="rect">
            <a:avLst/>
          </a:prstGeom>
          <a:noFill/>
        </p:spPr>
        <p:txBody>
          <a:bodyPr wrap="square">
            <a:spAutoFit/>
          </a:bodyPr>
          <a:lstStyle/>
          <a:p>
            <a:r>
              <a:rPr lang="en-US" dirty="0"/>
              <a:t>Inheritance is an important pillar of OOP(Object Oriented Programming). It is the mechanism in Scala by which one class is allowed to inherit the features(fields and methods) of another class. </a:t>
            </a:r>
          </a:p>
          <a:p>
            <a:r>
              <a:rPr lang="en-US" dirty="0"/>
              <a:t>Important terminology: </a:t>
            </a:r>
          </a:p>
          <a:p>
            <a:r>
              <a:rPr lang="en-US" dirty="0"/>
              <a:t> </a:t>
            </a:r>
          </a:p>
          <a:p>
            <a:r>
              <a:rPr lang="en-US" dirty="0"/>
              <a:t>Super Class: The class whose features are inherited is known as superclass(or a base class or a parent class).</a:t>
            </a:r>
          </a:p>
          <a:p>
            <a:r>
              <a:rPr lang="en-US" dirty="0"/>
              <a:t>Sub Class: The class that inherits the other class is known as subclass(or a derived class, extended class, or child class). The subclass can add its own fields and methods in addition to the superclass fields and methods.</a:t>
            </a:r>
            <a:endParaRPr lang="en-IN" dirty="0"/>
          </a:p>
        </p:txBody>
      </p:sp>
      <p:sp>
        <p:nvSpPr>
          <p:cNvPr id="7" name="TextBox 6">
            <a:extLst>
              <a:ext uri="{FF2B5EF4-FFF2-40B4-BE49-F238E27FC236}">
                <a16:creationId xmlns:a16="http://schemas.microsoft.com/office/drawing/2014/main" id="{F71CC590-AFBE-407E-B8B0-67CBC253D0F2}"/>
              </a:ext>
            </a:extLst>
          </p:cNvPr>
          <p:cNvSpPr txBox="1"/>
          <p:nvPr/>
        </p:nvSpPr>
        <p:spPr>
          <a:xfrm>
            <a:off x="2614473" y="4155580"/>
            <a:ext cx="6343096" cy="1477328"/>
          </a:xfrm>
          <a:prstGeom prst="rect">
            <a:avLst/>
          </a:prstGeom>
          <a:noFill/>
        </p:spPr>
        <p:txBody>
          <a:bodyPr wrap="square">
            <a:spAutoFit/>
          </a:bodyPr>
          <a:lstStyle/>
          <a:p>
            <a:r>
              <a:rPr lang="en-US" dirty="0"/>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dirty="0"/>
          </a:p>
        </p:txBody>
      </p:sp>
    </p:spTree>
    <p:extLst>
      <p:ext uri="{BB962C8B-B14F-4D97-AF65-F5344CB8AC3E}">
        <p14:creationId xmlns:p14="http://schemas.microsoft.com/office/powerpoint/2010/main" val="3757444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AF210-210C-4489-8677-9246BD7F3739}"/>
              </a:ext>
            </a:extLst>
          </p:cNvPr>
          <p:cNvSpPr txBox="1"/>
          <p:nvPr/>
        </p:nvSpPr>
        <p:spPr>
          <a:xfrm>
            <a:off x="306280" y="316511"/>
            <a:ext cx="4572000" cy="2585323"/>
          </a:xfrm>
          <a:prstGeom prst="rect">
            <a:avLst/>
          </a:prstGeom>
          <a:noFill/>
        </p:spPr>
        <p:txBody>
          <a:bodyPr wrap="square">
            <a:spAutoFit/>
          </a:bodyPr>
          <a:lstStyle/>
          <a:p>
            <a:r>
              <a:rPr lang="en-US" dirty="0"/>
              <a:t>How to use inheritance in Scala</a:t>
            </a:r>
          </a:p>
          <a:p>
            <a:r>
              <a:rPr lang="en-US" dirty="0"/>
              <a:t>The keyword used for inheritance is extends. </a:t>
            </a:r>
          </a:p>
          <a:p>
            <a:r>
              <a:rPr lang="en-US" dirty="0"/>
              <a:t>Syntax: </a:t>
            </a:r>
          </a:p>
          <a:p>
            <a:r>
              <a:rPr lang="en-US" dirty="0"/>
              <a:t> </a:t>
            </a:r>
          </a:p>
          <a:p>
            <a:endParaRPr lang="en-US" dirty="0"/>
          </a:p>
          <a:p>
            <a:r>
              <a:rPr lang="en-US" dirty="0"/>
              <a:t>class </a:t>
            </a:r>
            <a:r>
              <a:rPr lang="en-US" dirty="0" err="1"/>
              <a:t>child_class_name</a:t>
            </a:r>
            <a:r>
              <a:rPr lang="en-US" dirty="0"/>
              <a:t> extends </a:t>
            </a:r>
            <a:r>
              <a:rPr lang="en-US" dirty="0" err="1"/>
              <a:t>parent_class_name</a:t>
            </a:r>
            <a:r>
              <a:rPr lang="en-US" dirty="0"/>
              <a:t> {</a:t>
            </a:r>
          </a:p>
          <a:p>
            <a:r>
              <a:rPr lang="en-US" dirty="0"/>
              <a:t>// Methods and fields</a:t>
            </a:r>
          </a:p>
          <a:p>
            <a:r>
              <a:rPr lang="en-US" dirty="0"/>
              <a:t>}</a:t>
            </a:r>
            <a:endParaRPr lang="en-IN" dirty="0"/>
          </a:p>
        </p:txBody>
      </p:sp>
      <p:sp>
        <p:nvSpPr>
          <p:cNvPr id="5" name="TextBox 4">
            <a:extLst>
              <a:ext uri="{FF2B5EF4-FFF2-40B4-BE49-F238E27FC236}">
                <a16:creationId xmlns:a16="http://schemas.microsoft.com/office/drawing/2014/main" id="{A8BE376D-3789-486E-BF51-B9C04CA39B05}"/>
              </a:ext>
            </a:extLst>
          </p:cNvPr>
          <p:cNvSpPr txBox="1"/>
          <p:nvPr/>
        </p:nvSpPr>
        <p:spPr>
          <a:xfrm>
            <a:off x="4722921" y="316511"/>
            <a:ext cx="4572000" cy="6340197"/>
          </a:xfrm>
          <a:prstGeom prst="rect">
            <a:avLst/>
          </a:prstGeom>
          <a:noFill/>
        </p:spPr>
        <p:txBody>
          <a:bodyPr wrap="square">
            <a:spAutoFit/>
          </a:bodyPr>
          <a:lstStyle/>
          <a:p>
            <a:r>
              <a:rPr lang="en-IN" sz="1400" dirty="0">
                <a:solidFill>
                  <a:srgbClr val="FF0000"/>
                </a:solidFill>
              </a:rPr>
              <a:t>class </a:t>
            </a:r>
            <a:r>
              <a:rPr lang="en-IN" sz="1400" dirty="0" err="1">
                <a:solidFill>
                  <a:srgbClr val="FF0000"/>
                </a:solidFill>
              </a:rPr>
              <a:t>Data_Science</a:t>
            </a:r>
            <a:r>
              <a:rPr lang="en-IN" sz="1400" dirty="0">
                <a:solidFill>
                  <a:srgbClr val="FF0000"/>
                </a:solidFill>
              </a:rPr>
              <a:t> {</a:t>
            </a:r>
          </a:p>
          <a:p>
            <a:r>
              <a:rPr lang="en-IN" sz="1400" dirty="0">
                <a:solidFill>
                  <a:srgbClr val="FF0000"/>
                </a:solidFill>
              </a:rPr>
              <a:t>  var Name: String = "</a:t>
            </a:r>
            <a:r>
              <a:rPr lang="en-IN" sz="1400" dirty="0" err="1">
                <a:solidFill>
                  <a:srgbClr val="FF0000"/>
                </a:solidFill>
              </a:rPr>
              <a:t>Mtech</a:t>
            </a:r>
            <a:r>
              <a:rPr lang="en-IN" sz="1400" dirty="0">
                <a:solidFill>
                  <a:srgbClr val="FF0000"/>
                </a:solidFill>
              </a:rPr>
              <a:t>"</a:t>
            </a:r>
          </a:p>
          <a:p>
            <a:endParaRPr lang="en-IN" sz="1400" dirty="0">
              <a:solidFill>
                <a:srgbClr val="FF0000"/>
              </a:solidFill>
            </a:endParaRPr>
          </a:p>
          <a:p>
            <a:r>
              <a:rPr lang="en-IN" sz="1400" dirty="0">
                <a:solidFill>
                  <a:srgbClr val="FF0000"/>
                </a:solidFill>
              </a:rPr>
              <a:t>}</a:t>
            </a:r>
          </a:p>
          <a:p>
            <a:r>
              <a:rPr lang="en-IN" sz="1400" b="1" dirty="0"/>
              <a:t>class </a:t>
            </a:r>
            <a:r>
              <a:rPr lang="en-IN" sz="1400" b="1" dirty="0" err="1"/>
              <a:t>mtech</a:t>
            </a:r>
            <a:r>
              <a:rPr lang="en-IN" sz="1400" b="1" dirty="0"/>
              <a:t> extends </a:t>
            </a:r>
            <a:r>
              <a:rPr lang="en-IN" sz="1400" b="1" dirty="0" err="1"/>
              <a:t>Data_Science</a:t>
            </a:r>
            <a:endParaRPr lang="en-IN" sz="1400" b="1" dirty="0"/>
          </a:p>
          <a:p>
            <a:r>
              <a:rPr lang="en-IN" sz="1400" b="1" dirty="0"/>
              <a:t>{</a:t>
            </a:r>
          </a:p>
          <a:p>
            <a:endParaRPr lang="en-IN" sz="1400" b="1" dirty="0"/>
          </a:p>
          <a:p>
            <a:r>
              <a:rPr lang="en-IN" sz="1400" b="1" dirty="0"/>
              <a:t>  var </a:t>
            </a:r>
            <a:r>
              <a:rPr lang="en-IN" sz="1400" b="1" dirty="0" err="1"/>
              <a:t>Roll_No</a:t>
            </a:r>
            <a:r>
              <a:rPr lang="en-IN" sz="1400" b="1" dirty="0"/>
              <a:t>: Int = 130</a:t>
            </a:r>
          </a:p>
          <a:p>
            <a:r>
              <a:rPr lang="en-IN" sz="1400" b="1" dirty="0"/>
              <a:t>  // Method// Method</a:t>
            </a:r>
          </a:p>
          <a:p>
            <a:endParaRPr lang="en-IN" sz="1400" b="1" dirty="0"/>
          </a:p>
          <a:p>
            <a:r>
              <a:rPr lang="en-IN" sz="1400" b="1" dirty="0"/>
              <a:t>  def details()</a:t>
            </a:r>
          </a:p>
          <a:p>
            <a:r>
              <a:rPr lang="en-IN" sz="1400" b="1" dirty="0"/>
              <a:t>  {</a:t>
            </a:r>
          </a:p>
          <a:p>
            <a:r>
              <a:rPr lang="en-IN" sz="1400" b="1" dirty="0"/>
              <a:t>    </a:t>
            </a:r>
            <a:r>
              <a:rPr lang="en-IN" sz="1400" b="1" dirty="0" err="1"/>
              <a:t>println</a:t>
            </a:r>
            <a:r>
              <a:rPr lang="en-IN" sz="1400" b="1" dirty="0"/>
              <a:t>("Stream name: " +Name);</a:t>
            </a:r>
          </a:p>
          <a:p>
            <a:r>
              <a:rPr lang="en-IN" sz="1400" b="1" dirty="0"/>
              <a:t>    </a:t>
            </a:r>
            <a:r>
              <a:rPr lang="en-IN" sz="1400" b="1" dirty="0" err="1"/>
              <a:t>println</a:t>
            </a:r>
            <a:r>
              <a:rPr lang="en-IN" sz="1400" b="1" dirty="0"/>
              <a:t>("Roll number of student: " +</a:t>
            </a:r>
            <a:r>
              <a:rPr lang="en-IN" sz="1400" b="1" dirty="0" err="1"/>
              <a:t>Roll_No</a:t>
            </a:r>
            <a:r>
              <a:rPr lang="en-IN" sz="1400" b="1" dirty="0"/>
              <a:t>);</a:t>
            </a:r>
          </a:p>
          <a:p>
            <a:r>
              <a:rPr lang="en-IN" sz="1400" b="1" dirty="0"/>
              <a:t>  }</a:t>
            </a:r>
          </a:p>
          <a:p>
            <a:r>
              <a:rPr lang="en-IN" sz="1400" b="1" dirty="0"/>
              <a:t>}</a:t>
            </a:r>
          </a:p>
          <a:p>
            <a:endParaRPr lang="en-IN" sz="1400" dirty="0"/>
          </a:p>
          <a:p>
            <a:r>
              <a:rPr lang="en-IN" sz="1400" dirty="0"/>
              <a:t>object </a:t>
            </a:r>
            <a:r>
              <a:rPr lang="en-IN" sz="1400" dirty="0" err="1"/>
              <a:t>Main_Inheritance</a:t>
            </a:r>
            <a:endParaRPr lang="en-IN" sz="1400" dirty="0"/>
          </a:p>
          <a:p>
            <a:r>
              <a:rPr lang="en-IN" sz="1400" dirty="0"/>
              <a:t>{</a:t>
            </a:r>
          </a:p>
          <a:p>
            <a:endParaRPr lang="en-IN" sz="1400" dirty="0"/>
          </a:p>
          <a:p>
            <a:r>
              <a:rPr lang="en-IN" sz="1400" dirty="0"/>
              <a:t>  // Driver code</a:t>
            </a:r>
          </a:p>
          <a:p>
            <a:r>
              <a:rPr lang="en-IN" sz="1400" dirty="0"/>
              <a:t>  def main(</a:t>
            </a:r>
            <a:r>
              <a:rPr lang="en-IN" sz="1400" dirty="0" err="1"/>
              <a:t>args</a:t>
            </a:r>
            <a:r>
              <a:rPr lang="en-IN" sz="1400" dirty="0"/>
              <a:t>: Array[String])</a:t>
            </a:r>
          </a:p>
          <a:p>
            <a:r>
              <a:rPr lang="en-IN" sz="1400" dirty="0"/>
              <a:t>  {</a:t>
            </a:r>
          </a:p>
          <a:p>
            <a:endParaRPr lang="en-IN" sz="1400" dirty="0"/>
          </a:p>
          <a:p>
            <a:r>
              <a:rPr lang="en-IN" sz="1400" dirty="0"/>
              <a:t>    // Creating object of derived class</a:t>
            </a:r>
          </a:p>
          <a:p>
            <a:r>
              <a:rPr lang="en-IN" sz="1400" dirty="0"/>
              <a:t>    </a:t>
            </a:r>
            <a:r>
              <a:rPr lang="en-IN" sz="1400" dirty="0" err="1"/>
              <a:t>val</a:t>
            </a:r>
            <a:r>
              <a:rPr lang="en-IN" sz="1400" dirty="0"/>
              <a:t> </a:t>
            </a:r>
            <a:r>
              <a:rPr lang="en-IN" sz="1400" dirty="0" err="1"/>
              <a:t>ob</a:t>
            </a:r>
            <a:r>
              <a:rPr lang="en-IN" sz="1400" dirty="0"/>
              <a:t> = new </a:t>
            </a:r>
            <a:r>
              <a:rPr lang="en-IN" sz="1400" dirty="0" err="1"/>
              <a:t>mtech</a:t>
            </a:r>
            <a:r>
              <a:rPr lang="en-IN" sz="1400" dirty="0"/>
              <a:t>();</a:t>
            </a:r>
          </a:p>
          <a:p>
            <a:r>
              <a:rPr lang="en-IN" sz="1400" dirty="0"/>
              <a:t>    </a:t>
            </a:r>
            <a:r>
              <a:rPr lang="en-IN" sz="1400" dirty="0" err="1"/>
              <a:t>ob.details</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8794541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7203A-4558-459E-92A9-71C3E96B4DEA}"/>
              </a:ext>
            </a:extLst>
          </p:cNvPr>
          <p:cNvSpPr txBox="1"/>
          <p:nvPr/>
        </p:nvSpPr>
        <p:spPr>
          <a:xfrm>
            <a:off x="137603" y="-17574"/>
            <a:ext cx="8527003" cy="1754326"/>
          </a:xfrm>
          <a:prstGeom prst="rect">
            <a:avLst/>
          </a:prstGeom>
          <a:noFill/>
        </p:spPr>
        <p:txBody>
          <a:bodyPr wrap="square">
            <a:spAutoFit/>
          </a:bodyPr>
          <a:lstStyle/>
          <a:p>
            <a:r>
              <a:rPr lang="en-US" dirty="0"/>
              <a:t>Type of inheritance</a:t>
            </a:r>
          </a:p>
          <a:p>
            <a:r>
              <a:rPr lang="en-US" dirty="0"/>
              <a:t>Below are the different types of inheritance which are supported by Scala. </a:t>
            </a:r>
          </a:p>
          <a:p>
            <a:r>
              <a:rPr lang="en-US" dirty="0"/>
              <a:t> </a:t>
            </a:r>
          </a:p>
          <a:p>
            <a:r>
              <a:rPr lang="en-US" dirty="0"/>
              <a:t>Single Inheritance: In single inheritance, derived class inherits the features of one base class. In the image below, class </a:t>
            </a:r>
            <a:r>
              <a:rPr lang="en-US" dirty="0">
                <a:solidFill>
                  <a:schemeClr val="tx1"/>
                </a:solidFill>
              </a:rPr>
              <a:t>Data Science </a:t>
            </a:r>
            <a:r>
              <a:rPr lang="en-US" dirty="0"/>
              <a:t>serves as a base class for the derived class </a:t>
            </a:r>
            <a:r>
              <a:rPr lang="en-US" dirty="0" err="1">
                <a:solidFill>
                  <a:schemeClr val="tx1"/>
                </a:solidFill>
              </a:rPr>
              <a:t>metch</a:t>
            </a:r>
            <a:r>
              <a:rPr lang="en-US" dirty="0"/>
              <a:t>. </a:t>
            </a:r>
            <a:endParaRPr lang="en-IN" dirty="0"/>
          </a:p>
        </p:txBody>
      </p:sp>
      <p:grpSp>
        <p:nvGrpSpPr>
          <p:cNvPr id="12" name="Group 11">
            <a:extLst>
              <a:ext uri="{FF2B5EF4-FFF2-40B4-BE49-F238E27FC236}">
                <a16:creationId xmlns:a16="http://schemas.microsoft.com/office/drawing/2014/main" id="{916D89AE-FD05-4F00-81E8-C05EDD198978}"/>
              </a:ext>
            </a:extLst>
          </p:cNvPr>
          <p:cNvGrpSpPr/>
          <p:nvPr/>
        </p:nvGrpSpPr>
        <p:grpSpPr>
          <a:xfrm>
            <a:off x="2583401" y="2432481"/>
            <a:ext cx="1988599" cy="2087732"/>
            <a:chOff x="2583401" y="2432481"/>
            <a:chExt cx="1988599" cy="2087732"/>
          </a:xfrm>
        </p:grpSpPr>
        <p:sp>
          <p:nvSpPr>
            <p:cNvPr id="6" name="Rectangle 5">
              <a:extLst>
                <a:ext uri="{FF2B5EF4-FFF2-40B4-BE49-F238E27FC236}">
                  <a16:creationId xmlns:a16="http://schemas.microsoft.com/office/drawing/2014/main" id="{3471AC8E-3A28-4DA0-8E2C-A3133FC5D686}"/>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7" name="Rectangle 6">
              <a:extLst>
                <a:ext uri="{FF2B5EF4-FFF2-40B4-BE49-F238E27FC236}">
                  <a16:creationId xmlns:a16="http://schemas.microsoft.com/office/drawing/2014/main" id="{570B8404-E636-408F-9A9A-BEC15C63C48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metch</a:t>
              </a:r>
              <a:endParaRPr lang="en-US" dirty="0">
                <a:solidFill>
                  <a:schemeClr val="tx1"/>
                </a:solidFill>
              </a:endParaRPr>
            </a:p>
            <a:p>
              <a:pPr algn="ctr"/>
              <a:r>
                <a:rPr lang="en-US" dirty="0">
                  <a:solidFill>
                    <a:schemeClr val="tx1"/>
                  </a:solidFill>
                </a:rPr>
                <a:t>(Derive Class)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95E009BE-C7C4-423C-B0A0-798C931DD889}"/>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6CAC7AA-5005-4E28-B014-7A13EFED4C24}"/>
              </a:ext>
            </a:extLst>
          </p:cNvPr>
          <p:cNvSpPr txBox="1"/>
          <p:nvPr/>
        </p:nvSpPr>
        <p:spPr>
          <a:xfrm>
            <a:off x="4922670" y="1459754"/>
            <a:ext cx="3941685" cy="5001369"/>
          </a:xfrm>
          <a:prstGeom prst="rect">
            <a:avLst/>
          </a:prstGeom>
          <a:noFill/>
        </p:spPr>
        <p:txBody>
          <a:bodyPr wrap="square">
            <a:spAutoFit/>
          </a:bodyPr>
          <a:lstStyle/>
          <a:p>
            <a:r>
              <a:rPr lang="en-IN" sz="1100" dirty="0"/>
              <a:t>class </a:t>
            </a:r>
            <a:r>
              <a:rPr lang="en-IN" sz="1100" dirty="0" err="1"/>
              <a:t>Data_Science</a:t>
            </a:r>
            <a:r>
              <a:rPr lang="en-IN" sz="1100" dirty="0"/>
              <a:t> {</a:t>
            </a:r>
          </a:p>
          <a:p>
            <a:r>
              <a:rPr lang="en-IN" sz="1100" dirty="0"/>
              <a:t>  var Name: String = "</a:t>
            </a:r>
            <a:r>
              <a:rPr lang="en-IN" sz="1100" dirty="0" err="1"/>
              <a:t>Mtech</a:t>
            </a:r>
            <a:r>
              <a:rPr lang="en-IN" sz="1100" dirty="0"/>
              <a:t>"</a:t>
            </a:r>
          </a:p>
          <a:p>
            <a:endParaRPr lang="en-IN" sz="1100" dirty="0"/>
          </a:p>
          <a:p>
            <a:r>
              <a:rPr lang="en-IN" sz="1100" dirty="0"/>
              <a:t>}</a:t>
            </a:r>
          </a:p>
          <a:p>
            <a:r>
              <a:rPr lang="en-IN" sz="1100" dirty="0"/>
              <a:t>class </a:t>
            </a:r>
            <a:r>
              <a:rPr lang="en-IN" sz="1100" dirty="0" err="1"/>
              <a:t>mtech</a:t>
            </a:r>
            <a:r>
              <a:rPr lang="en-IN" sz="1100" dirty="0"/>
              <a:t> extends </a:t>
            </a:r>
            <a:r>
              <a:rPr lang="en-IN" sz="1100" dirty="0" err="1"/>
              <a:t>Data_Science</a:t>
            </a:r>
            <a:endParaRPr lang="en-IN" sz="1100" dirty="0"/>
          </a:p>
          <a:p>
            <a:r>
              <a:rPr lang="en-IN" sz="1100" dirty="0"/>
              <a:t>{</a:t>
            </a:r>
          </a:p>
          <a:p>
            <a:endParaRPr lang="en-IN" sz="1100" dirty="0"/>
          </a:p>
          <a:p>
            <a:r>
              <a:rPr lang="en-IN" sz="1100" dirty="0"/>
              <a:t>  var </a:t>
            </a:r>
            <a:r>
              <a:rPr lang="en-IN" sz="1100" dirty="0" err="1"/>
              <a:t>Roll_No</a:t>
            </a:r>
            <a:r>
              <a:rPr lang="en-IN" sz="1100" dirty="0"/>
              <a:t>: Int = 130</a:t>
            </a:r>
          </a:p>
          <a:p>
            <a:r>
              <a:rPr lang="en-IN" sz="1100" dirty="0"/>
              <a:t>  // Method// Method</a:t>
            </a:r>
          </a:p>
          <a:p>
            <a:endParaRPr lang="en-IN" sz="1100" dirty="0"/>
          </a:p>
          <a:p>
            <a:r>
              <a:rPr lang="en-IN" sz="1100" dirty="0"/>
              <a:t>  def details()</a:t>
            </a:r>
          </a:p>
          <a:p>
            <a:r>
              <a:rPr lang="en-IN" sz="1100" dirty="0"/>
              <a:t>  {</a:t>
            </a:r>
          </a:p>
          <a:p>
            <a:r>
              <a:rPr lang="en-IN" sz="1100" dirty="0"/>
              <a:t>    </a:t>
            </a:r>
            <a:r>
              <a:rPr lang="en-IN" sz="1100" dirty="0" err="1"/>
              <a:t>println</a:t>
            </a:r>
            <a:r>
              <a:rPr lang="en-IN" sz="1100" dirty="0"/>
              <a:t>("Stream name: " +Name);</a:t>
            </a:r>
          </a:p>
          <a:p>
            <a:r>
              <a:rPr lang="en-IN" sz="1100" dirty="0"/>
              <a:t>    </a:t>
            </a:r>
            <a:r>
              <a:rPr lang="en-IN" sz="1100" dirty="0" err="1"/>
              <a:t>println</a:t>
            </a:r>
            <a:r>
              <a:rPr lang="en-IN" sz="1100" dirty="0"/>
              <a:t>("Roll number of student: " +</a:t>
            </a:r>
            <a:r>
              <a:rPr lang="en-IN" sz="1100" dirty="0" err="1"/>
              <a:t>Roll_No</a:t>
            </a:r>
            <a:r>
              <a:rPr lang="en-IN" sz="1100" dirty="0"/>
              <a:t>);</a:t>
            </a:r>
          </a:p>
          <a:p>
            <a:r>
              <a:rPr lang="en-IN" sz="1100" dirty="0"/>
              <a:t>  }</a:t>
            </a:r>
          </a:p>
          <a:p>
            <a:r>
              <a:rPr lang="en-IN" sz="1100" dirty="0"/>
              <a:t>}</a:t>
            </a:r>
          </a:p>
          <a:p>
            <a:endParaRPr lang="en-IN" sz="1100" dirty="0"/>
          </a:p>
          <a:p>
            <a:r>
              <a:rPr lang="en-IN" sz="1100" dirty="0"/>
              <a:t>object </a:t>
            </a:r>
            <a:r>
              <a:rPr lang="en-IN" sz="1100" dirty="0" err="1"/>
              <a:t>Main_Inheritance</a:t>
            </a:r>
            <a:endParaRPr lang="en-IN" sz="1100" dirty="0"/>
          </a:p>
          <a:p>
            <a:r>
              <a:rPr lang="en-IN" sz="1100" dirty="0"/>
              <a:t>{</a:t>
            </a:r>
          </a:p>
          <a:p>
            <a:endParaRPr lang="en-IN" sz="1100" dirty="0"/>
          </a:p>
          <a:p>
            <a:r>
              <a:rPr lang="en-IN" sz="1100" dirty="0"/>
              <a:t>  // Driver code</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derived class</a:t>
            </a:r>
          </a:p>
          <a:p>
            <a:r>
              <a:rPr lang="en-IN" sz="1100" dirty="0"/>
              <a:t>    </a:t>
            </a:r>
            <a:r>
              <a:rPr lang="en-IN" sz="1100" dirty="0" err="1"/>
              <a:t>val</a:t>
            </a:r>
            <a:r>
              <a:rPr lang="en-IN" sz="1100" dirty="0"/>
              <a:t> </a:t>
            </a:r>
            <a:r>
              <a:rPr lang="en-IN" sz="1100" dirty="0" err="1"/>
              <a:t>ob</a:t>
            </a:r>
            <a:r>
              <a:rPr lang="en-IN" sz="1100" dirty="0"/>
              <a:t> = new </a:t>
            </a:r>
            <a:r>
              <a:rPr lang="en-IN" sz="1100" dirty="0" err="1"/>
              <a:t>mtech</a:t>
            </a:r>
            <a:r>
              <a:rPr lang="en-IN" sz="1100" dirty="0"/>
              <a:t>();</a:t>
            </a:r>
          </a:p>
          <a:p>
            <a:r>
              <a:rPr lang="en-IN" sz="1100" dirty="0"/>
              <a:t>    </a:t>
            </a:r>
            <a:r>
              <a:rPr lang="en-IN" sz="1100" dirty="0" err="1"/>
              <a:t>ob.details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1207096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98526-28EB-4571-A4B9-99376A4B5903}"/>
              </a:ext>
            </a:extLst>
          </p:cNvPr>
          <p:cNvSpPr txBox="1"/>
          <p:nvPr/>
        </p:nvSpPr>
        <p:spPr>
          <a:xfrm>
            <a:off x="492711" y="316922"/>
            <a:ext cx="2419165" cy="369332"/>
          </a:xfrm>
          <a:prstGeom prst="rect">
            <a:avLst/>
          </a:prstGeom>
          <a:noFill/>
        </p:spPr>
        <p:txBody>
          <a:bodyPr wrap="square">
            <a:spAutoFit/>
          </a:bodyPr>
          <a:lstStyle/>
          <a:p>
            <a:r>
              <a:rPr lang="en-IN" dirty="0"/>
              <a:t>Multilevel Inheritance:</a:t>
            </a:r>
          </a:p>
        </p:txBody>
      </p:sp>
      <p:sp>
        <p:nvSpPr>
          <p:cNvPr id="5" name="TextBox 4">
            <a:extLst>
              <a:ext uri="{FF2B5EF4-FFF2-40B4-BE49-F238E27FC236}">
                <a16:creationId xmlns:a16="http://schemas.microsoft.com/office/drawing/2014/main" id="{39EC36C4-6F09-4466-BE5D-F18FCFC9F3B5}"/>
              </a:ext>
            </a:extLst>
          </p:cNvPr>
          <p:cNvSpPr txBox="1"/>
          <p:nvPr/>
        </p:nvSpPr>
        <p:spPr>
          <a:xfrm>
            <a:off x="2831977" y="0"/>
            <a:ext cx="6072326" cy="1477328"/>
          </a:xfrm>
          <a:prstGeom prst="rect">
            <a:avLst/>
          </a:prstGeom>
          <a:noFill/>
        </p:spPr>
        <p:txBody>
          <a:bodyPr wrap="square">
            <a:spAutoFit/>
          </a:bodyPr>
          <a:lstStyle/>
          <a:p>
            <a:r>
              <a:rPr lang="en-US" dirty="0"/>
              <a:t>In Multilevel Inheritance, a derived class will be inheriting a base class and as well as the derived class also act as the base class to another class. In the below image, the class </a:t>
            </a:r>
            <a:r>
              <a:rPr lang="en-US" dirty="0">
                <a:solidFill>
                  <a:schemeClr val="tx1"/>
                </a:solidFill>
              </a:rPr>
              <a:t>Data Science </a:t>
            </a:r>
            <a:r>
              <a:rPr lang="en-US" dirty="0"/>
              <a:t> serves as a base class for the derived class </a:t>
            </a:r>
            <a:r>
              <a:rPr lang="en-US" dirty="0">
                <a:solidFill>
                  <a:schemeClr val="tx1"/>
                </a:solidFill>
              </a:rPr>
              <a:t>metch1</a:t>
            </a:r>
          </a:p>
          <a:p>
            <a:r>
              <a:rPr lang="en-US" dirty="0"/>
              <a:t>, which in turn serves as a base class for the derived class Info. </a:t>
            </a:r>
            <a:endParaRPr lang="en-IN" dirty="0"/>
          </a:p>
        </p:txBody>
      </p:sp>
      <p:grpSp>
        <p:nvGrpSpPr>
          <p:cNvPr id="18" name="Group 17">
            <a:extLst>
              <a:ext uri="{FF2B5EF4-FFF2-40B4-BE49-F238E27FC236}">
                <a16:creationId xmlns:a16="http://schemas.microsoft.com/office/drawing/2014/main" id="{7A1D2E15-A6D5-4B83-A2BA-32D9C15EC70A}"/>
              </a:ext>
            </a:extLst>
          </p:cNvPr>
          <p:cNvGrpSpPr/>
          <p:nvPr/>
        </p:nvGrpSpPr>
        <p:grpSpPr>
          <a:xfrm>
            <a:off x="399495" y="1491089"/>
            <a:ext cx="2175029" cy="3490376"/>
            <a:chOff x="399495" y="1491089"/>
            <a:chExt cx="2175029" cy="3490376"/>
          </a:xfrm>
        </p:grpSpPr>
        <p:grpSp>
          <p:nvGrpSpPr>
            <p:cNvPr id="6" name="Group 5">
              <a:extLst>
                <a:ext uri="{FF2B5EF4-FFF2-40B4-BE49-F238E27FC236}">
                  <a16:creationId xmlns:a16="http://schemas.microsoft.com/office/drawing/2014/main" id="{A3702A41-0E68-4FD3-AAF4-0E7952C63BD4}"/>
                </a:ext>
              </a:extLst>
            </p:cNvPr>
            <p:cNvGrpSpPr/>
            <p:nvPr/>
          </p:nvGrpSpPr>
          <p:grpSpPr>
            <a:xfrm>
              <a:off x="492711" y="1491089"/>
              <a:ext cx="1988599" cy="2087732"/>
              <a:chOff x="2583401" y="2432481"/>
              <a:chExt cx="1988599" cy="2087732"/>
            </a:xfrm>
          </p:grpSpPr>
          <p:sp>
            <p:nvSpPr>
              <p:cNvPr id="7" name="Rectangle 6">
                <a:extLst>
                  <a:ext uri="{FF2B5EF4-FFF2-40B4-BE49-F238E27FC236}">
                    <a16:creationId xmlns:a16="http://schemas.microsoft.com/office/drawing/2014/main" id="{C30E36B6-60D8-4EB1-88C0-C6224633B3C3}"/>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8" name="Rectangle 7">
                <a:extLst>
                  <a:ext uri="{FF2B5EF4-FFF2-40B4-BE49-F238E27FC236}">
                    <a16:creationId xmlns:a16="http://schemas.microsoft.com/office/drawing/2014/main" id="{B5FA23A7-FD64-48B4-AF31-6116F8BDA52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metch1</a:t>
                </a:r>
              </a:p>
              <a:p>
                <a:pPr algn="ctr"/>
                <a:r>
                  <a:rPr lang="en-US" dirty="0">
                    <a:solidFill>
                      <a:schemeClr val="tx1"/>
                    </a:solidFill>
                  </a:rPr>
                  <a:t>(Derive Class)</a:t>
                </a:r>
                <a:endParaRPr lang="en-IN" dirty="0">
                  <a:solidFill>
                    <a:schemeClr val="tx1"/>
                  </a:solidFill>
                </a:endParaRPr>
              </a:p>
            </p:txBody>
          </p:sp>
          <p:cxnSp>
            <p:nvCxnSpPr>
              <p:cNvPr id="9" name="Straight Arrow Connector 8">
                <a:extLst>
                  <a:ext uri="{FF2B5EF4-FFF2-40B4-BE49-F238E27FC236}">
                    <a16:creationId xmlns:a16="http://schemas.microsoft.com/office/drawing/2014/main" id="{A6907F18-640E-4D4D-B15C-00EF545DC182}"/>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49EE70-4AD8-4EB6-AE94-585C3206A77A}"/>
                </a:ext>
              </a:extLst>
            </p:cNvPr>
            <p:cNvSpPr/>
            <p:nvPr/>
          </p:nvSpPr>
          <p:spPr>
            <a:xfrm>
              <a:off x="399495" y="4209108"/>
              <a:ext cx="2175029"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A7DAEF9-8FFD-4E82-BE33-ABD9EDB02682}"/>
                </a:ext>
              </a:extLst>
            </p:cNvPr>
            <p:cNvSpPr txBox="1"/>
            <p:nvPr/>
          </p:nvSpPr>
          <p:spPr>
            <a:xfrm>
              <a:off x="1110984" y="4277354"/>
              <a:ext cx="822555" cy="369332"/>
            </a:xfrm>
            <a:prstGeom prst="rect">
              <a:avLst/>
            </a:prstGeom>
            <a:noFill/>
          </p:spPr>
          <p:txBody>
            <a:bodyPr wrap="square" rtlCol="0">
              <a:spAutoFit/>
            </a:bodyPr>
            <a:lstStyle/>
            <a:p>
              <a:r>
                <a:rPr lang="en-US" dirty="0"/>
                <a:t>Info</a:t>
              </a:r>
              <a:endParaRPr lang="en-IN" dirty="0"/>
            </a:p>
          </p:txBody>
        </p:sp>
        <p:cxnSp>
          <p:nvCxnSpPr>
            <p:cNvPr id="15" name="Straight Arrow Connector 14">
              <a:extLst>
                <a:ext uri="{FF2B5EF4-FFF2-40B4-BE49-F238E27FC236}">
                  <a16:creationId xmlns:a16="http://schemas.microsoft.com/office/drawing/2014/main" id="{30448A0B-95E3-4F55-91AF-821D4128EBDE}"/>
                </a:ext>
              </a:extLst>
            </p:cNvPr>
            <p:cNvCxnSpPr/>
            <p:nvPr/>
          </p:nvCxnSpPr>
          <p:spPr>
            <a:xfrm>
              <a:off x="1356064" y="3578821"/>
              <a:ext cx="0" cy="56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1958F8D9-7C64-4658-B7AD-215539A4A6EA}"/>
              </a:ext>
            </a:extLst>
          </p:cNvPr>
          <p:cNvSpPr txBox="1"/>
          <p:nvPr/>
        </p:nvSpPr>
        <p:spPr>
          <a:xfrm>
            <a:off x="2831977" y="1491089"/>
            <a:ext cx="5912526" cy="4524315"/>
          </a:xfrm>
          <a:prstGeom prst="rect">
            <a:avLst/>
          </a:prstGeom>
          <a:noFill/>
        </p:spPr>
        <p:txBody>
          <a:bodyPr wrap="square">
            <a:spAutoFit/>
          </a:bodyPr>
          <a:lstStyle/>
          <a:p>
            <a:r>
              <a:rPr lang="en-IN" sz="1200" dirty="0"/>
              <a:t>class Multilevel {</a:t>
            </a:r>
          </a:p>
          <a:p>
            <a:r>
              <a:rPr lang="en-IN" sz="1200" dirty="0"/>
              <a:t>  var Name: String = "</a:t>
            </a:r>
            <a:r>
              <a:rPr lang="en-IN" sz="1200" dirty="0" err="1"/>
              <a:t>Mtech</a:t>
            </a:r>
            <a:r>
              <a:rPr lang="en-IN" sz="1200" dirty="0"/>
              <a:t>"</a:t>
            </a:r>
          </a:p>
          <a:p>
            <a:r>
              <a:rPr lang="en-IN" sz="1200" dirty="0"/>
              <a:t>}</a:t>
            </a:r>
          </a:p>
          <a:p>
            <a:r>
              <a:rPr lang="en-IN" sz="1200" dirty="0"/>
              <a:t>class mtech1 extends Multilevel {</a:t>
            </a:r>
          </a:p>
          <a:p>
            <a:endParaRPr lang="en-IN" sz="1200" dirty="0"/>
          </a:p>
          <a:p>
            <a:r>
              <a:rPr lang="en-IN" sz="1200" dirty="0"/>
              <a:t>  var </a:t>
            </a:r>
            <a:r>
              <a:rPr lang="en-IN" sz="1200" dirty="0" err="1"/>
              <a:t>Roll_No</a:t>
            </a:r>
            <a:r>
              <a:rPr lang="en-IN" sz="1200" dirty="0"/>
              <a:t>: Int = 130</a:t>
            </a:r>
          </a:p>
          <a:p>
            <a:r>
              <a:rPr lang="en-IN" sz="1200" dirty="0"/>
              <a:t>}</a:t>
            </a:r>
          </a:p>
          <a:p>
            <a:r>
              <a:rPr lang="en-IN" sz="1200" dirty="0"/>
              <a:t>class info extends mtech1</a:t>
            </a:r>
          </a:p>
          <a:p>
            <a:r>
              <a:rPr lang="en-IN" sz="1200" dirty="0"/>
              <a:t>{</a:t>
            </a:r>
          </a:p>
          <a:p>
            <a:r>
              <a:rPr lang="en-IN" sz="1200" dirty="0"/>
              <a:t>  // Method</a:t>
            </a:r>
          </a:p>
          <a:p>
            <a:r>
              <a:rPr lang="en-IN" sz="1200" dirty="0"/>
              <a:t>  def details()</a:t>
            </a:r>
          </a:p>
          <a:p>
            <a:r>
              <a:rPr lang="en-IN" sz="1200" dirty="0"/>
              <a:t>{</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r>
              <a:rPr lang="en-IN" sz="1200" dirty="0"/>
              <a:t>  }</a:t>
            </a:r>
          </a:p>
          <a:p>
            <a:endParaRPr lang="en-IN" sz="1200" dirty="0"/>
          </a:p>
          <a:p>
            <a:r>
              <a:rPr lang="en-IN" sz="1200" dirty="0"/>
              <a:t>}</a:t>
            </a:r>
          </a:p>
          <a:p>
            <a:r>
              <a:rPr lang="en-IN" sz="1200" dirty="0"/>
              <a:t>object </a:t>
            </a:r>
            <a:r>
              <a:rPr lang="en-IN" sz="1200" dirty="0" err="1"/>
              <a:t>Multilevel_Inheritance</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info();</a:t>
            </a:r>
          </a:p>
          <a:p>
            <a:r>
              <a:rPr lang="en-IN" sz="1200" dirty="0"/>
              <a:t>    </a:t>
            </a:r>
            <a:r>
              <a:rPr lang="en-IN" sz="1200" dirty="0" err="1"/>
              <a:t>ob.details</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886130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3E92-8597-4C9D-9ABB-FEFF78ED3630}"/>
              </a:ext>
            </a:extLst>
          </p:cNvPr>
          <p:cNvSpPr txBox="1"/>
          <p:nvPr/>
        </p:nvSpPr>
        <p:spPr>
          <a:xfrm>
            <a:off x="0" y="-25971"/>
            <a:ext cx="8127507" cy="923330"/>
          </a:xfrm>
          <a:prstGeom prst="rect">
            <a:avLst/>
          </a:prstGeom>
          <a:noFill/>
        </p:spPr>
        <p:txBody>
          <a:bodyPr wrap="square">
            <a:spAutoFit/>
          </a:bodyPr>
          <a:lstStyle/>
          <a:p>
            <a:r>
              <a:rPr lang="en-US" dirty="0"/>
              <a:t>Hierarchical Inheritance: In Hierarchical Inheritance, one class serves as a superclass (base class) for more than one </a:t>
            </a:r>
            <a:r>
              <a:rPr lang="en-US" dirty="0" err="1"/>
              <a:t>subclass.In</a:t>
            </a:r>
            <a:r>
              <a:rPr lang="en-US" dirty="0"/>
              <a:t> below image, class </a:t>
            </a:r>
            <a:r>
              <a:rPr lang="en-IN" dirty="0"/>
              <a:t>Hierarchical</a:t>
            </a:r>
          </a:p>
          <a:p>
            <a:r>
              <a:rPr lang="en-US" dirty="0"/>
              <a:t> serves as a base class for the derived class </a:t>
            </a:r>
            <a:r>
              <a:rPr lang="en-IN" dirty="0"/>
              <a:t>child1 </a:t>
            </a:r>
            <a:r>
              <a:rPr lang="en-US" dirty="0"/>
              <a:t>, </a:t>
            </a:r>
            <a:r>
              <a:rPr lang="en-IN" dirty="0"/>
              <a:t>child2</a:t>
            </a:r>
            <a:r>
              <a:rPr lang="en-US" dirty="0"/>
              <a:t>. </a:t>
            </a:r>
            <a:endParaRPr lang="en-IN" dirty="0"/>
          </a:p>
        </p:txBody>
      </p:sp>
      <p:grpSp>
        <p:nvGrpSpPr>
          <p:cNvPr id="15" name="Group 14">
            <a:extLst>
              <a:ext uri="{FF2B5EF4-FFF2-40B4-BE49-F238E27FC236}">
                <a16:creationId xmlns:a16="http://schemas.microsoft.com/office/drawing/2014/main" id="{B2A51844-5D5C-436B-ADF8-815C6349FCCC}"/>
              </a:ext>
            </a:extLst>
          </p:cNvPr>
          <p:cNvGrpSpPr/>
          <p:nvPr/>
        </p:nvGrpSpPr>
        <p:grpSpPr>
          <a:xfrm>
            <a:off x="186432" y="1410953"/>
            <a:ext cx="4494318" cy="1631130"/>
            <a:chOff x="186432" y="1410953"/>
            <a:chExt cx="4494318" cy="1631130"/>
          </a:xfrm>
        </p:grpSpPr>
        <p:sp>
          <p:nvSpPr>
            <p:cNvPr id="6" name="Rectangle 5">
              <a:extLst>
                <a:ext uri="{FF2B5EF4-FFF2-40B4-BE49-F238E27FC236}">
                  <a16:creationId xmlns:a16="http://schemas.microsoft.com/office/drawing/2014/main" id="{0618B18B-0357-4A06-8C77-284963089E46}"/>
                </a:ext>
              </a:extLst>
            </p:cNvPr>
            <p:cNvSpPr/>
            <p:nvPr/>
          </p:nvSpPr>
          <p:spPr>
            <a:xfrm>
              <a:off x="1043127" y="1410953"/>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82BCACF-B2E6-487C-AD07-134C15505D80}"/>
                </a:ext>
              </a:extLst>
            </p:cNvPr>
            <p:cNvSpPr txBox="1"/>
            <p:nvPr/>
          </p:nvSpPr>
          <p:spPr>
            <a:xfrm>
              <a:off x="1185170" y="1514811"/>
              <a:ext cx="1429304" cy="369332"/>
            </a:xfrm>
            <a:prstGeom prst="rect">
              <a:avLst/>
            </a:prstGeom>
            <a:noFill/>
          </p:spPr>
          <p:txBody>
            <a:bodyPr wrap="square">
              <a:spAutoFit/>
            </a:bodyPr>
            <a:lstStyle/>
            <a:p>
              <a:r>
                <a:rPr lang="en-IN" dirty="0"/>
                <a:t>Hierarchical</a:t>
              </a:r>
            </a:p>
          </p:txBody>
        </p:sp>
        <p:sp>
          <p:nvSpPr>
            <p:cNvPr id="9" name="Rectangle 8">
              <a:extLst>
                <a:ext uri="{FF2B5EF4-FFF2-40B4-BE49-F238E27FC236}">
                  <a16:creationId xmlns:a16="http://schemas.microsoft.com/office/drawing/2014/main" id="{FB685A2A-9F4F-42BB-AF53-AE886910D468}"/>
                </a:ext>
              </a:extLst>
            </p:cNvPr>
            <p:cNvSpPr/>
            <p:nvPr/>
          </p:nvSpPr>
          <p:spPr>
            <a:xfrm>
              <a:off x="186432" y="2462075"/>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ECE1182-BABE-4304-8F0A-45CB7EA6452A}"/>
                </a:ext>
              </a:extLst>
            </p:cNvPr>
            <p:cNvSpPr/>
            <p:nvPr/>
          </p:nvSpPr>
          <p:spPr>
            <a:xfrm>
              <a:off x="2258627" y="2465035"/>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77620F3-F4BD-47E9-AEAB-653E8B3CB6D8}"/>
                </a:ext>
              </a:extLst>
            </p:cNvPr>
            <p:cNvSpPr txBox="1"/>
            <p:nvPr/>
          </p:nvSpPr>
          <p:spPr>
            <a:xfrm>
              <a:off x="470518" y="2565933"/>
              <a:ext cx="1429304" cy="369332"/>
            </a:xfrm>
            <a:prstGeom prst="rect">
              <a:avLst/>
            </a:prstGeom>
            <a:noFill/>
          </p:spPr>
          <p:txBody>
            <a:bodyPr wrap="square">
              <a:spAutoFit/>
            </a:bodyPr>
            <a:lstStyle/>
            <a:p>
              <a:r>
                <a:rPr lang="en-IN" dirty="0"/>
                <a:t>child1</a:t>
              </a:r>
            </a:p>
          </p:txBody>
        </p:sp>
        <p:sp>
          <p:nvSpPr>
            <p:cNvPr id="12" name="TextBox 11">
              <a:extLst>
                <a:ext uri="{FF2B5EF4-FFF2-40B4-BE49-F238E27FC236}">
                  <a16:creationId xmlns:a16="http://schemas.microsoft.com/office/drawing/2014/main" id="{7C37B196-D03E-4DD1-836E-5357FE748029}"/>
                </a:ext>
              </a:extLst>
            </p:cNvPr>
            <p:cNvSpPr txBox="1"/>
            <p:nvPr/>
          </p:nvSpPr>
          <p:spPr>
            <a:xfrm>
              <a:off x="2614474" y="2565933"/>
              <a:ext cx="1429304" cy="369332"/>
            </a:xfrm>
            <a:prstGeom prst="rect">
              <a:avLst/>
            </a:prstGeom>
            <a:noFill/>
          </p:spPr>
          <p:txBody>
            <a:bodyPr wrap="square">
              <a:spAutoFit/>
            </a:bodyPr>
            <a:lstStyle/>
            <a:p>
              <a:r>
                <a:rPr lang="en-IN" dirty="0"/>
                <a:t>Child2</a:t>
              </a:r>
            </a:p>
          </p:txBody>
        </p:sp>
      </p:grpSp>
      <p:sp>
        <p:nvSpPr>
          <p:cNvPr id="14" name="TextBox 13">
            <a:extLst>
              <a:ext uri="{FF2B5EF4-FFF2-40B4-BE49-F238E27FC236}">
                <a16:creationId xmlns:a16="http://schemas.microsoft.com/office/drawing/2014/main" id="{74FB72B6-42C9-4E82-981D-D02D4506CEBA}"/>
              </a:ext>
            </a:extLst>
          </p:cNvPr>
          <p:cNvSpPr txBox="1"/>
          <p:nvPr/>
        </p:nvSpPr>
        <p:spPr>
          <a:xfrm>
            <a:off x="5727947" y="610136"/>
            <a:ext cx="3069823" cy="6247864"/>
          </a:xfrm>
          <a:prstGeom prst="rect">
            <a:avLst/>
          </a:prstGeom>
          <a:noFill/>
        </p:spPr>
        <p:txBody>
          <a:bodyPr wrap="square">
            <a:spAutoFit/>
          </a:bodyPr>
          <a:lstStyle/>
          <a:p>
            <a:r>
              <a:rPr lang="en-IN" sz="1000" dirty="0"/>
              <a:t>class Hierarchical {</a:t>
            </a:r>
          </a:p>
          <a:p>
            <a:r>
              <a:rPr lang="en-IN" sz="1000" dirty="0"/>
              <a:t>  var Name1: String = "</a:t>
            </a:r>
            <a:r>
              <a:rPr lang="en-IN" sz="1000" dirty="0" err="1"/>
              <a:t>Siya</a:t>
            </a:r>
            <a:r>
              <a:rPr lang="en-IN" sz="1000" dirty="0"/>
              <a:t>"</a:t>
            </a:r>
          </a:p>
          <a:p>
            <a:r>
              <a:rPr lang="en-IN" sz="1000" dirty="0"/>
              <a:t>  var Name2: String = "</a:t>
            </a:r>
            <a:r>
              <a:rPr lang="en-IN" sz="1000" dirty="0" err="1"/>
              <a:t>Soniya</a:t>
            </a:r>
            <a:r>
              <a:rPr lang="en-IN" sz="1000" dirty="0"/>
              <a:t>"</a:t>
            </a:r>
          </a:p>
          <a:p>
            <a:r>
              <a:rPr lang="en-IN" sz="1000" dirty="0"/>
              <a:t>}</a:t>
            </a:r>
          </a:p>
          <a:p>
            <a:r>
              <a:rPr lang="en-IN" sz="1000" dirty="0"/>
              <a:t>class Child1 extends Hierarchical</a:t>
            </a:r>
          </a:p>
          <a:p>
            <a:r>
              <a:rPr lang="en-IN" sz="1000" dirty="0"/>
              <a:t>{</a:t>
            </a:r>
          </a:p>
          <a:p>
            <a:r>
              <a:rPr lang="en-IN" sz="1000" dirty="0"/>
              <a:t>  var Age: Int = 32</a:t>
            </a:r>
          </a:p>
          <a:p>
            <a:r>
              <a:rPr lang="en-IN" sz="1000" dirty="0"/>
              <a:t>  def details1()</a:t>
            </a:r>
          </a:p>
          <a:p>
            <a:r>
              <a:rPr lang="en-IN" sz="1000" dirty="0"/>
              <a:t>  {</a:t>
            </a:r>
          </a:p>
          <a:p>
            <a:r>
              <a:rPr lang="en-IN" sz="1000" dirty="0"/>
              <a:t>    </a:t>
            </a:r>
            <a:r>
              <a:rPr lang="en-IN" sz="1000" dirty="0" err="1"/>
              <a:t>println</a:t>
            </a:r>
            <a:r>
              <a:rPr lang="en-IN" sz="1000" dirty="0"/>
              <a:t>(" Name: " +Name1);</a:t>
            </a:r>
          </a:p>
          <a:p>
            <a:r>
              <a:rPr lang="en-IN" sz="1000" dirty="0"/>
              <a:t>    </a:t>
            </a:r>
            <a:r>
              <a:rPr lang="en-IN" sz="1000" dirty="0" err="1"/>
              <a:t>println</a:t>
            </a:r>
            <a:r>
              <a:rPr lang="en-IN" sz="1000" dirty="0"/>
              <a:t>(" Age: " +Age);</a:t>
            </a:r>
          </a:p>
          <a:p>
            <a:r>
              <a:rPr lang="en-IN" sz="1000" dirty="0"/>
              <a:t>  }</a:t>
            </a:r>
          </a:p>
          <a:p>
            <a:r>
              <a:rPr lang="en-IN" sz="1000" dirty="0"/>
              <a:t>}</a:t>
            </a:r>
          </a:p>
          <a:p>
            <a:r>
              <a:rPr lang="en-IN" sz="1000" dirty="0"/>
              <a:t>// Derived from Parent class</a:t>
            </a:r>
          </a:p>
          <a:p>
            <a:r>
              <a:rPr lang="en-IN" sz="1000" dirty="0"/>
              <a:t>class Child2 extends Hierarchical</a:t>
            </a:r>
          </a:p>
          <a:p>
            <a:r>
              <a:rPr lang="en-IN" sz="1000" dirty="0"/>
              <a:t>{</a:t>
            </a:r>
          </a:p>
          <a:p>
            <a:r>
              <a:rPr lang="en-IN" sz="1000" dirty="0"/>
              <a:t>  var Height: Int = 164</a:t>
            </a:r>
          </a:p>
          <a:p>
            <a:endParaRPr lang="en-IN" sz="1000" dirty="0"/>
          </a:p>
          <a:p>
            <a:r>
              <a:rPr lang="en-IN" sz="1000" dirty="0"/>
              <a:t>  // Method</a:t>
            </a:r>
          </a:p>
          <a:p>
            <a:r>
              <a:rPr lang="en-IN" sz="1000" dirty="0"/>
              <a:t>  def details2()</a:t>
            </a:r>
          </a:p>
          <a:p>
            <a:r>
              <a:rPr lang="en-IN" sz="1000" dirty="0"/>
              <a:t>  {</a:t>
            </a:r>
          </a:p>
          <a:p>
            <a:r>
              <a:rPr lang="en-IN" sz="1000" dirty="0"/>
              <a:t>    </a:t>
            </a:r>
            <a:r>
              <a:rPr lang="en-IN" sz="1000" dirty="0" err="1"/>
              <a:t>println</a:t>
            </a:r>
            <a:r>
              <a:rPr lang="en-IN" sz="1000" dirty="0"/>
              <a:t>(" Name: " +Name2);</a:t>
            </a:r>
          </a:p>
          <a:p>
            <a:r>
              <a:rPr lang="en-IN" sz="1000" dirty="0"/>
              <a:t>    </a:t>
            </a:r>
            <a:r>
              <a:rPr lang="en-IN" sz="1000" dirty="0" err="1"/>
              <a:t>println</a:t>
            </a:r>
            <a:r>
              <a:rPr lang="en-IN" sz="1000" dirty="0"/>
              <a:t>(" Height: " +Height);</a:t>
            </a:r>
          </a:p>
          <a:p>
            <a:r>
              <a:rPr lang="en-IN" sz="1000" dirty="0"/>
              <a:t>  }</a:t>
            </a:r>
          </a:p>
          <a:p>
            <a:r>
              <a:rPr lang="en-IN" sz="1000" dirty="0"/>
              <a:t>}</a:t>
            </a:r>
          </a:p>
          <a:p>
            <a:endParaRPr lang="en-IN" sz="1000" dirty="0"/>
          </a:p>
          <a:p>
            <a:r>
              <a:rPr lang="en-IN" sz="1000" dirty="0"/>
              <a:t>object </a:t>
            </a:r>
            <a:r>
              <a:rPr lang="en-IN" sz="1000" dirty="0" err="1"/>
              <a:t>Main_Hierarchical</a:t>
            </a:r>
            <a:endParaRPr lang="en-IN" sz="1000" dirty="0"/>
          </a:p>
          <a:p>
            <a:r>
              <a:rPr lang="en-IN" sz="1000" dirty="0"/>
              <a:t>{</a:t>
            </a:r>
          </a:p>
          <a:p>
            <a:endParaRPr lang="en-IN" sz="1000" dirty="0"/>
          </a:p>
          <a:p>
            <a:r>
              <a:rPr lang="en-IN" sz="1000" dirty="0"/>
              <a:t>  // Driver code</a:t>
            </a:r>
          </a:p>
          <a:p>
            <a:r>
              <a:rPr lang="en-IN" sz="1000" dirty="0"/>
              <a:t>  def main(</a:t>
            </a:r>
            <a:r>
              <a:rPr lang="en-IN" sz="1000" dirty="0" err="1"/>
              <a:t>args</a:t>
            </a:r>
            <a:r>
              <a:rPr lang="en-IN" sz="1000" dirty="0"/>
              <a:t>: Array[String])</a:t>
            </a:r>
          </a:p>
          <a:p>
            <a:r>
              <a:rPr lang="en-IN" sz="1000" dirty="0"/>
              <a:t>  {</a:t>
            </a:r>
          </a:p>
          <a:p>
            <a:endParaRPr lang="en-IN" sz="1000" dirty="0"/>
          </a:p>
          <a:p>
            <a:r>
              <a:rPr lang="en-IN" sz="1000" dirty="0"/>
              <a:t>    // Creating objects of both derived classes</a:t>
            </a:r>
          </a:p>
          <a:p>
            <a:r>
              <a:rPr lang="en-IN" sz="1000" dirty="0"/>
              <a:t>    </a:t>
            </a:r>
            <a:r>
              <a:rPr lang="en-IN" sz="1000" dirty="0" err="1"/>
              <a:t>val</a:t>
            </a:r>
            <a:r>
              <a:rPr lang="en-IN" sz="1000" dirty="0"/>
              <a:t> ob1 = new Child1();</a:t>
            </a:r>
          </a:p>
          <a:p>
            <a:r>
              <a:rPr lang="en-IN" sz="1000" dirty="0"/>
              <a:t>    </a:t>
            </a:r>
            <a:r>
              <a:rPr lang="en-IN" sz="1000" dirty="0" err="1"/>
              <a:t>val</a:t>
            </a:r>
            <a:r>
              <a:rPr lang="en-IN" sz="1000" dirty="0"/>
              <a:t> ob2 = new Child2();</a:t>
            </a:r>
          </a:p>
          <a:p>
            <a:r>
              <a:rPr lang="en-IN" sz="1000" dirty="0"/>
              <a:t>    ob1.details1();</a:t>
            </a:r>
          </a:p>
          <a:p>
            <a:r>
              <a:rPr lang="en-IN" sz="1000" dirty="0"/>
              <a:t>    ob2.details2();</a:t>
            </a:r>
          </a:p>
          <a:p>
            <a:r>
              <a:rPr lang="en-IN" sz="1000" dirty="0"/>
              <a:t>  }</a:t>
            </a:r>
          </a:p>
          <a:p>
            <a:r>
              <a:rPr lang="en-IN" sz="1000" dirty="0"/>
              <a:t>}</a:t>
            </a:r>
          </a:p>
        </p:txBody>
      </p:sp>
    </p:spTree>
    <p:extLst>
      <p:ext uri="{BB962C8B-B14F-4D97-AF65-F5344CB8AC3E}">
        <p14:creationId xmlns:p14="http://schemas.microsoft.com/office/powerpoint/2010/main" val="403156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BC423-0DEE-40D1-B16B-8601D1C85C21}"/>
              </a:ext>
            </a:extLst>
          </p:cNvPr>
          <p:cNvSpPr txBox="1"/>
          <p:nvPr/>
        </p:nvSpPr>
        <p:spPr>
          <a:xfrm>
            <a:off x="785674" y="559604"/>
            <a:ext cx="4572000" cy="4708981"/>
          </a:xfrm>
          <a:prstGeom prst="rect">
            <a:avLst/>
          </a:prstGeom>
          <a:noFill/>
        </p:spPr>
        <p:txBody>
          <a:bodyPr wrap="square">
            <a:spAutoFit/>
          </a:bodyPr>
          <a:lstStyle/>
          <a:p>
            <a:r>
              <a:rPr lang="en-IN" sz="1200" dirty="0"/>
              <a:t>class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class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 {</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3991522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0CDEC-0D2D-4F47-BFCA-165CF697E79C}"/>
              </a:ext>
            </a:extLst>
          </p:cNvPr>
          <p:cNvSpPr txBox="1"/>
          <p:nvPr/>
        </p:nvSpPr>
        <p:spPr>
          <a:xfrm>
            <a:off x="128727" y="157085"/>
            <a:ext cx="8624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Multiple Inheritance: </a:t>
            </a:r>
            <a:r>
              <a:rPr lang="en-US" b="0" i="0" dirty="0">
                <a:solidFill>
                  <a:srgbClr val="273239"/>
                </a:solidFill>
                <a:effectLst/>
                <a:latin typeface="urw-din"/>
              </a:rPr>
              <a:t>In Multiple inheritance ,one class can have more than one superclass and inherit features from all parent classes. Scala does not support multiple inheritance with classes, but it can be achieved by traits. </a:t>
            </a:r>
            <a:br>
              <a:rPr lang="en-US" b="0" i="0" dirty="0">
                <a:solidFill>
                  <a:srgbClr val="273239"/>
                </a:solidFill>
                <a:effectLst/>
                <a:latin typeface="urw-din"/>
              </a:rPr>
            </a:br>
            <a:r>
              <a:rPr lang="en-US" b="0" i="0" dirty="0">
                <a:solidFill>
                  <a:srgbClr val="273239"/>
                </a:solidFill>
                <a:effectLst/>
                <a:latin typeface="urw-din"/>
              </a:rPr>
              <a:t> </a:t>
            </a:r>
          </a:p>
        </p:txBody>
      </p:sp>
      <p:sp>
        <p:nvSpPr>
          <p:cNvPr id="5" name="Rectangle 4">
            <a:extLst>
              <a:ext uri="{FF2B5EF4-FFF2-40B4-BE49-F238E27FC236}">
                <a16:creationId xmlns:a16="http://schemas.microsoft.com/office/drawing/2014/main" id="{CB93C695-C92D-4B94-8EB9-279699C30DCE}"/>
              </a:ext>
            </a:extLst>
          </p:cNvPr>
          <p:cNvSpPr/>
          <p:nvPr/>
        </p:nvSpPr>
        <p:spPr>
          <a:xfrm>
            <a:off x="1114891" y="2460439"/>
            <a:ext cx="231188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5683BC6-C2B1-4DAF-8416-4A5D3E6A2CD1}"/>
              </a:ext>
            </a:extLst>
          </p:cNvPr>
          <p:cNvSpPr txBox="1"/>
          <p:nvPr/>
        </p:nvSpPr>
        <p:spPr>
          <a:xfrm>
            <a:off x="1256934" y="2594448"/>
            <a:ext cx="2311879" cy="369332"/>
          </a:xfrm>
          <a:prstGeom prst="rect">
            <a:avLst/>
          </a:prstGeom>
          <a:noFill/>
        </p:spPr>
        <p:txBody>
          <a:bodyPr wrap="square">
            <a:spAutoFit/>
          </a:bodyPr>
          <a:lstStyle/>
          <a:p>
            <a:r>
              <a:rPr lang="en-US" dirty="0"/>
              <a:t>I</a:t>
            </a:r>
            <a:r>
              <a:rPr lang="en-IN" dirty="0" err="1"/>
              <a:t>nfo_mtech_stu</a:t>
            </a:r>
            <a:endParaRPr lang="en-IN" dirty="0"/>
          </a:p>
        </p:txBody>
      </p:sp>
      <p:sp>
        <p:nvSpPr>
          <p:cNvPr id="7" name="Rectangle 6">
            <a:extLst>
              <a:ext uri="{FF2B5EF4-FFF2-40B4-BE49-F238E27FC236}">
                <a16:creationId xmlns:a16="http://schemas.microsoft.com/office/drawing/2014/main" id="{2D455530-5B09-452F-8E88-C4817B73873D}"/>
              </a:ext>
            </a:extLst>
          </p:cNvPr>
          <p:cNvSpPr/>
          <p:nvPr/>
        </p:nvSpPr>
        <p:spPr>
          <a:xfrm>
            <a:off x="244138" y="1497966"/>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B572A59-9BC9-41DD-BCC3-62A65676470D}"/>
              </a:ext>
            </a:extLst>
          </p:cNvPr>
          <p:cNvSpPr/>
          <p:nvPr/>
        </p:nvSpPr>
        <p:spPr>
          <a:xfrm>
            <a:off x="2374036" y="1497966"/>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A13125B-C44D-42CC-AB5A-BEBBFA181990}"/>
              </a:ext>
            </a:extLst>
          </p:cNvPr>
          <p:cNvSpPr txBox="1"/>
          <p:nvPr/>
        </p:nvSpPr>
        <p:spPr>
          <a:xfrm>
            <a:off x="612561" y="1601824"/>
            <a:ext cx="1429304" cy="369332"/>
          </a:xfrm>
          <a:prstGeom prst="rect">
            <a:avLst/>
          </a:prstGeom>
          <a:noFill/>
        </p:spPr>
        <p:txBody>
          <a:bodyPr wrap="square">
            <a:spAutoFit/>
          </a:bodyPr>
          <a:lstStyle/>
          <a:p>
            <a:r>
              <a:rPr lang="en-US" dirty="0"/>
              <a:t>S</a:t>
            </a:r>
            <a:r>
              <a:rPr lang="en-IN" dirty="0" err="1"/>
              <a:t>cala_traits</a:t>
            </a:r>
            <a:endParaRPr lang="en-IN" dirty="0"/>
          </a:p>
        </p:txBody>
      </p:sp>
      <p:sp>
        <p:nvSpPr>
          <p:cNvPr id="10" name="TextBox 9">
            <a:extLst>
              <a:ext uri="{FF2B5EF4-FFF2-40B4-BE49-F238E27FC236}">
                <a16:creationId xmlns:a16="http://schemas.microsoft.com/office/drawing/2014/main" id="{B5094E76-FB92-4D50-A526-75DA425BE1B2}"/>
              </a:ext>
            </a:extLst>
          </p:cNvPr>
          <p:cNvSpPr txBox="1"/>
          <p:nvPr/>
        </p:nvSpPr>
        <p:spPr>
          <a:xfrm>
            <a:off x="2756517" y="1592341"/>
            <a:ext cx="1429304" cy="369332"/>
          </a:xfrm>
          <a:prstGeom prst="rect">
            <a:avLst/>
          </a:prstGeom>
          <a:noFill/>
        </p:spPr>
        <p:txBody>
          <a:bodyPr wrap="square">
            <a:spAutoFit/>
          </a:bodyPr>
          <a:lstStyle/>
          <a:p>
            <a:r>
              <a:rPr lang="en-US" dirty="0"/>
              <a:t>R</a:t>
            </a:r>
            <a:r>
              <a:rPr lang="en-IN" dirty="0" err="1"/>
              <a:t>oll_num</a:t>
            </a:r>
            <a:endParaRPr lang="en-IN" dirty="0"/>
          </a:p>
        </p:txBody>
      </p:sp>
      <p:cxnSp>
        <p:nvCxnSpPr>
          <p:cNvPr id="12" name="Straight Arrow Connector 11">
            <a:extLst>
              <a:ext uri="{FF2B5EF4-FFF2-40B4-BE49-F238E27FC236}">
                <a16:creationId xmlns:a16="http://schemas.microsoft.com/office/drawing/2014/main" id="{2499E2E2-81A9-476C-9D15-1DCDB2AFC7DC}"/>
              </a:ext>
            </a:extLst>
          </p:cNvPr>
          <p:cNvCxnSpPr/>
          <p:nvPr/>
        </p:nvCxnSpPr>
        <p:spPr>
          <a:xfrm>
            <a:off x="1562470"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E7D25F-C7DE-4C4B-AA8F-6CCF4FD82C6B}"/>
              </a:ext>
            </a:extLst>
          </p:cNvPr>
          <p:cNvCxnSpPr/>
          <p:nvPr/>
        </p:nvCxnSpPr>
        <p:spPr>
          <a:xfrm>
            <a:off x="2718048"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7534A7-A811-4769-98A6-7C87579D280E}"/>
              </a:ext>
            </a:extLst>
          </p:cNvPr>
          <p:cNvSpPr txBox="1"/>
          <p:nvPr/>
        </p:nvSpPr>
        <p:spPr>
          <a:xfrm>
            <a:off x="5178640" y="1074509"/>
            <a:ext cx="4572000" cy="4708981"/>
          </a:xfrm>
          <a:prstGeom prst="rect">
            <a:avLst/>
          </a:prstGeom>
          <a:noFill/>
        </p:spPr>
        <p:txBody>
          <a:bodyPr wrap="square">
            <a:spAutoFit/>
          </a:bodyPr>
          <a:lstStyle/>
          <a:p>
            <a:r>
              <a:rPr lang="en-IN" sz="1200" dirty="0"/>
              <a:t>trait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trait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4142687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F1382-82CF-4ABB-AB20-ED2B7A9DED4B}"/>
              </a:ext>
            </a:extLst>
          </p:cNvPr>
          <p:cNvSpPr txBox="1"/>
          <p:nvPr/>
        </p:nvSpPr>
        <p:spPr>
          <a:xfrm>
            <a:off x="93216" y="281373"/>
            <a:ext cx="8775576" cy="923330"/>
          </a:xfrm>
          <a:prstGeom prst="rect">
            <a:avLst/>
          </a:prstGeom>
          <a:noFill/>
        </p:spPr>
        <p:txBody>
          <a:bodyPr wrap="square">
            <a:spAutoFit/>
          </a:bodyPr>
          <a:lstStyle/>
          <a:p>
            <a:r>
              <a:rPr lang="en-US" dirty="0"/>
              <a:t>Hybrid Inheritance: It is a mix of two or more of the above types of inheritance. Since Scala doesn’t support multiple inheritance with classes, the hybrid inheritance is also not possible with classes. In Scala, we can achieve hybrid inheritance only through traits. </a:t>
            </a:r>
            <a:endParaRPr lang="en-IN" dirty="0"/>
          </a:p>
        </p:txBody>
      </p:sp>
      <p:sp>
        <p:nvSpPr>
          <p:cNvPr id="5" name="TextBox 4">
            <a:extLst>
              <a:ext uri="{FF2B5EF4-FFF2-40B4-BE49-F238E27FC236}">
                <a16:creationId xmlns:a16="http://schemas.microsoft.com/office/drawing/2014/main" id="{7E8A823B-24A9-4C93-B775-7D01ECB2C8D1}"/>
              </a:ext>
            </a:extLst>
          </p:cNvPr>
          <p:cNvSpPr txBox="1"/>
          <p:nvPr/>
        </p:nvSpPr>
        <p:spPr>
          <a:xfrm>
            <a:off x="3373515" y="1578187"/>
            <a:ext cx="443884" cy="369332"/>
          </a:xfrm>
          <a:prstGeom prst="rect">
            <a:avLst/>
          </a:prstGeom>
          <a:noFill/>
        </p:spPr>
        <p:txBody>
          <a:bodyPr wrap="square" rtlCol="0">
            <a:spAutoFit/>
          </a:bodyPr>
          <a:lstStyle/>
          <a:p>
            <a:r>
              <a:rPr lang="en-US" dirty="0"/>
              <a:t>A</a:t>
            </a:r>
            <a:endParaRPr lang="en-IN" dirty="0"/>
          </a:p>
        </p:txBody>
      </p:sp>
      <p:sp>
        <p:nvSpPr>
          <p:cNvPr id="6" name="TextBox 5">
            <a:extLst>
              <a:ext uri="{FF2B5EF4-FFF2-40B4-BE49-F238E27FC236}">
                <a16:creationId xmlns:a16="http://schemas.microsoft.com/office/drawing/2014/main" id="{E1915E36-8633-4B8C-8F2F-72EC9EDFB7D7}"/>
              </a:ext>
            </a:extLst>
          </p:cNvPr>
          <p:cNvSpPr txBox="1"/>
          <p:nvPr/>
        </p:nvSpPr>
        <p:spPr>
          <a:xfrm>
            <a:off x="2318551" y="2300797"/>
            <a:ext cx="699857" cy="369332"/>
          </a:xfrm>
          <a:prstGeom prst="rect">
            <a:avLst/>
          </a:prstGeom>
          <a:noFill/>
        </p:spPr>
        <p:txBody>
          <a:bodyPr wrap="square" rtlCol="0">
            <a:spAutoFit/>
          </a:bodyPr>
          <a:lstStyle/>
          <a:p>
            <a:r>
              <a:rPr lang="en-US" dirty="0"/>
              <a:t> B</a:t>
            </a:r>
            <a:endParaRPr lang="en-IN" dirty="0"/>
          </a:p>
        </p:txBody>
      </p:sp>
      <p:sp>
        <p:nvSpPr>
          <p:cNvPr id="7" name="TextBox 6">
            <a:extLst>
              <a:ext uri="{FF2B5EF4-FFF2-40B4-BE49-F238E27FC236}">
                <a16:creationId xmlns:a16="http://schemas.microsoft.com/office/drawing/2014/main" id="{D999FA70-CB56-4472-A861-FBF0E7853DF9}"/>
              </a:ext>
            </a:extLst>
          </p:cNvPr>
          <p:cNvSpPr txBox="1"/>
          <p:nvPr/>
        </p:nvSpPr>
        <p:spPr>
          <a:xfrm>
            <a:off x="4572000" y="2300797"/>
            <a:ext cx="699857" cy="369332"/>
          </a:xfrm>
          <a:prstGeom prst="rect">
            <a:avLst/>
          </a:prstGeom>
          <a:noFill/>
        </p:spPr>
        <p:txBody>
          <a:bodyPr wrap="square" rtlCol="0">
            <a:spAutoFit/>
          </a:bodyPr>
          <a:lstStyle/>
          <a:p>
            <a:r>
              <a:rPr lang="en-US" dirty="0"/>
              <a:t> C</a:t>
            </a:r>
            <a:endParaRPr lang="en-IN" dirty="0"/>
          </a:p>
        </p:txBody>
      </p:sp>
      <p:sp>
        <p:nvSpPr>
          <p:cNvPr id="8" name="TextBox 7">
            <a:extLst>
              <a:ext uri="{FF2B5EF4-FFF2-40B4-BE49-F238E27FC236}">
                <a16:creationId xmlns:a16="http://schemas.microsoft.com/office/drawing/2014/main" id="{86146EA3-5F54-4B24-AFEB-BC78EB8C716F}"/>
              </a:ext>
            </a:extLst>
          </p:cNvPr>
          <p:cNvSpPr txBox="1"/>
          <p:nvPr/>
        </p:nvSpPr>
        <p:spPr>
          <a:xfrm>
            <a:off x="3373515" y="2917625"/>
            <a:ext cx="645111" cy="369332"/>
          </a:xfrm>
          <a:prstGeom prst="rect">
            <a:avLst/>
          </a:prstGeom>
          <a:noFill/>
        </p:spPr>
        <p:txBody>
          <a:bodyPr wrap="square" rtlCol="0">
            <a:spAutoFit/>
          </a:bodyPr>
          <a:lstStyle/>
          <a:p>
            <a:r>
              <a:rPr lang="en-US" dirty="0"/>
              <a:t> D</a:t>
            </a:r>
            <a:endParaRPr lang="en-IN" dirty="0"/>
          </a:p>
        </p:txBody>
      </p:sp>
      <p:cxnSp>
        <p:nvCxnSpPr>
          <p:cNvPr id="10" name="Straight Arrow Connector 9">
            <a:extLst>
              <a:ext uri="{FF2B5EF4-FFF2-40B4-BE49-F238E27FC236}">
                <a16:creationId xmlns:a16="http://schemas.microsoft.com/office/drawing/2014/main" id="{26FAFB9A-A3D6-4EA9-9184-4F5EC9EBCE9E}"/>
              </a:ext>
            </a:extLst>
          </p:cNvPr>
          <p:cNvCxnSpPr/>
          <p:nvPr/>
        </p:nvCxnSpPr>
        <p:spPr>
          <a:xfrm flipH="1">
            <a:off x="2565647" y="1873188"/>
            <a:ext cx="941033"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186220-7F75-44E3-AC69-FCC235B08369}"/>
              </a:ext>
            </a:extLst>
          </p:cNvPr>
          <p:cNvCxnSpPr>
            <a:cxnSpLocks/>
          </p:cNvCxnSpPr>
          <p:nvPr/>
        </p:nvCxnSpPr>
        <p:spPr>
          <a:xfrm>
            <a:off x="3595457" y="1853317"/>
            <a:ext cx="1154096" cy="53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24D472-6257-435C-A462-8EE80B6CCC00}"/>
              </a:ext>
            </a:extLst>
          </p:cNvPr>
          <p:cNvCxnSpPr>
            <a:cxnSpLocks/>
            <a:stCxn id="6" idx="2"/>
          </p:cNvCxnSpPr>
          <p:nvPr/>
        </p:nvCxnSpPr>
        <p:spPr>
          <a:xfrm>
            <a:off x="2668480" y="2670129"/>
            <a:ext cx="838200" cy="40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1B5ED9-95A6-4094-8BB1-4A37CDEEEC89}"/>
              </a:ext>
            </a:extLst>
          </p:cNvPr>
          <p:cNvCxnSpPr>
            <a:cxnSpLocks/>
          </p:cNvCxnSpPr>
          <p:nvPr/>
        </p:nvCxnSpPr>
        <p:spPr>
          <a:xfrm flipH="1">
            <a:off x="3723443" y="2592280"/>
            <a:ext cx="1026110" cy="44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49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96853-9288-4108-8680-DC675709C9DA}"/>
              </a:ext>
            </a:extLst>
          </p:cNvPr>
          <p:cNvSpPr txBox="1"/>
          <p:nvPr/>
        </p:nvSpPr>
        <p:spPr>
          <a:xfrm>
            <a:off x="554855" y="766732"/>
            <a:ext cx="7448364" cy="5324535"/>
          </a:xfrm>
          <a:prstGeom prst="rect">
            <a:avLst/>
          </a:prstGeom>
          <a:noFill/>
        </p:spPr>
        <p:txBody>
          <a:bodyPr wrap="square">
            <a:spAutoFit/>
          </a:bodyPr>
          <a:lstStyle/>
          <a:p>
            <a:r>
              <a:rPr lang="en-IN" sz="1000" dirty="0"/>
              <a:t>class A {  var </a:t>
            </a:r>
            <a:r>
              <a:rPr lang="en-IN" sz="1000" dirty="0" err="1"/>
              <a:t>numA</a:t>
            </a:r>
            <a:r>
              <a:rPr lang="en-IN" sz="1000" dirty="0"/>
              <a:t>: Int = 0;</a:t>
            </a:r>
          </a:p>
          <a:p>
            <a:r>
              <a:rPr lang="en-IN" sz="1000" dirty="0"/>
              <a:t>  def </a:t>
            </a:r>
            <a:r>
              <a:rPr lang="en-IN" sz="1000" dirty="0" err="1"/>
              <a:t>setA</a:t>
            </a:r>
            <a:r>
              <a:rPr lang="en-IN" sz="1000" dirty="0"/>
              <a:t>(n: Int) {    </a:t>
            </a:r>
            <a:r>
              <a:rPr lang="en-IN" sz="1000" dirty="0" err="1"/>
              <a:t>numA</a:t>
            </a:r>
            <a:r>
              <a:rPr lang="en-IN" sz="1000" dirty="0"/>
              <a:t> = n;</a:t>
            </a:r>
          </a:p>
          <a:p>
            <a:r>
              <a:rPr lang="en-IN" sz="1000" dirty="0"/>
              <a:t>  }</a:t>
            </a:r>
          </a:p>
          <a:p>
            <a:r>
              <a:rPr lang="en-IN" sz="1000" dirty="0"/>
              <a:t>  def </a:t>
            </a:r>
            <a:r>
              <a:rPr lang="en-IN" sz="1000" dirty="0" err="1"/>
              <a:t>printA</a:t>
            </a:r>
            <a:r>
              <a:rPr lang="en-IN" sz="1000" dirty="0"/>
              <a:t>() { </a:t>
            </a:r>
            <a:r>
              <a:rPr lang="en-IN" sz="1000" dirty="0" err="1"/>
              <a:t>printf</a:t>
            </a:r>
            <a:r>
              <a:rPr lang="en-IN" sz="1000" dirty="0"/>
              <a:t>("</a:t>
            </a:r>
            <a:r>
              <a:rPr lang="en-IN" sz="1000" dirty="0" err="1"/>
              <a:t>numA</a:t>
            </a:r>
            <a:r>
              <a:rPr lang="en-IN" sz="1000" dirty="0"/>
              <a:t>: %d\n", </a:t>
            </a:r>
            <a:r>
              <a:rPr lang="en-IN" sz="1000" dirty="0" err="1"/>
              <a:t>numA</a:t>
            </a:r>
            <a:r>
              <a:rPr lang="en-IN" sz="1000" dirty="0"/>
              <a:t>);</a:t>
            </a:r>
          </a:p>
          <a:p>
            <a:r>
              <a:rPr lang="en-IN" sz="1000" dirty="0"/>
              <a:t>  }</a:t>
            </a:r>
          </a:p>
          <a:p>
            <a:r>
              <a:rPr lang="en-IN" sz="1000" dirty="0"/>
              <a:t>}</a:t>
            </a:r>
          </a:p>
          <a:p>
            <a:r>
              <a:rPr lang="en-IN" sz="1000" dirty="0"/>
              <a:t>class B extends A {var </a:t>
            </a:r>
            <a:r>
              <a:rPr lang="en-IN" sz="1000" dirty="0" err="1"/>
              <a:t>numB</a:t>
            </a:r>
            <a:r>
              <a:rPr lang="en-IN" sz="1000" dirty="0"/>
              <a:t>: Int = 0;</a:t>
            </a:r>
          </a:p>
          <a:p>
            <a:r>
              <a:rPr lang="en-IN" sz="1000" dirty="0"/>
              <a:t>  def </a:t>
            </a:r>
            <a:r>
              <a:rPr lang="en-IN" sz="1000" dirty="0" err="1"/>
              <a:t>setB</a:t>
            </a:r>
            <a:r>
              <a:rPr lang="en-IN" sz="1000" dirty="0"/>
              <a:t>(n: Int) {  </a:t>
            </a:r>
            <a:r>
              <a:rPr lang="en-IN" sz="1000" dirty="0" err="1"/>
              <a:t>numB</a:t>
            </a:r>
            <a:r>
              <a:rPr lang="en-IN" sz="1000" dirty="0"/>
              <a:t> = n;</a:t>
            </a:r>
          </a:p>
          <a:p>
            <a:r>
              <a:rPr lang="en-IN" sz="1000" dirty="0"/>
              <a:t>  }</a:t>
            </a:r>
          </a:p>
          <a:p>
            <a:r>
              <a:rPr lang="en-IN" sz="1000" dirty="0"/>
              <a:t>  def </a:t>
            </a:r>
            <a:r>
              <a:rPr lang="en-IN" sz="1000" dirty="0" err="1"/>
              <a:t>printB</a:t>
            </a:r>
            <a:r>
              <a:rPr lang="en-IN" sz="1000" dirty="0"/>
              <a:t>() {  </a:t>
            </a:r>
            <a:r>
              <a:rPr lang="en-IN" sz="1000" dirty="0" err="1"/>
              <a:t>printf</a:t>
            </a:r>
            <a:r>
              <a:rPr lang="en-IN" sz="1000" dirty="0"/>
              <a:t>("</a:t>
            </a:r>
            <a:r>
              <a:rPr lang="en-IN" sz="1000" dirty="0" err="1"/>
              <a:t>numB</a:t>
            </a:r>
            <a:r>
              <a:rPr lang="en-IN" sz="1000" dirty="0"/>
              <a:t>: %d\n", </a:t>
            </a:r>
            <a:r>
              <a:rPr lang="en-IN" sz="1000" dirty="0" err="1"/>
              <a:t>numB</a:t>
            </a:r>
            <a:r>
              <a:rPr lang="en-IN" sz="1000" dirty="0"/>
              <a:t>);</a:t>
            </a:r>
          </a:p>
          <a:p>
            <a:r>
              <a:rPr lang="en-IN" sz="1000" dirty="0"/>
              <a:t>  }</a:t>
            </a:r>
          </a:p>
          <a:p>
            <a:r>
              <a:rPr lang="en-IN" sz="1000" dirty="0"/>
              <a:t>}</a:t>
            </a:r>
          </a:p>
          <a:p>
            <a:r>
              <a:rPr lang="en-IN" sz="1000" dirty="0"/>
              <a:t>class C extends B {  var </a:t>
            </a:r>
            <a:r>
              <a:rPr lang="en-IN" sz="1000" dirty="0" err="1"/>
              <a:t>numC</a:t>
            </a:r>
            <a:r>
              <a:rPr lang="en-IN" sz="1000" dirty="0"/>
              <a:t>: Int = 0;</a:t>
            </a:r>
          </a:p>
          <a:p>
            <a:r>
              <a:rPr lang="en-IN" sz="1000" dirty="0"/>
              <a:t>  def </a:t>
            </a:r>
            <a:r>
              <a:rPr lang="en-IN" sz="1000" dirty="0" err="1"/>
              <a:t>setC</a:t>
            </a:r>
            <a:r>
              <a:rPr lang="en-IN" sz="1000" dirty="0"/>
              <a:t>(n: Int) {    </a:t>
            </a:r>
            <a:r>
              <a:rPr lang="en-IN" sz="1000" dirty="0" err="1"/>
              <a:t>numC</a:t>
            </a:r>
            <a:r>
              <a:rPr lang="en-IN" sz="1000" dirty="0"/>
              <a:t> = n;</a:t>
            </a:r>
          </a:p>
          <a:p>
            <a:r>
              <a:rPr lang="en-IN" sz="1000" dirty="0"/>
              <a:t>  }</a:t>
            </a:r>
          </a:p>
          <a:p>
            <a:r>
              <a:rPr lang="en-IN" sz="1000" dirty="0"/>
              <a:t>  def </a:t>
            </a:r>
            <a:r>
              <a:rPr lang="en-IN" sz="1000" dirty="0" err="1"/>
              <a:t>printC</a:t>
            </a:r>
            <a:r>
              <a:rPr lang="en-IN" sz="1000" dirty="0"/>
              <a:t>() {    </a:t>
            </a:r>
            <a:r>
              <a:rPr lang="en-IN" sz="1000" dirty="0" err="1"/>
              <a:t>printf</a:t>
            </a:r>
            <a:r>
              <a:rPr lang="en-IN" sz="1000" dirty="0"/>
              <a:t>("</a:t>
            </a:r>
            <a:r>
              <a:rPr lang="en-IN" sz="1000" dirty="0" err="1"/>
              <a:t>numC</a:t>
            </a:r>
            <a:r>
              <a:rPr lang="en-IN" sz="1000" dirty="0"/>
              <a:t>: %d\n", </a:t>
            </a:r>
            <a:r>
              <a:rPr lang="en-IN" sz="1000" dirty="0" err="1"/>
              <a:t>numC</a:t>
            </a:r>
            <a:r>
              <a:rPr lang="en-IN" sz="1000" dirty="0"/>
              <a:t>);</a:t>
            </a:r>
          </a:p>
          <a:p>
            <a:r>
              <a:rPr lang="en-IN" sz="1000" dirty="0"/>
              <a:t>  }</a:t>
            </a:r>
          </a:p>
          <a:p>
            <a:r>
              <a:rPr lang="en-IN" sz="1000" dirty="0"/>
              <a:t>}</a:t>
            </a:r>
          </a:p>
          <a:p>
            <a:r>
              <a:rPr lang="en-IN" sz="1000" dirty="0"/>
              <a:t>class D extends A {  var </a:t>
            </a:r>
            <a:r>
              <a:rPr lang="en-IN" sz="1000" dirty="0" err="1"/>
              <a:t>numD</a:t>
            </a:r>
            <a:r>
              <a:rPr lang="en-IN" sz="1000" dirty="0"/>
              <a:t>: Int = 0;</a:t>
            </a:r>
          </a:p>
          <a:p>
            <a:r>
              <a:rPr lang="en-IN" sz="1000" dirty="0"/>
              <a:t>  def </a:t>
            </a:r>
            <a:r>
              <a:rPr lang="en-IN" sz="1000" dirty="0" err="1"/>
              <a:t>setD</a:t>
            </a:r>
            <a:r>
              <a:rPr lang="en-IN" sz="1000" dirty="0"/>
              <a:t>(n: Int) {    </a:t>
            </a:r>
            <a:r>
              <a:rPr lang="en-IN" sz="1000" dirty="0" err="1"/>
              <a:t>numD</a:t>
            </a:r>
            <a:r>
              <a:rPr lang="en-IN" sz="1000" dirty="0"/>
              <a:t> = n;</a:t>
            </a:r>
          </a:p>
          <a:p>
            <a:r>
              <a:rPr lang="en-IN" sz="1000" dirty="0"/>
              <a:t>  }</a:t>
            </a:r>
          </a:p>
          <a:p>
            <a:r>
              <a:rPr lang="en-IN" sz="1000" dirty="0"/>
              <a:t>  def </a:t>
            </a:r>
            <a:r>
              <a:rPr lang="en-IN" sz="1000" dirty="0" err="1"/>
              <a:t>printD</a:t>
            </a:r>
            <a:r>
              <a:rPr lang="en-IN" sz="1000" dirty="0"/>
              <a:t>() {    </a:t>
            </a:r>
            <a:r>
              <a:rPr lang="en-IN" sz="1000" dirty="0" err="1"/>
              <a:t>printf</a:t>
            </a:r>
            <a:r>
              <a:rPr lang="en-IN" sz="1000" dirty="0"/>
              <a:t>("</a:t>
            </a:r>
            <a:r>
              <a:rPr lang="en-IN" sz="1000" dirty="0" err="1"/>
              <a:t>numD</a:t>
            </a:r>
            <a:r>
              <a:rPr lang="en-IN" sz="1000" dirty="0"/>
              <a:t>: %d\n", </a:t>
            </a:r>
            <a:r>
              <a:rPr lang="en-IN" sz="1000" dirty="0" err="1"/>
              <a:t>numD</a:t>
            </a:r>
            <a:r>
              <a:rPr lang="en-IN" sz="1000" dirty="0"/>
              <a:t>);</a:t>
            </a:r>
          </a:p>
          <a:p>
            <a:r>
              <a:rPr lang="en-IN" sz="1000" dirty="0"/>
              <a:t>  }</a:t>
            </a:r>
          </a:p>
          <a:p>
            <a:r>
              <a:rPr lang="en-IN" sz="1000" dirty="0"/>
              <a:t>}</a:t>
            </a:r>
          </a:p>
          <a:p>
            <a:r>
              <a:rPr lang="en-IN" sz="1000" dirty="0"/>
              <a:t>object  </a:t>
            </a:r>
            <a:r>
              <a:rPr lang="en-IN" sz="1000" dirty="0" err="1"/>
              <a:t>hybrid_inheritance</a:t>
            </a:r>
            <a:endParaRPr lang="en-IN" sz="1000" dirty="0"/>
          </a:p>
          <a:p>
            <a:r>
              <a:rPr lang="en-IN" sz="1000" dirty="0"/>
              <a:t>{</a:t>
            </a:r>
          </a:p>
          <a:p>
            <a:r>
              <a:rPr lang="en-IN" sz="1000" dirty="0"/>
              <a:t>  def main(</a:t>
            </a:r>
            <a:r>
              <a:rPr lang="en-IN" sz="1000" dirty="0" err="1"/>
              <a:t>args</a:t>
            </a:r>
            <a:r>
              <a:rPr lang="en-IN" sz="1000" dirty="0"/>
              <a:t>: Array[String]): Unit = {</a:t>
            </a:r>
          </a:p>
          <a:p>
            <a:r>
              <a:rPr lang="en-IN" sz="1000" dirty="0"/>
              <a:t>    var obj1 = new C();</a:t>
            </a:r>
          </a:p>
          <a:p>
            <a:r>
              <a:rPr lang="en-IN" sz="1000" dirty="0"/>
              <a:t>    var obj2 = new D();</a:t>
            </a:r>
          </a:p>
          <a:p>
            <a:r>
              <a:rPr lang="en-IN" sz="1000" dirty="0"/>
              <a:t>    obj1.setA(10);    obj1.setB(20);    obj1.setC(30);    obj1.printA();    obj1.printB();</a:t>
            </a:r>
          </a:p>
          <a:p>
            <a:r>
              <a:rPr lang="en-IN" sz="1000" dirty="0"/>
              <a:t>    obj1.printC();    obj2.setA(40);    obj2.setD(50);</a:t>
            </a:r>
          </a:p>
          <a:p>
            <a:r>
              <a:rPr lang="en-IN" sz="1000" dirty="0"/>
              <a:t>    obj2.printA();    obj2.printD();</a:t>
            </a:r>
          </a:p>
          <a:p>
            <a:r>
              <a:rPr lang="en-IN" sz="1000" dirty="0"/>
              <a:t>  }</a:t>
            </a:r>
          </a:p>
          <a:p>
            <a:r>
              <a:rPr lang="en-IN" sz="1000" dirty="0"/>
              <a:t>}</a:t>
            </a:r>
          </a:p>
        </p:txBody>
      </p:sp>
    </p:spTree>
    <p:extLst>
      <p:ext uri="{BB962C8B-B14F-4D97-AF65-F5344CB8AC3E}">
        <p14:creationId xmlns:p14="http://schemas.microsoft.com/office/powerpoint/2010/main" val="1700842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F00D1-0CF7-40BF-96D6-E659EA16C9A1}"/>
              </a:ext>
            </a:extLst>
          </p:cNvPr>
          <p:cNvGraphicFramePr>
            <a:graphicFrameLocks noGrp="1"/>
          </p:cNvGraphicFramePr>
          <p:nvPr>
            <p:extLst>
              <p:ext uri="{D42A27DB-BD31-4B8C-83A1-F6EECF244321}">
                <p14:modId xmlns:p14="http://schemas.microsoft.com/office/powerpoint/2010/main" val="1806114442"/>
              </p:ext>
            </p:extLst>
          </p:nvPr>
        </p:nvGraphicFramePr>
        <p:xfrm>
          <a:off x="1056443" y="2494625"/>
          <a:ext cx="7128770" cy="2988758"/>
        </p:xfrm>
        <a:graphic>
          <a:graphicData uri="http://schemas.openxmlformats.org/drawingml/2006/table">
            <a:tbl>
              <a:tblPr/>
              <a:tblGrid>
                <a:gridCol w="3564385">
                  <a:extLst>
                    <a:ext uri="{9D8B030D-6E8A-4147-A177-3AD203B41FA5}">
                      <a16:colId xmlns:a16="http://schemas.microsoft.com/office/drawing/2014/main" val="1160075550"/>
                    </a:ext>
                  </a:extLst>
                </a:gridCol>
                <a:gridCol w="3564385">
                  <a:extLst>
                    <a:ext uri="{9D8B030D-6E8A-4147-A177-3AD203B41FA5}">
                      <a16:colId xmlns:a16="http://schemas.microsoft.com/office/drawing/2014/main" val="3575392946"/>
                    </a:ext>
                  </a:extLst>
                </a:gridCol>
              </a:tblGrid>
              <a:tr h="399526">
                <a:tc>
                  <a:txBody>
                    <a:bodyPr/>
                    <a:lstStyle/>
                    <a:p>
                      <a:pPr algn="l" fontAlgn="base"/>
                      <a:r>
                        <a:rPr lang="en-IN" b="0" dirty="0">
                          <a:effectLst/>
                        </a:rPr>
                        <a:t>Traits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IN" b="0">
                          <a:effectLst/>
                        </a:rPr>
                        <a:t>Abstract Class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2568820596"/>
                  </a:ext>
                </a:extLst>
              </a:tr>
              <a:tr h="599288">
                <a:tc>
                  <a:txBody>
                    <a:bodyPr/>
                    <a:lstStyle/>
                    <a:p>
                      <a:pPr algn="l" fontAlgn="base"/>
                      <a:r>
                        <a:rPr lang="en-IN" sz="1250" b="0" dirty="0">
                          <a:effectLst/>
                        </a:rPr>
                        <a:t>Traits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does not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916174625"/>
                  </a:ext>
                </a:extLst>
              </a:tr>
              <a:tr h="599288">
                <a:tc>
                  <a:txBody>
                    <a:bodyPr/>
                    <a:lstStyle/>
                    <a:p>
                      <a:pPr algn="l" fontAlgn="base"/>
                      <a:r>
                        <a:rPr lang="en-US" sz="1250" b="0">
                          <a:effectLst/>
                        </a:rPr>
                        <a:t>We are allowed to add a trait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We are not allowed to add an abstract class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168481147"/>
                  </a:ext>
                </a:extLst>
              </a:tr>
              <a:tr h="599288">
                <a:tc>
                  <a:txBody>
                    <a:bodyPr/>
                    <a:lstStyle/>
                    <a:p>
                      <a:pPr algn="l" fontAlgn="base"/>
                      <a:r>
                        <a:rPr lang="en-US" sz="1250" b="0">
                          <a:effectLst/>
                        </a:rPr>
                        <a:t>Traits does not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606436632"/>
                  </a:ext>
                </a:extLst>
              </a:tr>
              <a:tr h="791368">
                <a:tc>
                  <a:txBody>
                    <a:bodyPr/>
                    <a:lstStyle/>
                    <a:p>
                      <a:pPr algn="l" fontAlgn="base"/>
                      <a:r>
                        <a:rPr lang="en-US" sz="1250" b="0">
                          <a:effectLst/>
                        </a:rPr>
                        <a:t>Traits are completely interoperable only when they do not contain any implementation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dirty="0">
                          <a:effectLst/>
                        </a:rPr>
                        <a:t>Abstract class are completely interoperable with Java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4134282231"/>
                  </a:ext>
                </a:extLst>
              </a:tr>
            </a:tbl>
          </a:graphicData>
        </a:graphic>
      </p:graphicFrame>
    </p:spTree>
    <p:extLst>
      <p:ext uri="{BB962C8B-B14F-4D97-AF65-F5344CB8AC3E}">
        <p14:creationId xmlns:p14="http://schemas.microsoft.com/office/powerpoint/2010/main" val="3591392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C1A46-A1F4-4CBF-9471-5BE84968C41A}"/>
              </a:ext>
            </a:extLst>
          </p:cNvPr>
          <p:cNvSpPr txBox="1"/>
          <p:nvPr/>
        </p:nvSpPr>
        <p:spPr>
          <a:xfrm>
            <a:off x="474955" y="263656"/>
            <a:ext cx="4572000" cy="369332"/>
          </a:xfrm>
          <a:prstGeom prst="rect">
            <a:avLst/>
          </a:prstGeom>
          <a:noFill/>
        </p:spPr>
        <p:txBody>
          <a:bodyPr wrap="square">
            <a:spAutoFit/>
          </a:bodyPr>
          <a:lstStyle/>
          <a:p>
            <a:r>
              <a:rPr lang="en-IN" dirty="0"/>
              <a:t>Scala Polymorphism</a:t>
            </a:r>
          </a:p>
        </p:txBody>
      </p:sp>
      <p:sp>
        <p:nvSpPr>
          <p:cNvPr id="5" name="TextBox 4">
            <a:extLst>
              <a:ext uri="{FF2B5EF4-FFF2-40B4-BE49-F238E27FC236}">
                <a16:creationId xmlns:a16="http://schemas.microsoft.com/office/drawing/2014/main" id="{EBB14DEF-FE8F-4F4A-B0E8-171DDA191D22}"/>
              </a:ext>
            </a:extLst>
          </p:cNvPr>
          <p:cNvSpPr txBox="1"/>
          <p:nvPr/>
        </p:nvSpPr>
        <p:spPr>
          <a:xfrm>
            <a:off x="2658862" y="263656"/>
            <a:ext cx="6325340" cy="1477328"/>
          </a:xfrm>
          <a:prstGeom prst="rect">
            <a:avLst/>
          </a:prstGeom>
          <a:noFill/>
        </p:spPr>
        <p:txBody>
          <a:bodyPr wrap="square">
            <a:spAutoFit/>
          </a:bodyPr>
          <a:lstStyle/>
          <a:p>
            <a:r>
              <a:rPr lang="en-US" dirty="0"/>
              <a:t>Polymorphism is the ability of any data to be processed in more than one form. The word itself indicates the meaning as poly means many and morphism means types. Scala implements polymorphism through virtual functions, overloaded functions and overloaded operators.</a:t>
            </a:r>
            <a:endParaRPr lang="en-IN" dirty="0"/>
          </a:p>
        </p:txBody>
      </p:sp>
      <p:sp>
        <p:nvSpPr>
          <p:cNvPr id="7" name="TextBox 6">
            <a:extLst>
              <a:ext uri="{FF2B5EF4-FFF2-40B4-BE49-F238E27FC236}">
                <a16:creationId xmlns:a16="http://schemas.microsoft.com/office/drawing/2014/main" id="{7A9AA2CD-00B5-4FF7-B7F5-D61CC32490AB}"/>
              </a:ext>
            </a:extLst>
          </p:cNvPr>
          <p:cNvSpPr txBox="1"/>
          <p:nvPr/>
        </p:nvSpPr>
        <p:spPr>
          <a:xfrm>
            <a:off x="608120" y="1916538"/>
            <a:ext cx="8376081" cy="2862322"/>
          </a:xfrm>
          <a:prstGeom prst="rect">
            <a:avLst/>
          </a:prstGeom>
          <a:noFill/>
        </p:spPr>
        <p:txBody>
          <a:bodyPr wrap="square">
            <a:spAutoFit/>
          </a:bodyPr>
          <a:lstStyle/>
          <a:p>
            <a:r>
              <a:rPr lang="en-US" dirty="0"/>
              <a:t>Polymorphism is one of the most important concept of object oriented programming language. The most common use of polymorphism in object oriented programming occurs when a parent class reference is used to refer to a child class object. Here we will see how represent any function in many types and many forms. Real life example of polymorphism, </a:t>
            </a:r>
            <a:r>
              <a:rPr lang="en-US" b="1" dirty="0"/>
              <a:t>a person at the same time can have different roles to play in life. Like a woman at the same time is a mother, a wife, an employee and a daughter. So the same person has to have many features but has to implement each as per the situation and the condition</a:t>
            </a:r>
            <a:r>
              <a:rPr lang="en-US" dirty="0"/>
              <a:t>. Polymorphism is considered as one of the important features of Object Oriented Programming. In Scala the function can be applied to arguments of many types, or the type can have instances of many types.</a:t>
            </a:r>
            <a:endParaRPr lang="en-IN" dirty="0"/>
          </a:p>
        </p:txBody>
      </p:sp>
    </p:spTree>
    <p:extLst>
      <p:ext uri="{BB962C8B-B14F-4D97-AF65-F5344CB8AC3E}">
        <p14:creationId xmlns:p14="http://schemas.microsoft.com/office/powerpoint/2010/main" val="34896700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EF923-BC09-4610-85A3-086BBB36A8E9}"/>
              </a:ext>
            </a:extLst>
          </p:cNvPr>
          <p:cNvSpPr txBox="1"/>
          <p:nvPr/>
        </p:nvSpPr>
        <p:spPr>
          <a:xfrm>
            <a:off x="122068" y="0"/>
            <a:ext cx="8669044" cy="2031325"/>
          </a:xfrm>
          <a:prstGeom prst="rect">
            <a:avLst/>
          </a:prstGeom>
          <a:noFill/>
        </p:spPr>
        <p:txBody>
          <a:bodyPr wrap="square">
            <a:spAutoFit/>
          </a:bodyPr>
          <a:lstStyle/>
          <a:p>
            <a:pPr algn="ctr"/>
            <a:r>
              <a:rPr lang="en-US" b="1" i="0" dirty="0">
                <a:solidFill>
                  <a:srgbClr val="610B38"/>
                </a:solidFill>
                <a:effectLst/>
                <a:latin typeface="erdana"/>
              </a:rPr>
              <a:t>Two to Achieve </a:t>
            </a:r>
            <a:r>
              <a:rPr lang="en-IN" b="1" dirty="0"/>
              <a:t>Polymorphism</a:t>
            </a:r>
            <a:r>
              <a:rPr lang="en-US" b="1" i="0" dirty="0">
                <a:solidFill>
                  <a:srgbClr val="610B38"/>
                </a:solidFill>
                <a:effectLst/>
                <a:latin typeface="erdana"/>
              </a:rPr>
              <a:t> </a:t>
            </a:r>
          </a:p>
          <a:p>
            <a:pPr algn="just"/>
            <a:r>
              <a:rPr lang="en-US" b="0" i="0" dirty="0">
                <a:solidFill>
                  <a:srgbClr val="610B38"/>
                </a:solidFill>
                <a:effectLst/>
                <a:latin typeface="erdana"/>
              </a:rPr>
              <a:t>Scala Method Overloading</a:t>
            </a:r>
          </a:p>
          <a:p>
            <a:pPr algn="just"/>
            <a:r>
              <a:rPr lang="en-US" b="0" i="0" dirty="0">
                <a:solidFill>
                  <a:srgbClr val="333333"/>
                </a:solidFill>
                <a:effectLst/>
                <a:latin typeface="inter-regular"/>
              </a:rPr>
              <a:t>Scala provides method overloading feature which allows us to define methods of same name but having different parameters or data types. It helps to optimize code.</a:t>
            </a:r>
          </a:p>
          <a:p>
            <a:pPr algn="just"/>
            <a:r>
              <a:rPr lang="en-US" b="0" i="0" dirty="0">
                <a:solidFill>
                  <a:srgbClr val="610B4B"/>
                </a:solidFill>
                <a:effectLst/>
                <a:latin typeface="erdana"/>
              </a:rPr>
              <a:t>Scala Method Overloading Example by using Different Parameters</a:t>
            </a:r>
          </a:p>
          <a:p>
            <a:pPr algn="just"/>
            <a:r>
              <a:rPr lang="en-US" b="0" i="0" dirty="0">
                <a:solidFill>
                  <a:srgbClr val="333333"/>
                </a:solidFill>
                <a:effectLst/>
                <a:latin typeface="inter-regular"/>
              </a:rPr>
              <a:t>In the following example, we have define two add methods with different number of parameters but having same data type.</a:t>
            </a:r>
          </a:p>
        </p:txBody>
      </p:sp>
      <p:sp>
        <p:nvSpPr>
          <p:cNvPr id="5" name="TextBox 4">
            <a:extLst>
              <a:ext uri="{FF2B5EF4-FFF2-40B4-BE49-F238E27FC236}">
                <a16:creationId xmlns:a16="http://schemas.microsoft.com/office/drawing/2014/main" id="{876F34EB-A88F-443C-86B3-5D0E1CA32520}"/>
              </a:ext>
            </a:extLst>
          </p:cNvPr>
          <p:cNvSpPr txBox="1"/>
          <p:nvPr/>
        </p:nvSpPr>
        <p:spPr>
          <a:xfrm>
            <a:off x="4707385" y="1779687"/>
            <a:ext cx="4314547" cy="5078313"/>
          </a:xfrm>
          <a:prstGeom prst="rect">
            <a:avLst/>
          </a:prstGeom>
          <a:noFill/>
        </p:spPr>
        <p:txBody>
          <a:bodyPr wrap="square">
            <a:spAutoFit/>
          </a:bodyPr>
          <a:lstStyle/>
          <a:p>
            <a:r>
              <a:rPr lang="en-IN" dirty="0"/>
              <a:t>class Arithmetic{  </a:t>
            </a:r>
          </a:p>
          <a:p>
            <a:r>
              <a:rPr lang="en-IN" dirty="0"/>
              <a:t>    def add(</a:t>
            </a:r>
            <a:r>
              <a:rPr lang="en-IN" dirty="0" err="1"/>
              <a:t>a:Int</a:t>
            </a:r>
            <a:r>
              <a:rPr lang="en-IN" dirty="0"/>
              <a:t>, b:Int){  </a:t>
            </a:r>
          </a:p>
          <a:p>
            <a:r>
              <a:rPr lang="en-IN" dirty="0"/>
              <a:t>        var sum = </a:t>
            </a:r>
            <a:r>
              <a:rPr lang="en-IN" dirty="0" err="1"/>
              <a:t>a+b</a:t>
            </a:r>
            <a:r>
              <a:rPr lang="en-IN" dirty="0"/>
              <a:t>  </a:t>
            </a:r>
          </a:p>
          <a:p>
            <a:r>
              <a:rPr lang="en-IN" dirty="0"/>
              <a:t>        </a:t>
            </a:r>
            <a:r>
              <a:rPr lang="en-IN" dirty="0" err="1"/>
              <a:t>println</a:t>
            </a:r>
            <a:r>
              <a:rPr lang="en-IN" dirty="0"/>
              <a:t>(sum)  </a:t>
            </a:r>
          </a:p>
          <a:p>
            <a:r>
              <a:rPr lang="en-IN" dirty="0"/>
              <a:t>    }  </a:t>
            </a:r>
          </a:p>
          <a:p>
            <a:r>
              <a:rPr lang="en-IN" dirty="0"/>
              <a:t>    def add(</a:t>
            </a:r>
            <a:r>
              <a:rPr lang="en-IN" dirty="0" err="1"/>
              <a:t>a:Int</a:t>
            </a:r>
            <a:r>
              <a:rPr lang="en-IN" dirty="0"/>
              <a:t>, b:Int, c:Int){  </a:t>
            </a:r>
          </a:p>
          <a:p>
            <a:r>
              <a:rPr lang="en-IN" dirty="0"/>
              <a:t>        var sum = </a:t>
            </a:r>
            <a:r>
              <a:rPr lang="en-IN" dirty="0" err="1"/>
              <a:t>a+b+c</a:t>
            </a:r>
            <a:r>
              <a:rPr lang="en-IN" dirty="0"/>
              <a:t>  </a:t>
            </a:r>
          </a:p>
          <a:p>
            <a:r>
              <a:rPr lang="en-IN" dirty="0"/>
              <a:t>        </a:t>
            </a:r>
            <a:r>
              <a:rPr lang="en-IN" dirty="0" err="1"/>
              <a:t>println</a:t>
            </a:r>
            <a:r>
              <a:rPr lang="en-IN" dirty="0"/>
              <a:t>(sum)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a  = new Arithmetic();  </a:t>
            </a:r>
          </a:p>
          <a:p>
            <a:r>
              <a:rPr lang="en-IN" dirty="0"/>
              <a:t>        </a:t>
            </a:r>
            <a:r>
              <a:rPr lang="en-IN" dirty="0" err="1"/>
              <a:t>a.add</a:t>
            </a:r>
            <a:r>
              <a:rPr lang="en-IN" dirty="0"/>
              <a:t>(10,10);  </a:t>
            </a:r>
          </a:p>
          <a:p>
            <a:r>
              <a:rPr lang="en-IN" dirty="0"/>
              <a:t>        </a:t>
            </a:r>
            <a:r>
              <a:rPr lang="en-IN" dirty="0" err="1"/>
              <a:t>a.add</a:t>
            </a:r>
            <a:r>
              <a:rPr lang="en-IN" dirty="0"/>
              <a:t>(10,10,10);  </a:t>
            </a:r>
          </a:p>
          <a:p>
            <a:r>
              <a:rPr lang="en-IN" dirty="0"/>
              <a:t>    }  </a:t>
            </a:r>
          </a:p>
          <a:p>
            <a:r>
              <a:rPr lang="en-IN" dirty="0"/>
              <a:t>} </a:t>
            </a:r>
          </a:p>
        </p:txBody>
      </p:sp>
    </p:spTree>
    <p:extLst>
      <p:ext uri="{BB962C8B-B14F-4D97-AF65-F5344CB8AC3E}">
        <p14:creationId xmlns:p14="http://schemas.microsoft.com/office/powerpoint/2010/main" val="3809066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F0B44-968A-454A-BF3F-404EC8123F60}"/>
              </a:ext>
            </a:extLst>
          </p:cNvPr>
          <p:cNvSpPr txBox="1"/>
          <p:nvPr/>
        </p:nvSpPr>
        <p:spPr>
          <a:xfrm>
            <a:off x="102093" y="68347"/>
            <a:ext cx="4572000" cy="369332"/>
          </a:xfrm>
          <a:prstGeom prst="rect">
            <a:avLst/>
          </a:prstGeom>
          <a:noFill/>
        </p:spPr>
        <p:txBody>
          <a:bodyPr wrap="square">
            <a:spAutoFit/>
          </a:bodyPr>
          <a:lstStyle/>
          <a:p>
            <a:r>
              <a:rPr lang="en-IN" dirty="0"/>
              <a:t>Method Overriding in Scala</a:t>
            </a:r>
          </a:p>
        </p:txBody>
      </p:sp>
      <p:sp>
        <p:nvSpPr>
          <p:cNvPr id="5" name="TextBox 4">
            <a:extLst>
              <a:ext uri="{FF2B5EF4-FFF2-40B4-BE49-F238E27FC236}">
                <a16:creationId xmlns:a16="http://schemas.microsoft.com/office/drawing/2014/main" id="{38B7D1B6-0C6A-4EDC-96AA-5929DF157EA2}"/>
              </a:ext>
            </a:extLst>
          </p:cNvPr>
          <p:cNvSpPr txBox="1"/>
          <p:nvPr/>
        </p:nvSpPr>
        <p:spPr>
          <a:xfrm>
            <a:off x="2867487" y="253013"/>
            <a:ext cx="6174420" cy="2308324"/>
          </a:xfrm>
          <a:prstGeom prst="rect">
            <a:avLst/>
          </a:prstGeom>
          <a:noFill/>
        </p:spPr>
        <p:txBody>
          <a:bodyPr wrap="square">
            <a:spAutoFit/>
          </a:bodyPr>
          <a:lstStyle/>
          <a:p>
            <a:r>
              <a:rPr lang="en-US" dirty="0"/>
              <a:t>Method Overriding in Scala is identical to the method overriding in Java but in Scala, the overriding features are further elaborated as here, both methods as well as var or </a:t>
            </a:r>
            <a:r>
              <a:rPr lang="en-US" dirty="0" err="1"/>
              <a:t>val</a:t>
            </a:r>
            <a:r>
              <a:rPr lang="en-US" dirty="0"/>
              <a:t> can be overridden. If a subclass has the method name identical to the method name defined in the parent class then it is known to be Method Overriding </a:t>
            </a:r>
            <a:r>
              <a:rPr lang="en-US" dirty="0" err="1"/>
              <a:t>i.e</a:t>
            </a:r>
            <a:r>
              <a:rPr lang="en-US" dirty="0"/>
              <a:t>, the sub-classes which are inherited by the declared super class, overrides the method defined in the super class utilizing the override keyword.</a:t>
            </a:r>
            <a:endParaRPr lang="en-IN" dirty="0"/>
          </a:p>
        </p:txBody>
      </p:sp>
      <p:sp>
        <p:nvSpPr>
          <p:cNvPr id="7" name="TextBox 6">
            <a:extLst>
              <a:ext uri="{FF2B5EF4-FFF2-40B4-BE49-F238E27FC236}">
                <a16:creationId xmlns:a16="http://schemas.microsoft.com/office/drawing/2014/main" id="{7B8E4B4B-8030-4FC8-8F98-807C4B7175CB}"/>
              </a:ext>
            </a:extLst>
          </p:cNvPr>
          <p:cNvSpPr txBox="1"/>
          <p:nvPr/>
        </p:nvSpPr>
        <p:spPr>
          <a:xfrm>
            <a:off x="315156" y="437679"/>
            <a:ext cx="2907438" cy="6247864"/>
          </a:xfrm>
          <a:prstGeom prst="rect">
            <a:avLst/>
          </a:prstGeom>
          <a:noFill/>
        </p:spPr>
        <p:txBody>
          <a:bodyPr wrap="square">
            <a:spAutoFit/>
          </a:bodyPr>
          <a:lstStyle/>
          <a:p>
            <a:r>
              <a:rPr lang="en-IN" sz="1000" dirty="0"/>
              <a:t>class </a:t>
            </a:r>
            <a:r>
              <a:rPr lang="en-IN" sz="1000" dirty="0" err="1"/>
              <a:t>Scala_Overridding</a:t>
            </a:r>
            <a:r>
              <a:rPr lang="en-IN" sz="1000" dirty="0"/>
              <a:t> {</a:t>
            </a:r>
          </a:p>
          <a:p>
            <a:r>
              <a:rPr lang="en-IN" sz="1000" dirty="0"/>
              <a:t>  def </a:t>
            </a:r>
            <a:r>
              <a:rPr lang="en-IN" sz="1000" dirty="0" err="1"/>
              <a:t>NumberOfStudents</a:t>
            </a:r>
            <a:r>
              <a:rPr lang="en-IN" sz="1000" dirty="0"/>
              <a:t>()=</a:t>
            </a:r>
          </a:p>
          <a:p>
            <a:r>
              <a:rPr lang="en-IN" sz="1000" dirty="0"/>
              <a:t>  {    0 // Utilized for returning an Integer</a:t>
            </a:r>
          </a:p>
          <a:p>
            <a:r>
              <a:rPr lang="en-IN" sz="1000" dirty="0"/>
              <a:t>  }</a:t>
            </a:r>
          </a:p>
          <a:p>
            <a:r>
              <a:rPr lang="en-IN" sz="1000" dirty="0"/>
              <a:t>}</a:t>
            </a:r>
          </a:p>
          <a:p>
            <a:r>
              <a:rPr lang="en-IN" sz="1000" dirty="0"/>
              <a:t>class class_1 extends </a:t>
            </a:r>
            <a:r>
              <a:rPr lang="en-IN" sz="1000" dirty="0" err="1"/>
              <a:t>Scala_Overridding</a:t>
            </a:r>
            <a:r>
              <a:rPr lang="en-IN" sz="1000" dirty="0"/>
              <a:t> {</a:t>
            </a:r>
          </a:p>
          <a:p>
            <a:r>
              <a:rPr lang="en-IN" sz="1000" dirty="0"/>
              <a:t>  // Using Override keyword</a:t>
            </a:r>
          </a:p>
          <a:p>
            <a:r>
              <a:rPr lang="en-IN" sz="1000" dirty="0"/>
              <a:t>  override def </a:t>
            </a:r>
            <a:r>
              <a:rPr lang="en-IN" sz="1000" dirty="0" err="1"/>
              <a:t>NumberOfStudents</a:t>
            </a:r>
            <a:r>
              <a:rPr lang="en-IN" sz="1000" dirty="0"/>
              <a:t>() = {</a:t>
            </a:r>
          </a:p>
          <a:p>
            <a:r>
              <a:rPr lang="en-IN" sz="1000" dirty="0"/>
              <a:t>    30</a:t>
            </a:r>
          </a:p>
          <a:p>
            <a:r>
              <a:rPr lang="en-IN" sz="1000" dirty="0"/>
              <a:t>  }</a:t>
            </a:r>
          </a:p>
          <a:p>
            <a:r>
              <a:rPr lang="en-IN" sz="1000" dirty="0"/>
              <a:t>}</a:t>
            </a:r>
          </a:p>
          <a:p>
            <a:r>
              <a:rPr lang="en-IN" sz="1000" dirty="0"/>
              <a:t>class class_2 extends </a:t>
            </a:r>
            <a:r>
              <a:rPr lang="en-IN" sz="1000" dirty="0" err="1"/>
              <a:t>Scala_Overridding</a:t>
            </a:r>
            <a:endParaRPr lang="en-IN" sz="1000" dirty="0"/>
          </a:p>
          <a:p>
            <a:r>
              <a:rPr lang="en-IN" sz="1000" dirty="0"/>
              <a:t>{</a:t>
            </a:r>
          </a:p>
          <a:p>
            <a:r>
              <a:rPr lang="en-IN" sz="1000" dirty="0"/>
              <a:t>  // Using override keyword</a:t>
            </a:r>
          </a:p>
          <a:p>
            <a:r>
              <a:rPr lang="en-IN" sz="1000" dirty="0"/>
              <a:t>  override def </a:t>
            </a:r>
            <a:r>
              <a:rPr lang="en-IN" sz="1000" dirty="0" err="1"/>
              <a:t>NumberOfStudents</a:t>
            </a:r>
            <a:r>
              <a:rPr lang="en-IN" sz="1000" dirty="0"/>
              <a:t>()=</a:t>
            </a:r>
          </a:p>
          <a:p>
            <a:r>
              <a:rPr lang="en-IN" sz="1000" dirty="0"/>
              <a:t>  {</a:t>
            </a:r>
          </a:p>
          <a:p>
            <a:r>
              <a:rPr lang="en-IN" sz="1000" dirty="0"/>
              <a:t>    32  }</a:t>
            </a:r>
          </a:p>
          <a:p>
            <a:r>
              <a:rPr lang="en-IN" sz="1000" dirty="0"/>
              <a:t>}class class_3 extends </a:t>
            </a:r>
            <a:r>
              <a:rPr lang="en-IN" sz="1000" dirty="0" err="1"/>
              <a:t>Scala_Overridding</a:t>
            </a:r>
            <a:endParaRPr lang="en-IN" sz="1000" dirty="0"/>
          </a:p>
          <a:p>
            <a:r>
              <a:rPr lang="en-IN" sz="1000" dirty="0"/>
              <a:t>{  // Using override keyword</a:t>
            </a:r>
          </a:p>
          <a:p>
            <a:r>
              <a:rPr lang="en-IN" sz="1000" dirty="0"/>
              <a:t>  override def </a:t>
            </a:r>
            <a:r>
              <a:rPr lang="en-IN" sz="1000" dirty="0" err="1"/>
              <a:t>NumberOfStudents</a:t>
            </a:r>
            <a:r>
              <a:rPr lang="en-IN" sz="1000" dirty="0"/>
              <a:t>()=</a:t>
            </a:r>
          </a:p>
          <a:p>
            <a:r>
              <a:rPr lang="en-IN" sz="1000" dirty="0"/>
              <a:t>  {    29  }</a:t>
            </a:r>
          </a:p>
          <a:p>
            <a:r>
              <a:rPr lang="en-IN" sz="1000" dirty="0"/>
              <a:t>}</a:t>
            </a:r>
          </a:p>
          <a:p>
            <a:r>
              <a:rPr lang="en-IN" sz="1000" dirty="0"/>
              <a:t>object </a:t>
            </a:r>
            <a:r>
              <a:rPr lang="en-IN" sz="1000" dirty="0" err="1"/>
              <a:t>Scala_Overridding_Obj</a:t>
            </a:r>
            <a:r>
              <a:rPr lang="en-IN" sz="1000" dirty="0"/>
              <a:t>{</a:t>
            </a:r>
          </a:p>
          <a:p>
            <a:r>
              <a:rPr lang="en-IN" sz="1000" dirty="0"/>
              <a:t>  def main(</a:t>
            </a:r>
            <a:r>
              <a:rPr lang="en-IN" sz="1000" dirty="0" err="1"/>
              <a:t>args</a:t>
            </a:r>
            <a:r>
              <a:rPr lang="en-IN" sz="1000" dirty="0"/>
              <a:t>: Array[String]): Unit = {</a:t>
            </a:r>
          </a:p>
          <a:p>
            <a:r>
              <a:rPr lang="en-IN" sz="1000" dirty="0"/>
              <a:t>    var x=new class_1()</a:t>
            </a:r>
          </a:p>
          <a:p>
            <a:r>
              <a:rPr lang="en-IN" sz="1000" dirty="0"/>
              <a:t>    var y=new class_2()</a:t>
            </a:r>
          </a:p>
          <a:p>
            <a:r>
              <a:rPr lang="en-IN" sz="1000" dirty="0"/>
              <a:t>    var z=new class_3()</a:t>
            </a:r>
          </a:p>
          <a:p>
            <a:r>
              <a:rPr lang="en-IN" sz="1000" dirty="0"/>
              <a:t>    // Displays number of students in class_1</a:t>
            </a:r>
          </a:p>
          <a:p>
            <a:r>
              <a:rPr lang="en-IN" sz="1000" dirty="0"/>
              <a:t>    </a:t>
            </a:r>
            <a:r>
              <a:rPr lang="en-IN" sz="1000" dirty="0" err="1"/>
              <a:t>println</a:t>
            </a:r>
            <a:r>
              <a:rPr lang="en-IN" sz="1000" dirty="0"/>
              <a:t>("Number of students in class 1 : " +</a:t>
            </a:r>
          </a:p>
          <a:p>
            <a:r>
              <a:rPr lang="en-IN" sz="1000" dirty="0"/>
              <a:t>      </a:t>
            </a:r>
            <a:r>
              <a:rPr lang="en-IN" sz="1000" dirty="0" err="1"/>
              <a:t>x.NumberOfStudents</a:t>
            </a:r>
            <a:r>
              <a:rPr lang="en-IN" sz="1000" dirty="0"/>
              <a:t>())</a:t>
            </a:r>
          </a:p>
          <a:p>
            <a:r>
              <a:rPr lang="en-IN" sz="1000" dirty="0"/>
              <a:t>    // Displays number of students in class_2</a:t>
            </a:r>
          </a:p>
          <a:p>
            <a:r>
              <a:rPr lang="en-IN" sz="1000" dirty="0"/>
              <a:t>    </a:t>
            </a:r>
            <a:r>
              <a:rPr lang="en-IN" sz="1000" dirty="0" err="1"/>
              <a:t>println</a:t>
            </a:r>
            <a:r>
              <a:rPr lang="en-IN" sz="1000" dirty="0"/>
              <a:t>("Number of students in class 2 : " +</a:t>
            </a:r>
          </a:p>
          <a:p>
            <a:r>
              <a:rPr lang="en-IN" sz="1000" dirty="0"/>
              <a:t>      </a:t>
            </a:r>
            <a:r>
              <a:rPr lang="en-IN" sz="1000" dirty="0" err="1"/>
              <a:t>y.NumberOfStudents</a:t>
            </a:r>
            <a:r>
              <a:rPr lang="en-IN" sz="1000" dirty="0"/>
              <a:t>())</a:t>
            </a:r>
          </a:p>
          <a:p>
            <a:endParaRPr lang="en-IN" sz="1000" dirty="0"/>
          </a:p>
          <a:p>
            <a:r>
              <a:rPr lang="en-IN" sz="1000" dirty="0"/>
              <a:t>    // Displays number of students in class_3</a:t>
            </a:r>
          </a:p>
          <a:p>
            <a:r>
              <a:rPr lang="en-IN" sz="1000" dirty="0"/>
              <a:t>    </a:t>
            </a:r>
            <a:r>
              <a:rPr lang="en-IN" sz="1000" dirty="0" err="1"/>
              <a:t>println</a:t>
            </a:r>
            <a:r>
              <a:rPr lang="en-IN" sz="1000" dirty="0"/>
              <a:t>("Number of students in class 3 : " +</a:t>
            </a:r>
          </a:p>
          <a:p>
            <a:r>
              <a:rPr lang="en-IN" sz="1000" dirty="0"/>
              <a:t>      </a:t>
            </a:r>
            <a:r>
              <a:rPr lang="en-IN" sz="1000" dirty="0" err="1"/>
              <a:t>z.NumberOfStudents</a:t>
            </a:r>
            <a:r>
              <a:rPr lang="en-IN" sz="1000" dirty="0"/>
              <a:t>())</a:t>
            </a:r>
          </a:p>
          <a:p>
            <a:r>
              <a:rPr lang="en-IN" sz="1000" dirty="0"/>
              <a:t>  }</a:t>
            </a:r>
          </a:p>
          <a:p>
            <a:r>
              <a:rPr lang="en-IN" sz="1000" dirty="0"/>
              <a:t>}</a:t>
            </a:r>
          </a:p>
        </p:txBody>
      </p:sp>
      <p:sp>
        <p:nvSpPr>
          <p:cNvPr id="9" name="TextBox 8">
            <a:extLst>
              <a:ext uri="{FF2B5EF4-FFF2-40B4-BE49-F238E27FC236}">
                <a16:creationId xmlns:a16="http://schemas.microsoft.com/office/drawing/2014/main" id="{B9C369ED-792F-4933-A624-5AEA57ED3501}"/>
              </a:ext>
            </a:extLst>
          </p:cNvPr>
          <p:cNvSpPr txBox="1"/>
          <p:nvPr/>
        </p:nvSpPr>
        <p:spPr>
          <a:xfrm>
            <a:off x="3866225" y="3281001"/>
            <a:ext cx="4572000" cy="2031325"/>
          </a:xfrm>
          <a:prstGeom prst="rect">
            <a:avLst/>
          </a:prstGeom>
          <a:noFill/>
        </p:spPr>
        <p:txBody>
          <a:bodyPr wrap="square">
            <a:spAutoFit/>
          </a:bodyPr>
          <a:lstStyle/>
          <a:p>
            <a:r>
              <a:rPr lang="en-US" dirty="0"/>
              <a:t>In the above example, we have a class named </a:t>
            </a:r>
            <a:r>
              <a:rPr lang="en-IN" sz="1800" dirty="0" err="1"/>
              <a:t>Scala_Overridding</a:t>
            </a:r>
            <a:r>
              <a:rPr lang="en-US" dirty="0"/>
              <a:t> which defines a method </a:t>
            </a:r>
            <a:r>
              <a:rPr lang="en-US" dirty="0" err="1"/>
              <a:t>NumberOfStudents</a:t>
            </a:r>
            <a:r>
              <a:rPr lang="en-US" dirty="0"/>
              <a:t>() and we have three classes </a:t>
            </a:r>
            <a:r>
              <a:rPr lang="en-US" dirty="0" err="1"/>
              <a:t>i.e</a:t>
            </a:r>
            <a:r>
              <a:rPr lang="en-US" dirty="0"/>
              <a:t>, class_1, class_2 and class_3 which inherit from the super-class School and these sub-classes overrides the method defined in the super-class.</a:t>
            </a:r>
            <a:endParaRPr lang="en-IN" dirty="0"/>
          </a:p>
        </p:txBody>
      </p:sp>
    </p:spTree>
    <p:extLst>
      <p:ext uri="{BB962C8B-B14F-4D97-AF65-F5344CB8AC3E}">
        <p14:creationId xmlns:p14="http://schemas.microsoft.com/office/powerpoint/2010/main" val="534646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617E5-1114-42A4-A08C-0C8DEC5A819B}"/>
              </a:ext>
            </a:extLst>
          </p:cNvPr>
          <p:cNvSpPr txBox="1"/>
          <p:nvPr/>
        </p:nvSpPr>
        <p:spPr>
          <a:xfrm>
            <a:off x="173113" y="204938"/>
            <a:ext cx="8669045" cy="2862322"/>
          </a:xfrm>
          <a:prstGeom prst="rect">
            <a:avLst/>
          </a:prstGeom>
          <a:noFill/>
        </p:spPr>
        <p:txBody>
          <a:bodyPr wrap="square">
            <a:spAutoFit/>
          </a:bodyPr>
          <a:lstStyle/>
          <a:p>
            <a:pPr algn="ctr"/>
            <a:r>
              <a:rPr lang="en-US" b="1" dirty="0"/>
              <a:t>Overriding vs Overloading</a:t>
            </a:r>
          </a:p>
          <a:p>
            <a:r>
              <a:rPr lang="en-US" dirty="0"/>
              <a:t>In Scala, method overloading supplies us with a property which permits us to define methods of identical name but they have different parameters or data types whereas, method overriding permits us to redefine method body of the super class in the subclass of same name and same parameters or data types in order to alter the performance of the method.</a:t>
            </a:r>
          </a:p>
          <a:p>
            <a:r>
              <a:rPr lang="en-US" dirty="0"/>
              <a:t>In Scala, method overriding uses override modifier in order to override a method defined in the super class whereas, method overloading does not requires any keyword or modifier, we just need to change, the order of the parameters used or the number of the parameters of the method or the data types of the parameters for method overloading.</a:t>
            </a:r>
            <a:endParaRPr lang="en-IN" dirty="0"/>
          </a:p>
        </p:txBody>
      </p:sp>
    </p:spTree>
    <p:extLst>
      <p:ext uri="{BB962C8B-B14F-4D97-AF65-F5344CB8AC3E}">
        <p14:creationId xmlns:p14="http://schemas.microsoft.com/office/powerpoint/2010/main" val="4058763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36EB8-4FAB-4F14-B82C-7A058F6DDEC3}"/>
              </a:ext>
            </a:extLst>
          </p:cNvPr>
          <p:cNvSpPr txBox="1"/>
          <p:nvPr/>
        </p:nvSpPr>
        <p:spPr>
          <a:xfrm>
            <a:off x="696897" y="361310"/>
            <a:ext cx="4572000" cy="369332"/>
          </a:xfrm>
          <a:prstGeom prst="rect">
            <a:avLst/>
          </a:prstGeom>
          <a:noFill/>
        </p:spPr>
        <p:txBody>
          <a:bodyPr wrap="square">
            <a:spAutoFit/>
          </a:bodyPr>
          <a:lstStyle/>
          <a:p>
            <a:r>
              <a:rPr lang="en-IN" dirty="0"/>
              <a:t>Lambda Expression in Scala</a:t>
            </a:r>
          </a:p>
        </p:txBody>
      </p:sp>
      <p:sp>
        <p:nvSpPr>
          <p:cNvPr id="4" name="TextBox 3">
            <a:extLst>
              <a:ext uri="{FF2B5EF4-FFF2-40B4-BE49-F238E27FC236}">
                <a16:creationId xmlns:a16="http://schemas.microsoft.com/office/drawing/2014/main" id="{8C489E65-5664-46DA-AEB0-4A872E5132EB}"/>
              </a:ext>
            </a:extLst>
          </p:cNvPr>
          <p:cNvSpPr txBox="1"/>
          <p:nvPr/>
        </p:nvSpPr>
        <p:spPr>
          <a:xfrm>
            <a:off x="1149658" y="916943"/>
            <a:ext cx="6707080" cy="2862322"/>
          </a:xfrm>
          <a:prstGeom prst="rect">
            <a:avLst/>
          </a:prstGeom>
          <a:noFill/>
        </p:spPr>
        <p:txBody>
          <a:bodyPr wrap="square">
            <a:spAutoFit/>
          </a:bodyPr>
          <a:lstStyle/>
          <a:p>
            <a:r>
              <a:rPr lang="en-US" dirty="0"/>
              <a:t>Lambda Expression refers to an expression that uses an anonymous function instead of variable or value. Lambda expressions are more convenient when we have a simple function to be used in one place. These expressions are faster and more expressive than defining a whole function. We can make our lambda expressions reusable for any kind of transformations. It can iterate over a collection of objects and perform some kind of transformation to them.</a:t>
            </a:r>
          </a:p>
          <a:p>
            <a:r>
              <a:rPr lang="en-US" dirty="0"/>
              <a:t>Syntax:</a:t>
            </a:r>
          </a:p>
          <a:p>
            <a:endParaRPr lang="en-US" dirty="0"/>
          </a:p>
          <a:p>
            <a:r>
              <a:rPr lang="en-US" dirty="0" err="1"/>
              <a:t>val</a:t>
            </a:r>
            <a:r>
              <a:rPr lang="en-US" dirty="0"/>
              <a:t> </a:t>
            </a:r>
            <a:r>
              <a:rPr lang="en-US" dirty="0" err="1"/>
              <a:t>lambda_exp</a:t>
            </a:r>
            <a:r>
              <a:rPr lang="en-US" dirty="0"/>
              <a:t> = (</a:t>
            </a:r>
            <a:r>
              <a:rPr lang="en-US" dirty="0" err="1"/>
              <a:t>variable:Type</a:t>
            </a:r>
            <a:r>
              <a:rPr lang="en-US" dirty="0"/>
              <a:t>) =&gt; </a:t>
            </a:r>
            <a:r>
              <a:rPr lang="en-US" dirty="0" err="1"/>
              <a:t>Transformation_Expression</a:t>
            </a:r>
            <a:endParaRPr lang="en-IN" dirty="0"/>
          </a:p>
        </p:txBody>
      </p:sp>
      <p:sp>
        <p:nvSpPr>
          <p:cNvPr id="6" name="TextBox 5">
            <a:extLst>
              <a:ext uri="{FF2B5EF4-FFF2-40B4-BE49-F238E27FC236}">
                <a16:creationId xmlns:a16="http://schemas.microsoft.com/office/drawing/2014/main" id="{8DDE613E-DED8-4FB9-96E9-1B333AB6EE25}"/>
              </a:ext>
            </a:extLst>
          </p:cNvPr>
          <p:cNvSpPr txBox="1"/>
          <p:nvPr/>
        </p:nvSpPr>
        <p:spPr>
          <a:xfrm>
            <a:off x="1917577" y="4127195"/>
            <a:ext cx="5863701" cy="1200329"/>
          </a:xfrm>
          <a:prstGeom prst="rect">
            <a:avLst/>
          </a:prstGeom>
          <a:noFill/>
        </p:spPr>
        <p:txBody>
          <a:bodyPr wrap="square">
            <a:spAutoFit/>
          </a:bodyPr>
          <a:lstStyle/>
          <a:p>
            <a:r>
              <a:rPr lang="en-US" dirty="0"/>
              <a:t>Example:</a:t>
            </a:r>
          </a:p>
          <a:p>
            <a:endParaRPr lang="en-US" dirty="0"/>
          </a:p>
          <a:p>
            <a:r>
              <a:rPr lang="en-US" dirty="0"/>
              <a:t>// lambda expression to find double of x</a:t>
            </a:r>
          </a:p>
          <a:p>
            <a:r>
              <a:rPr lang="en-US" dirty="0" err="1"/>
              <a:t>val</a:t>
            </a:r>
            <a:r>
              <a:rPr lang="en-US" dirty="0"/>
              <a:t> ex = (</a:t>
            </a:r>
            <a:r>
              <a:rPr lang="en-US" dirty="0" err="1"/>
              <a:t>x:Int</a:t>
            </a:r>
            <a:r>
              <a:rPr lang="en-US" dirty="0"/>
              <a:t>) =&gt; x + x</a:t>
            </a:r>
            <a:endParaRPr lang="en-IN" dirty="0"/>
          </a:p>
        </p:txBody>
      </p:sp>
    </p:spTree>
    <p:extLst>
      <p:ext uri="{BB962C8B-B14F-4D97-AF65-F5344CB8AC3E}">
        <p14:creationId xmlns:p14="http://schemas.microsoft.com/office/powerpoint/2010/main" val="29941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BEA4E-8D0F-4FE3-8FB6-1EC96BF30842}"/>
              </a:ext>
            </a:extLst>
          </p:cNvPr>
          <p:cNvSpPr txBox="1"/>
          <p:nvPr/>
        </p:nvSpPr>
        <p:spPr>
          <a:xfrm>
            <a:off x="235259" y="185510"/>
            <a:ext cx="8358325" cy="923330"/>
          </a:xfrm>
          <a:prstGeom prst="rect">
            <a:avLst/>
          </a:prstGeom>
          <a:noFill/>
        </p:spPr>
        <p:txBody>
          <a:bodyPr wrap="square">
            <a:spAutoFit/>
          </a:bodyPr>
          <a:lstStyle/>
          <a:p>
            <a:r>
              <a:rPr lang="en-US" dirty="0"/>
              <a:t>Working With Lambda Expressions</a:t>
            </a:r>
          </a:p>
          <a:p>
            <a:r>
              <a:rPr lang="en-US" dirty="0"/>
              <a:t>We can pass values to a lambda just like a normal function call.</a:t>
            </a:r>
          </a:p>
          <a:p>
            <a:r>
              <a:rPr lang="en-US" dirty="0"/>
              <a:t>Example :</a:t>
            </a:r>
            <a:endParaRPr lang="en-IN" dirty="0"/>
          </a:p>
        </p:txBody>
      </p:sp>
      <p:sp>
        <p:nvSpPr>
          <p:cNvPr id="4" name="TextBox 3">
            <a:extLst>
              <a:ext uri="{FF2B5EF4-FFF2-40B4-BE49-F238E27FC236}">
                <a16:creationId xmlns:a16="http://schemas.microsoft.com/office/drawing/2014/main" id="{B1F36DEF-1B5B-48C6-A19E-B7FC775A7826}"/>
              </a:ext>
            </a:extLst>
          </p:cNvPr>
          <p:cNvSpPr txBox="1"/>
          <p:nvPr/>
        </p:nvSpPr>
        <p:spPr>
          <a:xfrm>
            <a:off x="2601157" y="1172644"/>
            <a:ext cx="6383045" cy="3416320"/>
          </a:xfrm>
          <a:prstGeom prst="rect">
            <a:avLst/>
          </a:prstGeom>
          <a:noFill/>
        </p:spPr>
        <p:txBody>
          <a:bodyPr wrap="square">
            <a:spAutoFit/>
          </a:bodyPr>
          <a:lstStyle/>
          <a:p>
            <a:r>
              <a:rPr lang="en-IN" dirty="0"/>
              <a:t>object </a:t>
            </a:r>
            <a:r>
              <a:rPr lang="en-IN" dirty="0" err="1"/>
              <a:t>Scala_lambda</a:t>
            </a:r>
            <a:r>
              <a:rPr lang="en-IN" dirty="0"/>
              <a:t> {</a:t>
            </a:r>
          </a:p>
          <a:p>
            <a:r>
              <a:rPr lang="en-IN" dirty="0"/>
              <a:t>  def main(</a:t>
            </a:r>
            <a:r>
              <a:rPr lang="en-IN" dirty="0" err="1"/>
              <a:t>args</a:t>
            </a:r>
            <a:r>
              <a:rPr lang="en-IN" dirty="0"/>
              <a:t>: Array[String]): Unit = {</a:t>
            </a:r>
          </a:p>
          <a:p>
            <a:r>
              <a:rPr lang="en-IN" dirty="0"/>
              <a:t>    // lambda expression</a:t>
            </a:r>
          </a:p>
          <a:p>
            <a:r>
              <a:rPr lang="en-IN" dirty="0"/>
              <a:t>    </a:t>
            </a:r>
            <a:r>
              <a:rPr lang="en-IN" dirty="0" err="1"/>
              <a:t>val</a:t>
            </a:r>
            <a:r>
              <a:rPr lang="en-IN" dirty="0"/>
              <a:t> ex1 = (</a:t>
            </a:r>
            <a:r>
              <a:rPr lang="en-IN" dirty="0" err="1"/>
              <a:t>x:Int</a:t>
            </a:r>
            <a:r>
              <a:rPr lang="en-IN" dirty="0"/>
              <a:t>) =&gt; x + 2</a:t>
            </a:r>
          </a:p>
          <a:p>
            <a:endParaRPr lang="en-IN" dirty="0"/>
          </a:p>
          <a:p>
            <a:r>
              <a:rPr lang="en-IN" dirty="0"/>
              <a:t>    // with multiple parameters</a:t>
            </a:r>
          </a:p>
          <a:p>
            <a:r>
              <a:rPr lang="en-IN" dirty="0"/>
              <a:t>    </a:t>
            </a:r>
            <a:r>
              <a:rPr lang="en-IN" dirty="0" err="1"/>
              <a:t>val</a:t>
            </a:r>
            <a:r>
              <a:rPr lang="en-IN" dirty="0"/>
              <a:t> ex2 = (</a:t>
            </a:r>
            <a:r>
              <a:rPr lang="en-IN" dirty="0" err="1"/>
              <a:t>x:Int</a:t>
            </a:r>
            <a:r>
              <a:rPr lang="en-IN" dirty="0"/>
              <a:t>, y:Int) =&gt; x * y</a:t>
            </a:r>
          </a:p>
          <a:p>
            <a:endParaRPr lang="en-IN" dirty="0"/>
          </a:p>
          <a:p>
            <a:r>
              <a:rPr lang="en-IN" dirty="0"/>
              <a:t>    </a:t>
            </a:r>
            <a:r>
              <a:rPr lang="en-IN" dirty="0" err="1"/>
              <a:t>println</a:t>
            </a:r>
            <a:r>
              <a:rPr lang="en-IN" dirty="0"/>
              <a:t>(ex1(7))</a:t>
            </a:r>
          </a:p>
          <a:p>
            <a:r>
              <a:rPr lang="en-IN" dirty="0"/>
              <a:t>    </a:t>
            </a:r>
            <a:r>
              <a:rPr lang="en-IN" dirty="0" err="1"/>
              <a:t>println</a:t>
            </a:r>
            <a:r>
              <a:rPr lang="en-IN" dirty="0"/>
              <a:t>(ex2(2, 3))</a:t>
            </a:r>
          </a:p>
          <a:p>
            <a:r>
              <a:rPr lang="en-IN" dirty="0"/>
              <a:t>  }</a:t>
            </a:r>
          </a:p>
          <a:p>
            <a:r>
              <a:rPr lang="en-IN" dirty="0"/>
              <a:t>}</a:t>
            </a:r>
          </a:p>
        </p:txBody>
      </p:sp>
      <p:sp>
        <p:nvSpPr>
          <p:cNvPr id="6" name="TextBox 5">
            <a:extLst>
              <a:ext uri="{FF2B5EF4-FFF2-40B4-BE49-F238E27FC236}">
                <a16:creationId xmlns:a16="http://schemas.microsoft.com/office/drawing/2014/main" id="{AABDC9B3-D030-44DF-B080-B458CEC23B79}"/>
              </a:ext>
            </a:extLst>
          </p:cNvPr>
          <p:cNvSpPr txBox="1"/>
          <p:nvPr/>
        </p:nvSpPr>
        <p:spPr>
          <a:xfrm>
            <a:off x="235259" y="4457421"/>
            <a:ext cx="7976586" cy="1477328"/>
          </a:xfrm>
          <a:prstGeom prst="rect">
            <a:avLst/>
          </a:prstGeom>
          <a:noFill/>
        </p:spPr>
        <p:txBody>
          <a:bodyPr wrap="square">
            <a:spAutoFit/>
          </a:bodyPr>
          <a:lstStyle/>
          <a:p>
            <a:r>
              <a:rPr lang="en-US" dirty="0"/>
              <a:t>We can see that the defined anonymous function to perform the square operation is not reusable.</a:t>
            </a:r>
          </a:p>
          <a:p>
            <a:endParaRPr lang="en-US" dirty="0"/>
          </a:p>
          <a:p>
            <a:r>
              <a:rPr lang="en-US" dirty="0"/>
              <a:t>We are passing it as an argument. However, we can make it reusable and may use it with different collections.</a:t>
            </a:r>
            <a:endParaRPr lang="en-IN" dirty="0"/>
          </a:p>
        </p:txBody>
      </p:sp>
    </p:spTree>
    <p:extLst>
      <p:ext uri="{BB962C8B-B14F-4D97-AF65-F5344CB8AC3E}">
        <p14:creationId xmlns:p14="http://schemas.microsoft.com/office/powerpoint/2010/main" val="25267872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5EB34-82F6-4DC9-BD85-366B83FFC65E}"/>
              </a:ext>
            </a:extLst>
          </p:cNvPr>
          <p:cNvSpPr txBox="1"/>
          <p:nvPr/>
        </p:nvSpPr>
        <p:spPr>
          <a:xfrm>
            <a:off x="448323" y="201396"/>
            <a:ext cx="6582792" cy="4524315"/>
          </a:xfrm>
          <a:prstGeom prst="rect">
            <a:avLst/>
          </a:prstGeom>
          <a:noFill/>
        </p:spPr>
        <p:txBody>
          <a:bodyPr wrap="square">
            <a:spAutoFit/>
          </a:bodyPr>
          <a:lstStyle/>
          <a:p>
            <a:r>
              <a:rPr lang="en-IN" dirty="0"/>
              <a:t>object </a:t>
            </a:r>
            <a:r>
              <a:rPr lang="en-IN" dirty="0" err="1"/>
              <a:t>Scala_Lambda_reuse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l1 = List(1, 1, 2, 3, 5, 8)</a:t>
            </a:r>
          </a:p>
          <a:p>
            <a:r>
              <a:rPr lang="en-IN" dirty="0"/>
              <a:t>    </a:t>
            </a:r>
            <a:r>
              <a:rPr lang="en-IN" dirty="0" err="1"/>
              <a:t>val</a:t>
            </a:r>
            <a:r>
              <a:rPr lang="en-IN" dirty="0"/>
              <a:t> l2 = List(13, 21, 34)</a:t>
            </a:r>
          </a:p>
          <a:p>
            <a:endParaRPr lang="en-IN" dirty="0"/>
          </a:p>
          <a:p>
            <a:r>
              <a:rPr lang="en-IN" dirty="0"/>
              <a:t>    // reusable lambda</a:t>
            </a:r>
          </a:p>
          <a:p>
            <a:r>
              <a:rPr lang="en-IN" dirty="0"/>
              <a:t>    </a:t>
            </a:r>
            <a:r>
              <a:rPr lang="en-IN" dirty="0" err="1"/>
              <a:t>val</a:t>
            </a:r>
            <a:r>
              <a:rPr lang="en-IN" dirty="0"/>
              <a:t> </a:t>
            </a:r>
            <a:r>
              <a:rPr lang="en-IN" dirty="0" err="1"/>
              <a:t>func</a:t>
            </a:r>
            <a:r>
              <a:rPr lang="en-IN" dirty="0"/>
              <a:t> = (</a:t>
            </a:r>
            <a:r>
              <a:rPr lang="en-IN" dirty="0" err="1"/>
              <a:t>x:Int</a:t>
            </a:r>
            <a:r>
              <a:rPr lang="en-IN" dirty="0"/>
              <a:t>) =&gt; x * x</a:t>
            </a:r>
          </a:p>
          <a:p>
            <a:endParaRPr lang="en-IN" dirty="0"/>
          </a:p>
          <a:p>
            <a:r>
              <a:rPr lang="en-IN" dirty="0"/>
              <a:t>    // squaring each element of the lists</a:t>
            </a:r>
          </a:p>
          <a:p>
            <a:r>
              <a:rPr lang="en-IN" dirty="0"/>
              <a:t>    </a:t>
            </a:r>
            <a:r>
              <a:rPr lang="en-IN" dirty="0" err="1"/>
              <a:t>val</a:t>
            </a:r>
            <a:r>
              <a:rPr lang="en-IN" dirty="0"/>
              <a:t> res1 = l1.map( </a:t>
            </a:r>
            <a:r>
              <a:rPr lang="en-IN" dirty="0" err="1"/>
              <a:t>func</a:t>
            </a:r>
            <a:r>
              <a:rPr lang="en-IN" dirty="0"/>
              <a:t> )</a:t>
            </a:r>
          </a:p>
          <a:p>
            <a:r>
              <a:rPr lang="en-IN" dirty="0"/>
              <a:t>    </a:t>
            </a:r>
            <a:r>
              <a:rPr lang="en-IN" dirty="0" err="1"/>
              <a:t>val</a:t>
            </a:r>
            <a:r>
              <a:rPr lang="en-IN" dirty="0"/>
              <a:t> res2 = l2.map( </a:t>
            </a:r>
            <a:r>
              <a:rPr lang="en-IN" dirty="0" err="1"/>
              <a:t>func</a:t>
            </a:r>
            <a:r>
              <a:rPr lang="en-IN" dirty="0"/>
              <a:t> )</a:t>
            </a:r>
          </a:p>
          <a:p>
            <a:endParaRPr lang="en-IN" dirty="0"/>
          </a:p>
          <a:p>
            <a:r>
              <a:rPr lang="en-IN" dirty="0"/>
              <a:t>    </a:t>
            </a:r>
            <a:r>
              <a:rPr lang="en-IN" dirty="0" err="1"/>
              <a:t>println</a:t>
            </a:r>
            <a:r>
              <a:rPr lang="en-IN" dirty="0"/>
              <a:t>(res1)</a:t>
            </a:r>
          </a:p>
          <a:p>
            <a:r>
              <a:rPr lang="en-IN" dirty="0"/>
              <a:t>    </a:t>
            </a:r>
            <a:r>
              <a:rPr lang="en-IN" dirty="0" err="1"/>
              <a:t>println</a:t>
            </a:r>
            <a:r>
              <a:rPr lang="en-IN" dirty="0"/>
              <a:t>(res2)</a:t>
            </a:r>
          </a:p>
          <a:p>
            <a:r>
              <a:rPr lang="en-IN" dirty="0"/>
              <a:t>  }</a:t>
            </a:r>
          </a:p>
          <a:p>
            <a:r>
              <a:rPr lang="en-IN" dirty="0"/>
              <a:t>}</a:t>
            </a:r>
          </a:p>
        </p:txBody>
      </p:sp>
    </p:spTree>
    <p:extLst>
      <p:ext uri="{BB962C8B-B14F-4D97-AF65-F5344CB8AC3E}">
        <p14:creationId xmlns:p14="http://schemas.microsoft.com/office/powerpoint/2010/main" val="559591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06AA5-6548-444B-8B7F-5DFD0A570EDA}"/>
              </a:ext>
            </a:extLst>
          </p:cNvPr>
          <p:cNvSpPr txBox="1"/>
          <p:nvPr/>
        </p:nvSpPr>
        <p:spPr>
          <a:xfrm>
            <a:off x="448321" y="320466"/>
            <a:ext cx="8340571" cy="369332"/>
          </a:xfrm>
          <a:prstGeom prst="rect">
            <a:avLst/>
          </a:prstGeom>
          <a:noFill/>
        </p:spPr>
        <p:txBody>
          <a:bodyPr wrap="square">
            <a:spAutoFit/>
          </a:bodyPr>
          <a:lstStyle/>
          <a:p>
            <a:r>
              <a:rPr lang="en-US" dirty="0"/>
              <a:t>A lambda can also be used as a parameter to a function.</a:t>
            </a:r>
            <a:endParaRPr lang="en-IN" dirty="0"/>
          </a:p>
        </p:txBody>
      </p:sp>
      <p:sp>
        <p:nvSpPr>
          <p:cNvPr id="5" name="TextBox 4">
            <a:extLst>
              <a:ext uri="{FF2B5EF4-FFF2-40B4-BE49-F238E27FC236}">
                <a16:creationId xmlns:a16="http://schemas.microsoft.com/office/drawing/2014/main" id="{CE92404F-ED8A-46BB-85DA-5BC6982EDEF2}"/>
              </a:ext>
            </a:extLst>
          </p:cNvPr>
          <p:cNvSpPr txBox="1"/>
          <p:nvPr/>
        </p:nvSpPr>
        <p:spPr>
          <a:xfrm>
            <a:off x="497148" y="689798"/>
            <a:ext cx="7457243" cy="4524315"/>
          </a:xfrm>
          <a:prstGeom prst="rect">
            <a:avLst/>
          </a:prstGeom>
          <a:noFill/>
        </p:spPr>
        <p:txBody>
          <a:bodyPr wrap="square">
            <a:spAutoFit/>
          </a:bodyPr>
          <a:lstStyle/>
          <a:p>
            <a:r>
              <a:rPr lang="en-IN" dirty="0"/>
              <a:t>object </a:t>
            </a:r>
            <a:r>
              <a:rPr lang="en-IN" dirty="0" err="1"/>
              <a:t>Scala_lambda_AsParameter</a:t>
            </a:r>
            <a:r>
              <a:rPr lang="en-IN" dirty="0"/>
              <a:t> {</a:t>
            </a:r>
          </a:p>
          <a:p>
            <a:endParaRPr lang="en-IN" dirty="0"/>
          </a:p>
          <a:p>
            <a:r>
              <a:rPr lang="en-IN" dirty="0"/>
              <a:t>  // transform function with integer x and</a:t>
            </a:r>
          </a:p>
          <a:p>
            <a:r>
              <a:rPr lang="en-IN" dirty="0"/>
              <a:t>  // function f as parameter</a:t>
            </a:r>
          </a:p>
          <a:p>
            <a:r>
              <a:rPr lang="en-IN" dirty="0"/>
              <a:t>  // f accepts Int and returns Double</a:t>
            </a:r>
          </a:p>
          <a:p>
            <a:r>
              <a:rPr lang="en-IN" dirty="0"/>
              <a:t>  def transform( x:Int, f:Int =&gt; Double)</a:t>
            </a:r>
          </a:p>
          <a:p>
            <a:r>
              <a:rPr lang="en-IN" dirty="0"/>
              <a:t>  =</a:t>
            </a:r>
          </a:p>
          <a:p>
            <a:r>
              <a:rPr lang="en-IN" dirty="0"/>
              <a:t>    f(x)</a:t>
            </a:r>
          </a:p>
          <a:p>
            <a:r>
              <a:rPr lang="en-IN" dirty="0"/>
              <a:t>  def main(</a:t>
            </a:r>
            <a:r>
              <a:rPr lang="en-IN" dirty="0" err="1"/>
              <a:t>args</a:t>
            </a:r>
            <a:r>
              <a:rPr lang="en-IN" dirty="0"/>
              <a:t>: Array[String]): Unit = {</a:t>
            </a:r>
          </a:p>
          <a:p>
            <a:endParaRPr lang="en-IN" dirty="0"/>
          </a:p>
          <a:p>
            <a:r>
              <a:rPr lang="en-IN" dirty="0"/>
              <a:t>    // lambda is passed to f:Int =&gt; Double</a:t>
            </a:r>
          </a:p>
          <a:p>
            <a:r>
              <a:rPr lang="en-IN" dirty="0"/>
              <a:t>    </a:t>
            </a:r>
            <a:r>
              <a:rPr lang="en-IN" dirty="0" err="1"/>
              <a:t>val</a:t>
            </a:r>
            <a:r>
              <a:rPr lang="en-IN" dirty="0"/>
              <a:t> res = transform(2, r =&gt; 3.14 * r * r)</a:t>
            </a:r>
          </a:p>
          <a:p>
            <a:endParaRPr lang="en-IN" dirty="0"/>
          </a:p>
          <a:p>
            <a:r>
              <a:rPr lang="en-IN" dirty="0"/>
              <a:t>    </a:t>
            </a:r>
            <a:r>
              <a:rPr lang="en-IN" dirty="0" err="1"/>
              <a:t>println</a:t>
            </a:r>
            <a:r>
              <a:rPr lang="en-IN" dirty="0"/>
              <a:t>(res)</a:t>
            </a:r>
          </a:p>
          <a:p>
            <a:r>
              <a:rPr lang="en-IN" dirty="0"/>
              <a:t>  }</a:t>
            </a:r>
          </a:p>
          <a:p>
            <a:r>
              <a:rPr lang="en-IN" dirty="0"/>
              <a:t>}</a:t>
            </a:r>
          </a:p>
        </p:txBody>
      </p:sp>
      <p:sp>
        <p:nvSpPr>
          <p:cNvPr id="7" name="TextBox 6">
            <a:extLst>
              <a:ext uri="{FF2B5EF4-FFF2-40B4-BE49-F238E27FC236}">
                <a16:creationId xmlns:a16="http://schemas.microsoft.com/office/drawing/2014/main" id="{43E120CB-C343-4B30-B3B1-29882E585F59}"/>
              </a:ext>
            </a:extLst>
          </p:cNvPr>
          <p:cNvSpPr txBox="1"/>
          <p:nvPr/>
        </p:nvSpPr>
        <p:spPr>
          <a:xfrm>
            <a:off x="2441360" y="5064659"/>
            <a:ext cx="6205491" cy="1200329"/>
          </a:xfrm>
          <a:prstGeom prst="rect">
            <a:avLst/>
          </a:prstGeom>
          <a:noFill/>
        </p:spPr>
        <p:txBody>
          <a:bodyPr wrap="square">
            <a:spAutoFit/>
          </a:bodyPr>
          <a:lstStyle/>
          <a:p>
            <a:r>
              <a:rPr lang="en-US" dirty="0"/>
              <a:t>In above example, transform function accepts integer x and function f, applies the transformation to x defined by f. Lambda passed as the parameter in function call returns Double type. Therefore, parameter f must obey the lambda definition.</a:t>
            </a:r>
            <a:endParaRPr lang="en-IN" dirty="0"/>
          </a:p>
        </p:txBody>
      </p:sp>
    </p:spTree>
    <p:extLst>
      <p:ext uri="{BB962C8B-B14F-4D97-AF65-F5344CB8AC3E}">
        <p14:creationId xmlns:p14="http://schemas.microsoft.com/office/powerpoint/2010/main" val="3406456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2EE04-44A8-4A71-B8ED-B671A83F0FFE}"/>
              </a:ext>
            </a:extLst>
          </p:cNvPr>
          <p:cNvSpPr txBox="1"/>
          <p:nvPr/>
        </p:nvSpPr>
        <p:spPr>
          <a:xfrm>
            <a:off x="244136" y="281372"/>
            <a:ext cx="8420470" cy="923330"/>
          </a:xfrm>
          <a:prstGeom prst="rect">
            <a:avLst/>
          </a:prstGeom>
          <a:noFill/>
        </p:spPr>
        <p:txBody>
          <a:bodyPr wrap="square">
            <a:spAutoFit/>
          </a:bodyPr>
          <a:lstStyle/>
          <a:p>
            <a:r>
              <a:rPr lang="en-US" dirty="0"/>
              <a:t>We can perform the same task on any collection as well. In case of collections, the only change we need to make in transform function is using map function to apply transformation defined by f to every element of the list l.</a:t>
            </a:r>
            <a:endParaRPr lang="en-IN" dirty="0"/>
          </a:p>
        </p:txBody>
      </p:sp>
      <p:sp>
        <p:nvSpPr>
          <p:cNvPr id="5" name="TextBox 4">
            <a:extLst>
              <a:ext uri="{FF2B5EF4-FFF2-40B4-BE49-F238E27FC236}">
                <a16:creationId xmlns:a16="http://schemas.microsoft.com/office/drawing/2014/main" id="{4A339802-C58D-4DFA-8ABB-2F7963EC4C21}"/>
              </a:ext>
            </a:extLst>
          </p:cNvPr>
          <p:cNvSpPr txBox="1"/>
          <p:nvPr/>
        </p:nvSpPr>
        <p:spPr>
          <a:xfrm>
            <a:off x="581488" y="1321772"/>
            <a:ext cx="7115452" cy="3693319"/>
          </a:xfrm>
          <a:prstGeom prst="rect">
            <a:avLst/>
          </a:prstGeom>
          <a:noFill/>
        </p:spPr>
        <p:txBody>
          <a:bodyPr wrap="square">
            <a:spAutoFit/>
          </a:bodyPr>
          <a:lstStyle/>
          <a:p>
            <a:r>
              <a:rPr lang="en-IN" dirty="0"/>
              <a:t>object </a:t>
            </a:r>
            <a:r>
              <a:rPr lang="en-IN" dirty="0" err="1"/>
              <a:t>Scala_lambda_WithAnyCollection</a:t>
            </a:r>
            <a:r>
              <a:rPr lang="en-IN" dirty="0"/>
              <a:t> {</a:t>
            </a:r>
          </a:p>
          <a:p>
            <a:r>
              <a:rPr lang="en-IN" dirty="0"/>
              <a:t>  def transform( l:List[Int], f:Int =&gt; Double)</a:t>
            </a:r>
          </a:p>
          <a:p>
            <a:r>
              <a:rPr lang="en-IN" dirty="0"/>
              <a:t>  = {</a:t>
            </a:r>
          </a:p>
          <a:p>
            <a:r>
              <a:rPr lang="en-IN" dirty="0"/>
              <a:t>    </a:t>
            </a:r>
            <a:r>
              <a:rPr lang="en-IN" dirty="0" err="1"/>
              <a:t>l.map</a:t>
            </a:r>
            <a:r>
              <a:rPr lang="en-IN" dirty="0"/>
              <a:t>(f)</a:t>
            </a:r>
          </a:p>
          <a:p>
            <a:endParaRPr lang="en-IN" dirty="0"/>
          </a:p>
          <a:p>
            <a:endParaRPr lang="en-IN" dirty="0"/>
          </a:p>
          <a:p>
            <a:r>
              <a:rPr lang="en-IN" dirty="0"/>
              <a:t>    }</a:t>
            </a:r>
          </a:p>
          <a:p>
            <a:r>
              <a:rPr lang="en-IN" dirty="0"/>
              <a:t>  def main(</a:t>
            </a:r>
            <a:r>
              <a:rPr lang="en-IN" dirty="0" err="1"/>
              <a:t>args</a:t>
            </a:r>
            <a:r>
              <a:rPr lang="en-IN" dirty="0"/>
              <a:t>: Array[String]): Unit = {</a:t>
            </a:r>
          </a:p>
          <a:p>
            <a:r>
              <a:rPr lang="en-IN" dirty="0"/>
              <a:t>    // lambda is passed to f:Int =&gt; Double</a:t>
            </a:r>
          </a:p>
          <a:p>
            <a:r>
              <a:rPr lang="en-IN" dirty="0"/>
              <a:t>    </a:t>
            </a:r>
            <a:r>
              <a:rPr lang="en-IN" dirty="0" err="1"/>
              <a:t>val</a:t>
            </a:r>
            <a:r>
              <a:rPr lang="en-IN" dirty="0"/>
              <a:t> res = transform(List(1, 2, 3), r =&gt; 3.14 * r * r)</a:t>
            </a:r>
          </a:p>
          <a:p>
            <a:r>
              <a:rPr lang="en-IN" dirty="0"/>
              <a:t>    </a:t>
            </a:r>
            <a:r>
              <a:rPr lang="en-IN" dirty="0" err="1"/>
              <a:t>println</a:t>
            </a:r>
            <a:r>
              <a:rPr lang="en-IN" dirty="0"/>
              <a:t>(res)</a:t>
            </a:r>
          </a:p>
          <a:p>
            <a:r>
              <a:rPr lang="en-IN" dirty="0"/>
              <a:t>  }</a:t>
            </a:r>
          </a:p>
          <a:p>
            <a:r>
              <a:rPr lang="en-IN" dirty="0"/>
              <a:t>}</a:t>
            </a:r>
          </a:p>
        </p:txBody>
      </p:sp>
    </p:spTree>
    <p:extLst>
      <p:ext uri="{BB962C8B-B14F-4D97-AF65-F5344CB8AC3E}">
        <p14:creationId xmlns:p14="http://schemas.microsoft.com/office/powerpoint/2010/main" val="850795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FF5C-A9CE-415A-AB36-EAD951BF48CD}"/>
              </a:ext>
            </a:extLst>
          </p:cNvPr>
          <p:cNvSpPr txBox="1"/>
          <p:nvPr/>
        </p:nvSpPr>
        <p:spPr>
          <a:xfrm>
            <a:off x="235258" y="237022"/>
            <a:ext cx="4572000" cy="369332"/>
          </a:xfrm>
          <a:prstGeom prst="rect">
            <a:avLst/>
          </a:prstGeom>
          <a:noFill/>
        </p:spPr>
        <p:txBody>
          <a:bodyPr wrap="square">
            <a:spAutoFit/>
          </a:bodyPr>
          <a:lstStyle/>
          <a:p>
            <a:r>
              <a:rPr lang="en-IN" dirty="0"/>
              <a:t>Anonymous Functions in Scala</a:t>
            </a:r>
          </a:p>
        </p:txBody>
      </p:sp>
      <p:sp>
        <p:nvSpPr>
          <p:cNvPr id="5" name="TextBox 4">
            <a:extLst>
              <a:ext uri="{FF2B5EF4-FFF2-40B4-BE49-F238E27FC236}">
                <a16:creationId xmlns:a16="http://schemas.microsoft.com/office/drawing/2014/main" id="{4BD30C04-879B-4AA8-8C63-8A54DD74B6BF}"/>
              </a:ext>
            </a:extLst>
          </p:cNvPr>
          <p:cNvSpPr txBox="1"/>
          <p:nvPr/>
        </p:nvSpPr>
        <p:spPr>
          <a:xfrm>
            <a:off x="319597" y="725217"/>
            <a:ext cx="8522562" cy="2585323"/>
          </a:xfrm>
          <a:prstGeom prst="rect">
            <a:avLst/>
          </a:prstGeom>
          <a:noFill/>
        </p:spPr>
        <p:txBody>
          <a:bodyPr wrap="square">
            <a:spAutoFit/>
          </a:bodyPr>
          <a:lstStyle/>
          <a:p>
            <a:r>
              <a:rPr lang="en-US" dirty="0"/>
              <a:t>In Scala, An anonymous function is also known as a function literal. A function which does not contain a name is known as an anonymous function. An anonymous function provides a lightweight function definition. It is useful when we want to create an inline function.</a:t>
            </a:r>
          </a:p>
          <a:p>
            <a:r>
              <a:rPr lang="en-US" dirty="0"/>
              <a:t>Syntax:</a:t>
            </a:r>
          </a:p>
          <a:p>
            <a:endParaRPr lang="en-US" dirty="0"/>
          </a:p>
          <a:p>
            <a:r>
              <a:rPr lang="en-US" dirty="0"/>
              <a:t>(</a:t>
            </a:r>
            <a:r>
              <a:rPr lang="en-US" dirty="0" err="1"/>
              <a:t>z:Int</a:t>
            </a:r>
            <a:r>
              <a:rPr lang="en-US" dirty="0"/>
              <a:t>, y:Int)=&gt; z*y</a:t>
            </a:r>
          </a:p>
          <a:p>
            <a:r>
              <a:rPr lang="en-US" dirty="0"/>
              <a:t>Or</a:t>
            </a:r>
          </a:p>
          <a:p>
            <a:r>
              <a:rPr lang="en-US" dirty="0"/>
              <a:t>(_:Int)*(_Int)</a:t>
            </a:r>
            <a:endParaRPr lang="en-IN" dirty="0"/>
          </a:p>
        </p:txBody>
      </p:sp>
      <p:sp>
        <p:nvSpPr>
          <p:cNvPr id="7" name="TextBox 6">
            <a:extLst>
              <a:ext uri="{FF2B5EF4-FFF2-40B4-BE49-F238E27FC236}">
                <a16:creationId xmlns:a16="http://schemas.microsoft.com/office/drawing/2014/main" id="{4A502E34-DB8A-4139-A7DE-CEAD58F286F8}"/>
              </a:ext>
            </a:extLst>
          </p:cNvPr>
          <p:cNvSpPr txBox="1"/>
          <p:nvPr/>
        </p:nvSpPr>
        <p:spPr>
          <a:xfrm>
            <a:off x="204187" y="3547461"/>
            <a:ext cx="8735626" cy="1477328"/>
          </a:xfrm>
          <a:prstGeom prst="rect">
            <a:avLst/>
          </a:prstGeom>
          <a:noFill/>
        </p:spPr>
        <p:txBody>
          <a:bodyPr wrap="square">
            <a:spAutoFit/>
          </a:bodyPr>
          <a:lstStyle/>
          <a:p>
            <a:r>
              <a:rPr lang="en-US" dirty="0"/>
              <a:t>In the above first syntax, =&gt; is known as a transformer. The transformer is used to transform the parameter-list of the left-hand side of the symbol into a new result using the expression present on the right-hand side.</a:t>
            </a:r>
          </a:p>
          <a:p>
            <a:r>
              <a:rPr lang="en-US" dirty="0"/>
              <a:t>In the above second syntax, _ character is known as a wildcard is a shorthand way to represent a parameter who appears only once in the anonymous function.</a:t>
            </a:r>
            <a:endParaRPr lang="en-IN" dirty="0"/>
          </a:p>
        </p:txBody>
      </p:sp>
    </p:spTree>
    <p:extLst>
      <p:ext uri="{BB962C8B-B14F-4D97-AF65-F5344CB8AC3E}">
        <p14:creationId xmlns:p14="http://schemas.microsoft.com/office/powerpoint/2010/main" val="3983646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F6DBC-7144-43F1-B86D-79525994EDD1}"/>
              </a:ext>
            </a:extLst>
          </p:cNvPr>
          <p:cNvSpPr txBox="1"/>
          <p:nvPr/>
        </p:nvSpPr>
        <p:spPr>
          <a:xfrm>
            <a:off x="208624" y="283125"/>
            <a:ext cx="8669045" cy="1477328"/>
          </a:xfrm>
          <a:prstGeom prst="rect">
            <a:avLst/>
          </a:prstGeom>
          <a:noFill/>
        </p:spPr>
        <p:txBody>
          <a:bodyPr wrap="square">
            <a:spAutoFit/>
          </a:bodyPr>
          <a:lstStyle/>
          <a:p>
            <a:r>
              <a:rPr lang="en-US" dirty="0"/>
              <a:t>Anonymous Functions With Parameters</a:t>
            </a:r>
          </a:p>
          <a:p>
            <a:endParaRPr lang="en-US" dirty="0"/>
          </a:p>
          <a:p>
            <a:r>
              <a:rPr lang="en-US" dirty="0"/>
              <a:t>When a function literal is instantiated in an object is known as a function value. Or in other words, when an anonymous function is assigned to a variable then we can invoke that variable like a function call. We can define multiple arguments in the anonymous function.</a:t>
            </a:r>
            <a:endParaRPr lang="en-IN" dirty="0"/>
          </a:p>
        </p:txBody>
      </p:sp>
      <p:sp>
        <p:nvSpPr>
          <p:cNvPr id="5" name="TextBox 4">
            <a:extLst>
              <a:ext uri="{FF2B5EF4-FFF2-40B4-BE49-F238E27FC236}">
                <a16:creationId xmlns:a16="http://schemas.microsoft.com/office/drawing/2014/main" id="{791991CF-CC9B-4484-B5D0-9DAC9D31BAC3}"/>
              </a:ext>
            </a:extLst>
          </p:cNvPr>
          <p:cNvSpPr txBox="1"/>
          <p:nvPr/>
        </p:nvSpPr>
        <p:spPr>
          <a:xfrm>
            <a:off x="474956" y="1849061"/>
            <a:ext cx="4585318" cy="5632311"/>
          </a:xfrm>
          <a:prstGeom prst="rect">
            <a:avLst/>
          </a:prstGeom>
          <a:noFill/>
        </p:spPr>
        <p:txBody>
          <a:bodyPr wrap="square">
            <a:spAutoFit/>
          </a:bodyPr>
          <a:lstStyle/>
          <a:p>
            <a:r>
              <a:rPr lang="en-IN" dirty="0"/>
              <a:t>object </a:t>
            </a:r>
            <a:r>
              <a:rPr lang="en-IN" dirty="0" err="1"/>
              <a:t>Scala_Anonymous_Fun</a:t>
            </a:r>
            <a:r>
              <a:rPr lang="en-IN" dirty="0"/>
              <a:t> {</a:t>
            </a:r>
          </a:p>
          <a:p>
            <a:r>
              <a:rPr lang="en-IN" dirty="0"/>
              <a:t>  def main(</a:t>
            </a:r>
            <a:r>
              <a:rPr lang="en-IN" dirty="0" err="1"/>
              <a:t>args</a:t>
            </a:r>
            <a:r>
              <a:rPr lang="en-IN" dirty="0"/>
              <a:t>: Array[String]): Unit = {</a:t>
            </a:r>
          </a:p>
          <a:p>
            <a:r>
              <a:rPr lang="en-IN" dirty="0"/>
              <a:t>    // Creating anonymous functions</a:t>
            </a:r>
          </a:p>
          <a:p>
            <a:r>
              <a:rPr lang="en-IN" dirty="0"/>
              <a:t>    // with multiple parameters Assign</a:t>
            </a:r>
          </a:p>
          <a:p>
            <a:r>
              <a:rPr lang="en-IN" dirty="0"/>
              <a:t>    // anonymous functions to variables</a:t>
            </a:r>
          </a:p>
          <a:p>
            <a:r>
              <a:rPr lang="en-IN" dirty="0"/>
              <a:t>//    var myfc1 = (str1:String, str2:String) =&gt; str1 + str2</a:t>
            </a:r>
          </a:p>
          <a:p>
            <a:r>
              <a:rPr lang="en-IN" dirty="0"/>
              <a:t>    var myfc1 = (str1:Int, str2:Int) =&gt; str1 + str2</a:t>
            </a:r>
          </a:p>
          <a:p>
            <a:r>
              <a:rPr lang="en-IN" dirty="0"/>
              <a:t>    // An anonymous function is created</a:t>
            </a:r>
          </a:p>
          <a:p>
            <a:r>
              <a:rPr lang="en-IN" dirty="0"/>
              <a:t>    // using _ wildcard instead of</a:t>
            </a:r>
          </a:p>
          <a:p>
            <a:r>
              <a:rPr lang="en-IN" dirty="0"/>
              <a:t>    // variable name because str1 and</a:t>
            </a:r>
          </a:p>
          <a:p>
            <a:r>
              <a:rPr lang="en-IN" dirty="0"/>
              <a:t>    // str2 variable appear only once</a:t>
            </a:r>
          </a:p>
          <a:p>
            <a:r>
              <a:rPr lang="en-IN" dirty="0"/>
              <a:t>    var myfc2 = (_:String) + (_:String)</a:t>
            </a:r>
          </a:p>
          <a:p>
            <a:endParaRPr lang="en-IN" dirty="0"/>
          </a:p>
          <a:p>
            <a:r>
              <a:rPr lang="en-IN" dirty="0"/>
              <a:t>    // Here, the variable invoke like a function call</a:t>
            </a:r>
          </a:p>
          <a:p>
            <a:r>
              <a:rPr lang="en-IN" dirty="0"/>
              <a:t>    </a:t>
            </a:r>
            <a:r>
              <a:rPr lang="en-IN" dirty="0" err="1"/>
              <a:t>println</a:t>
            </a:r>
            <a:r>
              <a:rPr lang="en-IN" dirty="0"/>
              <a:t>(myfc1(1, 2))</a:t>
            </a:r>
          </a:p>
          <a:p>
            <a:r>
              <a:rPr lang="en-IN" dirty="0"/>
              <a:t>    </a:t>
            </a:r>
            <a:r>
              <a:rPr lang="en-IN" dirty="0" err="1"/>
              <a:t>println</a:t>
            </a:r>
            <a:r>
              <a:rPr lang="en-IN" dirty="0"/>
              <a:t>(myfc2("MBA", "BBA"))</a:t>
            </a:r>
          </a:p>
          <a:p>
            <a:r>
              <a:rPr lang="en-IN" dirty="0"/>
              <a:t>  }</a:t>
            </a:r>
          </a:p>
          <a:p>
            <a:r>
              <a:rPr lang="en-IN" dirty="0"/>
              <a:t>}</a:t>
            </a:r>
          </a:p>
        </p:txBody>
      </p:sp>
    </p:spTree>
    <p:extLst>
      <p:ext uri="{BB962C8B-B14F-4D97-AF65-F5344CB8AC3E}">
        <p14:creationId xmlns:p14="http://schemas.microsoft.com/office/powerpoint/2010/main" val="35876237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F0466-CFBF-41F9-B383-2D2F4F420A08}"/>
              </a:ext>
            </a:extLst>
          </p:cNvPr>
          <p:cNvSpPr txBox="1"/>
          <p:nvPr/>
        </p:nvSpPr>
        <p:spPr>
          <a:xfrm>
            <a:off x="412812" y="334677"/>
            <a:ext cx="4572000" cy="369332"/>
          </a:xfrm>
          <a:prstGeom prst="rect">
            <a:avLst/>
          </a:prstGeom>
          <a:noFill/>
        </p:spPr>
        <p:txBody>
          <a:bodyPr wrap="square">
            <a:spAutoFit/>
          </a:bodyPr>
          <a:lstStyle/>
          <a:p>
            <a:r>
              <a:rPr lang="en-IN" dirty="0"/>
              <a:t>Anonymous Functions Without Parameters</a:t>
            </a:r>
          </a:p>
        </p:txBody>
      </p:sp>
      <p:sp>
        <p:nvSpPr>
          <p:cNvPr id="5" name="TextBox 4">
            <a:extLst>
              <a:ext uri="{FF2B5EF4-FFF2-40B4-BE49-F238E27FC236}">
                <a16:creationId xmlns:a16="http://schemas.microsoft.com/office/drawing/2014/main" id="{20C64F4A-EA57-43E3-903D-9CE3E1D0045A}"/>
              </a:ext>
            </a:extLst>
          </p:cNvPr>
          <p:cNvSpPr txBox="1"/>
          <p:nvPr/>
        </p:nvSpPr>
        <p:spPr>
          <a:xfrm>
            <a:off x="630316" y="1795872"/>
            <a:ext cx="6285390" cy="2308324"/>
          </a:xfrm>
          <a:prstGeom prst="rect">
            <a:avLst/>
          </a:prstGeom>
          <a:noFill/>
        </p:spPr>
        <p:txBody>
          <a:bodyPr wrap="square">
            <a:spAutoFit/>
          </a:bodyPr>
          <a:lstStyle/>
          <a:p>
            <a:r>
              <a:rPr lang="en-IN" dirty="0"/>
              <a:t>object </a:t>
            </a:r>
            <a:r>
              <a:rPr lang="en-IN" dirty="0" err="1"/>
              <a:t>Scala_AnonymousFun_Without_Parameters</a:t>
            </a:r>
            <a:r>
              <a:rPr lang="en-IN" dirty="0"/>
              <a:t> {</a:t>
            </a:r>
          </a:p>
          <a:p>
            <a:r>
              <a:rPr lang="en-IN" dirty="0"/>
              <a:t>  def main(</a:t>
            </a:r>
            <a:r>
              <a:rPr lang="en-IN" dirty="0" err="1"/>
              <a:t>args</a:t>
            </a:r>
            <a:r>
              <a:rPr lang="en-IN" dirty="0"/>
              <a:t>: Array[String]): Unit = {</a:t>
            </a:r>
          </a:p>
          <a:p>
            <a:r>
              <a:rPr lang="en-IN" dirty="0"/>
              <a:t>   </a:t>
            </a:r>
          </a:p>
          <a:p>
            <a:r>
              <a:rPr lang="en-IN" dirty="0"/>
              <a:t>    var myfun1 = () =&gt; {"Welcome to School of Data Science!!"}</a:t>
            </a:r>
          </a:p>
          <a:p>
            <a:r>
              <a:rPr lang="en-IN" dirty="0"/>
              <a:t>    </a:t>
            </a:r>
            <a:r>
              <a:rPr lang="en-IN" dirty="0" err="1"/>
              <a:t>println</a:t>
            </a:r>
            <a:r>
              <a:rPr lang="en-IN" dirty="0"/>
              <a:t>(myfun1())</a:t>
            </a:r>
          </a:p>
          <a:p>
            <a:endParaRPr lang="en-IN" dirty="0"/>
          </a:p>
          <a:p>
            <a:r>
              <a:rPr lang="en-IN" dirty="0"/>
              <a:t>  }</a:t>
            </a:r>
          </a:p>
          <a:p>
            <a:r>
              <a:rPr lang="en-IN" dirty="0"/>
              <a:t>}</a:t>
            </a:r>
          </a:p>
        </p:txBody>
      </p:sp>
      <p:sp>
        <p:nvSpPr>
          <p:cNvPr id="7" name="TextBox 6">
            <a:extLst>
              <a:ext uri="{FF2B5EF4-FFF2-40B4-BE49-F238E27FC236}">
                <a16:creationId xmlns:a16="http://schemas.microsoft.com/office/drawing/2014/main" id="{A6429A69-7045-4372-9EE6-3A2E2B1A5C0F}"/>
              </a:ext>
            </a:extLst>
          </p:cNvPr>
          <p:cNvSpPr txBox="1"/>
          <p:nvPr/>
        </p:nvSpPr>
        <p:spPr>
          <a:xfrm>
            <a:off x="1460376" y="850362"/>
            <a:ext cx="7372905" cy="369332"/>
          </a:xfrm>
          <a:prstGeom prst="rect">
            <a:avLst/>
          </a:prstGeom>
          <a:noFill/>
        </p:spPr>
        <p:txBody>
          <a:bodyPr wrap="square">
            <a:spAutoFit/>
          </a:bodyPr>
          <a:lstStyle/>
          <a:p>
            <a:r>
              <a:rPr lang="en-US" dirty="0"/>
              <a:t>We are allowed to define an anonymous function without parameters.  </a:t>
            </a:r>
            <a:endParaRPr lang="en-IN" dirty="0"/>
          </a:p>
        </p:txBody>
      </p:sp>
    </p:spTree>
    <p:extLst>
      <p:ext uri="{BB962C8B-B14F-4D97-AF65-F5344CB8AC3E}">
        <p14:creationId xmlns:p14="http://schemas.microsoft.com/office/powerpoint/2010/main" val="42106779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B489-E46E-489B-86A2-CE198E2CF632}"/>
              </a:ext>
            </a:extLst>
          </p:cNvPr>
          <p:cNvSpPr txBox="1"/>
          <p:nvPr/>
        </p:nvSpPr>
        <p:spPr>
          <a:xfrm>
            <a:off x="483833" y="272533"/>
            <a:ext cx="4572000" cy="369332"/>
          </a:xfrm>
          <a:prstGeom prst="rect">
            <a:avLst/>
          </a:prstGeom>
          <a:noFill/>
        </p:spPr>
        <p:txBody>
          <a:bodyPr wrap="square">
            <a:spAutoFit/>
          </a:bodyPr>
          <a:lstStyle/>
          <a:p>
            <a:r>
              <a:rPr lang="en-IN" dirty="0"/>
              <a:t>Scala Closures</a:t>
            </a:r>
          </a:p>
        </p:txBody>
      </p:sp>
      <p:sp>
        <p:nvSpPr>
          <p:cNvPr id="5" name="TextBox 4">
            <a:extLst>
              <a:ext uri="{FF2B5EF4-FFF2-40B4-BE49-F238E27FC236}">
                <a16:creationId xmlns:a16="http://schemas.microsoft.com/office/drawing/2014/main" id="{09167E82-57A8-4F1A-925C-F3DFD518782C}"/>
              </a:ext>
            </a:extLst>
          </p:cNvPr>
          <p:cNvSpPr txBox="1"/>
          <p:nvPr/>
        </p:nvSpPr>
        <p:spPr>
          <a:xfrm>
            <a:off x="674703" y="776692"/>
            <a:ext cx="8282865" cy="2031325"/>
          </a:xfrm>
          <a:prstGeom prst="rect">
            <a:avLst/>
          </a:prstGeom>
          <a:noFill/>
        </p:spPr>
        <p:txBody>
          <a:bodyPr wrap="square">
            <a:spAutoFit/>
          </a:bodyPr>
          <a:lstStyle/>
          <a:p>
            <a:r>
              <a:rPr lang="en-US" dirty="0"/>
              <a:t>Scala Closures are functions which uses one or more free variables and the return value of this function is dependent of these variable. The free variables are defined outside of the Closure Function and is not included as a parameter of this function. So the difference between a closure function and a normal function is the free variable. A free variable is any kind of variable which is not defined within the function and not passed as the parameter of the function. A free variable is not bound to a function with a valid value. The function does not contain any values for the free variable.</a:t>
            </a:r>
            <a:endParaRPr lang="en-IN" dirty="0"/>
          </a:p>
        </p:txBody>
      </p:sp>
      <p:sp>
        <p:nvSpPr>
          <p:cNvPr id="7" name="TextBox 6">
            <a:extLst>
              <a:ext uri="{FF2B5EF4-FFF2-40B4-BE49-F238E27FC236}">
                <a16:creationId xmlns:a16="http://schemas.microsoft.com/office/drawing/2014/main" id="{ABD0C062-48DF-480E-AC56-95B6DFA18423}"/>
              </a:ext>
            </a:extLst>
          </p:cNvPr>
          <p:cNvSpPr txBox="1"/>
          <p:nvPr/>
        </p:nvSpPr>
        <p:spPr>
          <a:xfrm>
            <a:off x="4385568" y="2735075"/>
            <a:ext cx="4572000" cy="4524315"/>
          </a:xfrm>
          <a:prstGeom prst="rect">
            <a:avLst/>
          </a:prstGeom>
          <a:noFill/>
        </p:spPr>
        <p:txBody>
          <a:bodyPr wrap="square">
            <a:spAutoFit/>
          </a:bodyPr>
          <a:lstStyle/>
          <a:p>
            <a:r>
              <a:rPr lang="en-IN" sz="1600" dirty="0"/>
              <a:t>class </a:t>
            </a:r>
            <a:r>
              <a:rPr lang="en-IN" sz="1600" dirty="0" err="1"/>
              <a:t>Clousre_feature</a:t>
            </a:r>
            <a:endParaRPr lang="en-IN" sz="1600" dirty="0"/>
          </a:p>
          <a:p>
            <a:r>
              <a:rPr lang="en-IN" sz="1600" dirty="0"/>
              <a:t>{</a:t>
            </a:r>
          </a:p>
          <a:p>
            <a:r>
              <a:rPr lang="en-IN" sz="1600" dirty="0"/>
              <a:t>  var x = 20</a:t>
            </a:r>
          </a:p>
          <a:p>
            <a:r>
              <a:rPr lang="en-IN" sz="1600" dirty="0"/>
              <a:t>  def </a:t>
            </a:r>
            <a:r>
              <a:rPr lang="en-IN" sz="1600" dirty="0" err="1"/>
              <a:t>function_name</a:t>
            </a:r>
            <a:r>
              <a:rPr lang="en-IN" sz="1600" dirty="0"/>
              <a:t>(</a:t>
            </a:r>
            <a:r>
              <a:rPr lang="en-IN" sz="1600" dirty="0" err="1"/>
              <a:t>y:Int</a:t>
            </a:r>
            <a:r>
              <a:rPr lang="en-IN" sz="1600" dirty="0"/>
              <a:t>)</a:t>
            </a:r>
          </a:p>
          <a:p>
            <a:r>
              <a:rPr lang="en-IN" sz="1600" dirty="0"/>
              <a:t>  { </a:t>
            </a:r>
          </a:p>
          <a:p>
            <a:r>
              <a:rPr lang="en-IN" sz="1600" dirty="0"/>
              <a:t>    var x=12;</a:t>
            </a:r>
          </a:p>
          <a:p>
            <a:r>
              <a:rPr lang="en-IN" sz="1600" dirty="0"/>
              <a:t>    </a:t>
            </a:r>
            <a:r>
              <a:rPr lang="en-IN" sz="1600" dirty="0" err="1"/>
              <a:t>println</a:t>
            </a:r>
            <a:r>
              <a:rPr lang="en-IN" sz="1600" dirty="0"/>
              <a:t>(</a:t>
            </a:r>
            <a:r>
              <a:rPr lang="en-IN" sz="1600" dirty="0" err="1"/>
              <a:t>x+y</a:t>
            </a:r>
            <a:r>
              <a:rPr lang="en-IN" sz="1600" dirty="0"/>
              <a:t>)</a:t>
            </a:r>
          </a:p>
          <a:p>
            <a:r>
              <a:rPr lang="en-IN" sz="1600" dirty="0"/>
              <a:t>  }</a:t>
            </a:r>
          </a:p>
          <a:p>
            <a:endParaRPr lang="en-IN" sz="1600" dirty="0"/>
          </a:p>
          <a:p>
            <a:r>
              <a:rPr lang="en-IN" sz="1600" dirty="0"/>
              <a:t>}</a:t>
            </a:r>
          </a:p>
          <a:p>
            <a:r>
              <a:rPr lang="en-IN" sz="1600" dirty="0"/>
              <a:t>object  main</a:t>
            </a:r>
          </a:p>
          <a:p>
            <a:r>
              <a:rPr lang="en-IN" sz="1600" dirty="0"/>
              <a:t>{</a:t>
            </a:r>
          </a:p>
          <a:p>
            <a:r>
              <a:rPr lang="en-IN" sz="1600" dirty="0"/>
              <a:t>  def main(</a:t>
            </a:r>
            <a:r>
              <a:rPr lang="en-IN" sz="1600" dirty="0" err="1"/>
              <a:t>args</a:t>
            </a:r>
            <a:r>
              <a:rPr lang="en-IN" sz="1600" dirty="0"/>
              <a:t>: Array[String]): Unit = {</a:t>
            </a:r>
          </a:p>
          <a:p>
            <a:r>
              <a:rPr lang="en-IN" sz="1600" dirty="0"/>
              <a:t>    var </a:t>
            </a:r>
            <a:r>
              <a:rPr lang="en-IN" sz="1600" dirty="0" err="1"/>
              <a:t>obj</a:t>
            </a:r>
            <a:r>
              <a:rPr lang="en-IN" sz="1600" dirty="0"/>
              <a:t> = new </a:t>
            </a:r>
            <a:r>
              <a:rPr lang="en-IN" sz="1600" dirty="0" err="1"/>
              <a:t>Clousre_feature</a:t>
            </a:r>
            <a:r>
              <a:rPr lang="en-IN" sz="1600" dirty="0"/>
              <a:t>()</a:t>
            </a:r>
          </a:p>
          <a:p>
            <a:r>
              <a:rPr lang="en-IN" sz="1600" dirty="0"/>
              <a:t>    </a:t>
            </a:r>
            <a:r>
              <a:rPr lang="en-IN" sz="1600" dirty="0" err="1"/>
              <a:t>obj.function_name</a:t>
            </a:r>
            <a:r>
              <a:rPr lang="en-IN" sz="1600" dirty="0"/>
              <a:t>(3)</a:t>
            </a:r>
          </a:p>
          <a:p>
            <a:r>
              <a:rPr lang="en-IN" sz="1600" dirty="0"/>
              <a:t>  }</a:t>
            </a:r>
          </a:p>
          <a:p>
            <a:endParaRPr lang="en-IN" sz="1600" dirty="0"/>
          </a:p>
          <a:p>
            <a:r>
              <a:rPr lang="en-IN" sz="1600" dirty="0"/>
              <a:t>}</a:t>
            </a:r>
          </a:p>
        </p:txBody>
      </p:sp>
    </p:spTree>
    <p:extLst>
      <p:ext uri="{BB962C8B-B14F-4D97-AF65-F5344CB8AC3E}">
        <p14:creationId xmlns:p14="http://schemas.microsoft.com/office/powerpoint/2010/main" val="39766065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96584B-0B27-4ACC-B1F5-C1F504386E7E}"/>
              </a:ext>
            </a:extLst>
          </p:cNvPr>
          <p:cNvSpPr txBox="1"/>
          <p:nvPr/>
        </p:nvSpPr>
        <p:spPr>
          <a:xfrm>
            <a:off x="226380" y="325799"/>
            <a:ext cx="1167414" cy="369332"/>
          </a:xfrm>
          <a:prstGeom prst="rect">
            <a:avLst/>
          </a:prstGeom>
          <a:noFill/>
        </p:spPr>
        <p:txBody>
          <a:bodyPr wrap="square">
            <a:spAutoFit/>
          </a:bodyPr>
          <a:lstStyle/>
          <a:p>
            <a:r>
              <a:rPr lang="en-IN" dirty="0"/>
              <a:t>Scala Final</a:t>
            </a:r>
          </a:p>
        </p:txBody>
      </p:sp>
      <p:sp>
        <p:nvSpPr>
          <p:cNvPr id="6" name="TextBox 5">
            <a:extLst>
              <a:ext uri="{FF2B5EF4-FFF2-40B4-BE49-F238E27FC236}">
                <a16:creationId xmlns:a16="http://schemas.microsoft.com/office/drawing/2014/main" id="{4DD04A14-C823-4691-87B5-B7BDB6C57A2D}"/>
              </a:ext>
            </a:extLst>
          </p:cNvPr>
          <p:cNvSpPr txBox="1"/>
          <p:nvPr/>
        </p:nvSpPr>
        <p:spPr>
          <a:xfrm>
            <a:off x="128726" y="847753"/>
            <a:ext cx="8899863" cy="1477328"/>
          </a:xfrm>
          <a:prstGeom prst="rect">
            <a:avLst/>
          </a:prstGeom>
          <a:noFill/>
        </p:spPr>
        <p:txBody>
          <a:bodyPr wrap="square">
            <a:spAutoFit/>
          </a:bodyPr>
          <a:lstStyle/>
          <a:p>
            <a:r>
              <a:rPr lang="en-US" dirty="0"/>
              <a:t>Final is a keyword, which is used to prevent inheritance of super class members into derived class. You can declare final variables, methods and classes also.</a:t>
            </a:r>
          </a:p>
          <a:p>
            <a:endParaRPr lang="en-US" dirty="0"/>
          </a:p>
          <a:p>
            <a:r>
              <a:rPr lang="en-US" dirty="0"/>
              <a:t>Scala Final Variable Example</a:t>
            </a:r>
          </a:p>
          <a:p>
            <a:r>
              <a:rPr lang="en-US" dirty="0"/>
              <a:t>You can't override final variables in subclass. Let's see an example.</a:t>
            </a:r>
            <a:endParaRPr lang="en-IN" dirty="0"/>
          </a:p>
        </p:txBody>
      </p:sp>
      <p:sp>
        <p:nvSpPr>
          <p:cNvPr id="8" name="TextBox 7">
            <a:extLst>
              <a:ext uri="{FF2B5EF4-FFF2-40B4-BE49-F238E27FC236}">
                <a16:creationId xmlns:a16="http://schemas.microsoft.com/office/drawing/2014/main" id="{B4F05C7A-EB5B-4591-8708-6EA0F6D5C7D1}"/>
              </a:ext>
            </a:extLst>
          </p:cNvPr>
          <p:cNvSpPr txBox="1"/>
          <p:nvPr/>
        </p:nvSpPr>
        <p:spPr>
          <a:xfrm>
            <a:off x="403934" y="2477703"/>
            <a:ext cx="3511118" cy="4247317"/>
          </a:xfrm>
          <a:prstGeom prst="rect">
            <a:avLst/>
          </a:prstGeom>
          <a:noFill/>
        </p:spPr>
        <p:txBody>
          <a:bodyPr wrap="square">
            <a:spAutoFit/>
          </a:bodyPr>
          <a:lstStyle/>
          <a:p>
            <a:r>
              <a:rPr lang="en-IN" dirty="0"/>
              <a:t>class </a:t>
            </a:r>
            <a:r>
              <a:rPr lang="en-IN" dirty="0" err="1"/>
              <a:t>Scala_Vechile</a:t>
            </a:r>
            <a:r>
              <a:rPr lang="en-IN" dirty="0"/>
              <a:t> {</a:t>
            </a:r>
          </a:p>
          <a:p>
            <a:r>
              <a:rPr lang="en-IN" dirty="0"/>
              <a:t>  final </a:t>
            </a:r>
            <a:r>
              <a:rPr lang="en-IN" dirty="0" err="1"/>
              <a:t>val</a:t>
            </a:r>
            <a:r>
              <a:rPr lang="en-IN" dirty="0"/>
              <a:t> </a:t>
            </a:r>
            <a:r>
              <a:rPr lang="en-IN" dirty="0" err="1"/>
              <a:t>speed:Int</a:t>
            </a:r>
            <a:r>
              <a:rPr lang="en-IN" dirty="0"/>
              <a:t> = 60</a:t>
            </a:r>
          </a:p>
          <a:p>
            <a:r>
              <a:rPr lang="en-IN" dirty="0"/>
              <a:t>}</a:t>
            </a:r>
          </a:p>
          <a:p>
            <a:r>
              <a:rPr lang="en-IN" dirty="0"/>
              <a:t>class Bike extends </a:t>
            </a:r>
            <a:r>
              <a:rPr lang="en-IN" dirty="0" err="1"/>
              <a:t>Scala_Vechile</a:t>
            </a:r>
            <a:r>
              <a:rPr lang="en-IN" dirty="0"/>
              <a:t>{</a:t>
            </a:r>
          </a:p>
          <a:p>
            <a:r>
              <a:rPr lang="en-IN" dirty="0"/>
              <a:t>  override </a:t>
            </a:r>
            <a:r>
              <a:rPr lang="en-IN" dirty="0" err="1"/>
              <a:t>val</a:t>
            </a:r>
            <a:r>
              <a:rPr lang="en-IN" dirty="0"/>
              <a:t> </a:t>
            </a:r>
            <a:r>
              <a:rPr lang="en-IN" dirty="0" err="1"/>
              <a:t>speed:Int</a:t>
            </a:r>
            <a:r>
              <a:rPr lang="en-IN" dirty="0"/>
              <a:t> = 100</a:t>
            </a:r>
          </a:p>
          <a:p>
            <a:r>
              <a:rPr lang="en-IN" dirty="0"/>
              <a:t>  def show(){</a:t>
            </a:r>
          </a:p>
          <a:p>
            <a:r>
              <a:rPr lang="en-IN" dirty="0"/>
              <a:t>    </a:t>
            </a:r>
            <a:r>
              <a:rPr lang="en-IN" dirty="0" err="1"/>
              <a:t>println</a:t>
            </a:r>
            <a:r>
              <a:rPr lang="en-IN" dirty="0"/>
              <a:t>(speed)</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b = new Bike()</a:t>
            </a:r>
          </a:p>
          <a:p>
            <a:r>
              <a:rPr lang="en-IN" dirty="0"/>
              <a:t>    </a:t>
            </a:r>
            <a:r>
              <a:rPr lang="en-IN" dirty="0" err="1"/>
              <a:t>b.show</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C874D92A-359D-40D8-99D6-4EBAB2491AC0}"/>
              </a:ext>
            </a:extLst>
          </p:cNvPr>
          <p:cNvSpPr txBox="1"/>
          <p:nvPr/>
        </p:nvSpPr>
        <p:spPr>
          <a:xfrm>
            <a:off x="3067235" y="4001196"/>
            <a:ext cx="4572000" cy="1200329"/>
          </a:xfrm>
          <a:prstGeom prst="rect">
            <a:avLst/>
          </a:prstGeom>
          <a:noFill/>
        </p:spPr>
        <p:txBody>
          <a:bodyPr wrap="square">
            <a:spAutoFit/>
          </a:bodyPr>
          <a:lstStyle/>
          <a:p>
            <a:r>
              <a:rPr lang="en-US" b="1" dirty="0">
                <a:solidFill>
                  <a:srgbClr val="FF0000"/>
                </a:solidFill>
              </a:rPr>
              <a:t>cannot override final member:</a:t>
            </a:r>
          </a:p>
          <a:p>
            <a:r>
              <a:rPr lang="en-US" b="1" dirty="0">
                <a:solidFill>
                  <a:srgbClr val="FF0000"/>
                </a:solidFill>
              </a:rPr>
              <a:t>final </a:t>
            </a:r>
            <a:r>
              <a:rPr lang="en-US" b="1" dirty="0" err="1">
                <a:solidFill>
                  <a:srgbClr val="FF0000"/>
                </a:solidFill>
              </a:rPr>
              <a:t>val</a:t>
            </a:r>
            <a:r>
              <a:rPr lang="en-US" b="1" dirty="0">
                <a:solidFill>
                  <a:srgbClr val="FF0000"/>
                </a:solidFill>
              </a:rPr>
              <a:t> speed: Int (defined in class </a:t>
            </a:r>
            <a:r>
              <a:rPr lang="en-US" b="1" dirty="0" err="1">
                <a:solidFill>
                  <a:srgbClr val="FF0000"/>
                </a:solidFill>
              </a:rPr>
              <a:t>Scala_Vechile</a:t>
            </a:r>
            <a:r>
              <a:rPr lang="en-US" b="1" dirty="0">
                <a:solidFill>
                  <a:srgbClr val="FF0000"/>
                </a:solidFill>
              </a:rPr>
              <a:t>)</a:t>
            </a:r>
          </a:p>
          <a:p>
            <a:r>
              <a:rPr lang="en-US" b="1" dirty="0">
                <a:solidFill>
                  <a:srgbClr val="FF0000"/>
                </a:solidFill>
              </a:rPr>
              <a:t>  override </a:t>
            </a:r>
            <a:r>
              <a:rPr lang="en-US" b="1" dirty="0" err="1">
                <a:solidFill>
                  <a:srgbClr val="FF0000"/>
                </a:solidFill>
              </a:rPr>
              <a:t>val</a:t>
            </a:r>
            <a:r>
              <a:rPr lang="en-US" b="1" dirty="0">
                <a:solidFill>
                  <a:srgbClr val="FF0000"/>
                </a:solidFill>
              </a:rPr>
              <a:t> </a:t>
            </a:r>
            <a:r>
              <a:rPr lang="en-US" b="1" dirty="0" err="1">
                <a:solidFill>
                  <a:srgbClr val="FF0000"/>
                </a:solidFill>
              </a:rPr>
              <a:t>speed:Int</a:t>
            </a:r>
            <a:r>
              <a:rPr lang="en-US" b="1" dirty="0">
                <a:solidFill>
                  <a:srgbClr val="FF0000"/>
                </a:solidFill>
              </a:rPr>
              <a:t> = 100</a:t>
            </a:r>
            <a:endParaRPr lang="en-IN" b="1" dirty="0">
              <a:solidFill>
                <a:srgbClr val="FF0000"/>
              </a:solidFill>
            </a:endParaRPr>
          </a:p>
        </p:txBody>
      </p:sp>
    </p:spTree>
    <p:extLst>
      <p:ext uri="{BB962C8B-B14F-4D97-AF65-F5344CB8AC3E}">
        <p14:creationId xmlns:p14="http://schemas.microsoft.com/office/powerpoint/2010/main" val="40680294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DD40-4DEF-41E8-AA3B-FBFDFBC3E5F2}"/>
              </a:ext>
            </a:extLst>
          </p:cNvPr>
          <p:cNvSpPr txBox="1"/>
          <p:nvPr/>
        </p:nvSpPr>
        <p:spPr>
          <a:xfrm>
            <a:off x="3275966" y="539198"/>
            <a:ext cx="3431219" cy="3754874"/>
          </a:xfrm>
          <a:prstGeom prst="rect">
            <a:avLst/>
          </a:prstGeom>
          <a:noFill/>
        </p:spPr>
        <p:txBody>
          <a:bodyPr wrap="square">
            <a:spAutoFit/>
          </a:bodyPr>
          <a:lstStyle/>
          <a:p>
            <a:r>
              <a:rPr lang="en-IN" sz="1400" dirty="0"/>
              <a:t>class </a:t>
            </a:r>
            <a:r>
              <a:rPr lang="en-IN" sz="1400" dirty="0" err="1"/>
              <a:t>Scala_Vehicle</a:t>
            </a:r>
            <a:r>
              <a:rPr lang="en-IN" sz="1400" dirty="0"/>
              <a:t>{  </a:t>
            </a:r>
          </a:p>
          <a:p>
            <a:r>
              <a:rPr lang="en-IN" sz="1400" dirty="0"/>
              <a:t>     final def show(){  </a:t>
            </a:r>
          </a:p>
          <a:p>
            <a:r>
              <a:rPr lang="en-IN" sz="1400" dirty="0"/>
              <a:t>         </a:t>
            </a:r>
            <a:r>
              <a:rPr lang="en-IN" sz="1400" dirty="0" err="1"/>
              <a:t>println</a:t>
            </a:r>
            <a:r>
              <a:rPr lang="en-IN" sz="1400" dirty="0"/>
              <a:t>("vehicle is running")  </a:t>
            </a:r>
          </a:p>
          <a:p>
            <a:r>
              <a:rPr lang="en-IN" sz="1400" dirty="0"/>
              <a:t>     }  </a:t>
            </a:r>
          </a:p>
          <a:p>
            <a:r>
              <a:rPr lang="en-IN" sz="1400" dirty="0"/>
              <a:t>}  </a:t>
            </a:r>
          </a:p>
          <a:p>
            <a:r>
              <a:rPr lang="en-IN" sz="1400" dirty="0"/>
              <a:t>class Bike extends </a:t>
            </a:r>
            <a:r>
              <a:rPr lang="en-IN" sz="1400" dirty="0" err="1"/>
              <a:t>Scala_Vehicle</a:t>
            </a:r>
            <a:r>
              <a:rPr lang="en-IN" sz="1400" dirty="0"/>
              <a:t>{  </a:t>
            </a:r>
          </a:p>
          <a:p>
            <a:r>
              <a:rPr lang="en-IN" sz="1400" dirty="0"/>
              <a:t>   //override </a:t>
            </a:r>
            <a:r>
              <a:rPr lang="en-IN" sz="1400" dirty="0" err="1"/>
              <a:t>val</a:t>
            </a:r>
            <a:r>
              <a:rPr lang="en-IN" sz="1400" dirty="0"/>
              <a:t> </a:t>
            </a:r>
            <a:r>
              <a:rPr lang="en-IN" sz="1400" dirty="0" err="1"/>
              <a:t>speed:Int</a:t>
            </a:r>
            <a:r>
              <a:rPr lang="en-IN" sz="1400" dirty="0"/>
              <a:t> = 100  </a:t>
            </a:r>
          </a:p>
          <a:p>
            <a:r>
              <a:rPr lang="en-IN" sz="1400" dirty="0"/>
              <a:t>    override def show(){  </a:t>
            </a:r>
          </a:p>
          <a:p>
            <a:r>
              <a:rPr lang="en-IN" sz="1400" dirty="0"/>
              <a:t>        </a:t>
            </a:r>
            <a:r>
              <a:rPr lang="en-IN" sz="1400" dirty="0" err="1"/>
              <a:t>println</a:t>
            </a:r>
            <a:r>
              <a:rPr lang="en-IN" sz="1400" dirty="0"/>
              <a:t>("bike is running")  </a:t>
            </a:r>
          </a:p>
          <a:p>
            <a:r>
              <a:rPr lang="en-IN" sz="1400" dirty="0"/>
              <a:t>    }  </a:t>
            </a:r>
          </a:p>
          <a:p>
            <a:r>
              <a:rPr lang="en-IN" sz="1400" dirty="0"/>
              <a:t>}  </a:t>
            </a:r>
          </a:p>
          <a:p>
            <a:r>
              <a:rPr lang="en-IN" sz="1400" dirty="0"/>
              <a:t>object </a:t>
            </a:r>
            <a:r>
              <a:rPr lang="en-IN" sz="1400" dirty="0" err="1"/>
              <a:t>MainObject</a:t>
            </a:r>
            <a:r>
              <a:rPr lang="en-IN" sz="1400" dirty="0"/>
              <a:t>{  </a:t>
            </a:r>
          </a:p>
          <a:p>
            <a:r>
              <a:rPr lang="en-IN" sz="1400" dirty="0"/>
              <a:t>    def main(</a:t>
            </a:r>
            <a:r>
              <a:rPr lang="en-IN" sz="1400" dirty="0" err="1"/>
              <a:t>args:Array</a:t>
            </a:r>
            <a:r>
              <a:rPr lang="en-IN" sz="1400" dirty="0"/>
              <a:t>[String]){  </a:t>
            </a:r>
          </a:p>
          <a:p>
            <a:r>
              <a:rPr lang="en-IN" sz="1400" dirty="0"/>
              <a:t>        var b = new Bike()  </a:t>
            </a:r>
          </a:p>
          <a:p>
            <a:r>
              <a:rPr lang="en-IN" sz="1400" dirty="0"/>
              <a:t>        </a:t>
            </a:r>
            <a:r>
              <a:rPr lang="en-IN" sz="1400" dirty="0" err="1"/>
              <a:t>b.show</a:t>
            </a:r>
            <a:r>
              <a:rPr lang="en-IN" sz="1400" dirty="0"/>
              <a:t>()  </a:t>
            </a:r>
          </a:p>
          <a:p>
            <a:r>
              <a:rPr lang="en-IN" sz="1400" dirty="0"/>
              <a:t>    }  </a:t>
            </a:r>
          </a:p>
          <a:p>
            <a:r>
              <a:rPr lang="en-IN" sz="1400" dirty="0"/>
              <a:t>} </a:t>
            </a:r>
          </a:p>
        </p:txBody>
      </p:sp>
      <p:sp>
        <p:nvSpPr>
          <p:cNvPr id="6" name="TextBox 5">
            <a:extLst>
              <a:ext uri="{FF2B5EF4-FFF2-40B4-BE49-F238E27FC236}">
                <a16:creationId xmlns:a16="http://schemas.microsoft.com/office/drawing/2014/main" id="{4D2320E8-FE0E-4A35-BB1F-6BEC5C2DD064}"/>
              </a:ext>
            </a:extLst>
          </p:cNvPr>
          <p:cNvSpPr txBox="1"/>
          <p:nvPr/>
        </p:nvSpPr>
        <p:spPr>
          <a:xfrm>
            <a:off x="3178208" y="144998"/>
            <a:ext cx="1961963" cy="369332"/>
          </a:xfrm>
          <a:prstGeom prst="rect">
            <a:avLst/>
          </a:prstGeom>
          <a:noFill/>
        </p:spPr>
        <p:txBody>
          <a:bodyPr wrap="square">
            <a:spAutoFit/>
          </a:bodyPr>
          <a:lstStyle/>
          <a:p>
            <a:r>
              <a:rPr lang="en-IN" dirty="0">
                <a:solidFill>
                  <a:srgbClr val="FF0000"/>
                </a:solidFill>
              </a:rPr>
              <a:t>Scala Final Method</a:t>
            </a:r>
          </a:p>
        </p:txBody>
      </p:sp>
      <p:sp>
        <p:nvSpPr>
          <p:cNvPr id="8" name="TextBox 7">
            <a:extLst>
              <a:ext uri="{FF2B5EF4-FFF2-40B4-BE49-F238E27FC236}">
                <a16:creationId xmlns:a16="http://schemas.microsoft.com/office/drawing/2014/main" id="{FD01F3B4-1F95-45F2-972C-2E9D672922EA}"/>
              </a:ext>
            </a:extLst>
          </p:cNvPr>
          <p:cNvSpPr txBox="1"/>
          <p:nvPr/>
        </p:nvSpPr>
        <p:spPr>
          <a:xfrm>
            <a:off x="5965793" y="329664"/>
            <a:ext cx="3062797" cy="5632311"/>
          </a:xfrm>
          <a:prstGeom prst="rect">
            <a:avLst/>
          </a:prstGeom>
          <a:noFill/>
        </p:spPr>
        <p:txBody>
          <a:bodyPr wrap="square">
            <a:spAutoFit/>
          </a:bodyPr>
          <a:lstStyle/>
          <a:p>
            <a:r>
              <a:rPr lang="en-IN" dirty="0"/>
              <a:t>final class Vehicle{  </a:t>
            </a:r>
          </a:p>
          <a:p>
            <a:r>
              <a:rPr lang="en-IN" dirty="0"/>
              <a:t>     def show(){  </a:t>
            </a:r>
          </a:p>
          <a:p>
            <a:r>
              <a:rPr lang="en-IN" dirty="0"/>
              <a:t>         </a:t>
            </a:r>
            <a:r>
              <a:rPr lang="en-IN" dirty="0" err="1"/>
              <a:t>println</a:t>
            </a:r>
            <a:r>
              <a:rPr lang="en-IN" dirty="0"/>
              <a:t>("vehicle is running")  </a:t>
            </a:r>
          </a:p>
          <a:p>
            <a:r>
              <a:rPr lang="en-IN" dirty="0"/>
              <a:t>     }  </a:t>
            </a:r>
          </a:p>
          <a:p>
            <a:r>
              <a:rPr lang="en-IN" dirty="0"/>
              <a:t>  </a:t>
            </a:r>
          </a:p>
          <a:p>
            <a:r>
              <a:rPr lang="en-IN" dirty="0"/>
              <a:t>}  </a:t>
            </a:r>
          </a:p>
          <a:p>
            <a:r>
              <a:rPr lang="en-IN" dirty="0"/>
              <a:t>  </a:t>
            </a:r>
          </a:p>
          <a:p>
            <a:r>
              <a:rPr lang="en-IN" dirty="0"/>
              <a:t>class Bike extends Vehicle{  </a:t>
            </a:r>
          </a:p>
          <a:p>
            <a:r>
              <a:rPr lang="en-IN" dirty="0"/>
              <a:t>       override def show(){  </a:t>
            </a:r>
          </a:p>
          <a:p>
            <a:r>
              <a:rPr lang="en-IN" dirty="0"/>
              <a:t>        </a:t>
            </a:r>
            <a:r>
              <a:rPr lang="en-IN" dirty="0" err="1"/>
              <a:t>println</a:t>
            </a:r>
            <a:r>
              <a:rPr lang="en-IN" dirty="0"/>
              <a:t>("bike is running")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b = new Bike()  </a:t>
            </a:r>
          </a:p>
          <a:p>
            <a:r>
              <a:rPr lang="en-IN" dirty="0"/>
              <a:t>        </a:t>
            </a:r>
            <a:r>
              <a:rPr lang="en-IN" dirty="0" err="1"/>
              <a:t>b.show</a:t>
            </a:r>
            <a:r>
              <a:rPr lang="en-IN" dirty="0"/>
              <a:t>()  </a:t>
            </a:r>
          </a:p>
          <a:p>
            <a:r>
              <a:rPr lang="en-IN" dirty="0"/>
              <a:t>    }  </a:t>
            </a:r>
          </a:p>
          <a:p>
            <a:r>
              <a:rPr lang="en-IN" dirty="0"/>
              <a:t>} </a:t>
            </a:r>
          </a:p>
        </p:txBody>
      </p:sp>
      <p:pic>
        <p:nvPicPr>
          <p:cNvPr id="9" name="Picture 8">
            <a:extLst>
              <a:ext uri="{FF2B5EF4-FFF2-40B4-BE49-F238E27FC236}">
                <a16:creationId xmlns:a16="http://schemas.microsoft.com/office/drawing/2014/main" id="{A7AE1EF6-E49C-4B3A-85AE-29F36D7465E5}"/>
              </a:ext>
            </a:extLst>
          </p:cNvPr>
          <p:cNvPicPr>
            <a:picLocks noChangeAspect="1"/>
          </p:cNvPicPr>
          <p:nvPr/>
        </p:nvPicPr>
        <p:blipFill>
          <a:blip r:embed="rId2"/>
          <a:stretch>
            <a:fillRect/>
          </a:stretch>
        </p:blipFill>
        <p:spPr>
          <a:xfrm>
            <a:off x="134114" y="535929"/>
            <a:ext cx="3560373" cy="4334632"/>
          </a:xfrm>
          <a:prstGeom prst="rect">
            <a:avLst/>
          </a:prstGeom>
        </p:spPr>
      </p:pic>
      <p:sp>
        <p:nvSpPr>
          <p:cNvPr id="10" name="TextBox 9">
            <a:extLst>
              <a:ext uri="{FF2B5EF4-FFF2-40B4-BE49-F238E27FC236}">
                <a16:creationId xmlns:a16="http://schemas.microsoft.com/office/drawing/2014/main" id="{362232E2-5A67-4853-99A7-442E8A04F59C}"/>
              </a:ext>
            </a:extLst>
          </p:cNvPr>
          <p:cNvSpPr txBox="1"/>
          <p:nvPr/>
        </p:nvSpPr>
        <p:spPr>
          <a:xfrm>
            <a:off x="232302" y="144998"/>
            <a:ext cx="2280079" cy="369332"/>
          </a:xfrm>
          <a:prstGeom prst="rect">
            <a:avLst/>
          </a:prstGeom>
          <a:noFill/>
        </p:spPr>
        <p:txBody>
          <a:bodyPr wrap="square">
            <a:spAutoFit/>
          </a:bodyPr>
          <a:lstStyle/>
          <a:p>
            <a:r>
              <a:rPr lang="en-IN" dirty="0">
                <a:solidFill>
                  <a:srgbClr val="FF0000"/>
                </a:solidFill>
              </a:rPr>
              <a:t>Scala Final Member</a:t>
            </a:r>
          </a:p>
        </p:txBody>
      </p:sp>
      <p:sp>
        <p:nvSpPr>
          <p:cNvPr id="11" name="TextBox 10">
            <a:extLst>
              <a:ext uri="{FF2B5EF4-FFF2-40B4-BE49-F238E27FC236}">
                <a16:creationId xmlns:a16="http://schemas.microsoft.com/office/drawing/2014/main" id="{5C386235-DC3B-4284-9226-63C41CED310D}"/>
              </a:ext>
            </a:extLst>
          </p:cNvPr>
          <p:cNvSpPr txBox="1"/>
          <p:nvPr/>
        </p:nvSpPr>
        <p:spPr>
          <a:xfrm>
            <a:off x="5965793" y="5756"/>
            <a:ext cx="1961963" cy="369332"/>
          </a:xfrm>
          <a:prstGeom prst="rect">
            <a:avLst/>
          </a:prstGeom>
          <a:noFill/>
        </p:spPr>
        <p:txBody>
          <a:bodyPr wrap="square">
            <a:spAutoFit/>
          </a:bodyPr>
          <a:lstStyle/>
          <a:p>
            <a:r>
              <a:rPr lang="en-IN" dirty="0">
                <a:solidFill>
                  <a:srgbClr val="FF0000"/>
                </a:solidFill>
              </a:rPr>
              <a:t>Scala Final class</a:t>
            </a:r>
          </a:p>
        </p:txBody>
      </p:sp>
      <p:sp>
        <p:nvSpPr>
          <p:cNvPr id="13" name="TextBox 12">
            <a:extLst>
              <a:ext uri="{FF2B5EF4-FFF2-40B4-BE49-F238E27FC236}">
                <a16:creationId xmlns:a16="http://schemas.microsoft.com/office/drawing/2014/main" id="{8ECC8E24-53B4-422E-A806-E6EC3559716A}"/>
              </a:ext>
            </a:extLst>
          </p:cNvPr>
          <p:cNvSpPr txBox="1"/>
          <p:nvPr/>
        </p:nvSpPr>
        <p:spPr>
          <a:xfrm>
            <a:off x="134114" y="5080095"/>
            <a:ext cx="5831679" cy="646331"/>
          </a:xfrm>
          <a:prstGeom prst="rect">
            <a:avLst/>
          </a:prstGeom>
          <a:noFill/>
        </p:spPr>
        <p:txBody>
          <a:bodyPr wrap="square">
            <a:spAutoFit/>
          </a:bodyPr>
          <a:lstStyle/>
          <a:p>
            <a:r>
              <a:rPr lang="en-US" b="1" dirty="0">
                <a:solidFill>
                  <a:srgbClr val="FF0000"/>
                </a:solidFill>
              </a:rPr>
              <a:t>Cannot override final </a:t>
            </a:r>
            <a:r>
              <a:rPr lang="en-US" b="1" dirty="0" err="1">
                <a:solidFill>
                  <a:srgbClr val="FF0000"/>
                </a:solidFill>
              </a:rPr>
              <a:t>member,Final</a:t>
            </a:r>
            <a:r>
              <a:rPr lang="en-US" b="1" dirty="0">
                <a:solidFill>
                  <a:srgbClr val="FF0000"/>
                </a:solidFill>
              </a:rPr>
              <a:t> Methods, Final Class</a:t>
            </a:r>
          </a:p>
          <a:p>
            <a:r>
              <a:rPr lang="en-US" dirty="0"/>
              <a:t> </a:t>
            </a:r>
          </a:p>
        </p:txBody>
      </p:sp>
    </p:spTree>
    <p:extLst>
      <p:ext uri="{BB962C8B-B14F-4D97-AF65-F5344CB8AC3E}">
        <p14:creationId xmlns:p14="http://schemas.microsoft.com/office/powerpoint/2010/main" val="714837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2782</TotalTime>
  <Words>16818</Words>
  <Application>Microsoft Office PowerPoint</Application>
  <PresentationFormat>On-screen Show (4:3)</PresentationFormat>
  <Paragraphs>1867</Paragraphs>
  <Slides>142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142</vt:i4>
      </vt:variant>
    </vt:vector>
  </HeadingPairs>
  <TitlesOfParts>
    <vt:vector size="163"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Lora</vt:lpstr>
      <vt:lpstr>sofia-pro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36</cp:revision>
  <dcterms:created xsi:type="dcterms:W3CDTF">2022-02-21T13:54:59Z</dcterms:created>
  <dcterms:modified xsi:type="dcterms:W3CDTF">2022-05-04T04:44:00Z</dcterms:modified>
</cp:coreProperties>
</file>