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326" r:id="rId3"/>
    <p:sldId id="399" r:id="rId4"/>
    <p:sldId id="287" r:id="rId5"/>
    <p:sldId id="257" r:id="rId6"/>
    <p:sldId id="258" r:id="rId7"/>
    <p:sldId id="259" r:id="rId8"/>
    <p:sldId id="260" r:id="rId9"/>
    <p:sldId id="261" r:id="rId10"/>
    <p:sldId id="262" r:id="rId11"/>
    <p:sldId id="327" r:id="rId12"/>
    <p:sldId id="328" r:id="rId13"/>
    <p:sldId id="264" r:id="rId14"/>
    <p:sldId id="265" r:id="rId15"/>
    <p:sldId id="276" r:id="rId16"/>
    <p:sldId id="277" r:id="rId17"/>
    <p:sldId id="280" r:id="rId18"/>
    <p:sldId id="278" r:id="rId19"/>
    <p:sldId id="279" r:id="rId20"/>
    <p:sldId id="286" r:id="rId21"/>
    <p:sldId id="288" r:id="rId22"/>
    <p:sldId id="289" r:id="rId23"/>
    <p:sldId id="290" r:id="rId24"/>
    <p:sldId id="314" r:id="rId25"/>
    <p:sldId id="316" r:id="rId26"/>
    <p:sldId id="315" r:id="rId27"/>
    <p:sldId id="317" r:id="rId28"/>
    <p:sldId id="318" r:id="rId29"/>
    <p:sldId id="319" r:id="rId30"/>
    <p:sldId id="291" r:id="rId31"/>
    <p:sldId id="309" r:id="rId32"/>
    <p:sldId id="310" r:id="rId33"/>
    <p:sldId id="311" r:id="rId34"/>
    <p:sldId id="312" r:id="rId35"/>
    <p:sldId id="313" r:id="rId36"/>
    <p:sldId id="292" r:id="rId37"/>
    <p:sldId id="293" r:id="rId38"/>
    <p:sldId id="297" r:id="rId39"/>
    <p:sldId id="298" r:id="rId40"/>
    <p:sldId id="294" r:id="rId41"/>
    <p:sldId id="295" r:id="rId42"/>
    <p:sldId id="296" r:id="rId43"/>
    <p:sldId id="299" r:id="rId44"/>
    <p:sldId id="308" r:id="rId45"/>
    <p:sldId id="300" r:id="rId46"/>
    <p:sldId id="301" r:id="rId47"/>
    <p:sldId id="320" r:id="rId48"/>
    <p:sldId id="321" r:id="rId49"/>
    <p:sldId id="322" r:id="rId50"/>
    <p:sldId id="323" r:id="rId51"/>
    <p:sldId id="324" r:id="rId52"/>
    <p:sldId id="325" r:id="rId53"/>
    <p:sldId id="302" r:id="rId54"/>
    <p:sldId id="303" r:id="rId55"/>
    <p:sldId id="304" r:id="rId56"/>
    <p:sldId id="305" r:id="rId57"/>
    <p:sldId id="306" r:id="rId58"/>
    <p:sldId id="307" r:id="rId59"/>
    <p:sldId id="281" r:id="rId60"/>
    <p:sldId id="282" r:id="rId61"/>
    <p:sldId id="330" r:id="rId62"/>
    <p:sldId id="329" r:id="rId63"/>
    <p:sldId id="283" r:id="rId64"/>
    <p:sldId id="284" r:id="rId65"/>
    <p:sldId id="285" r:id="rId66"/>
    <p:sldId id="263" r:id="rId67"/>
    <p:sldId id="266" r:id="rId68"/>
    <p:sldId id="267" r:id="rId69"/>
    <p:sldId id="268" r:id="rId70"/>
    <p:sldId id="269" r:id="rId71"/>
    <p:sldId id="270" r:id="rId72"/>
    <p:sldId id="271" r:id="rId73"/>
    <p:sldId id="272" r:id="rId74"/>
    <p:sldId id="273" r:id="rId75"/>
    <p:sldId id="274" r:id="rId76"/>
    <p:sldId id="275" r:id="rId77"/>
    <p:sldId id="331" r:id="rId78"/>
    <p:sldId id="332" r:id="rId79"/>
    <p:sldId id="333" r:id="rId80"/>
    <p:sldId id="334" r:id="rId81"/>
    <p:sldId id="336" r:id="rId82"/>
    <p:sldId id="335" r:id="rId83"/>
    <p:sldId id="337" r:id="rId84"/>
    <p:sldId id="338" r:id="rId85"/>
    <p:sldId id="339" r:id="rId86"/>
    <p:sldId id="340" r:id="rId87"/>
    <p:sldId id="341" r:id="rId88"/>
    <p:sldId id="342" r:id="rId89"/>
    <p:sldId id="343" r:id="rId90"/>
    <p:sldId id="344" r:id="rId91"/>
    <p:sldId id="345" r:id="rId92"/>
    <p:sldId id="346" r:id="rId93"/>
    <p:sldId id="347" r:id="rId94"/>
    <p:sldId id="348" r:id="rId95"/>
    <p:sldId id="360" r:id="rId96"/>
    <p:sldId id="361" r:id="rId97"/>
    <p:sldId id="362" r:id="rId98"/>
    <p:sldId id="363" r:id="rId99"/>
    <p:sldId id="365" r:id="rId100"/>
    <p:sldId id="366" r:id="rId101"/>
    <p:sldId id="367" r:id="rId102"/>
    <p:sldId id="368" r:id="rId103"/>
    <p:sldId id="369" r:id="rId104"/>
    <p:sldId id="364" r:id="rId105"/>
    <p:sldId id="349" r:id="rId106"/>
    <p:sldId id="350" r:id="rId107"/>
    <p:sldId id="351" r:id="rId108"/>
    <p:sldId id="352" r:id="rId109"/>
    <p:sldId id="353" r:id="rId110"/>
    <p:sldId id="370" r:id="rId111"/>
    <p:sldId id="372" r:id="rId112"/>
    <p:sldId id="373" r:id="rId113"/>
    <p:sldId id="371" r:id="rId114"/>
    <p:sldId id="374" r:id="rId115"/>
    <p:sldId id="375" r:id="rId116"/>
    <p:sldId id="376" r:id="rId117"/>
    <p:sldId id="355" r:id="rId118"/>
    <p:sldId id="356" r:id="rId119"/>
    <p:sldId id="381" r:id="rId120"/>
    <p:sldId id="382" r:id="rId121"/>
    <p:sldId id="383" r:id="rId122"/>
    <p:sldId id="385" r:id="rId123"/>
    <p:sldId id="384" r:id="rId124"/>
    <p:sldId id="357" r:id="rId125"/>
    <p:sldId id="358" r:id="rId126"/>
    <p:sldId id="359" r:id="rId127"/>
    <p:sldId id="377" r:id="rId128"/>
    <p:sldId id="378" r:id="rId129"/>
    <p:sldId id="379" r:id="rId130"/>
    <p:sldId id="380" r:id="rId131"/>
    <p:sldId id="386" r:id="rId132"/>
    <p:sldId id="387" r:id="rId133"/>
    <p:sldId id="388" r:id="rId134"/>
    <p:sldId id="389" r:id="rId135"/>
    <p:sldId id="393" r:id="rId136"/>
    <p:sldId id="394" r:id="rId137"/>
    <p:sldId id="395" r:id="rId138"/>
    <p:sldId id="396" r:id="rId139"/>
    <p:sldId id="397" r:id="rId140"/>
    <p:sldId id="398" r:id="rId141"/>
    <p:sldId id="390" r:id="rId142"/>
    <p:sldId id="391" r:id="rId143"/>
    <p:sldId id="392" r:id="rId14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7" d="100"/>
          <a:sy n="67" d="100"/>
        </p:scale>
        <p:origin x="128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slide" Target="slides/slide128.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slide" Target="slides/slide131.xml"/><Relationship Id="rId140" Type="http://schemas.openxmlformats.org/officeDocument/2006/relationships/slide" Target="slides/slide139.xml"/><Relationship Id="rId14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slide" Target="slides/slide142.xml"/><Relationship Id="rId148"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9864F90-5D3F-40B5-82AF-56546CCBA1CD}" type="datetimeFigureOut">
              <a:rPr lang="en-IN" smtClean="0"/>
              <a:t>04-08-2023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B6E09C6-CF3B-4304-9BB3-690A05D23D10}" type="slidenum">
              <a:rPr lang="en-IN" smtClean="0"/>
              <a:t>‹#›</a:t>
            </a:fld>
            <a:endParaRPr lang="en-IN"/>
          </a:p>
        </p:txBody>
      </p:sp>
    </p:spTree>
    <p:extLst>
      <p:ext uri="{BB962C8B-B14F-4D97-AF65-F5344CB8AC3E}">
        <p14:creationId xmlns:p14="http://schemas.microsoft.com/office/powerpoint/2010/main" val="25619080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9864F90-5D3F-40B5-82AF-56546CCBA1CD}" type="datetimeFigureOut">
              <a:rPr lang="en-IN" smtClean="0"/>
              <a:t>04-08-2023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B6E09C6-CF3B-4304-9BB3-690A05D23D10}" type="slidenum">
              <a:rPr lang="en-IN" smtClean="0"/>
              <a:t>‹#›</a:t>
            </a:fld>
            <a:endParaRPr lang="en-IN"/>
          </a:p>
        </p:txBody>
      </p:sp>
    </p:spTree>
    <p:extLst>
      <p:ext uri="{BB962C8B-B14F-4D97-AF65-F5344CB8AC3E}">
        <p14:creationId xmlns:p14="http://schemas.microsoft.com/office/powerpoint/2010/main" val="12948802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9864F90-5D3F-40B5-82AF-56546CCBA1CD}" type="datetimeFigureOut">
              <a:rPr lang="en-IN" smtClean="0"/>
              <a:t>04-08-2023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B6E09C6-CF3B-4304-9BB3-690A05D23D10}" type="slidenum">
              <a:rPr lang="en-IN" smtClean="0"/>
              <a:t>‹#›</a:t>
            </a:fld>
            <a:endParaRPr lang="en-IN"/>
          </a:p>
        </p:txBody>
      </p:sp>
    </p:spTree>
    <p:extLst>
      <p:ext uri="{BB962C8B-B14F-4D97-AF65-F5344CB8AC3E}">
        <p14:creationId xmlns:p14="http://schemas.microsoft.com/office/powerpoint/2010/main" val="23715097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9864F90-5D3F-40B5-82AF-56546CCBA1CD}" type="datetimeFigureOut">
              <a:rPr lang="en-IN" smtClean="0"/>
              <a:t>04-08-2023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B6E09C6-CF3B-4304-9BB3-690A05D23D10}" type="slidenum">
              <a:rPr lang="en-IN" smtClean="0"/>
              <a:t>‹#›</a:t>
            </a:fld>
            <a:endParaRPr lang="en-IN"/>
          </a:p>
        </p:txBody>
      </p:sp>
    </p:spTree>
    <p:extLst>
      <p:ext uri="{BB962C8B-B14F-4D97-AF65-F5344CB8AC3E}">
        <p14:creationId xmlns:p14="http://schemas.microsoft.com/office/powerpoint/2010/main" val="31426743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9864F90-5D3F-40B5-82AF-56546CCBA1CD}" type="datetimeFigureOut">
              <a:rPr lang="en-IN" smtClean="0"/>
              <a:t>04-08-2023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B6E09C6-CF3B-4304-9BB3-690A05D23D10}" type="slidenum">
              <a:rPr lang="en-IN" smtClean="0"/>
              <a:t>‹#›</a:t>
            </a:fld>
            <a:endParaRPr lang="en-IN"/>
          </a:p>
        </p:txBody>
      </p:sp>
    </p:spTree>
    <p:extLst>
      <p:ext uri="{BB962C8B-B14F-4D97-AF65-F5344CB8AC3E}">
        <p14:creationId xmlns:p14="http://schemas.microsoft.com/office/powerpoint/2010/main" val="18791526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9864F90-5D3F-40B5-82AF-56546CCBA1CD}" type="datetimeFigureOut">
              <a:rPr lang="en-IN" smtClean="0"/>
              <a:t>04-08-2023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B6E09C6-CF3B-4304-9BB3-690A05D23D10}" type="slidenum">
              <a:rPr lang="en-IN" smtClean="0"/>
              <a:t>‹#›</a:t>
            </a:fld>
            <a:endParaRPr lang="en-IN"/>
          </a:p>
        </p:txBody>
      </p:sp>
    </p:spTree>
    <p:extLst>
      <p:ext uri="{BB962C8B-B14F-4D97-AF65-F5344CB8AC3E}">
        <p14:creationId xmlns:p14="http://schemas.microsoft.com/office/powerpoint/2010/main" val="34195322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9864F90-5D3F-40B5-82AF-56546CCBA1CD}" type="datetimeFigureOut">
              <a:rPr lang="en-IN" smtClean="0"/>
              <a:t>04-08-2023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B6E09C6-CF3B-4304-9BB3-690A05D23D10}" type="slidenum">
              <a:rPr lang="en-IN" smtClean="0"/>
              <a:t>‹#›</a:t>
            </a:fld>
            <a:endParaRPr lang="en-IN"/>
          </a:p>
        </p:txBody>
      </p:sp>
    </p:spTree>
    <p:extLst>
      <p:ext uri="{BB962C8B-B14F-4D97-AF65-F5344CB8AC3E}">
        <p14:creationId xmlns:p14="http://schemas.microsoft.com/office/powerpoint/2010/main" val="20610014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9864F90-5D3F-40B5-82AF-56546CCBA1CD}" type="datetimeFigureOut">
              <a:rPr lang="en-IN" smtClean="0"/>
              <a:t>04-08-2023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B6E09C6-CF3B-4304-9BB3-690A05D23D10}" type="slidenum">
              <a:rPr lang="en-IN" smtClean="0"/>
              <a:t>‹#›</a:t>
            </a:fld>
            <a:endParaRPr lang="en-IN"/>
          </a:p>
        </p:txBody>
      </p:sp>
    </p:spTree>
    <p:extLst>
      <p:ext uri="{BB962C8B-B14F-4D97-AF65-F5344CB8AC3E}">
        <p14:creationId xmlns:p14="http://schemas.microsoft.com/office/powerpoint/2010/main" val="5709438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864F90-5D3F-40B5-82AF-56546CCBA1CD}" type="datetimeFigureOut">
              <a:rPr lang="en-IN" smtClean="0"/>
              <a:t>04-08-2023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B6E09C6-CF3B-4304-9BB3-690A05D23D10}" type="slidenum">
              <a:rPr lang="en-IN" smtClean="0"/>
              <a:t>‹#›</a:t>
            </a:fld>
            <a:endParaRPr lang="en-IN"/>
          </a:p>
        </p:txBody>
      </p:sp>
    </p:spTree>
    <p:extLst>
      <p:ext uri="{BB962C8B-B14F-4D97-AF65-F5344CB8AC3E}">
        <p14:creationId xmlns:p14="http://schemas.microsoft.com/office/powerpoint/2010/main" val="3717526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9864F90-5D3F-40B5-82AF-56546CCBA1CD}" type="datetimeFigureOut">
              <a:rPr lang="en-IN" smtClean="0"/>
              <a:t>04-08-2023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B6E09C6-CF3B-4304-9BB3-690A05D23D10}" type="slidenum">
              <a:rPr lang="en-IN" smtClean="0"/>
              <a:t>‹#›</a:t>
            </a:fld>
            <a:endParaRPr lang="en-IN"/>
          </a:p>
        </p:txBody>
      </p:sp>
    </p:spTree>
    <p:extLst>
      <p:ext uri="{BB962C8B-B14F-4D97-AF65-F5344CB8AC3E}">
        <p14:creationId xmlns:p14="http://schemas.microsoft.com/office/powerpoint/2010/main" val="26278781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9864F90-5D3F-40B5-82AF-56546CCBA1CD}" type="datetimeFigureOut">
              <a:rPr lang="en-IN" smtClean="0"/>
              <a:t>04-08-2023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B6E09C6-CF3B-4304-9BB3-690A05D23D10}" type="slidenum">
              <a:rPr lang="en-IN" smtClean="0"/>
              <a:t>‹#›</a:t>
            </a:fld>
            <a:endParaRPr lang="en-IN"/>
          </a:p>
        </p:txBody>
      </p:sp>
    </p:spTree>
    <p:extLst>
      <p:ext uri="{BB962C8B-B14F-4D97-AF65-F5344CB8AC3E}">
        <p14:creationId xmlns:p14="http://schemas.microsoft.com/office/powerpoint/2010/main" val="9572818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9864F90-5D3F-40B5-82AF-56546CCBA1CD}" type="datetimeFigureOut">
              <a:rPr lang="en-IN" smtClean="0"/>
              <a:t>04-08-2023</a:t>
            </a:fld>
            <a:endParaRPr lang="en-IN"/>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B6E09C6-CF3B-4304-9BB3-690A05D23D10}" type="slidenum">
              <a:rPr lang="en-IN" smtClean="0"/>
              <a:t>‹#›</a:t>
            </a:fld>
            <a:endParaRPr lang="en-IN"/>
          </a:p>
        </p:txBody>
      </p:sp>
    </p:spTree>
    <p:extLst>
      <p:ext uri="{BB962C8B-B14F-4D97-AF65-F5344CB8AC3E}">
        <p14:creationId xmlns:p14="http://schemas.microsoft.com/office/powerpoint/2010/main" val="186211033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0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hyperlink" Target="https://www.oracle.com/in/java/technologies/downloads/#jdk20-windows" TargetMode="Externa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DB51A82-09E9-4BE5-9865-5C641175FA45}"/>
              </a:ext>
            </a:extLst>
          </p:cNvPr>
          <p:cNvSpPr txBox="1"/>
          <p:nvPr/>
        </p:nvSpPr>
        <p:spPr>
          <a:xfrm>
            <a:off x="150920" y="587630"/>
            <a:ext cx="8256233" cy="2733312"/>
          </a:xfrm>
          <a:prstGeom prst="rect">
            <a:avLst/>
          </a:prstGeom>
          <a:noFill/>
        </p:spPr>
        <p:txBody>
          <a:bodyPr wrap="square">
            <a:spAutoFit/>
          </a:bodyPr>
          <a:lstStyle/>
          <a:p>
            <a:pPr>
              <a:spcBef>
                <a:spcPts val="2000"/>
              </a:spcBef>
              <a:spcAft>
                <a:spcPts val="1000"/>
              </a:spcAft>
            </a:pPr>
            <a:r>
              <a:rPr lang="en-US" sz="1800" b="1" kern="0" cap="all" dirty="0">
                <a:solidFill>
                  <a:srgbClr val="262626"/>
                </a:solidFill>
                <a:effectLst/>
                <a:latin typeface="Times New Roman" panose="02020603050405020304" pitchFamily="18" charset="0"/>
                <a:ea typeface="Times New Roman" panose="02020603050405020304" pitchFamily="18" charset="0"/>
                <a:cs typeface="Times New Roman" panose="02020603050405020304" pitchFamily="18" charset="0"/>
              </a:rPr>
              <a:t>Unit 1</a:t>
            </a:r>
            <a:endParaRPr lang="en-IN" sz="2000" b="1" kern="0" cap="all" dirty="0">
              <a:solidFill>
                <a:srgbClr val="262626"/>
              </a:solidFill>
              <a:effectLst/>
              <a:latin typeface="Cambria" panose="02040503050406030204" pitchFamily="18" charset="0"/>
              <a:ea typeface="Times New Roman" panose="02020603050405020304" pitchFamily="18" charset="0"/>
              <a:cs typeface="Times New Roman" panose="02020603050405020304" pitchFamily="18" charset="0"/>
            </a:endParaRPr>
          </a:p>
          <a:p>
            <a:pPr>
              <a:spcBef>
                <a:spcPts val="2000"/>
              </a:spcBef>
              <a:spcAft>
                <a:spcPts val="1000"/>
              </a:spcAft>
            </a:pPr>
            <a:r>
              <a:rPr lang="en-US" sz="1800" b="1" kern="0" cap="all"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Introduction, basics and writing program</a:t>
            </a:r>
            <a:endParaRPr lang="en-IN" sz="2000" b="1" kern="0" cap="all" dirty="0">
              <a:solidFill>
                <a:srgbClr val="262626"/>
              </a:solidFill>
              <a:effectLst/>
              <a:latin typeface="Cambria" panose="02040503050406030204" pitchFamily="18" charset="0"/>
              <a:ea typeface="Times New Roman" panose="02020603050405020304" pitchFamily="18" charset="0"/>
              <a:cs typeface="Times New Roman" panose="02020603050405020304" pitchFamily="18" charset="0"/>
            </a:endParaRPr>
          </a:p>
          <a:p>
            <a:pPr>
              <a:lnSpc>
                <a:spcPct val="115000"/>
              </a:lnSpc>
              <a:spcAft>
                <a:spcPts val="1000"/>
              </a:spcAft>
            </a:pPr>
            <a:r>
              <a:rPr lang="en-IN" sz="1800" dirty="0">
                <a:solidFill>
                  <a:srgbClr val="000000"/>
                </a:solidFill>
                <a:effectLst/>
                <a:latin typeface="Calibri" panose="020F0502020204030204" pitchFamily="34" charset="0"/>
                <a:ea typeface="Calibri" panose="020F0502020204030204" pitchFamily="34" charset="0"/>
              </a:rPr>
              <a:t>Introduction, need for </a:t>
            </a:r>
            <a:r>
              <a:rPr lang="en-IN" sz="1800" dirty="0" err="1">
                <a:solidFill>
                  <a:srgbClr val="000000"/>
                </a:solidFill>
                <a:effectLst/>
                <a:latin typeface="Calibri" panose="020F0502020204030204" pitchFamily="34" charset="0"/>
                <a:ea typeface="Calibri" panose="020F0502020204030204" pitchFamily="34" charset="0"/>
              </a:rPr>
              <a:t>scala</a:t>
            </a:r>
            <a:r>
              <a:rPr lang="en-IN" sz="1800" dirty="0">
                <a:solidFill>
                  <a:srgbClr val="000000"/>
                </a:solidFill>
                <a:effectLst/>
                <a:latin typeface="Calibri" panose="020F0502020204030204" pitchFamily="34" charset="0"/>
                <a:ea typeface="Calibri" panose="020F0502020204030204" pitchFamily="34" charset="0"/>
              </a:rPr>
              <a:t>, </a:t>
            </a:r>
            <a:r>
              <a:rPr lang="en-IN" sz="1800" dirty="0" err="1">
                <a:solidFill>
                  <a:srgbClr val="000000"/>
                </a:solidFill>
                <a:effectLst/>
                <a:latin typeface="Calibri" panose="020F0502020204030204" pitchFamily="34" charset="0"/>
                <a:ea typeface="Calibri" panose="020F0502020204030204" pitchFamily="34" charset="0"/>
              </a:rPr>
              <a:t>scala</a:t>
            </a:r>
            <a:r>
              <a:rPr lang="en-IN" sz="1800" dirty="0">
                <a:solidFill>
                  <a:srgbClr val="000000"/>
                </a:solidFill>
                <a:effectLst/>
                <a:latin typeface="Calibri" panose="020F0502020204030204" pitchFamily="34" charset="0"/>
                <a:ea typeface="Calibri" panose="020F0502020204030204" pitchFamily="34" charset="0"/>
              </a:rPr>
              <a:t> REPL, data types, </a:t>
            </a:r>
            <a:r>
              <a:rPr lang="en-IN" sz="1800" dirty="0" err="1">
                <a:solidFill>
                  <a:srgbClr val="000000"/>
                </a:solidFill>
                <a:effectLst/>
                <a:latin typeface="Calibri" panose="020F0502020204030204" pitchFamily="34" charset="0"/>
                <a:ea typeface="Calibri" panose="020F0502020204030204" pitchFamily="34" charset="0"/>
              </a:rPr>
              <a:t>scala</a:t>
            </a:r>
            <a:r>
              <a:rPr lang="en-IN" sz="1800" dirty="0">
                <a:solidFill>
                  <a:srgbClr val="000000"/>
                </a:solidFill>
                <a:effectLst/>
                <a:latin typeface="Calibri" panose="020F0502020204030204" pitchFamily="34" charset="0"/>
                <a:ea typeface="Calibri" panose="020F0502020204030204" pitchFamily="34" charset="0"/>
              </a:rPr>
              <a:t> variables and data types, option type, Type inference, Getting </a:t>
            </a:r>
            <a:r>
              <a:rPr lang="en-IN" sz="1800" dirty="0" err="1">
                <a:solidFill>
                  <a:srgbClr val="000000"/>
                </a:solidFill>
                <a:effectLst/>
                <a:latin typeface="Calibri" panose="020F0502020204030204" pitchFamily="34" charset="0"/>
                <a:ea typeface="Calibri" panose="020F0502020204030204" pitchFamily="34" charset="0"/>
              </a:rPr>
              <a:t>familier</a:t>
            </a:r>
            <a:r>
              <a:rPr lang="en-IN" sz="1800" dirty="0">
                <a:solidFill>
                  <a:srgbClr val="000000"/>
                </a:solidFill>
                <a:effectLst/>
                <a:latin typeface="Calibri" panose="020F0502020204030204" pitchFamily="34" charset="0"/>
                <a:ea typeface="Calibri" panose="020F0502020204030204" pitchFamily="34" charset="0"/>
              </a:rPr>
              <a:t> with Idea </a:t>
            </a:r>
            <a:r>
              <a:rPr lang="en-IN" sz="1800" dirty="0" err="1">
                <a:solidFill>
                  <a:srgbClr val="000000"/>
                </a:solidFill>
                <a:effectLst/>
                <a:latin typeface="Calibri" panose="020F0502020204030204" pitchFamily="34" charset="0"/>
                <a:ea typeface="Calibri" panose="020F0502020204030204" pitchFamily="34" charset="0"/>
              </a:rPr>
              <a:t>Intellij</a:t>
            </a:r>
            <a:r>
              <a:rPr lang="en-IN" sz="1800" dirty="0">
                <a:solidFill>
                  <a:srgbClr val="000000"/>
                </a:solidFill>
                <a:effectLst/>
                <a:latin typeface="Calibri" panose="020F0502020204030204" pitchFamily="34" charset="0"/>
                <a:ea typeface="Calibri" panose="020F0502020204030204" pitchFamily="34" charset="0"/>
              </a:rPr>
              <a:t>, how to install </a:t>
            </a:r>
            <a:r>
              <a:rPr lang="en-IN" sz="1800" dirty="0" err="1">
                <a:solidFill>
                  <a:srgbClr val="000000"/>
                </a:solidFill>
                <a:effectLst/>
                <a:latin typeface="Calibri" panose="020F0502020204030204" pitchFamily="34" charset="0"/>
                <a:ea typeface="Calibri" panose="020F0502020204030204" pitchFamily="34" charset="0"/>
              </a:rPr>
              <a:t>scala</a:t>
            </a:r>
            <a:r>
              <a:rPr lang="en-IN" sz="1800" dirty="0">
                <a:solidFill>
                  <a:srgbClr val="000000"/>
                </a:solidFill>
                <a:effectLst/>
                <a:latin typeface="Calibri" panose="020F0502020204030204" pitchFamily="34" charset="0"/>
                <a:ea typeface="Calibri" panose="020F0502020204030204" pitchFamily="34" charset="0"/>
              </a:rPr>
              <a:t> </a:t>
            </a:r>
            <a:r>
              <a:rPr lang="en-IN" sz="1800" dirty="0" err="1">
                <a:solidFill>
                  <a:srgbClr val="000000"/>
                </a:solidFill>
                <a:effectLst/>
                <a:latin typeface="Calibri" panose="020F0502020204030204" pitchFamily="34" charset="0"/>
                <a:ea typeface="Calibri" panose="020F0502020204030204" pitchFamily="34" charset="0"/>
              </a:rPr>
              <a:t>plugnins</a:t>
            </a:r>
            <a:r>
              <a:rPr lang="en-IN" sz="1800" dirty="0">
                <a:solidFill>
                  <a:srgbClr val="000000"/>
                </a:solidFill>
                <a:effectLst/>
                <a:latin typeface="Calibri" panose="020F0502020204030204" pitchFamily="34" charset="0"/>
                <a:ea typeface="Calibri" panose="020F0502020204030204" pitchFamily="34" charset="0"/>
              </a:rPr>
              <a:t>, build </a:t>
            </a:r>
            <a:r>
              <a:rPr lang="en-IN" sz="1800" dirty="0" err="1">
                <a:solidFill>
                  <a:srgbClr val="000000"/>
                </a:solidFill>
                <a:effectLst/>
                <a:latin typeface="Calibri" panose="020F0502020204030204" pitchFamily="34" charset="0"/>
                <a:ea typeface="Calibri" panose="020F0502020204030204" pitchFamily="34" charset="0"/>
              </a:rPr>
              <a:t>tools:Maven</a:t>
            </a:r>
            <a:r>
              <a:rPr lang="en-IN" sz="1800" dirty="0">
                <a:solidFill>
                  <a:srgbClr val="000000"/>
                </a:solidFill>
                <a:effectLst/>
                <a:latin typeface="Calibri" panose="020F0502020204030204" pitchFamily="34" charset="0"/>
                <a:ea typeface="Calibri" panose="020F0502020204030204" pitchFamily="34" charset="0"/>
              </a:rPr>
              <a:t> and SBT, download dependencies, write </a:t>
            </a:r>
            <a:r>
              <a:rPr lang="en-IN" sz="1800" dirty="0" err="1">
                <a:solidFill>
                  <a:srgbClr val="000000"/>
                </a:solidFill>
                <a:effectLst/>
                <a:latin typeface="Calibri" panose="020F0502020204030204" pitchFamily="34" charset="0"/>
                <a:ea typeface="Calibri" panose="020F0502020204030204" pitchFamily="34" charset="0"/>
              </a:rPr>
              <a:t>scala</a:t>
            </a:r>
            <a:r>
              <a:rPr lang="en-IN" sz="1800" dirty="0">
                <a:solidFill>
                  <a:srgbClr val="000000"/>
                </a:solidFill>
                <a:effectLst/>
                <a:latin typeface="Calibri" panose="020F0502020204030204" pitchFamily="34" charset="0"/>
                <a:ea typeface="Calibri" panose="020F0502020204030204" pitchFamily="34" charset="0"/>
              </a:rPr>
              <a:t> program, compiling , building and running program using console, </a:t>
            </a:r>
            <a:r>
              <a:rPr lang="en-IN" sz="1800" dirty="0" err="1">
                <a:solidFill>
                  <a:srgbClr val="000000"/>
                </a:solidFill>
                <a:effectLst/>
                <a:latin typeface="Calibri" panose="020F0502020204030204" pitchFamily="34" charset="0"/>
                <a:ea typeface="Calibri" panose="020F0502020204030204" pitchFamily="34" charset="0"/>
              </a:rPr>
              <a:t>Intellij</a:t>
            </a:r>
            <a:r>
              <a:rPr lang="en-IN" sz="1800" dirty="0">
                <a:solidFill>
                  <a:srgbClr val="000000"/>
                </a:solidFill>
                <a:effectLst/>
                <a:latin typeface="Calibri" panose="020F0502020204030204" pitchFamily="34" charset="0"/>
                <a:ea typeface="Calibri" panose="020F0502020204030204" pitchFamily="34" charset="0"/>
              </a:rPr>
              <a:t> setting and preferences, learn shortcuts, Debugging your code.</a:t>
            </a:r>
            <a:endParaRPr lang="en-IN" sz="1600" dirty="0">
              <a:effectLst/>
              <a:latin typeface="Calibri" panose="020F0502020204030204" pitchFamily="34" charset="0"/>
              <a:ea typeface="Times New Roman" panose="02020603050405020304" pitchFamily="18" charset="0"/>
            </a:endParaRPr>
          </a:p>
        </p:txBody>
      </p:sp>
    </p:spTree>
    <p:extLst>
      <p:ext uri="{BB962C8B-B14F-4D97-AF65-F5344CB8AC3E}">
        <p14:creationId xmlns:p14="http://schemas.microsoft.com/office/powerpoint/2010/main" val="2786372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7586C78F-D185-41E3-BB6C-56A2B06F896B}"/>
              </a:ext>
            </a:extLst>
          </p:cNvPr>
          <p:cNvSpPr txBox="1"/>
          <p:nvPr/>
        </p:nvSpPr>
        <p:spPr>
          <a:xfrm>
            <a:off x="719091" y="346229"/>
            <a:ext cx="4083728" cy="369332"/>
          </a:xfrm>
          <a:prstGeom prst="rect">
            <a:avLst/>
          </a:prstGeom>
          <a:noFill/>
        </p:spPr>
        <p:txBody>
          <a:bodyPr wrap="square" rtlCol="0">
            <a:spAutoFit/>
          </a:bodyPr>
          <a:lstStyle/>
          <a:p>
            <a:r>
              <a:rPr lang="en-US" dirty="0">
                <a:solidFill>
                  <a:srgbClr val="FF0000"/>
                </a:solidFill>
              </a:rPr>
              <a:t>String Interpolation</a:t>
            </a:r>
            <a:endParaRPr lang="en-IN" dirty="0">
              <a:solidFill>
                <a:srgbClr val="FF0000"/>
              </a:solidFill>
            </a:endParaRPr>
          </a:p>
        </p:txBody>
      </p:sp>
      <p:pic>
        <p:nvPicPr>
          <p:cNvPr id="10" name="Picture 9" descr="Text, letter&#10;&#10;Description automatically generated">
            <a:extLst>
              <a:ext uri="{FF2B5EF4-FFF2-40B4-BE49-F238E27FC236}">
                <a16:creationId xmlns:a16="http://schemas.microsoft.com/office/drawing/2014/main" id="{89C4F0F2-D09E-4523-8370-7320504AD4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1189" y="1559386"/>
            <a:ext cx="6216256" cy="2968226"/>
          </a:xfrm>
          <a:prstGeom prst="rect">
            <a:avLst/>
          </a:prstGeom>
        </p:spPr>
      </p:pic>
      <p:cxnSp>
        <p:nvCxnSpPr>
          <p:cNvPr id="12" name="Straight Arrow Connector 11">
            <a:extLst>
              <a:ext uri="{FF2B5EF4-FFF2-40B4-BE49-F238E27FC236}">
                <a16:creationId xmlns:a16="http://schemas.microsoft.com/office/drawing/2014/main" id="{B46F0BEA-BCA0-4B06-B001-F1A62D5B7326}"/>
              </a:ext>
            </a:extLst>
          </p:cNvPr>
          <p:cNvCxnSpPr>
            <a:cxnSpLocks/>
          </p:cNvCxnSpPr>
          <p:nvPr/>
        </p:nvCxnSpPr>
        <p:spPr>
          <a:xfrm flipH="1" flipV="1">
            <a:off x="5078027" y="3666478"/>
            <a:ext cx="3169328" cy="2237172"/>
          </a:xfrm>
          <a:prstGeom prst="straightConnector1">
            <a:avLst/>
          </a:prstGeom>
          <a:ln w="38100">
            <a:solidFill>
              <a:schemeClr val="accent2"/>
            </a:solidFill>
            <a:tailEnd type="triangle"/>
          </a:ln>
        </p:spPr>
        <p:style>
          <a:lnRef idx="1">
            <a:schemeClr val="accent2"/>
          </a:lnRef>
          <a:fillRef idx="0">
            <a:schemeClr val="accent2"/>
          </a:fillRef>
          <a:effectRef idx="0">
            <a:schemeClr val="accent2"/>
          </a:effectRef>
          <a:fontRef idx="minor">
            <a:schemeClr val="tx1"/>
          </a:fontRef>
        </p:style>
      </p:cxnSp>
      <p:sp>
        <p:nvSpPr>
          <p:cNvPr id="15" name="TextBox 14">
            <a:extLst>
              <a:ext uri="{FF2B5EF4-FFF2-40B4-BE49-F238E27FC236}">
                <a16:creationId xmlns:a16="http://schemas.microsoft.com/office/drawing/2014/main" id="{B0771538-2241-4424-8C1D-0C402BE97032}"/>
              </a:ext>
            </a:extLst>
          </p:cNvPr>
          <p:cNvSpPr txBox="1"/>
          <p:nvPr/>
        </p:nvSpPr>
        <p:spPr>
          <a:xfrm>
            <a:off x="6880194" y="5903650"/>
            <a:ext cx="3000653" cy="369332"/>
          </a:xfrm>
          <a:prstGeom prst="rect">
            <a:avLst/>
          </a:prstGeom>
          <a:noFill/>
        </p:spPr>
        <p:txBody>
          <a:bodyPr wrap="square" rtlCol="0">
            <a:spAutoFit/>
          </a:bodyPr>
          <a:lstStyle/>
          <a:p>
            <a:r>
              <a:rPr lang="en-US" dirty="0"/>
              <a:t>Raw Interpolation</a:t>
            </a:r>
            <a:endParaRPr lang="en-IN" dirty="0"/>
          </a:p>
        </p:txBody>
      </p:sp>
      <p:cxnSp>
        <p:nvCxnSpPr>
          <p:cNvPr id="16" name="Straight Arrow Connector 15">
            <a:extLst>
              <a:ext uri="{FF2B5EF4-FFF2-40B4-BE49-F238E27FC236}">
                <a16:creationId xmlns:a16="http://schemas.microsoft.com/office/drawing/2014/main" id="{3C267B71-3E34-476D-BAC4-96033ACD22C5}"/>
              </a:ext>
            </a:extLst>
          </p:cNvPr>
          <p:cNvCxnSpPr>
            <a:cxnSpLocks/>
          </p:cNvCxnSpPr>
          <p:nvPr/>
        </p:nvCxnSpPr>
        <p:spPr>
          <a:xfrm flipV="1">
            <a:off x="479394" y="2885243"/>
            <a:ext cx="1384916" cy="1899821"/>
          </a:xfrm>
          <a:prstGeom prst="straightConnector1">
            <a:avLst/>
          </a:prstGeom>
          <a:ln w="38100">
            <a:solidFill>
              <a:schemeClr val="accent2"/>
            </a:solidFill>
            <a:tailEnd type="triangle"/>
          </a:ln>
        </p:spPr>
        <p:style>
          <a:lnRef idx="1">
            <a:schemeClr val="accent2"/>
          </a:lnRef>
          <a:fillRef idx="0">
            <a:schemeClr val="accent2"/>
          </a:fillRef>
          <a:effectRef idx="0">
            <a:schemeClr val="accent2"/>
          </a:effectRef>
          <a:fontRef idx="minor">
            <a:schemeClr val="tx1"/>
          </a:fontRef>
        </p:style>
      </p:cxnSp>
      <p:sp>
        <p:nvSpPr>
          <p:cNvPr id="19" name="TextBox 18">
            <a:extLst>
              <a:ext uri="{FF2B5EF4-FFF2-40B4-BE49-F238E27FC236}">
                <a16:creationId xmlns:a16="http://schemas.microsoft.com/office/drawing/2014/main" id="{8FF97361-3F14-4FD4-B3BD-9A2F9316F7A9}"/>
              </a:ext>
            </a:extLst>
          </p:cNvPr>
          <p:cNvSpPr txBox="1"/>
          <p:nvPr/>
        </p:nvSpPr>
        <p:spPr>
          <a:xfrm>
            <a:off x="257452" y="4785064"/>
            <a:ext cx="3169328" cy="369332"/>
          </a:xfrm>
          <a:prstGeom prst="rect">
            <a:avLst/>
          </a:prstGeom>
          <a:noFill/>
        </p:spPr>
        <p:txBody>
          <a:bodyPr wrap="square" rtlCol="0">
            <a:spAutoFit/>
          </a:bodyPr>
          <a:lstStyle/>
          <a:p>
            <a:r>
              <a:rPr lang="en-US" dirty="0"/>
              <a:t>String not safe interpolation  </a:t>
            </a:r>
            <a:endParaRPr lang="en-IN" dirty="0"/>
          </a:p>
        </p:txBody>
      </p:sp>
      <p:cxnSp>
        <p:nvCxnSpPr>
          <p:cNvPr id="20" name="Straight Arrow Connector 19">
            <a:extLst>
              <a:ext uri="{FF2B5EF4-FFF2-40B4-BE49-F238E27FC236}">
                <a16:creationId xmlns:a16="http://schemas.microsoft.com/office/drawing/2014/main" id="{4B8D6604-F8A9-4C07-9F75-4F486B2314FF}"/>
              </a:ext>
            </a:extLst>
          </p:cNvPr>
          <p:cNvCxnSpPr>
            <a:cxnSpLocks/>
          </p:cNvCxnSpPr>
          <p:nvPr/>
        </p:nvCxnSpPr>
        <p:spPr>
          <a:xfrm flipH="1" flipV="1">
            <a:off x="3648722" y="3069909"/>
            <a:ext cx="540595" cy="1899821"/>
          </a:xfrm>
          <a:prstGeom prst="straightConnector1">
            <a:avLst/>
          </a:prstGeom>
          <a:ln w="38100">
            <a:solidFill>
              <a:schemeClr val="accent2"/>
            </a:solidFill>
            <a:tailEnd type="triangle"/>
          </a:ln>
        </p:spPr>
        <p:style>
          <a:lnRef idx="1">
            <a:schemeClr val="accent2"/>
          </a:lnRef>
          <a:fillRef idx="0">
            <a:schemeClr val="accent2"/>
          </a:fillRef>
          <a:effectRef idx="0">
            <a:schemeClr val="accent2"/>
          </a:effectRef>
          <a:fontRef idx="minor">
            <a:schemeClr val="tx1"/>
          </a:fontRef>
        </p:style>
      </p:cxnSp>
      <p:sp>
        <p:nvSpPr>
          <p:cNvPr id="22" name="TextBox 21">
            <a:extLst>
              <a:ext uri="{FF2B5EF4-FFF2-40B4-BE49-F238E27FC236}">
                <a16:creationId xmlns:a16="http://schemas.microsoft.com/office/drawing/2014/main" id="{40D0CA56-2784-4FB5-9187-C926EF84CC00}"/>
              </a:ext>
            </a:extLst>
          </p:cNvPr>
          <p:cNvSpPr txBox="1"/>
          <p:nvPr/>
        </p:nvSpPr>
        <p:spPr>
          <a:xfrm>
            <a:off x="3049008" y="4929282"/>
            <a:ext cx="3169328" cy="923330"/>
          </a:xfrm>
          <a:prstGeom prst="rect">
            <a:avLst/>
          </a:prstGeom>
          <a:noFill/>
        </p:spPr>
        <p:txBody>
          <a:bodyPr wrap="square" rtlCol="0">
            <a:spAutoFit/>
          </a:bodyPr>
          <a:lstStyle/>
          <a:p>
            <a:r>
              <a:rPr lang="en-US" dirty="0"/>
              <a:t>Type safe interpolation  Because we will provide data types itself. </a:t>
            </a:r>
            <a:endParaRPr lang="en-IN" dirty="0"/>
          </a:p>
        </p:txBody>
      </p:sp>
    </p:spTree>
    <p:extLst>
      <p:ext uri="{BB962C8B-B14F-4D97-AF65-F5344CB8AC3E}">
        <p14:creationId xmlns:p14="http://schemas.microsoft.com/office/powerpoint/2010/main" val="3651012018"/>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439DD40-4DEF-41E8-AA3B-FBFDFBC3E5F2}"/>
              </a:ext>
            </a:extLst>
          </p:cNvPr>
          <p:cNvSpPr txBox="1"/>
          <p:nvPr/>
        </p:nvSpPr>
        <p:spPr>
          <a:xfrm>
            <a:off x="3275966" y="539198"/>
            <a:ext cx="3431219" cy="3754874"/>
          </a:xfrm>
          <a:prstGeom prst="rect">
            <a:avLst/>
          </a:prstGeom>
          <a:noFill/>
        </p:spPr>
        <p:txBody>
          <a:bodyPr wrap="square">
            <a:spAutoFit/>
          </a:bodyPr>
          <a:lstStyle/>
          <a:p>
            <a:r>
              <a:rPr lang="en-IN" sz="1400" dirty="0"/>
              <a:t>class </a:t>
            </a:r>
            <a:r>
              <a:rPr lang="en-IN" sz="1400" dirty="0" err="1"/>
              <a:t>Scala_Vehicle</a:t>
            </a:r>
            <a:r>
              <a:rPr lang="en-IN" sz="1400" dirty="0"/>
              <a:t>{  </a:t>
            </a:r>
          </a:p>
          <a:p>
            <a:r>
              <a:rPr lang="en-IN" sz="1400" dirty="0"/>
              <a:t>     final def show(){  </a:t>
            </a:r>
          </a:p>
          <a:p>
            <a:r>
              <a:rPr lang="en-IN" sz="1400" dirty="0"/>
              <a:t>         </a:t>
            </a:r>
            <a:r>
              <a:rPr lang="en-IN" sz="1400" dirty="0" err="1"/>
              <a:t>println</a:t>
            </a:r>
            <a:r>
              <a:rPr lang="en-IN" sz="1400" dirty="0"/>
              <a:t>("vehicle is running")  </a:t>
            </a:r>
          </a:p>
          <a:p>
            <a:r>
              <a:rPr lang="en-IN" sz="1400" dirty="0"/>
              <a:t>     }  </a:t>
            </a:r>
          </a:p>
          <a:p>
            <a:r>
              <a:rPr lang="en-IN" sz="1400" dirty="0"/>
              <a:t>}  </a:t>
            </a:r>
          </a:p>
          <a:p>
            <a:r>
              <a:rPr lang="en-IN" sz="1400" dirty="0"/>
              <a:t>class Bike extends </a:t>
            </a:r>
            <a:r>
              <a:rPr lang="en-IN" sz="1400" dirty="0" err="1"/>
              <a:t>Scala_Vehicle</a:t>
            </a:r>
            <a:r>
              <a:rPr lang="en-IN" sz="1400" dirty="0"/>
              <a:t>{  </a:t>
            </a:r>
          </a:p>
          <a:p>
            <a:r>
              <a:rPr lang="en-IN" sz="1400" dirty="0"/>
              <a:t>   //override </a:t>
            </a:r>
            <a:r>
              <a:rPr lang="en-IN" sz="1400" dirty="0" err="1"/>
              <a:t>val</a:t>
            </a:r>
            <a:r>
              <a:rPr lang="en-IN" sz="1400" dirty="0"/>
              <a:t> </a:t>
            </a:r>
            <a:r>
              <a:rPr lang="en-IN" sz="1400" dirty="0" err="1"/>
              <a:t>speed:Int</a:t>
            </a:r>
            <a:r>
              <a:rPr lang="en-IN" sz="1400" dirty="0"/>
              <a:t> = 100  </a:t>
            </a:r>
          </a:p>
          <a:p>
            <a:r>
              <a:rPr lang="en-IN" sz="1400" dirty="0"/>
              <a:t>    override def show(){  </a:t>
            </a:r>
          </a:p>
          <a:p>
            <a:r>
              <a:rPr lang="en-IN" sz="1400" dirty="0"/>
              <a:t>        </a:t>
            </a:r>
            <a:r>
              <a:rPr lang="en-IN" sz="1400" dirty="0" err="1"/>
              <a:t>println</a:t>
            </a:r>
            <a:r>
              <a:rPr lang="en-IN" sz="1400" dirty="0"/>
              <a:t>("bike is running")  </a:t>
            </a:r>
          </a:p>
          <a:p>
            <a:r>
              <a:rPr lang="en-IN" sz="1400" dirty="0"/>
              <a:t>    }  </a:t>
            </a:r>
          </a:p>
          <a:p>
            <a:r>
              <a:rPr lang="en-IN" sz="1400" dirty="0"/>
              <a:t>}  </a:t>
            </a:r>
          </a:p>
          <a:p>
            <a:r>
              <a:rPr lang="en-IN" sz="1400" dirty="0"/>
              <a:t>object </a:t>
            </a:r>
            <a:r>
              <a:rPr lang="en-IN" sz="1400" dirty="0" err="1"/>
              <a:t>MainObject</a:t>
            </a:r>
            <a:r>
              <a:rPr lang="en-IN" sz="1400" dirty="0"/>
              <a:t>{  </a:t>
            </a:r>
          </a:p>
          <a:p>
            <a:r>
              <a:rPr lang="en-IN" sz="1400" dirty="0"/>
              <a:t>    def main(</a:t>
            </a:r>
            <a:r>
              <a:rPr lang="en-IN" sz="1400" dirty="0" err="1"/>
              <a:t>args:Array</a:t>
            </a:r>
            <a:r>
              <a:rPr lang="en-IN" sz="1400" dirty="0"/>
              <a:t>[String]){  </a:t>
            </a:r>
          </a:p>
          <a:p>
            <a:r>
              <a:rPr lang="en-IN" sz="1400" dirty="0"/>
              <a:t>        var b = new Bike()  </a:t>
            </a:r>
          </a:p>
          <a:p>
            <a:r>
              <a:rPr lang="en-IN" sz="1400" dirty="0"/>
              <a:t>        </a:t>
            </a:r>
            <a:r>
              <a:rPr lang="en-IN" sz="1400" dirty="0" err="1"/>
              <a:t>b.show</a:t>
            </a:r>
            <a:r>
              <a:rPr lang="en-IN" sz="1400" dirty="0"/>
              <a:t>()  </a:t>
            </a:r>
          </a:p>
          <a:p>
            <a:r>
              <a:rPr lang="en-IN" sz="1400" dirty="0"/>
              <a:t>    }  </a:t>
            </a:r>
          </a:p>
          <a:p>
            <a:r>
              <a:rPr lang="en-IN" sz="1400" dirty="0"/>
              <a:t>} </a:t>
            </a:r>
          </a:p>
        </p:txBody>
      </p:sp>
      <p:sp>
        <p:nvSpPr>
          <p:cNvPr id="6" name="TextBox 5">
            <a:extLst>
              <a:ext uri="{FF2B5EF4-FFF2-40B4-BE49-F238E27FC236}">
                <a16:creationId xmlns:a16="http://schemas.microsoft.com/office/drawing/2014/main" id="{4D2320E8-FE0E-4A35-BB1F-6BEC5C2DD064}"/>
              </a:ext>
            </a:extLst>
          </p:cNvPr>
          <p:cNvSpPr txBox="1"/>
          <p:nvPr/>
        </p:nvSpPr>
        <p:spPr>
          <a:xfrm>
            <a:off x="3178208" y="144998"/>
            <a:ext cx="1961963" cy="369332"/>
          </a:xfrm>
          <a:prstGeom prst="rect">
            <a:avLst/>
          </a:prstGeom>
          <a:noFill/>
        </p:spPr>
        <p:txBody>
          <a:bodyPr wrap="square">
            <a:spAutoFit/>
          </a:bodyPr>
          <a:lstStyle/>
          <a:p>
            <a:r>
              <a:rPr lang="en-IN" dirty="0">
                <a:solidFill>
                  <a:srgbClr val="FF0000"/>
                </a:solidFill>
              </a:rPr>
              <a:t>Scala Final Method</a:t>
            </a:r>
          </a:p>
        </p:txBody>
      </p:sp>
      <p:sp>
        <p:nvSpPr>
          <p:cNvPr id="8" name="TextBox 7">
            <a:extLst>
              <a:ext uri="{FF2B5EF4-FFF2-40B4-BE49-F238E27FC236}">
                <a16:creationId xmlns:a16="http://schemas.microsoft.com/office/drawing/2014/main" id="{FD01F3B4-1F95-45F2-972C-2E9D672922EA}"/>
              </a:ext>
            </a:extLst>
          </p:cNvPr>
          <p:cNvSpPr txBox="1"/>
          <p:nvPr/>
        </p:nvSpPr>
        <p:spPr>
          <a:xfrm>
            <a:off x="5965793" y="329664"/>
            <a:ext cx="3062797" cy="5632311"/>
          </a:xfrm>
          <a:prstGeom prst="rect">
            <a:avLst/>
          </a:prstGeom>
          <a:noFill/>
        </p:spPr>
        <p:txBody>
          <a:bodyPr wrap="square">
            <a:spAutoFit/>
          </a:bodyPr>
          <a:lstStyle/>
          <a:p>
            <a:r>
              <a:rPr lang="en-IN" dirty="0"/>
              <a:t>final class Vehicle{  </a:t>
            </a:r>
          </a:p>
          <a:p>
            <a:r>
              <a:rPr lang="en-IN" dirty="0"/>
              <a:t>     def show(){  </a:t>
            </a:r>
          </a:p>
          <a:p>
            <a:r>
              <a:rPr lang="en-IN" dirty="0"/>
              <a:t>         </a:t>
            </a:r>
            <a:r>
              <a:rPr lang="en-IN" dirty="0" err="1"/>
              <a:t>println</a:t>
            </a:r>
            <a:r>
              <a:rPr lang="en-IN" dirty="0"/>
              <a:t>("vehicle is running")  </a:t>
            </a:r>
          </a:p>
          <a:p>
            <a:r>
              <a:rPr lang="en-IN" dirty="0"/>
              <a:t>     }  </a:t>
            </a:r>
          </a:p>
          <a:p>
            <a:r>
              <a:rPr lang="en-IN" dirty="0"/>
              <a:t>  </a:t>
            </a:r>
          </a:p>
          <a:p>
            <a:r>
              <a:rPr lang="en-IN" dirty="0"/>
              <a:t>}  </a:t>
            </a:r>
          </a:p>
          <a:p>
            <a:r>
              <a:rPr lang="en-IN" dirty="0"/>
              <a:t>  </a:t>
            </a:r>
          </a:p>
          <a:p>
            <a:r>
              <a:rPr lang="en-IN" dirty="0"/>
              <a:t>class Bike extends Vehicle{  </a:t>
            </a:r>
          </a:p>
          <a:p>
            <a:r>
              <a:rPr lang="en-IN" dirty="0"/>
              <a:t>       override def show(){  </a:t>
            </a:r>
          </a:p>
          <a:p>
            <a:r>
              <a:rPr lang="en-IN" dirty="0"/>
              <a:t>        </a:t>
            </a:r>
            <a:r>
              <a:rPr lang="en-IN" dirty="0" err="1"/>
              <a:t>println</a:t>
            </a:r>
            <a:r>
              <a:rPr lang="en-IN" dirty="0"/>
              <a:t>("bike is running")  </a:t>
            </a:r>
          </a:p>
          <a:p>
            <a:r>
              <a:rPr lang="en-IN" dirty="0"/>
              <a:t>    }  </a:t>
            </a:r>
          </a:p>
          <a:p>
            <a:r>
              <a:rPr lang="en-IN" dirty="0"/>
              <a:t>}  </a:t>
            </a:r>
          </a:p>
          <a:p>
            <a:r>
              <a:rPr lang="en-IN" dirty="0"/>
              <a:t>  </a:t>
            </a:r>
          </a:p>
          <a:p>
            <a:r>
              <a:rPr lang="en-IN" dirty="0"/>
              <a:t>object </a:t>
            </a:r>
            <a:r>
              <a:rPr lang="en-IN" dirty="0" err="1"/>
              <a:t>MainObject</a:t>
            </a:r>
            <a:r>
              <a:rPr lang="en-IN" dirty="0"/>
              <a:t>{  </a:t>
            </a:r>
          </a:p>
          <a:p>
            <a:r>
              <a:rPr lang="en-IN" dirty="0"/>
              <a:t>    def main(</a:t>
            </a:r>
            <a:r>
              <a:rPr lang="en-IN" dirty="0" err="1"/>
              <a:t>args:Array</a:t>
            </a:r>
            <a:r>
              <a:rPr lang="en-IN" dirty="0"/>
              <a:t>[String]){  </a:t>
            </a:r>
          </a:p>
          <a:p>
            <a:r>
              <a:rPr lang="en-IN" dirty="0"/>
              <a:t>        var b = new Bike()  </a:t>
            </a:r>
          </a:p>
          <a:p>
            <a:r>
              <a:rPr lang="en-IN" dirty="0"/>
              <a:t>        </a:t>
            </a:r>
            <a:r>
              <a:rPr lang="en-IN" dirty="0" err="1"/>
              <a:t>b.show</a:t>
            </a:r>
            <a:r>
              <a:rPr lang="en-IN" dirty="0"/>
              <a:t>()  </a:t>
            </a:r>
          </a:p>
          <a:p>
            <a:r>
              <a:rPr lang="en-IN" dirty="0"/>
              <a:t>    }  </a:t>
            </a:r>
          </a:p>
          <a:p>
            <a:r>
              <a:rPr lang="en-IN" dirty="0"/>
              <a:t>} </a:t>
            </a:r>
          </a:p>
        </p:txBody>
      </p:sp>
      <p:pic>
        <p:nvPicPr>
          <p:cNvPr id="9" name="Picture 8">
            <a:extLst>
              <a:ext uri="{FF2B5EF4-FFF2-40B4-BE49-F238E27FC236}">
                <a16:creationId xmlns:a16="http://schemas.microsoft.com/office/drawing/2014/main" id="{A7AE1EF6-E49C-4B3A-85AE-29F36D7465E5}"/>
              </a:ext>
            </a:extLst>
          </p:cNvPr>
          <p:cNvPicPr>
            <a:picLocks noChangeAspect="1"/>
          </p:cNvPicPr>
          <p:nvPr/>
        </p:nvPicPr>
        <p:blipFill>
          <a:blip r:embed="rId2"/>
          <a:stretch>
            <a:fillRect/>
          </a:stretch>
        </p:blipFill>
        <p:spPr>
          <a:xfrm>
            <a:off x="134114" y="535929"/>
            <a:ext cx="3560373" cy="4334632"/>
          </a:xfrm>
          <a:prstGeom prst="rect">
            <a:avLst/>
          </a:prstGeom>
        </p:spPr>
      </p:pic>
      <p:sp>
        <p:nvSpPr>
          <p:cNvPr id="10" name="TextBox 9">
            <a:extLst>
              <a:ext uri="{FF2B5EF4-FFF2-40B4-BE49-F238E27FC236}">
                <a16:creationId xmlns:a16="http://schemas.microsoft.com/office/drawing/2014/main" id="{362232E2-5A67-4853-99A7-442E8A04F59C}"/>
              </a:ext>
            </a:extLst>
          </p:cNvPr>
          <p:cNvSpPr txBox="1"/>
          <p:nvPr/>
        </p:nvSpPr>
        <p:spPr>
          <a:xfrm>
            <a:off x="232302" y="144998"/>
            <a:ext cx="2280079" cy="369332"/>
          </a:xfrm>
          <a:prstGeom prst="rect">
            <a:avLst/>
          </a:prstGeom>
          <a:noFill/>
        </p:spPr>
        <p:txBody>
          <a:bodyPr wrap="square">
            <a:spAutoFit/>
          </a:bodyPr>
          <a:lstStyle/>
          <a:p>
            <a:r>
              <a:rPr lang="en-IN" dirty="0">
                <a:solidFill>
                  <a:srgbClr val="FF0000"/>
                </a:solidFill>
              </a:rPr>
              <a:t>Scala Final Member</a:t>
            </a:r>
          </a:p>
        </p:txBody>
      </p:sp>
      <p:sp>
        <p:nvSpPr>
          <p:cNvPr id="11" name="TextBox 10">
            <a:extLst>
              <a:ext uri="{FF2B5EF4-FFF2-40B4-BE49-F238E27FC236}">
                <a16:creationId xmlns:a16="http://schemas.microsoft.com/office/drawing/2014/main" id="{5C386235-DC3B-4284-9226-63C41CED310D}"/>
              </a:ext>
            </a:extLst>
          </p:cNvPr>
          <p:cNvSpPr txBox="1"/>
          <p:nvPr/>
        </p:nvSpPr>
        <p:spPr>
          <a:xfrm>
            <a:off x="5965793" y="5756"/>
            <a:ext cx="1961963" cy="369332"/>
          </a:xfrm>
          <a:prstGeom prst="rect">
            <a:avLst/>
          </a:prstGeom>
          <a:noFill/>
        </p:spPr>
        <p:txBody>
          <a:bodyPr wrap="square">
            <a:spAutoFit/>
          </a:bodyPr>
          <a:lstStyle/>
          <a:p>
            <a:r>
              <a:rPr lang="en-IN" dirty="0">
                <a:solidFill>
                  <a:srgbClr val="FF0000"/>
                </a:solidFill>
              </a:rPr>
              <a:t>Scala Final class</a:t>
            </a:r>
          </a:p>
        </p:txBody>
      </p:sp>
      <p:sp>
        <p:nvSpPr>
          <p:cNvPr id="13" name="TextBox 12">
            <a:extLst>
              <a:ext uri="{FF2B5EF4-FFF2-40B4-BE49-F238E27FC236}">
                <a16:creationId xmlns:a16="http://schemas.microsoft.com/office/drawing/2014/main" id="{8ECC8E24-53B4-422E-A806-E6EC3559716A}"/>
              </a:ext>
            </a:extLst>
          </p:cNvPr>
          <p:cNvSpPr txBox="1"/>
          <p:nvPr/>
        </p:nvSpPr>
        <p:spPr>
          <a:xfrm>
            <a:off x="134114" y="5080095"/>
            <a:ext cx="5831679" cy="646331"/>
          </a:xfrm>
          <a:prstGeom prst="rect">
            <a:avLst/>
          </a:prstGeom>
          <a:noFill/>
        </p:spPr>
        <p:txBody>
          <a:bodyPr wrap="square">
            <a:spAutoFit/>
          </a:bodyPr>
          <a:lstStyle/>
          <a:p>
            <a:r>
              <a:rPr lang="en-US" b="1" dirty="0">
                <a:solidFill>
                  <a:srgbClr val="FF0000"/>
                </a:solidFill>
              </a:rPr>
              <a:t>Cannot override final </a:t>
            </a:r>
            <a:r>
              <a:rPr lang="en-US" b="1" dirty="0" err="1">
                <a:solidFill>
                  <a:srgbClr val="FF0000"/>
                </a:solidFill>
              </a:rPr>
              <a:t>member,Final</a:t>
            </a:r>
            <a:r>
              <a:rPr lang="en-US" b="1" dirty="0">
                <a:solidFill>
                  <a:srgbClr val="FF0000"/>
                </a:solidFill>
              </a:rPr>
              <a:t> Methods, Final Class</a:t>
            </a:r>
          </a:p>
          <a:p>
            <a:r>
              <a:rPr lang="en-US" dirty="0"/>
              <a:t> </a:t>
            </a:r>
          </a:p>
        </p:txBody>
      </p:sp>
    </p:spTree>
    <p:extLst>
      <p:ext uri="{BB962C8B-B14F-4D97-AF65-F5344CB8AC3E}">
        <p14:creationId xmlns:p14="http://schemas.microsoft.com/office/powerpoint/2010/main" val="714837330"/>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26386B5-5E85-44A8-B192-948D8D135F54}"/>
              </a:ext>
            </a:extLst>
          </p:cNvPr>
          <p:cNvSpPr txBox="1"/>
          <p:nvPr/>
        </p:nvSpPr>
        <p:spPr>
          <a:xfrm>
            <a:off x="288524" y="212142"/>
            <a:ext cx="8313938" cy="923330"/>
          </a:xfrm>
          <a:prstGeom prst="rect">
            <a:avLst/>
          </a:prstGeom>
          <a:noFill/>
        </p:spPr>
        <p:txBody>
          <a:bodyPr wrap="square">
            <a:spAutoFit/>
          </a:bodyPr>
          <a:lstStyle/>
          <a:p>
            <a:r>
              <a:rPr lang="en-US" dirty="0"/>
              <a:t>Scala this</a:t>
            </a:r>
          </a:p>
          <a:p>
            <a:r>
              <a:rPr lang="en-US" dirty="0"/>
              <a:t>In </a:t>
            </a:r>
            <a:r>
              <a:rPr lang="en-US" dirty="0" err="1"/>
              <a:t>scala</a:t>
            </a:r>
            <a:r>
              <a:rPr lang="en-US" dirty="0"/>
              <a:t>, this is a keyword and used to refer current object. we can call instance variables, methods, constructors by using this keyword.</a:t>
            </a:r>
            <a:endParaRPr lang="en-IN" dirty="0"/>
          </a:p>
        </p:txBody>
      </p:sp>
      <p:sp>
        <p:nvSpPr>
          <p:cNvPr id="5" name="TextBox 4">
            <a:extLst>
              <a:ext uri="{FF2B5EF4-FFF2-40B4-BE49-F238E27FC236}">
                <a16:creationId xmlns:a16="http://schemas.microsoft.com/office/drawing/2014/main" id="{B9426292-BCAC-4578-B07C-441618AC7E01}"/>
              </a:ext>
            </a:extLst>
          </p:cNvPr>
          <p:cNvSpPr txBox="1"/>
          <p:nvPr/>
        </p:nvSpPr>
        <p:spPr>
          <a:xfrm>
            <a:off x="803429" y="1343033"/>
            <a:ext cx="5987988" cy="5632311"/>
          </a:xfrm>
          <a:prstGeom prst="rect">
            <a:avLst/>
          </a:prstGeom>
          <a:noFill/>
        </p:spPr>
        <p:txBody>
          <a:bodyPr wrap="square">
            <a:spAutoFit/>
          </a:bodyPr>
          <a:lstStyle/>
          <a:p>
            <a:r>
              <a:rPr lang="en-IN" dirty="0"/>
              <a:t>class </a:t>
            </a:r>
            <a:r>
              <a:rPr lang="en-IN" dirty="0" err="1"/>
              <a:t>Scala_This</a:t>
            </a:r>
            <a:r>
              <a:rPr lang="en-IN" dirty="0"/>
              <a:t> {</a:t>
            </a:r>
          </a:p>
          <a:p>
            <a:r>
              <a:rPr lang="en-IN" dirty="0"/>
              <a:t>  var </a:t>
            </a:r>
            <a:r>
              <a:rPr lang="en-IN" dirty="0" err="1"/>
              <a:t>id:Int</a:t>
            </a:r>
            <a:r>
              <a:rPr lang="en-IN" dirty="0"/>
              <a:t> = 0</a:t>
            </a:r>
          </a:p>
          <a:p>
            <a:r>
              <a:rPr lang="en-IN" dirty="0"/>
              <a:t>  var name: String = ""</a:t>
            </a:r>
          </a:p>
          <a:p>
            <a:r>
              <a:rPr lang="en-IN" dirty="0"/>
              <a:t>  def this(</a:t>
            </a:r>
            <a:r>
              <a:rPr lang="en-IN" dirty="0" err="1"/>
              <a:t>id:Int</a:t>
            </a:r>
            <a:r>
              <a:rPr lang="en-IN" dirty="0"/>
              <a:t>, </a:t>
            </a:r>
            <a:r>
              <a:rPr lang="en-IN" dirty="0" err="1"/>
              <a:t>name:String</a:t>
            </a:r>
            <a:r>
              <a:rPr lang="en-IN" dirty="0"/>
              <a:t>){</a:t>
            </a:r>
          </a:p>
          <a:p>
            <a:r>
              <a:rPr lang="en-IN" dirty="0"/>
              <a:t>    this()</a:t>
            </a:r>
          </a:p>
          <a:p>
            <a:r>
              <a:rPr lang="en-IN" dirty="0"/>
              <a:t>    this.id = id</a:t>
            </a:r>
          </a:p>
          <a:p>
            <a:r>
              <a:rPr lang="en-IN" dirty="0"/>
              <a:t>    this.name = name</a:t>
            </a:r>
          </a:p>
          <a:p>
            <a:r>
              <a:rPr lang="en-IN" dirty="0"/>
              <a:t>  }</a:t>
            </a:r>
          </a:p>
          <a:p>
            <a:r>
              <a:rPr lang="en-IN" dirty="0"/>
              <a:t>  def show(){</a:t>
            </a:r>
          </a:p>
          <a:p>
            <a:r>
              <a:rPr lang="en-IN" dirty="0"/>
              <a:t>    </a:t>
            </a:r>
            <a:r>
              <a:rPr lang="en-IN" dirty="0" err="1"/>
              <a:t>println</a:t>
            </a:r>
            <a:r>
              <a:rPr lang="en-IN" dirty="0"/>
              <a:t>(id+" "+name)</a:t>
            </a:r>
          </a:p>
          <a:p>
            <a:r>
              <a:rPr lang="en-IN" dirty="0"/>
              <a:t>  }</a:t>
            </a:r>
          </a:p>
          <a:p>
            <a:r>
              <a:rPr lang="en-IN" dirty="0"/>
              <a:t>}</a:t>
            </a:r>
          </a:p>
          <a:p>
            <a:r>
              <a:rPr lang="en-IN" dirty="0"/>
              <a:t>object </a:t>
            </a:r>
            <a:r>
              <a:rPr lang="en-IN" dirty="0" err="1"/>
              <a:t>this_main</a:t>
            </a:r>
            <a:endParaRPr lang="en-IN" dirty="0"/>
          </a:p>
          <a:p>
            <a:r>
              <a:rPr lang="en-IN" dirty="0"/>
              <a:t>{</a:t>
            </a:r>
          </a:p>
          <a:p>
            <a:endParaRPr lang="en-IN" dirty="0"/>
          </a:p>
          <a:p>
            <a:r>
              <a:rPr lang="en-IN" dirty="0"/>
              <a:t>  def main(</a:t>
            </a:r>
            <a:r>
              <a:rPr lang="en-IN" dirty="0" err="1"/>
              <a:t>args</a:t>
            </a:r>
            <a:r>
              <a:rPr lang="en-IN" dirty="0"/>
              <a:t>: Array[String]): Unit = {</a:t>
            </a:r>
          </a:p>
          <a:p>
            <a:r>
              <a:rPr lang="en-IN" dirty="0"/>
              <a:t>    var t = new </a:t>
            </a:r>
            <a:r>
              <a:rPr lang="en-IN" dirty="0" err="1"/>
              <a:t>Scala_This</a:t>
            </a:r>
            <a:r>
              <a:rPr lang="en-IN" dirty="0"/>
              <a:t>(101,"Martin")</a:t>
            </a:r>
          </a:p>
          <a:p>
            <a:r>
              <a:rPr lang="en-IN" dirty="0"/>
              <a:t>    </a:t>
            </a:r>
            <a:r>
              <a:rPr lang="en-IN" dirty="0" err="1"/>
              <a:t>t.show</a:t>
            </a:r>
            <a:r>
              <a:rPr lang="en-IN" dirty="0"/>
              <a:t>()</a:t>
            </a:r>
          </a:p>
          <a:p>
            <a:r>
              <a:rPr lang="en-IN" dirty="0"/>
              <a:t>  }</a:t>
            </a:r>
          </a:p>
          <a:p>
            <a:r>
              <a:rPr lang="en-IN" dirty="0"/>
              <a:t>}</a:t>
            </a:r>
          </a:p>
        </p:txBody>
      </p:sp>
    </p:spTree>
    <p:extLst>
      <p:ext uri="{BB962C8B-B14F-4D97-AF65-F5344CB8AC3E}">
        <p14:creationId xmlns:p14="http://schemas.microsoft.com/office/powerpoint/2010/main" val="1812289721"/>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59A7D1E-F896-4EAA-969C-65F2811D1FD8}"/>
              </a:ext>
            </a:extLst>
          </p:cNvPr>
          <p:cNvSpPr txBox="1"/>
          <p:nvPr/>
        </p:nvSpPr>
        <p:spPr>
          <a:xfrm>
            <a:off x="164237" y="89607"/>
            <a:ext cx="8518124" cy="1200329"/>
          </a:xfrm>
          <a:prstGeom prst="rect">
            <a:avLst/>
          </a:prstGeom>
          <a:noFill/>
        </p:spPr>
        <p:txBody>
          <a:bodyPr wrap="square">
            <a:spAutoFit/>
          </a:bodyPr>
          <a:lstStyle/>
          <a:p>
            <a:r>
              <a:rPr lang="en-US" dirty="0"/>
              <a:t>Scala Constructor Calling by using this keyword</a:t>
            </a:r>
          </a:p>
          <a:p>
            <a:r>
              <a:rPr lang="en-US" dirty="0"/>
              <a:t>In the following example this is used to call constructor. It illustrates how we can call constructor from other constructor. we must make sure that this must be first statement in the constructor while calling to other constructor otherwise compiler throws an  error.</a:t>
            </a:r>
            <a:endParaRPr lang="en-IN" dirty="0"/>
          </a:p>
        </p:txBody>
      </p:sp>
    </p:spTree>
    <p:extLst>
      <p:ext uri="{BB962C8B-B14F-4D97-AF65-F5344CB8AC3E}">
        <p14:creationId xmlns:p14="http://schemas.microsoft.com/office/powerpoint/2010/main" val="3291396641"/>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661298184"/>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2275316-0EC9-4FCC-8992-32B674C1894D}"/>
              </a:ext>
            </a:extLst>
          </p:cNvPr>
          <p:cNvSpPr txBox="1"/>
          <p:nvPr/>
        </p:nvSpPr>
        <p:spPr>
          <a:xfrm>
            <a:off x="377301" y="192634"/>
            <a:ext cx="4572000" cy="369332"/>
          </a:xfrm>
          <a:prstGeom prst="rect">
            <a:avLst/>
          </a:prstGeom>
          <a:noFill/>
        </p:spPr>
        <p:txBody>
          <a:bodyPr wrap="square">
            <a:spAutoFit/>
          </a:bodyPr>
          <a:lstStyle/>
          <a:p>
            <a:r>
              <a:rPr lang="en-IN" dirty="0"/>
              <a:t>Scala | yield Keyword</a:t>
            </a:r>
          </a:p>
        </p:txBody>
      </p:sp>
      <p:sp>
        <p:nvSpPr>
          <p:cNvPr id="5" name="TextBox 4">
            <a:extLst>
              <a:ext uri="{FF2B5EF4-FFF2-40B4-BE49-F238E27FC236}">
                <a16:creationId xmlns:a16="http://schemas.microsoft.com/office/drawing/2014/main" id="{FFFA7CB0-718B-427F-B4E8-6DA51C27389F}"/>
              </a:ext>
            </a:extLst>
          </p:cNvPr>
          <p:cNvSpPr txBox="1"/>
          <p:nvPr/>
        </p:nvSpPr>
        <p:spPr>
          <a:xfrm>
            <a:off x="2152834" y="810450"/>
            <a:ext cx="6831367" cy="1754326"/>
          </a:xfrm>
          <a:prstGeom prst="rect">
            <a:avLst/>
          </a:prstGeom>
          <a:noFill/>
        </p:spPr>
        <p:txBody>
          <a:bodyPr wrap="square">
            <a:spAutoFit/>
          </a:bodyPr>
          <a:lstStyle/>
          <a:p>
            <a:r>
              <a:rPr lang="en-US" dirty="0"/>
              <a:t>yield keyword will returns a result after completing of loop iterations. The for loop used buffer internally to store iterated result and when finishing all iterations it yields the ultimate result from that buffer. It doesn’t work like imperative loop. The type of the collection that is returned is the same type that we tend to were iterating over, Therefore a Map yields a Map, a List yields a List, and so on.</a:t>
            </a:r>
            <a:endParaRPr lang="en-IN" dirty="0"/>
          </a:p>
        </p:txBody>
      </p:sp>
      <p:sp>
        <p:nvSpPr>
          <p:cNvPr id="7" name="TextBox 6">
            <a:extLst>
              <a:ext uri="{FF2B5EF4-FFF2-40B4-BE49-F238E27FC236}">
                <a16:creationId xmlns:a16="http://schemas.microsoft.com/office/drawing/2014/main" id="{1A7F843D-FED4-4D1E-A1CD-92751D5D0E88}"/>
              </a:ext>
            </a:extLst>
          </p:cNvPr>
          <p:cNvSpPr txBox="1"/>
          <p:nvPr/>
        </p:nvSpPr>
        <p:spPr>
          <a:xfrm>
            <a:off x="3582140" y="2723564"/>
            <a:ext cx="4572000" cy="3139321"/>
          </a:xfrm>
          <a:prstGeom prst="rect">
            <a:avLst/>
          </a:prstGeom>
          <a:noFill/>
        </p:spPr>
        <p:txBody>
          <a:bodyPr wrap="square">
            <a:spAutoFit/>
          </a:bodyPr>
          <a:lstStyle/>
          <a:p>
            <a:r>
              <a:rPr lang="en-IN" dirty="0"/>
              <a:t>object </a:t>
            </a:r>
            <a:r>
              <a:rPr lang="en-IN" dirty="0" err="1"/>
              <a:t>Scala_Yield</a:t>
            </a:r>
            <a:r>
              <a:rPr lang="en-IN" dirty="0"/>
              <a:t> {</a:t>
            </a:r>
          </a:p>
          <a:p>
            <a:r>
              <a:rPr lang="en-IN" dirty="0"/>
              <a:t>  def main(</a:t>
            </a:r>
            <a:r>
              <a:rPr lang="en-IN" dirty="0" err="1"/>
              <a:t>args</a:t>
            </a:r>
            <a:r>
              <a:rPr lang="en-IN" dirty="0"/>
              <a:t>: Array[String]): Unit = {</a:t>
            </a:r>
          </a:p>
          <a:p>
            <a:r>
              <a:rPr lang="en-IN" dirty="0"/>
              <a:t>    // Using yield with for</a:t>
            </a:r>
          </a:p>
          <a:p>
            <a:r>
              <a:rPr lang="en-IN" dirty="0"/>
              <a:t>    var print = for( </a:t>
            </a:r>
            <a:r>
              <a:rPr lang="en-IN" dirty="0" err="1"/>
              <a:t>i</a:t>
            </a:r>
            <a:r>
              <a:rPr lang="en-IN" dirty="0"/>
              <a:t> &lt;- 1 to 10) yield </a:t>
            </a:r>
            <a:r>
              <a:rPr lang="en-IN" dirty="0" err="1"/>
              <a:t>i</a:t>
            </a:r>
            <a:endParaRPr lang="en-IN" dirty="0"/>
          </a:p>
          <a:p>
            <a:r>
              <a:rPr lang="en-IN" dirty="0"/>
              <a:t>    for(j&lt;-print)</a:t>
            </a:r>
          </a:p>
          <a:p>
            <a:r>
              <a:rPr lang="en-IN" dirty="0"/>
              <a:t>    {</a:t>
            </a:r>
          </a:p>
          <a:p>
            <a:r>
              <a:rPr lang="en-IN" dirty="0"/>
              <a:t>      // Printing result</a:t>
            </a:r>
          </a:p>
          <a:p>
            <a:r>
              <a:rPr lang="en-IN" dirty="0"/>
              <a:t>      </a:t>
            </a:r>
            <a:r>
              <a:rPr lang="en-IN" dirty="0" err="1"/>
              <a:t>println</a:t>
            </a:r>
            <a:r>
              <a:rPr lang="en-IN" dirty="0"/>
              <a:t>(j)</a:t>
            </a:r>
          </a:p>
          <a:p>
            <a:r>
              <a:rPr lang="en-IN" dirty="0"/>
              <a:t>    }</a:t>
            </a:r>
          </a:p>
          <a:p>
            <a:r>
              <a:rPr lang="en-IN" dirty="0"/>
              <a:t>  }</a:t>
            </a:r>
          </a:p>
          <a:p>
            <a:r>
              <a:rPr lang="en-IN" dirty="0"/>
              <a:t>}</a:t>
            </a:r>
          </a:p>
        </p:txBody>
      </p:sp>
    </p:spTree>
    <p:extLst>
      <p:ext uri="{BB962C8B-B14F-4D97-AF65-F5344CB8AC3E}">
        <p14:creationId xmlns:p14="http://schemas.microsoft.com/office/powerpoint/2010/main" val="3470456978"/>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610A5A2-D5A6-4750-8E88-9357D90C4D3B}"/>
              </a:ext>
            </a:extLst>
          </p:cNvPr>
          <p:cNvSpPr txBox="1"/>
          <p:nvPr/>
        </p:nvSpPr>
        <p:spPr>
          <a:xfrm>
            <a:off x="235259" y="0"/>
            <a:ext cx="4572000" cy="369332"/>
          </a:xfrm>
          <a:prstGeom prst="rect">
            <a:avLst/>
          </a:prstGeom>
          <a:noFill/>
        </p:spPr>
        <p:txBody>
          <a:bodyPr wrap="square">
            <a:spAutoFit/>
          </a:bodyPr>
          <a:lstStyle/>
          <a:p>
            <a:r>
              <a:rPr lang="en-US" dirty="0"/>
              <a:t>Scala Singleton and Companion Objects</a:t>
            </a:r>
            <a:endParaRPr lang="en-IN" dirty="0"/>
          </a:p>
        </p:txBody>
      </p:sp>
      <p:sp>
        <p:nvSpPr>
          <p:cNvPr id="5" name="TextBox 4">
            <a:extLst>
              <a:ext uri="{FF2B5EF4-FFF2-40B4-BE49-F238E27FC236}">
                <a16:creationId xmlns:a16="http://schemas.microsoft.com/office/drawing/2014/main" id="{F05F55F8-0956-486F-A9C0-E6D3A3F08402}"/>
              </a:ext>
            </a:extLst>
          </p:cNvPr>
          <p:cNvSpPr txBox="1"/>
          <p:nvPr/>
        </p:nvSpPr>
        <p:spPr>
          <a:xfrm>
            <a:off x="363985" y="225278"/>
            <a:ext cx="8780015" cy="2308324"/>
          </a:xfrm>
          <a:prstGeom prst="rect">
            <a:avLst/>
          </a:prstGeom>
          <a:noFill/>
        </p:spPr>
        <p:txBody>
          <a:bodyPr wrap="square">
            <a:spAutoFit/>
          </a:bodyPr>
          <a:lstStyle/>
          <a:p>
            <a:r>
              <a:rPr lang="en-US" dirty="0"/>
              <a:t>Singleton Object</a:t>
            </a:r>
          </a:p>
          <a:p>
            <a:r>
              <a:rPr lang="en-US" dirty="0"/>
              <a:t>Scala is more object oriented language than Java so, Scala does not contain any concept of static keyword. Instead of static keyword Scala has singleton object. A Singleton object is an object which defines a single object of a class. A singleton object provides an entry point to our program execution. If we do not create a singleton object in our program, then our code compile successfully but does not give output. So we required a singleton object to get the output of  our program. A singleton object is created by using object keyword. </a:t>
            </a:r>
          </a:p>
          <a:p>
            <a:r>
              <a:rPr lang="en-US" dirty="0"/>
              <a:t>Syntax: </a:t>
            </a:r>
            <a:endParaRPr lang="en-IN" dirty="0"/>
          </a:p>
        </p:txBody>
      </p:sp>
      <p:sp>
        <p:nvSpPr>
          <p:cNvPr id="7" name="TextBox 6">
            <a:extLst>
              <a:ext uri="{FF2B5EF4-FFF2-40B4-BE49-F238E27FC236}">
                <a16:creationId xmlns:a16="http://schemas.microsoft.com/office/drawing/2014/main" id="{8B84BF66-67B2-45D3-869A-114F0228D45B}"/>
              </a:ext>
            </a:extLst>
          </p:cNvPr>
          <p:cNvSpPr txBox="1"/>
          <p:nvPr/>
        </p:nvSpPr>
        <p:spPr>
          <a:xfrm>
            <a:off x="363985" y="2758880"/>
            <a:ext cx="8345008" cy="4247317"/>
          </a:xfrm>
          <a:prstGeom prst="rect">
            <a:avLst/>
          </a:prstGeom>
          <a:noFill/>
        </p:spPr>
        <p:txBody>
          <a:bodyPr wrap="square">
            <a:spAutoFit/>
          </a:bodyPr>
          <a:lstStyle/>
          <a:p>
            <a:r>
              <a:rPr lang="en-US" dirty="0"/>
              <a:t>object Name{</a:t>
            </a:r>
          </a:p>
          <a:p>
            <a:r>
              <a:rPr lang="en-US" dirty="0"/>
              <a:t>// code...</a:t>
            </a:r>
          </a:p>
          <a:p>
            <a:r>
              <a:rPr lang="en-US" dirty="0"/>
              <a:t>}</a:t>
            </a:r>
          </a:p>
          <a:p>
            <a:r>
              <a:rPr lang="en-US" b="1" dirty="0"/>
              <a:t>Important points about singleton object </a:t>
            </a:r>
          </a:p>
          <a:p>
            <a:r>
              <a:rPr lang="en-US" dirty="0"/>
              <a:t> </a:t>
            </a:r>
          </a:p>
          <a:p>
            <a:endParaRPr lang="en-US" dirty="0"/>
          </a:p>
          <a:p>
            <a:r>
              <a:rPr lang="en-US" dirty="0"/>
              <a:t>The method in the singleton object is globally accessible.</a:t>
            </a:r>
          </a:p>
          <a:p>
            <a:r>
              <a:rPr lang="en-US" dirty="0"/>
              <a:t>You are not allowed to create an instance of singleton object.</a:t>
            </a:r>
          </a:p>
          <a:p>
            <a:r>
              <a:rPr lang="en-US" dirty="0"/>
              <a:t>You are not allowed to pass parameter in the primary constructor of singleton object.</a:t>
            </a:r>
          </a:p>
          <a:p>
            <a:r>
              <a:rPr lang="en-US" dirty="0"/>
              <a:t>In Scala, a singleton object can extend class and traits.</a:t>
            </a:r>
          </a:p>
          <a:p>
            <a:r>
              <a:rPr lang="en-US" dirty="0"/>
              <a:t>In Scala, a main method is always present in singleton object.</a:t>
            </a:r>
          </a:p>
          <a:p>
            <a:r>
              <a:rPr lang="en-US" dirty="0"/>
              <a:t>The method in the singleton object is accessed with the name of the object(just like calling static method in Java), so there is no need to create an object to access this method. </a:t>
            </a:r>
          </a:p>
          <a:p>
            <a:r>
              <a:rPr lang="en-US" dirty="0"/>
              <a:t> </a:t>
            </a:r>
            <a:endParaRPr lang="en-IN" dirty="0"/>
          </a:p>
        </p:txBody>
      </p:sp>
    </p:spTree>
    <p:extLst>
      <p:ext uri="{BB962C8B-B14F-4D97-AF65-F5344CB8AC3E}">
        <p14:creationId xmlns:p14="http://schemas.microsoft.com/office/powerpoint/2010/main" val="4022093415"/>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4FC634D-4772-4335-8106-76D064B92EA7}"/>
              </a:ext>
            </a:extLst>
          </p:cNvPr>
          <p:cNvSpPr txBox="1"/>
          <p:nvPr/>
        </p:nvSpPr>
        <p:spPr>
          <a:xfrm>
            <a:off x="4793942" y="189805"/>
            <a:ext cx="3852909" cy="2862322"/>
          </a:xfrm>
          <a:prstGeom prst="rect">
            <a:avLst/>
          </a:prstGeom>
          <a:noFill/>
        </p:spPr>
        <p:txBody>
          <a:bodyPr wrap="square">
            <a:spAutoFit/>
          </a:bodyPr>
          <a:lstStyle/>
          <a:p>
            <a:r>
              <a:rPr lang="en-IN" dirty="0"/>
              <a:t>object </a:t>
            </a:r>
            <a:r>
              <a:rPr lang="en-IN" dirty="0" err="1"/>
              <a:t>Scala_Singleton</a:t>
            </a:r>
            <a:r>
              <a:rPr lang="en-IN" dirty="0"/>
              <a:t> {</a:t>
            </a:r>
          </a:p>
          <a:p>
            <a:r>
              <a:rPr lang="en-IN" dirty="0"/>
              <a:t>  def hello():Int={</a:t>
            </a:r>
          </a:p>
          <a:p>
            <a:r>
              <a:rPr lang="en-IN" dirty="0"/>
              <a:t>    var x=10</a:t>
            </a:r>
          </a:p>
          <a:p>
            <a:r>
              <a:rPr lang="en-IN" dirty="0"/>
              <a:t>    return  x</a:t>
            </a:r>
          </a:p>
          <a:p>
            <a:r>
              <a:rPr lang="en-IN" dirty="0"/>
              <a:t>  }</a:t>
            </a:r>
          </a:p>
          <a:p>
            <a:r>
              <a:rPr lang="en-IN" dirty="0"/>
              <a:t>  def main(</a:t>
            </a:r>
            <a:r>
              <a:rPr lang="en-IN" dirty="0" err="1"/>
              <a:t>args</a:t>
            </a:r>
            <a:r>
              <a:rPr lang="en-IN" dirty="0"/>
              <a:t>: Array[String]): Unit = {</a:t>
            </a:r>
          </a:p>
          <a:p>
            <a:r>
              <a:rPr lang="en-IN" dirty="0"/>
              <a:t>    var c=</a:t>
            </a:r>
            <a:r>
              <a:rPr lang="en-IN" dirty="0" err="1"/>
              <a:t>Scala_Singleton.hello</a:t>
            </a:r>
            <a:r>
              <a:rPr lang="en-IN" dirty="0"/>
              <a:t>()</a:t>
            </a:r>
          </a:p>
          <a:p>
            <a:r>
              <a:rPr lang="en-IN" dirty="0"/>
              <a:t>    print(c)</a:t>
            </a:r>
          </a:p>
          <a:p>
            <a:r>
              <a:rPr lang="en-IN" dirty="0"/>
              <a:t>  }</a:t>
            </a:r>
          </a:p>
          <a:p>
            <a:r>
              <a:rPr lang="en-IN" dirty="0"/>
              <a:t>}</a:t>
            </a:r>
          </a:p>
        </p:txBody>
      </p:sp>
      <p:sp>
        <p:nvSpPr>
          <p:cNvPr id="5" name="TextBox 4">
            <a:extLst>
              <a:ext uri="{FF2B5EF4-FFF2-40B4-BE49-F238E27FC236}">
                <a16:creationId xmlns:a16="http://schemas.microsoft.com/office/drawing/2014/main" id="{8FE18561-FACF-4297-BA06-BC70036764F0}"/>
              </a:ext>
            </a:extLst>
          </p:cNvPr>
          <p:cNvSpPr txBox="1"/>
          <p:nvPr/>
        </p:nvSpPr>
        <p:spPr>
          <a:xfrm>
            <a:off x="408372" y="328305"/>
            <a:ext cx="3852909" cy="2585323"/>
          </a:xfrm>
          <a:prstGeom prst="rect">
            <a:avLst/>
          </a:prstGeom>
          <a:noFill/>
        </p:spPr>
        <p:txBody>
          <a:bodyPr wrap="square">
            <a:spAutoFit/>
          </a:bodyPr>
          <a:lstStyle/>
          <a:p>
            <a:r>
              <a:rPr lang="en-IN" dirty="0"/>
              <a:t>object </a:t>
            </a:r>
            <a:r>
              <a:rPr lang="en-IN" dirty="0" err="1"/>
              <a:t>Scala_Singleton</a:t>
            </a:r>
            <a:r>
              <a:rPr lang="en-IN" dirty="0"/>
              <a:t> {</a:t>
            </a:r>
          </a:p>
          <a:p>
            <a:r>
              <a:rPr lang="en-IN" dirty="0"/>
              <a:t>  def hello(){</a:t>
            </a:r>
          </a:p>
          <a:p>
            <a:r>
              <a:rPr lang="en-IN" dirty="0"/>
              <a:t>   print("hello </a:t>
            </a:r>
            <a:r>
              <a:rPr lang="en-IN" dirty="0" err="1"/>
              <a:t>Mtech</a:t>
            </a:r>
            <a:r>
              <a:rPr lang="en-IN" dirty="0"/>
              <a:t> students")</a:t>
            </a:r>
          </a:p>
          <a:p>
            <a:r>
              <a:rPr lang="en-IN" dirty="0"/>
              <a:t>  }</a:t>
            </a:r>
          </a:p>
          <a:p>
            <a:r>
              <a:rPr lang="en-IN" dirty="0"/>
              <a:t>  def main(</a:t>
            </a:r>
            <a:r>
              <a:rPr lang="en-IN" dirty="0" err="1"/>
              <a:t>args</a:t>
            </a:r>
            <a:r>
              <a:rPr lang="en-IN" dirty="0"/>
              <a:t>: Array[String]): Unit = {</a:t>
            </a:r>
          </a:p>
          <a:p>
            <a:r>
              <a:rPr lang="en-IN" dirty="0"/>
              <a:t>    </a:t>
            </a:r>
            <a:r>
              <a:rPr lang="en-IN" dirty="0" err="1"/>
              <a:t>Scala_Singleton.hello</a:t>
            </a:r>
            <a:r>
              <a:rPr lang="en-IN" dirty="0"/>
              <a:t>()</a:t>
            </a:r>
          </a:p>
          <a:p>
            <a:r>
              <a:rPr lang="en-IN" dirty="0"/>
              <a:t>   </a:t>
            </a:r>
          </a:p>
          <a:p>
            <a:r>
              <a:rPr lang="en-IN" dirty="0"/>
              <a:t>  }</a:t>
            </a:r>
          </a:p>
          <a:p>
            <a:r>
              <a:rPr lang="en-IN" dirty="0"/>
              <a:t>}</a:t>
            </a:r>
          </a:p>
        </p:txBody>
      </p:sp>
    </p:spTree>
    <p:extLst>
      <p:ext uri="{BB962C8B-B14F-4D97-AF65-F5344CB8AC3E}">
        <p14:creationId xmlns:p14="http://schemas.microsoft.com/office/powerpoint/2010/main" val="2120284393"/>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67822F7-81D2-4B27-AE38-85883158B136}"/>
              </a:ext>
            </a:extLst>
          </p:cNvPr>
          <p:cNvSpPr txBox="1"/>
          <p:nvPr/>
        </p:nvSpPr>
        <p:spPr>
          <a:xfrm>
            <a:off x="279647" y="183757"/>
            <a:ext cx="4572000" cy="369332"/>
          </a:xfrm>
          <a:prstGeom prst="rect">
            <a:avLst/>
          </a:prstGeom>
          <a:noFill/>
        </p:spPr>
        <p:txBody>
          <a:bodyPr wrap="square">
            <a:spAutoFit/>
          </a:bodyPr>
          <a:lstStyle/>
          <a:p>
            <a:r>
              <a:rPr lang="en-IN" dirty="0"/>
              <a:t>Scala Companion Object</a:t>
            </a:r>
          </a:p>
        </p:txBody>
      </p:sp>
      <p:sp>
        <p:nvSpPr>
          <p:cNvPr id="5" name="TextBox 4">
            <a:extLst>
              <a:ext uri="{FF2B5EF4-FFF2-40B4-BE49-F238E27FC236}">
                <a16:creationId xmlns:a16="http://schemas.microsoft.com/office/drawing/2014/main" id="{BEFC62D9-4DE9-49B0-8757-F4B6744E4160}"/>
              </a:ext>
            </a:extLst>
          </p:cNvPr>
          <p:cNvSpPr txBox="1"/>
          <p:nvPr/>
        </p:nvSpPr>
        <p:spPr>
          <a:xfrm>
            <a:off x="2285999" y="780313"/>
            <a:ext cx="6680447" cy="923330"/>
          </a:xfrm>
          <a:prstGeom prst="rect">
            <a:avLst/>
          </a:prstGeom>
          <a:noFill/>
        </p:spPr>
        <p:txBody>
          <a:bodyPr wrap="square">
            <a:spAutoFit/>
          </a:bodyPr>
          <a:lstStyle/>
          <a:p>
            <a:r>
              <a:rPr lang="en-US" dirty="0"/>
              <a:t>In </a:t>
            </a:r>
            <a:r>
              <a:rPr lang="en-US" dirty="0" err="1"/>
              <a:t>scala</a:t>
            </a:r>
            <a:r>
              <a:rPr lang="en-US" dirty="0"/>
              <a:t>, when we have a class with same name as singleton object, it is called companion class and the singleton object is called companion object</a:t>
            </a:r>
            <a:endParaRPr lang="en-IN" dirty="0"/>
          </a:p>
        </p:txBody>
      </p:sp>
      <p:sp>
        <p:nvSpPr>
          <p:cNvPr id="7" name="TextBox 6">
            <a:extLst>
              <a:ext uri="{FF2B5EF4-FFF2-40B4-BE49-F238E27FC236}">
                <a16:creationId xmlns:a16="http://schemas.microsoft.com/office/drawing/2014/main" id="{77A98571-E08E-4A9C-BF3B-24D88AF97194}"/>
              </a:ext>
            </a:extLst>
          </p:cNvPr>
          <p:cNvSpPr txBox="1"/>
          <p:nvPr/>
        </p:nvSpPr>
        <p:spPr>
          <a:xfrm>
            <a:off x="93216" y="1930867"/>
            <a:ext cx="8873230" cy="369332"/>
          </a:xfrm>
          <a:prstGeom prst="rect">
            <a:avLst/>
          </a:prstGeom>
          <a:noFill/>
        </p:spPr>
        <p:txBody>
          <a:bodyPr wrap="square">
            <a:spAutoFit/>
          </a:bodyPr>
          <a:lstStyle/>
          <a:p>
            <a:r>
              <a:rPr lang="en-US" dirty="0"/>
              <a:t>The companion class and its companion object both must be defined in the same source file.</a:t>
            </a:r>
            <a:endParaRPr lang="en-IN" dirty="0"/>
          </a:p>
        </p:txBody>
      </p:sp>
      <p:sp>
        <p:nvSpPr>
          <p:cNvPr id="9" name="TextBox 8">
            <a:extLst>
              <a:ext uri="{FF2B5EF4-FFF2-40B4-BE49-F238E27FC236}">
                <a16:creationId xmlns:a16="http://schemas.microsoft.com/office/drawing/2014/main" id="{3A4AB3C7-1E08-4488-8772-1B0F16C3F418}"/>
              </a:ext>
            </a:extLst>
          </p:cNvPr>
          <p:cNvSpPr txBox="1"/>
          <p:nvPr/>
        </p:nvSpPr>
        <p:spPr>
          <a:xfrm>
            <a:off x="3413465" y="2802592"/>
            <a:ext cx="4572000" cy="3139321"/>
          </a:xfrm>
          <a:prstGeom prst="rect">
            <a:avLst/>
          </a:prstGeom>
          <a:noFill/>
        </p:spPr>
        <p:txBody>
          <a:bodyPr wrap="square">
            <a:spAutoFit/>
          </a:bodyPr>
          <a:lstStyle/>
          <a:p>
            <a:r>
              <a:rPr lang="en-IN" dirty="0"/>
              <a:t>class </a:t>
            </a:r>
            <a:r>
              <a:rPr lang="en-IN" dirty="0" err="1"/>
              <a:t>Scala_ComapanionClass</a:t>
            </a:r>
            <a:r>
              <a:rPr lang="en-IN" dirty="0"/>
              <a:t> {</a:t>
            </a:r>
          </a:p>
          <a:p>
            <a:r>
              <a:rPr lang="en-IN" dirty="0"/>
              <a:t>  def hello(){</a:t>
            </a:r>
          </a:p>
          <a:p>
            <a:r>
              <a:rPr lang="en-IN" dirty="0"/>
              <a:t>    </a:t>
            </a:r>
            <a:r>
              <a:rPr lang="en-IN" dirty="0" err="1"/>
              <a:t>println</a:t>
            </a:r>
            <a:r>
              <a:rPr lang="en-IN" dirty="0"/>
              <a:t>("Hello, this is Companion Class.")</a:t>
            </a:r>
          </a:p>
          <a:p>
            <a:r>
              <a:rPr lang="en-IN" dirty="0"/>
              <a:t>  }</a:t>
            </a:r>
          </a:p>
          <a:p>
            <a:r>
              <a:rPr lang="en-IN" dirty="0"/>
              <a:t>}</a:t>
            </a:r>
          </a:p>
          <a:p>
            <a:r>
              <a:rPr lang="en-IN" dirty="0"/>
              <a:t>object </a:t>
            </a:r>
            <a:r>
              <a:rPr lang="en-IN" dirty="0" err="1"/>
              <a:t>CompanoinObject</a:t>
            </a:r>
            <a:r>
              <a:rPr lang="en-IN" dirty="0"/>
              <a:t>{</a:t>
            </a:r>
          </a:p>
          <a:p>
            <a:r>
              <a:rPr lang="en-IN" dirty="0"/>
              <a:t>  def main(</a:t>
            </a:r>
            <a:r>
              <a:rPr lang="en-IN" dirty="0" err="1"/>
              <a:t>args:Array</a:t>
            </a:r>
            <a:r>
              <a:rPr lang="en-IN" dirty="0"/>
              <a:t>[String]){</a:t>
            </a:r>
          </a:p>
          <a:p>
            <a:r>
              <a:rPr lang="en-IN" dirty="0"/>
              <a:t>    new </a:t>
            </a:r>
            <a:r>
              <a:rPr lang="en-IN" dirty="0" err="1"/>
              <a:t>Scala_ComapanionClass</a:t>
            </a:r>
            <a:r>
              <a:rPr lang="en-IN" dirty="0"/>
              <a:t>().hello()</a:t>
            </a:r>
          </a:p>
          <a:p>
            <a:r>
              <a:rPr lang="en-IN" dirty="0"/>
              <a:t>    </a:t>
            </a:r>
            <a:r>
              <a:rPr lang="en-IN" dirty="0" err="1"/>
              <a:t>println</a:t>
            </a:r>
            <a:r>
              <a:rPr lang="en-IN" dirty="0"/>
              <a:t>("And this is Companion Object.")</a:t>
            </a:r>
          </a:p>
          <a:p>
            <a:r>
              <a:rPr lang="en-IN" dirty="0"/>
              <a:t>  }</a:t>
            </a:r>
          </a:p>
          <a:p>
            <a:r>
              <a:rPr lang="en-IN" dirty="0"/>
              <a:t>}</a:t>
            </a:r>
          </a:p>
        </p:txBody>
      </p:sp>
    </p:spTree>
    <p:extLst>
      <p:ext uri="{BB962C8B-B14F-4D97-AF65-F5344CB8AC3E}">
        <p14:creationId xmlns:p14="http://schemas.microsoft.com/office/powerpoint/2010/main" val="3419020705"/>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1A8F2F2-48EC-44EC-BCF2-AFF5B07E0845}"/>
              </a:ext>
            </a:extLst>
          </p:cNvPr>
          <p:cNvSpPr txBox="1"/>
          <p:nvPr/>
        </p:nvSpPr>
        <p:spPr>
          <a:xfrm>
            <a:off x="395056" y="272533"/>
            <a:ext cx="4572000" cy="369332"/>
          </a:xfrm>
          <a:prstGeom prst="rect">
            <a:avLst/>
          </a:prstGeom>
          <a:noFill/>
        </p:spPr>
        <p:txBody>
          <a:bodyPr wrap="square">
            <a:spAutoFit/>
          </a:bodyPr>
          <a:lstStyle/>
          <a:p>
            <a:r>
              <a:rPr lang="en-US" dirty="0"/>
              <a:t>Scala Case Classes and Case Object</a:t>
            </a:r>
            <a:endParaRPr lang="en-IN" dirty="0"/>
          </a:p>
        </p:txBody>
      </p:sp>
      <p:sp>
        <p:nvSpPr>
          <p:cNvPr id="5" name="TextBox 4">
            <a:extLst>
              <a:ext uri="{FF2B5EF4-FFF2-40B4-BE49-F238E27FC236}">
                <a16:creationId xmlns:a16="http://schemas.microsoft.com/office/drawing/2014/main" id="{EC959842-D735-4595-B6E6-886B9F2F6C2E}"/>
              </a:ext>
            </a:extLst>
          </p:cNvPr>
          <p:cNvSpPr txBox="1"/>
          <p:nvPr/>
        </p:nvSpPr>
        <p:spPr>
          <a:xfrm>
            <a:off x="266330" y="596536"/>
            <a:ext cx="8575829" cy="1200329"/>
          </a:xfrm>
          <a:prstGeom prst="rect">
            <a:avLst/>
          </a:prstGeom>
          <a:noFill/>
        </p:spPr>
        <p:txBody>
          <a:bodyPr wrap="square">
            <a:spAutoFit/>
          </a:bodyPr>
          <a:lstStyle/>
          <a:p>
            <a:r>
              <a:rPr lang="en-US" dirty="0"/>
              <a:t>Scala case classes are just regular classes which are immutable by default and decomposable through pattern </a:t>
            </a:r>
            <a:r>
              <a:rPr lang="en-US" dirty="0" err="1"/>
              <a:t>matching.It</a:t>
            </a:r>
            <a:r>
              <a:rPr lang="en-US" dirty="0"/>
              <a:t> uses equal method to compare instance structurally. It does not use new keyword to instantiate </a:t>
            </a:r>
            <a:r>
              <a:rPr lang="en-US" dirty="0" err="1"/>
              <a:t>object.All</a:t>
            </a:r>
            <a:r>
              <a:rPr lang="en-US" dirty="0"/>
              <a:t> the parameters listed in the case class are public and immutable by default.</a:t>
            </a:r>
            <a:endParaRPr lang="en-IN" dirty="0"/>
          </a:p>
        </p:txBody>
      </p:sp>
      <p:sp>
        <p:nvSpPr>
          <p:cNvPr id="7" name="TextBox 6">
            <a:extLst>
              <a:ext uri="{FF2B5EF4-FFF2-40B4-BE49-F238E27FC236}">
                <a16:creationId xmlns:a16="http://schemas.microsoft.com/office/drawing/2014/main" id="{345D4906-B102-4FC9-89BE-5172A8A60B6A}"/>
              </a:ext>
            </a:extLst>
          </p:cNvPr>
          <p:cNvSpPr txBox="1"/>
          <p:nvPr/>
        </p:nvSpPr>
        <p:spPr>
          <a:xfrm>
            <a:off x="186431" y="2418685"/>
            <a:ext cx="4572000" cy="646331"/>
          </a:xfrm>
          <a:prstGeom prst="rect">
            <a:avLst/>
          </a:prstGeom>
          <a:noFill/>
        </p:spPr>
        <p:txBody>
          <a:bodyPr wrap="square">
            <a:spAutoFit/>
          </a:bodyPr>
          <a:lstStyle/>
          <a:p>
            <a:r>
              <a:rPr lang="en-US" dirty="0"/>
              <a:t>Syntax</a:t>
            </a:r>
          </a:p>
          <a:p>
            <a:r>
              <a:rPr lang="en-US" dirty="0"/>
              <a:t>case class </a:t>
            </a:r>
            <a:r>
              <a:rPr lang="en-US" dirty="0" err="1"/>
              <a:t>className</a:t>
            </a:r>
            <a:r>
              <a:rPr lang="en-US" dirty="0"/>
              <a:t>(parameters) </a:t>
            </a:r>
            <a:endParaRPr lang="en-IN" dirty="0"/>
          </a:p>
        </p:txBody>
      </p:sp>
      <p:sp>
        <p:nvSpPr>
          <p:cNvPr id="9" name="TextBox 8">
            <a:extLst>
              <a:ext uri="{FF2B5EF4-FFF2-40B4-BE49-F238E27FC236}">
                <a16:creationId xmlns:a16="http://schemas.microsoft.com/office/drawing/2014/main" id="{4D5EE1AF-1744-4FCB-A72A-BB1926A7B8C1}"/>
              </a:ext>
            </a:extLst>
          </p:cNvPr>
          <p:cNvSpPr txBox="1"/>
          <p:nvPr/>
        </p:nvSpPr>
        <p:spPr>
          <a:xfrm>
            <a:off x="4123679" y="1921152"/>
            <a:ext cx="4572000" cy="4524315"/>
          </a:xfrm>
          <a:prstGeom prst="rect">
            <a:avLst/>
          </a:prstGeom>
          <a:noFill/>
        </p:spPr>
        <p:txBody>
          <a:bodyPr wrap="square">
            <a:spAutoFit/>
          </a:bodyPr>
          <a:lstStyle/>
          <a:p>
            <a:r>
              <a:rPr lang="en-IN" dirty="0"/>
              <a:t>case class </a:t>
            </a:r>
            <a:r>
              <a:rPr lang="en-IN" dirty="0" err="1"/>
              <a:t>Scala_Case_Class</a:t>
            </a:r>
            <a:r>
              <a:rPr lang="en-IN" dirty="0"/>
              <a:t>(</a:t>
            </a:r>
            <a:r>
              <a:rPr lang="en-IN" dirty="0" err="1"/>
              <a:t>name:String</a:t>
            </a:r>
            <a:r>
              <a:rPr lang="en-IN" dirty="0"/>
              <a:t>, </a:t>
            </a:r>
            <a:r>
              <a:rPr lang="en-IN" dirty="0" err="1"/>
              <a:t>age:Int</a:t>
            </a:r>
            <a:r>
              <a:rPr lang="en-IN" dirty="0"/>
              <a:t>)</a:t>
            </a:r>
          </a:p>
          <a:p>
            <a:r>
              <a:rPr lang="en-IN" dirty="0"/>
              <a:t>case class Scala_Case_Class1(</a:t>
            </a:r>
            <a:r>
              <a:rPr lang="en-IN" dirty="0" err="1"/>
              <a:t>name:String</a:t>
            </a:r>
            <a:r>
              <a:rPr lang="en-IN" dirty="0"/>
              <a:t>, </a:t>
            </a:r>
            <a:r>
              <a:rPr lang="en-IN" dirty="0" err="1"/>
              <a:t>age:Int,roll:Int</a:t>
            </a:r>
            <a:r>
              <a:rPr lang="en-IN" dirty="0"/>
              <a:t>)</a:t>
            </a:r>
          </a:p>
          <a:p>
            <a:r>
              <a:rPr lang="en-IN" dirty="0"/>
              <a:t>object  </a:t>
            </a:r>
            <a:r>
              <a:rPr lang="en-IN" dirty="0" err="1"/>
              <a:t>Scala_Case_CLass_Obj</a:t>
            </a:r>
            <a:endParaRPr lang="en-IN" dirty="0"/>
          </a:p>
          <a:p>
            <a:r>
              <a:rPr lang="en-IN" dirty="0"/>
              <a:t>{</a:t>
            </a:r>
          </a:p>
          <a:p>
            <a:r>
              <a:rPr lang="en-IN" dirty="0"/>
              <a:t>  def main(</a:t>
            </a:r>
            <a:r>
              <a:rPr lang="en-IN" dirty="0" err="1"/>
              <a:t>args</a:t>
            </a:r>
            <a:r>
              <a:rPr lang="en-IN" dirty="0"/>
              <a:t>: Array[String]): Unit = {</a:t>
            </a:r>
          </a:p>
          <a:p>
            <a:r>
              <a:rPr lang="en-IN" dirty="0"/>
              <a:t>//    var c = </a:t>
            </a:r>
            <a:r>
              <a:rPr lang="en-IN" dirty="0" err="1"/>
              <a:t>Scala_Case_Class</a:t>
            </a:r>
            <a:r>
              <a:rPr lang="en-IN" dirty="0"/>
              <a:t>("Nidhi", 23)</a:t>
            </a:r>
          </a:p>
          <a:p>
            <a:r>
              <a:rPr lang="en-IN" dirty="0"/>
              <a:t>    var d = Scala_Case_Class1("Nidhi", 23, 34)</a:t>
            </a:r>
          </a:p>
          <a:p>
            <a:endParaRPr lang="en-IN" dirty="0"/>
          </a:p>
          <a:p>
            <a:r>
              <a:rPr lang="en-IN" dirty="0"/>
              <a:t>    // Display both Parameter</a:t>
            </a:r>
          </a:p>
          <a:p>
            <a:r>
              <a:rPr lang="en-IN" dirty="0"/>
              <a:t>    </a:t>
            </a:r>
            <a:r>
              <a:rPr lang="en-IN" dirty="0" err="1"/>
              <a:t>println</a:t>
            </a:r>
            <a:r>
              <a:rPr lang="en-IN" dirty="0"/>
              <a:t>("Name of the employee is " + d.name);</a:t>
            </a:r>
          </a:p>
          <a:p>
            <a:r>
              <a:rPr lang="en-IN" dirty="0"/>
              <a:t>    </a:t>
            </a:r>
            <a:r>
              <a:rPr lang="en-IN" dirty="0" err="1"/>
              <a:t>println</a:t>
            </a:r>
            <a:r>
              <a:rPr lang="en-IN" dirty="0"/>
              <a:t>("Age of the employee is " + </a:t>
            </a:r>
            <a:r>
              <a:rPr lang="en-IN" dirty="0" err="1"/>
              <a:t>d.roll</a:t>
            </a:r>
            <a:r>
              <a:rPr lang="en-IN" dirty="0"/>
              <a:t>);</a:t>
            </a:r>
          </a:p>
          <a:p>
            <a:r>
              <a:rPr lang="en-IN" dirty="0"/>
              <a:t>  }</a:t>
            </a:r>
          </a:p>
          <a:p>
            <a:r>
              <a:rPr lang="en-IN" dirty="0"/>
              <a:t>}</a:t>
            </a:r>
          </a:p>
        </p:txBody>
      </p:sp>
    </p:spTree>
    <p:extLst>
      <p:ext uri="{BB962C8B-B14F-4D97-AF65-F5344CB8AC3E}">
        <p14:creationId xmlns:p14="http://schemas.microsoft.com/office/powerpoint/2010/main" val="2903470341"/>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C1A8595F-BC9D-44F3-BFF6-5419F604B922}"/>
              </a:ext>
            </a:extLst>
          </p:cNvPr>
          <p:cNvSpPr txBox="1"/>
          <p:nvPr/>
        </p:nvSpPr>
        <p:spPr>
          <a:xfrm>
            <a:off x="0" y="101989"/>
            <a:ext cx="8802210" cy="1384995"/>
          </a:xfrm>
          <a:prstGeom prst="rect">
            <a:avLst/>
          </a:prstGeom>
          <a:noFill/>
        </p:spPr>
        <p:txBody>
          <a:bodyPr wrap="square">
            <a:spAutoFit/>
          </a:bodyPr>
          <a:lstStyle/>
          <a:p>
            <a:r>
              <a:rPr lang="en-US" sz="1200" dirty="0"/>
              <a:t>Constructors are used to initializing the object’s state. Like methods, a constructor also contains a collection of statements(i.e. instructions) that are executed at the time of Object creation. </a:t>
            </a:r>
          </a:p>
          <a:p>
            <a:r>
              <a:rPr lang="en-US" sz="1200" dirty="0"/>
              <a:t>Scala supports two types of constructors: </a:t>
            </a:r>
          </a:p>
          <a:p>
            <a:endParaRPr lang="en-US" sz="1200" dirty="0"/>
          </a:p>
          <a:p>
            <a:r>
              <a:rPr lang="en-US" sz="1200" dirty="0"/>
              <a:t>Primary Constructor</a:t>
            </a:r>
          </a:p>
          <a:p>
            <a:r>
              <a:rPr lang="en-US" sz="1200" dirty="0"/>
              <a:t>When our Scala program contains only one constructor, then that constructor is known as a primary constructor. The primary constructor and the class share the same body, means we need not to create a constructor explicitly. </a:t>
            </a:r>
            <a:endParaRPr lang="en-IN" sz="1200" dirty="0"/>
          </a:p>
        </p:txBody>
      </p:sp>
      <p:sp>
        <p:nvSpPr>
          <p:cNvPr id="7" name="TextBox 6">
            <a:extLst>
              <a:ext uri="{FF2B5EF4-FFF2-40B4-BE49-F238E27FC236}">
                <a16:creationId xmlns:a16="http://schemas.microsoft.com/office/drawing/2014/main" id="{8BE02E70-5F6D-4E93-8E47-CC571E24D5A3}"/>
              </a:ext>
            </a:extLst>
          </p:cNvPr>
          <p:cNvSpPr txBox="1"/>
          <p:nvPr/>
        </p:nvSpPr>
        <p:spPr>
          <a:xfrm>
            <a:off x="4643022" y="1715933"/>
            <a:ext cx="4598632" cy="2123658"/>
          </a:xfrm>
          <a:prstGeom prst="rect">
            <a:avLst/>
          </a:prstGeom>
          <a:noFill/>
        </p:spPr>
        <p:txBody>
          <a:bodyPr wrap="square">
            <a:spAutoFit/>
          </a:bodyPr>
          <a:lstStyle/>
          <a:p>
            <a:r>
              <a:rPr lang="en-US" sz="1200" dirty="0"/>
              <a:t>Syntax:  </a:t>
            </a:r>
          </a:p>
          <a:p>
            <a:endParaRPr lang="en-US" sz="1200" dirty="0"/>
          </a:p>
          <a:p>
            <a:r>
              <a:rPr lang="en-US" sz="1200" dirty="0"/>
              <a:t>class </a:t>
            </a:r>
            <a:r>
              <a:rPr lang="en-US" sz="1200" dirty="0" err="1"/>
              <a:t>class_name</a:t>
            </a:r>
            <a:r>
              <a:rPr lang="en-US" sz="1200" dirty="0"/>
              <a:t>(</a:t>
            </a:r>
            <a:r>
              <a:rPr lang="en-US" sz="1200" dirty="0" err="1"/>
              <a:t>Parameter_list</a:t>
            </a:r>
            <a:r>
              <a:rPr lang="en-US" sz="1200" dirty="0"/>
              <a:t>){</a:t>
            </a:r>
          </a:p>
          <a:p>
            <a:r>
              <a:rPr lang="en-US" sz="1200" dirty="0"/>
              <a:t>// Statements...</a:t>
            </a:r>
          </a:p>
          <a:p>
            <a:r>
              <a:rPr lang="en-US" sz="1200" dirty="0"/>
              <a:t>}</a:t>
            </a:r>
          </a:p>
          <a:p>
            <a:r>
              <a:rPr lang="en-US" sz="1200" dirty="0"/>
              <a:t>Important points:  </a:t>
            </a:r>
          </a:p>
          <a:p>
            <a:endParaRPr lang="en-US" sz="1200" dirty="0"/>
          </a:p>
          <a:p>
            <a:r>
              <a:rPr lang="en-US" sz="1200" dirty="0"/>
              <a:t>In the above syntax, the primary constructor and the class share the same body so, anything defined in the body of the class except method declaration is the part of the primary constructor. </a:t>
            </a:r>
          </a:p>
          <a:p>
            <a:r>
              <a:rPr lang="en-US" sz="1200" dirty="0"/>
              <a:t>Example: </a:t>
            </a:r>
          </a:p>
        </p:txBody>
      </p:sp>
      <p:sp>
        <p:nvSpPr>
          <p:cNvPr id="9" name="TextBox 8">
            <a:extLst>
              <a:ext uri="{FF2B5EF4-FFF2-40B4-BE49-F238E27FC236}">
                <a16:creationId xmlns:a16="http://schemas.microsoft.com/office/drawing/2014/main" id="{93A7125C-E9DE-4D89-8C04-B773EBF007EF}"/>
              </a:ext>
            </a:extLst>
          </p:cNvPr>
          <p:cNvSpPr txBox="1"/>
          <p:nvPr/>
        </p:nvSpPr>
        <p:spPr>
          <a:xfrm>
            <a:off x="142044" y="1778077"/>
            <a:ext cx="4598632" cy="2354491"/>
          </a:xfrm>
          <a:prstGeom prst="rect">
            <a:avLst/>
          </a:prstGeom>
          <a:noFill/>
        </p:spPr>
        <p:txBody>
          <a:bodyPr wrap="square">
            <a:spAutoFit/>
          </a:bodyPr>
          <a:lstStyle/>
          <a:p>
            <a:r>
              <a:rPr lang="en-IN" sz="1050" dirty="0"/>
              <a:t>class </a:t>
            </a:r>
            <a:r>
              <a:rPr lang="en-IN" sz="1050" dirty="0" err="1"/>
              <a:t>Scala_Primary_Constructor</a:t>
            </a:r>
            <a:r>
              <a:rPr lang="en-IN" sz="1050" dirty="0"/>
              <a:t>(</a:t>
            </a:r>
            <a:r>
              <a:rPr lang="en-IN" sz="1050" dirty="0" err="1"/>
              <a:t>id:Int</a:t>
            </a:r>
            <a:r>
              <a:rPr lang="en-IN" sz="1050" dirty="0"/>
              <a:t>, </a:t>
            </a:r>
            <a:r>
              <a:rPr lang="en-IN" sz="1050" dirty="0" err="1"/>
              <a:t>name:String</a:t>
            </a:r>
            <a:r>
              <a:rPr lang="en-IN" sz="1050" dirty="0"/>
              <a:t>)</a:t>
            </a:r>
          </a:p>
          <a:p>
            <a:r>
              <a:rPr lang="en-IN" sz="1050" dirty="0"/>
              <a:t> {</a:t>
            </a:r>
          </a:p>
          <a:p>
            <a:r>
              <a:rPr lang="en-IN" sz="1050" dirty="0"/>
              <a:t>  def </a:t>
            </a:r>
            <a:r>
              <a:rPr lang="en-IN" sz="1050" dirty="0" err="1"/>
              <a:t>showDetails</a:t>
            </a:r>
            <a:r>
              <a:rPr lang="en-IN" sz="1050" dirty="0"/>
              <a:t>(){</a:t>
            </a:r>
          </a:p>
          <a:p>
            <a:r>
              <a:rPr lang="en-IN" sz="1050" dirty="0"/>
              <a:t>    </a:t>
            </a:r>
            <a:r>
              <a:rPr lang="en-IN" sz="1050" dirty="0" err="1"/>
              <a:t>println</a:t>
            </a:r>
            <a:r>
              <a:rPr lang="en-IN" sz="1050" dirty="0"/>
              <a:t>(id+" "+name);</a:t>
            </a:r>
          </a:p>
          <a:p>
            <a:r>
              <a:rPr lang="en-IN" sz="1050" dirty="0"/>
              <a:t>  }</a:t>
            </a:r>
          </a:p>
          <a:p>
            <a:r>
              <a:rPr lang="en-IN" sz="1050" dirty="0"/>
              <a:t>}</a:t>
            </a:r>
          </a:p>
          <a:p>
            <a:r>
              <a:rPr lang="en-IN" sz="1050" dirty="0"/>
              <a:t>object </a:t>
            </a:r>
            <a:r>
              <a:rPr lang="en-IN" sz="1050" dirty="0" err="1"/>
              <a:t>Scala_Primary_Constructor</a:t>
            </a:r>
            <a:r>
              <a:rPr lang="en-IN" sz="1050" dirty="0"/>
              <a:t>{</a:t>
            </a:r>
          </a:p>
          <a:p>
            <a:endParaRPr lang="en-IN" sz="1050" dirty="0"/>
          </a:p>
          <a:p>
            <a:r>
              <a:rPr lang="en-IN" sz="1050" dirty="0"/>
              <a:t>  def main(</a:t>
            </a:r>
            <a:r>
              <a:rPr lang="en-IN" sz="1050" dirty="0" err="1"/>
              <a:t>args</a:t>
            </a:r>
            <a:r>
              <a:rPr lang="en-IN" sz="1050" dirty="0"/>
              <a:t>: Array[String]): Unit = {</a:t>
            </a:r>
          </a:p>
          <a:p>
            <a:endParaRPr lang="en-IN" sz="1050" dirty="0"/>
          </a:p>
          <a:p>
            <a:r>
              <a:rPr lang="en-IN" sz="1050" dirty="0"/>
              <a:t>      var s = new </a:t>
            </a:r>
            <a:r>
              <a:rPr lang="en-IN" sz="1050" dirty="0" err="1"/>
              <a:t>Scala_Primary_Constructor</a:t>
            </a:r>
            <a:r>
              <a:rPr lang="en-IN" sz="1050" dirty="0"/>
              <a:t>(101,"Rama");</a:t>
            </a:r>
          </a:p>
          <a:p>
            <a:r>
              <a:rPr lang="en-IN" sz="1050" dirty="0"/>
              <a:t>      </a:t>
            </a:r>
            <a:r>
              <a:rPr lang="en-IN" sz="1050" dirty="0" err="1"/>
              <a:t>s.showDetails</a:t>
            </a:r>
            <a:r>
              <a:rPr lang="en-IN" sz="1050" dirty="0"/>
              <a:t>()</a:t>
            </a:r>
          </a:p>
          <a:p>
            <a:r>
              <a:rPr lang="en-IN" sz="1050" dirty="0"/>
              <a:t>    }</a:t>
            </a:r>
          </a:p>
          <a:p>
            <a:r>
              <a:rPr lang="en-IN" sz="1050" dirty="0"/>
              <a:t>}</a:t>
            </a:r>
          </a:p>
        </p:txBody>
      </p:sp>
    </p:spTree>
    <p:extLst>
      <p:ext uri="{BB962C8B-B14F-4D97-AF65-F5344CB8AC3E}">
        <p14:creationId xmlns:p14="http://schemas.microsoft.com/office/powerpoint/2010/main" val="27361892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F235317-0614-4D0A-962D-3E867D34DA6F}"/>
              </a:ext>
            </a:extLst>
          </p:cNvPr>
          <p:cNvSpPr txBox="1"/>
          <p:nvPr/>
        </p:nvSpPr>
        <p:spPr>
          <a:xfrm>
            <a:off x="332912" y="137500"/>
            <a:ext cx="8811087" cy="2031325"/>
          </a:xfrm>
          <a:prstGeom prst="rect">
            <a:avLst/>
          </a:prstGeom>
          <a:noFill/>
        </p:spPr>
        <p:txBody>
          <a:bodyPr wrap="square">
            <a:spAutoFit/>
          </a:bodyPr>
          <a:lstStyle/>
          <a:p>
            <a:r>
              <a:rPr lang="en-US" b="0" i="0" dirty="0">
                <a:solidFill>
                  <a:srgbClr val="273239"/>
                </a:solidFill>
                <a:effectLst/>
                <a:latin typeface="urw-din"/>
              </a:rPr>
              <a:t>An </a:t>
            </a:r>
            <a:r>
              <a:rPr lang="en-US" b="1" i="0" dirty="0">
                <a:solidFill>
                  <a:srgbClr val="273239"/>
                </a:solidFill>
                <a:effectLst/>
                <a:latin typeface="urw-din"/>
              </a:rPr>
              <a:t>iterator</a:t>
            </a:r>
            <a:r>
              <a:rPr lang="en-US" b="0" i="0" dirty="0">
                <a:solidFill>
                  <a:srgbClr val="273239"/>
                </a:solidFill>
                <a:effectLst/>
                <a:latin typeface="urw-din"/>
              </a:rPr>
              <a:t> is a way to access elements of a collection one-by-one. It resembles to a collection in terms of syntax but works differently in terms of functionality. An iterator defined for any collection does not load the entire collection into the memory but loads elements one after the other. Therefore, iterators are useful when the data is too large for the memory. To access elements we can make use of </a:t>
            </a:r>
            <a:r>
              <a:rPr lang="en-US" b="1" i="0" dirty="0" err="1">
                <a:solidFill>
                  <a:srgbClr val="273239"/>
                </a:solidFill>
                <a:effectLst/>
                <a:latin typeface="urw-din"/>
              </a:rPr>
              <a:t>hasNext</a:t>
            </a:r>
            <a:r>
              <a:rPr lang="en-US" b="1" i="0" dirty="0">
                <a:solidFill>
                  <a:srgbClr val="273239"/>
                </a:solidFill>
                <a:effectLst/>
                <a:latin typeface="urw-din"/>
              </a:rPr>
              <a:t>()</a:t>
            </a:r>
            <a:r>
              <a:rPr lang="en-US" b="0" i="0" dirty="0">
                <a:solidFill>
                  <a:srgbClr val="273239"/>
                </a:solidFill>
                <a:effectLst/>
                <a:latin typeface="urw-din"/>
              </a:rPr>
              <a:t> to check if there are elements available and </a:t>
            </a:r>
            <a:r>
              <a:rPr lang="en-US" b="1" i="0" dirty="0">
                <a:solidFill>
                  <a:srgbClr val="273239"/>
                </a:solidFill>
                <a:effectLst/>
                <a:latin typeface="urw-din"/>
              </a:rPr>
              <a:t>next()</a:t>
            </a:r>
            <a:r>
              <a:rPr lang="en-US" b="0" i="0" dirty="0">
                <a:solidFill>
                  <a:srgbClr val="273239"/>
                </a:solidFill>
                <a:effectLst/>
                <a:latin typeface="urw-din"/>
              </a:rPr>
              <a:t> to print the next element.</a:t>
            </a:r>
            <a:br>
              <a:rPr lang="en-US" dirty="0"/>
            </a:br>
            <a:endParaRPr lang="en-IN" dirty="0"/>
          </a:p>
        </p:txBody>
      </p:sp>
      <p:sp>
        <p:nvSpPr>
          <p:cNvPr id="8" name="TextBox 7">
            <a:extLst>
              <a:ext uri="{FF2B5EF4-FFF2-40B4-BE49-F238E27FC236}">
                <a16:creationId xmlns:a16="http://schemas.microsoft.com/office/drawing/2014/main" id="{594A9389-5029-4D89-B78B-79352F3F16FA}"/>
              </a:ext>
            </a:extLst>
          </p:cNvPr>
          <p:cNvSpPr txBox="1"/>
          <p:nvPr/>
        </p:nvSpPr>
        <p:spPr>
          <a:xfrm>
            <a:off x="3706428" y="2465242"/>
            <a:ext cx="4643020" cy="3139321"/>
          </a:xfrm>
          <a:prstGeom prst="rect">
            <a:avLst/>
          </a:prstGeom>
          <a:noFill/>
        </p:spPr>
        <p:txBody>
          <a:bodyPr wrap="square">
            <a:spAutoFit/>
          </a:bodyPr>
          <a:lstStyle/>
          <a:p>
            <a:r>
              <a:rPr lang="en-IN" dirty="0"/>
              <a:t>object </a:t>
            </a:r>
            <a:r>
              <a:rPr lang="en-IN" dirty="0" err="1"/>
              <a:t>Scala_Iterator</a:t>
            </a:r>
            <a:r>
              <a:rPr lang="en-IN" dirty="0"/>
              <a:t> {</a:t>
            </a:r>
          </a:p>
          <a:p>
            <a:r>
              <a:rPr lang="en-IN" dirty="0"/>
              <a:t>  def main(</a:t>
            </a:r>
            <a:r>
              <a:rPr lang="en-IN" dirty="0" err="1"/>
              <a:t>args</a:t>
            </a:r>
            <a:r>
              <a:rPr lang="en-IN" dirty="0"/>
              <a:t>: Array[String]): Unit = {</a:t>
            </a:r>
          </a:p>
          <a:p>
            <a:r>
              <a:rPr lang="en-IN" dirty="0"/>
              <a:t>    </a:t>
            </a:r>
            <a:r>
              <a:rPr lang="en-IN" dirty="0" err="1"/>
              <a:t>val</a:t>
            </a:r>
            <a:r>
              <a:rPr lang="en-IN" dirty="0"/>
              <a:t> v = Iterator(5, 1, 2, 3, 6, 4)</a:t>
            </a:r>
          </a:p>
          <a:p>
            <a:endParaRPr lang="en-IN" dirty="0"/>
          </a:p>
          <a:p>
            <a:r>
              <a:rPr lang="en-IN" dirty="0"/>
              <a:t>    //checking for availability of next element</a:t>
            </a:r>
          </a:p>
          <a:p>
            <a:r>
              <a:rPr lang="en-IN" dirty="0"/>
              <a:t>    while(</a:t>
            </a:r>
            <a:r>
              <a:rPr lang="en-IN" dirty="0" err="1"/>
              <a:t>v.hasNext</a:t>
            </a:r>
            <a:r>
              <a:rPr lang="en-IN" dirty="0"/>
              <a:t>)</a:t>
            </a:r>
          </a:p>
          <a:p>
            <a:endParaRPr lang="en-IN" dirty="0"/>
          </a:p>
          <a:p>
            <a:r>
              <a:rPr lang="en-IN" dirty="0"/>
              <a:t>    //printing the element</a:t>
            </a:r>
          </a:p>
          <a:p>
            <a:r>
              <a:rPr lang="en-IN" dirty="0"/>
              <a:t>      </a:t>
            </a:r>
            <a:r>
              <a:rPr lang="en-IN" dirty="0" err="1"/>
              <a:t>println</a:t>
            </a:r>
            <a:r>
              <a:rPr lang="en-IN" dirty="0"/>
              <a:t>(</a:t>
            </a:r>
            <a:r>
              <a:rPr lang="en-IN" dirty="0" err="1"/>
              <a:t>v.next</a:t>
            </a:r>
            <a:r>
              <a:rPr lang="en-IN" dirty="0"/>
              <a:t>)</a:t>
            </a:r>
          </a:p>
          <a:p>
            <a:r>
              <a:rPr lang="en-IN" dirty="0"/>
              <a:t>  }</a:t>
            </a:r>
          </a:p>
          <a:p>
            <a:r>
              <a:rPr lang="en-IN" dirty="0"/>
              <a:t>}</a:t>
            </a:r>
          </a:p>
        </p:txBody>
      </p:sp>
    </p:spTree>
    <p:extLst>
      <p:ext uri="{BB962C8B-B14F-4D97-AF65-F5344CB8AC3E}">
        <p14:creationId xmlns:p14="http://schemas.microsoft.com/office/powerpoint/2010/main" val="1424808026"/>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63D9E64-F1A8-4C94-9F71-03347D5769C0}"/>
              </a:ext>
            </a:extLst>
          </p:cNvPr>
          <p:cNvSpPr txBox="1"/>
          <p:nvPr/>
        </p:nvSpPr>
        <p:spPr>
          <a:xfrm>
            <a:off x="3990513" y="1556137"/>
            <a:ext cx="4572000" cy="4247317"/>
          </a:xfrm>
          <a:prstGeom prst="rect">
            <a:avLst/>
          </a:prstGeom>
          <a:noFill/>
        </p:spPr>
        <p:txBody>
          <a:bodyPr wrap="square">
            <a:spAutoFit/>
          </a:bodyPr>
          <a:lstStyle/>
          <a:p>
            <a:r>
              <a:rPr lang="en-IN" dirty="0"/>
              <a:t>class </a:t>
            </a:r>
            <a:r>
              <a:rPr lang="en-IN" dirty="0" err="1"/>
              <a:t>Scala_Default_Primary_Constructor</a:t>
            </a:r>
            <a:r>
              <a:rPr lang="en-IN" dirty="0"/>
              <a:t> {</a:t>
            </a:r>
          </a:p>
          <a:p>
            <a:r>
              <a:rPr lang="en-IN" dirty="0"/>
              <a:t>  def show() {</a:t>
            </a:r>
          </a:p>
          <a:p>
            <a:r>
              <a:rPr lang="en-IN" dirty="0"/>
              <a:t>    </a:t>
            </a:r>
            <a:r>
              <a:rPr lang="en-IN" dirty="0" err="1"/>
              <a:t>println</a:t>
            </a:r>
            <a:r>
              <a:rPr lang="en-IN" dirty="0"/>
              <a:t>("Hello from default constructor");</a:t>
            </a:r>
          </a:p>
          <a:p>
            <a:endParaRPr lang="en-IN" dirty="0"/>
          </a:p>
          <a:p>
            <a:r>
              <a:rPr lang="en-IN" dirty="0"/>
              <a:t>  }</a:t>
            </a:r>
          </a:p>
          <a:p>
            <a:r>
              <a:rPr lang="en-IN" dirty="0"/>
              <a:t>}</a:t>
            </a:r>
          </a:p>
          <a:p>
            <a:r>
              <a:rPr lang="en-IN" dirty="0"/>
              <a:t>object </a:t>
            </a:r>
            <a:r>
              <a:rPr lang="en-IN" dirty="0" err="1"/>
              <a:t>Scala_default</a:t>
            </a:r>
            <a:r>
              <a:rPr lang="en-IN" dirty="0"/>
              <a:t>{</a:t>
            </a:r>
          </a:p>
          <a:p>
            <a:r>
              <a:rPr lang="en-IN" dirty="0"/>
              <a:t>  def main(</a:t>
            </a:r>
            <a:r>
              <a:rPr lang="en-IN" dirty="0" err="1"/>
              <a:t>args</a:t>
            </a:r>
            <a:r>
              <a:rPr lang="en-IN" dirty="0"/>
              <a:t>: Array[String]): Unit = {</a:t>
            </a:r>
          </a:p>
          <a:p>
            <a:r>
              <a:rPr lang="en-IN" dirty="0"/>
              <a:t>    var </a:t>
            </a:r>
            <a:r>
              <a:rPr lang="en-IN" dirty="0" err="1"/>
              <a:t>obj</a:t>
            </a:r>
            <a:r>
              <a:rPr lang="en-IN" dirty="0"/>
              <a:t>= new </a:t>
            </a:r>
            <a:r>
              <a:rPr lang="en-IN" dirty="0" err="1"/>
              <a:t>Scala_Default_Primary_Constructor</a:t>
            </a:r>
            <a:r>
              <a:rPr lang="en-IN" dirty="0"/>
              <a:t>()</a:t>
            </a:r>
          </a:p>
          <a:p>
            <a:r>
              <a:rPr lang="en-IN" dirty="0"/>
              <a:t>    </a:t>
            </a:r>
            <a:r>
              <a:rPr lang="en-IN" dirty="0" err="1"/>
              <a:t>obj.show</a:t>
            </a:r>
            <a:r>
              <a:rPr lang="en-IN" dirty="0"/>
              <a:t>()</a:t>
            </a:r>
          </a:p>
          <a:p>
            <a:r>
              <a:rPr lang="en-IN" dirty="0"/>
              <a:t>  }</a:t>
            </a:r>
          </a:p>
          <a:p>
            <a:endParaRPr lang="en-IN" dirty="0"/>
          </a:p>
          <a:p>
            <a:endParaRPr lang="en-IN" dirty="0"/>
          </a:p>
          <a:p>
            <a:r>
              <a:rPr lang="en-IN" dirty="0"/>
              <a:t>}</a:t>
            </a:r>
          </a:p>
        </p:txBody>
      </p:sp>
      <p:sp>
        <p:nvSpPr>
          <p:cNvPr id="6" name="TextBox 5">
            <a:extLst>
              <a:ext uri="{FF2B5EF4-FFF2-40B4-BE49-F238E27FC236}">
                <a16:creationId xmlns:a16="http://schemas.microsoft.com/office/drawing/2014/main" id="{5CB84F86-BE34-4EB3-A16A-AF693E5FAA60}"/>
              </a:ext>
            </a:extLst>
          </p:cNvPr>
          <p:cNvSpPr txBox="1"/>
          <p:nvPr/>
        </p:nvSpPr>
        <p:spPr>
          <a:xfrm>
            <a:off x="88776" y="324048"/>
            <a:ext cx="8003220" cy="1015663"/>
          </a:xfrm>
          <a:prstGeom prst="rect">
            <a:avLst/>
          </a:prstGeom>
          <a:noFill/>
        </p:spPr>
        <p:txBody>
          <a:bodyPr wrap="square">
            <a:spAutoFit/>
          </a:bodyPr>
          <a:lstStyle/>
          <a:p>
            <a:r>
              <a:rPr lang="en-US" sz="1200" dirty="0"/>
              <a:t>The primary constructor may contain zero or more parameters.</a:t>
            </a:r>
          </a:p>
          <a:p>
            <a:r>
              <a:rPr lang="en-US" sz="1200" dirty="0"/>
              <a:t>If we do not create a constructor in our Scala program, then the compiler will automatically create a primary constructor when we create an object of our class, this constructor is known as a default primary constructor. It does not contain any parameters. </a:t>
            </a:r>
          </a:p>
          <a:p>
            <a:r>
              <a:rPr lang="en-US" sz="1200" dirty="0"/>
              <a:t>Example: </a:t>
            </a:r>
            <a:endParaRPr lang="en-IN" sz="1200" dirty="0"/>
          </a:p>
        </p:txBody>
      </p:sp>
    </p:spTree>
    <p:extLst>
      <p:ext uri="{BB962C8B-B14F-4D97-AF65-F5344CB8AC3E}">
        <p14:creationId xmlns:p14="http://schemas.microsoft.com/office/powerpoint/2010/main" val="1903803965"/>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9DC0797-0283-4C1C-A7DB-1BA05604EAEA}"/>
              </a:ext>
            </a:extLst>
          </p:cNvPr>
          <p:cNvSpPr txBox="1"/>
          <p:nvPr/>
        </p:nvSpPr>
        <p:spPr>
          <a:xfrm>
            <a:off x="421689" y="71852"/>
            <a:ext cx="8331694" cy="1200329"/>
          </a:xfrm>
          <a:prstGeom prst="rect">
            <a:avLst/>
          </a:prstGeom>
          <a:noFill/>
        </p:spPr>
        <p:txBody>
          <a:bodyPr wrap="square">
            <a:spAutoFit/>
          </a:bodyPr>
          <a:lstStyle/>
          <a:p>
            <a:r>
              <a:rPr lang="en-US" dirty="0"/>
              <a:t>Auxiliary Constructor</a:t>
            </a:r>
          </a:p>
          <a:p>
            <a:r>
              <a:rPr lang="en-US" dirty="0"/>
              <a:t>In a Scala program, the constructors other than the primary constructor are known as auxiliary constructors. we are allowed to create any number of auxiliary constructors in our program, but a program contains only one primary constructor. </a:t>
            </a:r>
            <a:endParaRPr lang="en-IN" dirty="0"/>
          </a:p>
        </p:txBody>
      </p:sp>
      <p:sp>
        <p:nvSpPr>
          <p:cNvPr id="5" name="TextBox 4">
            <a:extLst>
              <a:ext uri="{FF2B5EF4-FFF2-40B4-BE49-F238E27FC236}">
                <a16:creationId xmlns:a16="http://schemas.microsoft.com/office/drawing/2014/main" id="{EE4B96C7-9AB8-48B7-A7AB-9E8807474627}"/>
              </a:ext>
            </a:extLst>
          </p:cNvPr>
          <p:cNvSpPr txBox="1"/>
          <p:nvPr/>
        </p:nvSpPr>
        <p:spPr>
          <a:xfrm>
            <a:off x="324034" y="1556136"/>
            <a:ext cx="8553635" cy="3693319"/>
          </a:xfrm>
          <a:prstGeom prst="rect">
            <a:avLst/>
          </a:prstGeom>
          <a:noFill/>
        </p:spPr>
        <p:txBody>
          <a:bodyPr wrap="square">
            <a:spAutoFit/>
          </a:bodyPr>
          <a:lstStyle/>
          <a:p>
            <a:r>
              <a:rPr lang="en-US" dirty="0"/>
              <a:t>Syntax:  </a:t>
            </a:r>
          </a:p>
          <a:p>
            <a:endParaRPr lang="en-US" dirty="0"/>
          </a:p>
          <a:p>
            <a:r>
              <a:rPr lang="en-US" dirty="0"/>
              <a:t>def this(......)</a:t>
            </a:r>
          </a:p>
          <a:p>
            <a:r>
              <a:rPr lang="en-US" dirty="0"/>
              <a:t>Important points:  </a:t>
            </a:r>
          </a:p>
          <a:p>
            <a:endParaRPr lang="en-US" dirty="0"/>
          </a:p>
          <a:p>
            <a:endParaRPr lang="en-US" dirty="0"/>
          </a:p>
          <a:p>
            <a:r>
              <a:rPr lang="en-US" dirty="0"/>
              <a:t>In a single program, we are allowed to create multiple auxiliary constructors, but they have different signatures or parameter-lists.</a:t>
            </a:r>
          </a:p>
          <a:p>
            <a:r>
              <a:rPr lang="en-US" dirty="0"/>
              <a:t>Every auxiliary constructor must call one of the previously defined constructors.</a:t>
            </a:r>
          </a:p>
          <a:p>
            <a:r>
              <a:rPr lang="en-US" dirty="0"/>
              <a:t>The invoke constructor may be a primary or another auxiliary constructor that comes textually before the calling constructor.</a:t>
            </a:r>
          </a:p>
          <a:p>
            <a:r>
              <a:rPr lang="en-US" dirty="0"/>
              <a:t>The first statement of the auxiliary constructor must contain the constructor call using this.</a:t>
            </a:r>
            <a:endParaRPr lang="en-IN" dirty="0"/>
          </a:p>
        </p:txBody>
      </p:sp>
    </p:spTree>
    <p:extLst>
      <p:ext uri="{BB962C8B-B14F-4D97-AF65-F5344CB8AC3E}">
        <p14:creationId xmlns:p14="http://schemas.microsoft.com/office/powerpoint/2010/main" val="1842297719"/>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D6E4AE4-B14F-4558-84BB-74780F3FC9FB}"/>
              </a:ext>
            </a:extLst>
          </p:cNvPr>
          <p:cNvSpPr txBox="1"/>
          <p:nvPr/>
        </p:nvSpPr>
        <p:spPr>
          <a:xfrm>
            <a:off x="4310109" y="497784"/>
            <a:ext cx="3919491" cy="5170646"/>
          </a:xfrm>
          <a:prstGeom prst="rect">
            <a:avLst/>
          </a:prstGeom>
          <a:noFill/>
        </p:spPr>
        <p:txBody>
          <a:bodyPr wrap="square">
            <a:spAutoFit/>
          </a:bodyPr>
          <a:lstStyle/>
          <a:p>
            <a:r>
              <a:rPr lang="en-IN" sz="1100" dirty="0"/>
              <a:t>class </a:t>
            </a:r>
            <a:r>
              <a:rPr lang="en-IN" sz="1100" dirty="0" err="1"/>
              <a:t>Scala_Auxiliary_Constructor</a:t>
            </a:r>
            <a:r>
              <a:rPr lang="en-IN" sz="1100" dirty="0"/>
              <a:t>(</a:t>
            </a:r>
            <a:r>
              <a:rPr lang="en-IN" sz="1100" dirty="0" err="1"/>
              <a:t>Aname</a:t>
            </a:r>
            <a:r>
              <a:rPr lang="en-IN" sz="1100" dirty="0"/>
              <a:t>: String, </a:t>
            </a:r>
            <a:r>
              <a:rPr lang="en-IN" sz="1100" dirty="0" err="1"/>
              <a:t>Cname</a:t>
            </a:r>
            <a:r>
              <a:rPr lang="en-IN" sz="1100" dirty="0"/>
              <a:t>: String) {</a:t>
            </a:r>
          </a:p>
          <a:p>
            <a:r>
              <a:rPr lang="en-IN" sz="1100" dirty="0"/>
              <a:t>  var no: Int = 0;;</a:t>
            </a:r>
          </a:p>
          <a:p>
            <a:r>
              <a:rPr lang="en-IN" sz="1100" dirty="0"/>
              <a:t>  def display()</a:t>
            </a:r>
          </a:p>
          <a:p>
            <a:r>
              <a:rPr lang="en-IN" sz="1100" dirty="0"/>
              <a:t>  {</a:t>
            </a:r>
          </a:p>
          <a:p>
            <a:r>
              <a:rPr lang="en-IN" sz="1100" dirty="0"/>
              <a:t>    </a:t>
            </a:r>
            <a:r>
              <a:rPr lang="en-IN" sz="1100" dirty="0" err="1"/>
              <a:t>println</a:t>
            </a:r>
            <a:r>
              <a:rPr lang="en-IN" sz="1100" dirty="0"/>
              <a:t>("Author name: " + </a:t>
            </a:r>
            <a:r>
              <a:rPr lang="en-IN" sz="1100" dirty="0" err="1"/>
              <a:t>Aname</a:t>
            </a:r>
            <a:r>
              <a:rPr lang="en-IN" sz="1100" dirty="0"/>
              <a:t>);</a:t>
            </a:r>
          </a:p>
          <a:p>
            <a:r>
              <a:rPr lang="en-IN" sz="1100" dirty="0"/>
              <a:t>    </a:t>
            </a:r>
            <a:r>
              <a:rPr lang="en-IN" sz="1100" dirty="0" err="1"/>
              <a:t>println</a:t>
            </a:r>
            <a:r>
              <a:rPr lang="en-IN" sz="1100" dirty="0"/>
              <a:t>("Chapter name: " + </a:t>
            </a:r>
            <a:r>
              <a:rPr lang="en-IN" sz="1100" dirty="0" err="1"/>
              <a:t>Cname</a:t>
            </a:r>
            <a:r>
              <a:rPr lang="en-IN" sz="1100" dirty="0"/>
              <a:t>);</a:t>
            </a:r>
          </a:p>
          <a:p>
            <a:r>
              <a:rPr lang="en-IN" sz="1100" dirty="0"/>
              <a:t>    </a:t>
            </a:r>
            <a:r>
              <a:rPr lang="en-IN" sz="1100" dirty="0" err="1"/>
              <a:t>println</a:t>
            </a:r>
            <a:r>
              <a:rPr lang="en-IN" sz="1100" dirty="0"/>
              <a:t>("Total number of articles: " + no);</a:t>
            </a:r>
          </a:p>
          <a:p>
            <a:endParaRPr lang="en-IN" sz="1100" dirty="0"/>
          </a:p>
          <a:p>
            <a:r>
              <a:rPr lang="en-IN" sz="1100" dirty="0"/>
              <a:t>  }</a:t>
            </a:r>
          </a:p>
          <a:p>
            <a:endParaRPr lang="en-IN" sz="1100" dirty="0"/>
          </a:p>
          <a:p>
            <a:r>
              <a:rPr lang="en-IN" sz="1100" dirty="0"/>
              <a:t>  // Auxiliary Constructor</a:t>
            </a:r>
          </a:p>
          <a:p>
            <a:r>
              <a:rPr lang="en-IN" sz="1100" dirty="0"/>
              <a:t>  def this(</a:t>
            </a:r>
            <a:r>
              <a:rPr lang="en-IN" sz="1100" dirty="0" err="1"/>
              <a:t>Aname</a:t>
            </a:r>
            <a:r>
              <a:rPr lang="en-IN" sz="1100" dirty="0"/>
              <a:t>: String, </a:t>
            </a:r>
            <a:r>
              <a:rPr lang="en-IN" sz="1100" dirty="0" err="1"/>
              <a:t>Cname</a:t>
            </a:r>
            <a:r>
              <a:rPr lang="en-IN" sz="1100" dirty="0"/>
              <a:t>: String, </a:t>
            </a:r>
            <a:r>
              <a:rPr lang="en-IN" sz="1100" dirty="0" err="1"/>
              <a:t>no:Int</a:t>
            </a:r>
            <a:r>
              <a:rPr lang="en-IN" sz="1100" dirty="0"/>
              <a:t>)</a:t>
            </a:r>
          </a:p>
          <a:p>
            <a:r>
              <a:rPr lang="en-IN" sz="1100" dirty="0"/>
              <a:t>  {</a:t>
            </a:r>
          </a:p>
          <a:p>
            <a:endParaRPr lang="en-IN" sz="1100" dirty="0"/>
          </a:p>
          <a:p>
            <a:r>
              <a:rPr lang="en-IN" sz="1100" dirty="0"/>
              <a:t>    // Invoking primary constructor</a:t>
            </a:r>
          </a:p>
          <a:p>
            <a:r>
              <a:rPr lang="en-IN" sz="1100" dirty="0"/>
              <a:t>    this(</a:t>
            </a:r>
            <a:r>
              <a:rPr lang="en-IN" sz="1100" dirty="0" err="1"/>
              <a:t>Aname</a:t>
            </a:r>
            <a:r>
              <a:rPr lang="en-IN" sz="1100" dirty="0"/>
              <a:t>, </a:t>
            </a:r>
            <a:r>
              <a:rPr lang="en-IN" sz="1100" dirty="0" err="1"/>
              <a:t>Cname</a:t>
            </a:r>
            <a:r>
              <a:rPr lang="en-IN" sz="1100" dirty="0"/>
              <a:t>)</a:t>
            </a:r>
          </a:p>
          <a:p>
            <a:r>
              <a:rPr lang="en-IN" sz="1100" dirty="0"/>
              <a:t>    this.no=no</a:t>
            </a:r>
          </a:p>
          <a:p>
            <a:r>
              <a:rPr lang="en-IN" sz="1100" dirty="0"/>
              <a:t>  }</a:t>
            </a:r>
          </a:p>
          <a:p>
            <a:r>
              <a:rPr lang="en-IN" sz="1100" dirty="0"/>
              <a:t>}</a:t>
            </a:r>
          </a:p>
          <a:p>
            <a:r>
              <a:rPr lang="en-IN" sz="1100" dirty="0"/>
              <a:t>object </a:t>
            </a:r>
            <a:r>
              <a:rPr lang="en-IN" sz="1100" dirty="0" err="1"/>
              <a:t>Main_Auxiliary_Constructor</a:t>
            </a:r>
            <a:endParaRPr lang="en-IN" sz="1100" dirty="0"/>
          </a:p>
          <a:p>
            <a:r>
              <a:rPr lang="en-IN" sz="1100" dirty="0"/>
              <a:t>{</a:t>
            </a:r>
          </a:p>
          <a:p>
            <a:r>
              <a:rPr lang="en-IN" sz="1100" dirty="0"/>
              <a:t>  def main(</a:t>
            </a:r>
            <a:r>
              <a:rPr lang="en-IN" sz="1100" dirty="0" err="1"/>
              <a:t>args</a:t>
            </a:r>
            <a:r>
              <a:rPr lang="en-IN" sz="1100" dirty="0"/>
              <a:t>: Array[String])</a:t>
            </a:r>
          </a:p>
          <a:p>
            <a:r>
              <a:rPr lang="en-IN" sz="1100" dirty="0"/>
              <a:t>  {</a:t>
            </a:r>
          </a:p>
          <a:p>
            <a:endParaRPr lang="en-IN" sz="1100" dirty="0"/>
          </a:p>
          <a:p>
            <a:r>
              <a:rPr lang="en-IN" sz="1100" dirty="0"/>
              <a:t>    // Creating object of GFG class</a:t>
            </a:r>
          </a:p>
          <a:p>
            <a:r>
              <a:rPr lang="en-IN" sz="1100" dirty="0"/>
              <a:t>    var </a:t>
            </a:r>
            <a:r>
              <a:rPr lang="en-IN" sz="1100" dirty="0" err="1"/>
              <a:t>obj</a:t>
            </a:r>
            <a:r>
              <a:rPr lang="en-IN" sz="1100" dirty="0"/>
              <a:t> = new </a:t>
            </a:r>
            <a:r>
              <a:rPr lang="en-IN" sz="1100" dirty="0" err="1"/>
              <a:t>Scala_Auxiliary_Constructor</a:t>
            </a:r>
            <a:r>
              <a:rPr lang="en-IN" sz="1100" dirty="0"/>
              <a:t>("Anya", "Constructor", 34);</a:t>
            </a:r>
          </a:p>
          <a:p>
            <a:r>
              <a:rPr lang="en-IN" sz="1100" dirty="0"/>
              <a:t>    </a:t>
            </a:r>
            <a:r>
              <a:rPr lang="en-IN" sz="1100" dirty="0" err="1"/>
              <a:t>obj.display</a:t>
            </a:r>
            <a:r>
              <a:rPr lang="en-IN" sz="1100" dirty="0"/>
              <a:t>();</a:t>
            </a:r>
          </a:p>
          <a:p>
            <a:r>
              <a:rPr lang="en-IN" sz="1100" dirty="0"/>
              <a:t>  }</a:t>
            </a:r>
          </a:p>
          <a:p>
            <a:r>
              <a:rPr lang="en-IN" sz="1100" dirty="0"/>
              <a:t>}</a:t>
            </a:r>
          </a:p>
        </p:txBody>
      </p:sp>
      <p:sp>
        <p:nvSpPr>
          <p:cNvPr id="4" name="TextBox 3">
            <a:extLst>
              <a:ext uri="{FF2B5EF4-FFF2-40B4-BE49-F238E27FC236}">
                <a16:creationId xmlns:a16="http://schemas.microsoft.com/office/drawing/2014/main" id="{B048CB58-01AC-44CE-9A36-BABDAEF81D22}"/>
              </a:ext>
            </a:extLst>
          </p:cNvPr>
          <p:cNvSpPr txBox="1"/>
          <p:nvPr/>
        </p:nvSpPr>
        <p:spPr>
          <a:xfrm>
            <a:off x="124289" y="419794"/>
            <a:ext cx="3919491" cy="2354491"/>
          </a:xfrm>
          <a:prstGeom prst="rect">
            <a:avLst/>
          </a:prstGeom>
          <a:noFill/>
        </p:spPr>
        <p:txBody>
          <a:bodyPr wrap="square">
            <a:spAutoFit/>
          </a:bodyPr>
          <a:lstStyle/>
          <a:p>
            <a:r>
              <a:rPr lang="en-IN" sz="1050" dirty="0"/>
              <a:t>class </a:t>
            </a:r>
            <a:r>
              <a:rPr lang="en-IN" sz="1050" dirty="0" err="1"/>
              <a:t>Scala_Primary_Constructor</a:t>
            </a:r>
            <a:r>
              <a:rPr lang="en-IN" sz="1050" dirty="0"/>
              <a:t>(</a:t>
            </a:r>
            <a:r>
              <a:rPr lang="en-IN" sz="1050" dirty="0" err="1"/>
              <a:t>id:Int</a:t>
            </a:r>
            <a:r>
              <a:rPr lang="en-IN" sz="1050" dirty="0"/>
              <a:t>, </a:t>
            </a:r>
            <a:r>
              <a:rPr lang="en-IN" sz="1050" dirty="0" err="1"/>
              <a:t>name:String</a:t>
            </a:r>
            <a:r>
              <a:rPr lang="en-IN" sz="1050" dirty="0"/>
              <a:t>)</a:t>
            </a:r>
          </a:p>
          <a:p>
            <a:r>
              <a:rPr lang="en-IN" sz="1050" dirty="0"/>
              <a:t> {</a:t>
            </a:r>
          </a:p>
          <a:p>
            <a:r>
              <a:rPr lang="en-IN" sz="1050" dirty="0"/>
              <a:t>  def </a:t>
            </a:r>
            <a:r>
              <a:rPr lang="en-IN" sz="1050" dirty="0" err="1"/>
              <a:t>showDetails</a:t>
            </a:r>
            <a:r>
              <a:rPr lang="en-IN" sz="1050" dirty="0"/>
              <a:t>(){</a:t>
            </a:r>
          </a:p>
          <a:p>
            <a:r>
              <a:rPr lang="en-IN" sz="1050" dirty="0"/>
              <a:t>    </a:t>
            </a:r>
            <a:r>
              <a:rPr lang="en-IN" sz="1050" dirty="0" err="1"/>
              <a:t>println</a:t>
            </a:r>
            <a:r>
              <a:rPr lang="en-IN" sz="1050" dirty="0"/>
              <a:t>(id+" "+name);</a:t>
            </a:r>
          </a:p>
          <a:p>
            <a:r>
              <a:rPr lang="en-IN" sz="1050" dirty="0"/>
              <a:t>  }</a:t>
            </a:r>
          </a:p>
          <a:p>
            <a:r>
              <a:rPr lang="en-IN" sz="1050" dirty="0"/>
              <a:t>}</a:t>
            </a:r>
          </a:p>
          <a:p>
            <a:r>
              <a:rPr lang="en-IN" sz="1050" dirty="0"/>
              <a:t>object </a:t>
            </a:r>
            <a:r>
              <a:rPr lang="en-IN" sz="1050" dirty="0" err="1"/>
              <a:t>Scala_Primary_Constructor</a:t>
            </a:r>
            <a:r>
              <a:rPr lang="en-IN" sz="1050" dirty="0"/>
              <a:t>{</a:t>
            </a:r>
          </a:p>
          <a:p>
            <a:endParaRPr lang="en-IN" sz="1050" dirty="0"/>
          </a:p>
          <a:p>
            <a:r>
              <a:rPr lang="en-IN" sz="1050" dirty="0"/>
              <a:t>  def main(</a:t>
            </a:r>
            <a:r>
              <a:rPr lang="en-IN" sz="1050" dirty="0" err="1"/>
              <a:t>args</a:t>
            </a:r>
            <a:r>
              <a:rPr lang="en-IN" sz="1050" dirty="0"/>
              <a:t>: Array[String]): Unit = {</a:t>
            </a:r>
          </a:p>
          <a:p>
            <a:endParaRPr lang="en-IN" sz="1050" dirty="0"/>
          </a:p>
          <a:p>
            <a:r>
              <a:rPr lang="en-IN" sz="1050" dirty="0"/>
              <a:t>      var s = new </a:t>
            </a:r>
            <a:r>
              <a:rPr lang="en-IN" sz="1050" dirty="0" err="1"/>
              <a:t>Scala_Primary_Constructor</a:t>
            </a:r>
            <a:r>
              <a:rPr lang="en-IN" sz="1050" dirty="0"/>
              <a:t>(101,"Rama");</a:t>
            </a:r>
          </a:p>
          <a:p>
            <a:r>
              <a:rPr lang="en-IN" sz="1050" dirty="0"/>
              <a:t>      </a:t>
            </a:r>
            <a:r>
              <a:rPr lang="en-IN" sz="1050" dirty="0" err="1"/>
              <a:t>s.showDetails</a:t>
            </a:r>
            <a:r>
              <a:rPr lang="en-IN" sz="1050" dirty="0"/>
              <a:t>()</a:t>
            </a:r>
          </a:p>
          <a:p>
            <a:r>
              <a:rPr lang="en-IN" sz="1050" dirty="0"/>
              <a:t>    }</a:t>
            </a:r>
          </a:p>
          <a:p>
            <a:r>
              <a:rPr lang="en-IN" sz="1050" dirty="0"/>
              <a:t>}</a:t>
            </a:r>
          </a:p>
        </p:txBody>
      </p:sp>
    </p:spTree>
    <p:extLst>
      <p:ext uri="{BB962C8B-B14F-4D97-AF65-F5344CB8AC3E}">
        <p14:creationId xmlns:p14="http://schemas.microsoft.com/office/powerpoint/2010/main" val="989991587"/>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7E208AE-5082-43CE-B6DE-E9C8C146E0A2}"/>
              </a:ext>
            </a:extLst>
          </p:cNvPr>
          <p:cNvSpPr txBox="1"/>
          <p:nvPr/>
        </p:nvSpPr>
        <p:spPr>
          <a:xfrm>
            <a:off x="395056" y="277829"/>
            <a:ext cx="8589146" cy="923330"/>
          </a:xfrm>
          <a:prstGeom prst="rect">
            <a:avLst/>
          </a:prstGeom>
          <a:noFill/>
        </p:spPr>
        <p:txBody>
          <a:bodyPr wrap="square">
            <a:spAutoFit/>
          </a:bodyPr>
          <a:lstStyle/>
          <a:p>
            <a:r>
              <a:rPr lang="en-US" dirty="0"/>
              <a:t>In Scala, we are allowed to make a primary constructor private by using a private keyword in between the class name and the constructor parameter-list. </a:t>
            </a:r>
          </a:p>
          <a:p>
            <a:r>
              <a:rPr lang="en-US" dirty="0"/>
              <a:t>Syntax: </a:t>
            </a:r>
            <a:endParaRPr lang="en-IN" dirty="0"/>
          </a:p>
        </p:txBody>
      </p:sp>
      <p:sp>
        <p:nvSpPr>
          <p:cNvPr id="5" name="TextBox 4">
            <a:extLst>
              <a:ext uri="{FF2B5EF4-FFF2-40B4-BE49-F238E27FC236}">
                <a16:creationId xmlns:a16="http://schemas.microsoft.com/office/drawing/2014/main" id="{9A183387-A610-4EC5-92D7-608525012945}"/>
              </a:ext>
            </a:extLst>
          </p:cNvPr>
          <p:cNvSpPr txBox="1"/>
          <p:nvPr/>
        </p:nvSpPr>
        <p:spPr>
          <a:xfrm>
            <a:off x="998737" y="1430096"/>
            <a:ext cx="7355149" cy="3139321"/>
          </a:xfrm>
          <a:prstGeom prst="rect">
            <a:avLst/>
          </a:prstGeom>
          <a:noFill/>
        </p:spPr>
        <p:txBody>
          <a:bodyPr wrap="square">
            <a:spAutoFit/>
          </a:bodyPr>
          <a:lstStyle/>
          <a:p>
            <a:r>
              <a:rPr lang="en-IN" dirty="0"/>
              <a:t>// private constructor with two argument</a:t>
            </a:r>
          </a:p>
          <a:p>
            <a:r>
              <a:rPr lang="en-IN" dirty="0"/>
              <a:t>class </a:t>
            </a:r>
            <a:r>
              <a:rPr lang="en-US" dirty="0"/>
              <a:t>constructor</a:t>
            </a:r>
            <a:r>
              <a:rPr lang="en-IN" dirty="0"/>
              <a:t> private(name: String, </a:t>
            </a:r>
            <a:r>
              <a:rPr lang="en-IN" dirty="0" err="1"/>
              <a:t>class:Int</a:t>
            </a:r>
            <a:r>
              <a:rPr lang="en-IN" dirty="0"/>
              <a:t>){</a:t>
            </a:r>
          </a:p>
          <a:p>
            <a:r>
              <a:rPr lang="en-IN" dirty="0"/>
              <a:t>// code..</a:t>
            </a:r>
          </a:p>
          <a:p>
            <a:r>
              <a:rPr lang="en-IN" dirty="0"/>
              <a:t>}</a:t>
            </a:r>
          </a:p>
          <a:p>
            <a:endParaRPr lang="en-IN" dirty="0"/>
          </a:p>
          <a:p>
            <a:r>
              <a:rPr lang="en-IN" dirty="0"/>
              <a:t>// private constructor without argument</a:t>
            </a:r>
          </a:p>
          <a:p>
            <a:r>
              <a:rPr lang="en-IN" dirty="0"/>
              <a:t>class </a:t>
            </a:r>
            <a:r>
              <a:rPr lang="en-US" dirty="0"/>
              <a:t>constructor</a:t>
            </a:r>
            <a:r>
              <a:rPr lang="en-IN" dirty="0"/>
              <a:t> private{</a:t>
            </a:r>
          </a:p>
          <a:p>
            <a:r>
              <a:rPr lang="en-IN" dirty="0"/>
              <a:t>// code...</a:t>
            </a:r>
          </a:p>
          <a:p>
            <a:r>
              <a:rPr lang="en-IN" dirty="0"/>
              <a:t>}</a:t>
            </a:r>
          </a:p>
          <a:p>
            <a:r>
              <a:rPr lang="en-IN" dirty="0"/>
              <a:t>In Scala, we are allowed to give default values in the constructor declaration. </a:t>
            </a:r>
          </a:p>
          <a:p>
            <a:r>
              <a:rPr lang="en-IN" dirty="0"/>
              <a:t>Example:</a:t>
            </a:r>
          </a:p>
        </p:txBody>
      </p:sp>
    </p:spTree>
    <p:extLst>
      <p:ext uri="{BB962C8B-B14F-4D97-AF65-F5344CB8AC3E}">
        <p14:creationId xmlns:p14="http://schemas.microsoft.com/office/powerpoint/2010/main" val="4026909333"/>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537280097"/>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61306904"/>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88626627"/>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80CE476-654A-414D-A123-3AB6723106C8}"/>
              </a:ext>
            </a:extLst>
          </p:cNvPr>
          <p:cNvSpPr txBox="1"/>
          <p:nvPr/>
        </p:nvSpPr>
        <p:spPr>
          <a:xfrm>
            <a:off x="368423" y="325799"/>
            <a:ext cx="4572000" cy="369332"/>
          </a:xfrm>
          <a:prstGeom prst="rect">
            <a:avLst/>
          </a:prstGeom>
          <a:noFill/>
        </p:spPr>
        <p:txBody>
          <a:bodyPr wrap="square">
            <a:spAutoFit/>
          </a:bodyPr>
          <a:lstStyle/>
          <a:p>
            <a:r>
              <a:rPr lang="en-IN" dirty="0"/>
              <a:t>Scala Trait </a:t>
            </a:r>
            <a:r>
              <a:rPr lang="en-IN" dirty="0" err="1"/>
              <a:t>Mixins</a:t>
            </a:r>
            <a:endParaRPr lang="en-IN" dirty="0"/>
          </a:p>
        </p:txBody>
      </p:sp>
      <p:sp>
        <p:nvSpPr>
          <p:cNvPr id="5" name="TextBox 4">
            <a:extLst>
              <a:ext uri="{FF2B5EF4-FFF2-40B4-BE49-F238E27FC236}">
                <a16:creationId xmlns:a16="http://schemas.microsoft.com/office/drawing/2014/main" id="{903442A4-E69C-46EB-9D22-338932E2F3CD}"/>
              </a:ext>
            </a:extLst>
          </p:cNvPr>
          <p:cNvSpPr txBox="1"/>
          <p:nvPr/>
        </p:nvSpPr>
        <p:spPr>
          <a:xfrm>
            <a:off x="705775" y="843677"/>
            <a:ext cx="8136384" cy="2031325"/>
          </a:xfrm>
          <a:prstGeom prst="rect">
            <a:avLst/>
          </a:prstGeom>
          <a:noFill/>
        </p:spPr>
        <p:txBody>
          <a:bodyPr wrap="square">
            <a:spAutoFit/>
          </a:bodyPr>
          <a:lstStyle/>
          <a:p>
            <a:r>
              <a:rPr lang="en-US" dirty="0"/>
              <a:t>In </a:t>
            </a:r>
            <a:r>
              <a:rPr lang="en-US" dirty="0" err="1"/>
              <a:t>scala</a:t>
            </a:r>
            <a:r>
              <a:rPr lang="en-US" dirty="0"/>
              <a:t>, trait </a:t>
            </a:r>
            <a:r>
              <a:rPr lang="en-US" dirty="0" err="1"/>
              <a:t>mixins</a:t>
            </a:r>
            <a:r>
              <a:rPr lang="en-US" dirty="0"/>
              <a:t> means we can extend any number of traits with a class or abstract class. we can extend only traits or combination of traits and class or traits and abstract class.</a:t>
            </a:r>
          </a:p>
          <a:p>
            <a:endParaRPr lang="en-US" dirty="0"/>
          </a:p>
          <a:p>
            <a:r>
              <a:rPr lang="en-US" dirty="0"/>
              <a:t>It is necessary to maintain order of </a:t>
            </a:r>
            <a:r>
              <a:rPr lang="en-US" dirty="0" err="1"/>
              <a:t>mixins</a:t>
            </a:r>
            <a:r>
              <a:rPr lang="en-US" dirty="0"/>
              <a:t> otherwise compiler throws an error.</a:t>
            </a:r>
          </a:p>
          <a:p>
            <a:endParaRPr lang="en-US" dirty="0"/>
          </a:p>
          <a:p>
            <a:r>
              <a:rPr lang="en-US" dirty="0"/>
              <a:t>we can use </a:t>
            </a:r>
            <a:r>
              <a:rPr lang="en-US" dirty="0" err="1"/>
              <a:t>mixins</a:t>
            </a:r>
            <a:r>
              <a:rPr lang="en-US" dirty="0"/>
              <a:t> in </a:t>
            </a:r>
            <a:r>
              <a:rPr lang="en-US" dirty="0" err="1"/>
              <a:t>scala</a:t>
            </a:r>
            <a:r>
              <a:rPr lang="en-US" dirty="0"/>
              <a:t> like this:</a:t>
            </a:r>
            <a:endParaRPr lang="en-IN" dirty="0"/>
          </a:p>
        </p:txBody>
      </p:sp>
      <p:sp>
        <p:nvSpPr>
          <p:cNvPr id="7" name="TextBox 6">
            <a:extLst>
              <a:ext uri="{FF2B5EF4-FFF2-40B4-BE49-F238E27FC236}">
                <a16:creationId xmlns:a16="http://schemas.microsoft.com/office/drawing/2014/main" id="{B5A1F460-A115-4093-8117-29706A583F14}"/>
              </a:ext>
            </a:extLst>
          </p:cNvPr>
          <p:cNvSpPr txBox="1"/>
          <p:nvPr/>
        </p:nvSpPr>
        <p:spPr>
          <a:xfrm>
            <a:off x="616998" y="3124018"/>
            <a:ext cx="8376082" cy="646331"/>
          </a:xfrm>
          <a:prstGeom prst="rect">
            <a:avLst/>
          </a:prstGeom>
          <a:noFill/>
        </p:spPr>
        <p:txBody>
          <a:bodyPr wrap="square">
            <a:spAutoFit/>
          </a:bodyPr>
          <a:lstStyle/>
          <a:p>
            <a:r>
              <a:rPr lang="en-US" dirty="0"/>
              <a:t>Scala Trait Example: </a:t>
            </a:r>
            <a:r>
              <a:rPr lang="en-US" dirty="0" err="1"/>
              <a:t>Mixins</a:t>
            </a:r>
            <a:r>
              <a:rPr lang="en-US" dirty="0"/>
              <a:t> Order Not Maintained</a:t>
            </a:r>
          </a:p>
          <a:p>
            <a:r>
              <a:rPr lang="en-US" dirty="0"/>
              <a:t>In this example, we have extended a trait and an abstract class. Let's see what happen.</a:t>
            </a:r>
            <a:endParaRPr lang="en-IN" dirty="0"/>
          </a:p>
        </p:txBody>
      </p:sp>
    </p:spTree>
    <p:extLst>
      <p:ext uri="{BB962C8B-B14F-4D97-AF65-F5344CB8AC3E}">
        <p14:creationId xmlns:p14="http://schemas.microsoft.com/office/powerpoint/2010/main" val="2418084576"/>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A8AE8FD-C1C5-4EBA-ABBF-F785FE49BD7C}"/>
              </a:ext>
            </a:extLst>
          </p:cNvPr>
          <p:cNvSpPr txBox="1"/>
          <p:nvPr/>
        </p:nvSpPr>
        <p:spPr>
          <a:xfrm>
            <a:off x="306280" y="281255"/>
            <a:ext cx="4572000" cy="3323987"/>
          </a:xfrm>
          <a:prstGeom prst="rect">
            <a:avLst/>
          </a:prstGeom>
          <a:noFill/>
        </p:spPr>
        <p:txBody>
          <a:bodyPr wrap="square">
            <a:spAutoFit/>
          </a:bodyPr>
          <a:lstStyle/>
          <a:p>
            <a:r>
              <a:rPr lang="en-IN" sz="1000" dirty="0"/>
              <a:t>trait Print {</a:t>
            </a:r>
          </a:p>
          <a:p>
            <a:r>
              <a:rPr lang="en-IN" sz="1000" dirty="0"/>
              <a:t>  def print()</a:t>
            </a:r>
          </a:p>
          <a:p>
            <a:r>
              <a:rPr lang="en-IN" sz="1000" dirty="0"/>
              <a:t>}</a:t>
            </a:r>
          </a:p>
          <a:p>
            <a:r>
              <a:rPr lang="en-IN" sz="1000" dirty="0"/>
              <a:t>abstract class PrintA4{</a:t>
            </a:r>
          </a:p>
          <a:p>
            <a:r>
              <a:rPr lang="en-IN" sz="1000" dirty="0"/>
              <a:t>  def printA4()</a:t>
            </a:r>
          </a:p>
          <a:p>
            <a:r>
              <a:rPr lang="en-IN" sz="1000" dirty="0"/>
              <a:t>}</a:t>
            </a:r>
          </a:p>
          <a:p>
            <a:r>
              <a:rPr lang="en-IN" sz="1000" dirty="0"/>
              <a:t>class A6 extends Print with PrintA4{</a:t>
            </a:r>
          </a:p>
          <a:p>
            <a:r>
              <a:rPr lang="en-IN" sz="1000" dirty="0"/>
              <a:t>  def print(){                // Trait print</a:t>
            </a:r>
          </a:p>
          <a:p>
            <a:r>
              <a:rPr lang="en-IN" sz="1000" dirty="0"/>
              <a:t>    </a:t>
            </a:r>
            <a:r>
              <a:rPr lang="en-IN" sz="1000" dirty="0" err="1"/>
              <a:t>println</a:t>
            </a:r>
            <a:r>
              <a:rPr lang="en-IN" sz="1000" dirty="0"/>
              <a:t>("print sheet")</a:t>
            </a:r>
          </a:p>
          <a:p>
            <a:r>
              <a:rPr lang="en-IN" sz="1000" dirty="0"/>
              <a:t>  }</a:t>
            </a:r>
          </a:p>
          <a:p>
            <a:r>
              <a:rPr lang="en-IN" sz="1000" dirty="0"/>
              <a:t>  def printA4(){              // Abstract class printA4</a:t>
            </a:r>
          </a:p>
          <a:p>
            <a:r>
              <a:rPr lang="en-IN" sz="1000" dirty="0"/>
              <a:t>    </a:t>
            </a:r>
            <a:r>
              <a:rPr lang="en-IN" sz="1000" dirty="0" err="1"/>
              <a:t>println</a:t>
            </a:r>
            <a:r>
              <a:rPr lang="en-IN" sz="1000" dirty="0"/>
              <a:t>("Print A4 Sheet")</a:t>
            </a:r>
          </a:p>
          <a:p>
            <a:r>
              <a:rPr lang="en-IN" sz="1000" dirty="0"/>
              <a:t>  }</a:t>
            </a:r>
          </a:p>
          <a:p>
            <a:r>
              <a:rPr lang="en-IN" sz="1000" dirty="0"/>
              <a:t>}</a:t>
            </a:r>
          </a:p>
          <a:p>
            <a:r>
              <a:rPr lang="en-IN" sz="1000" dirty="0"/>
              <a:t>object </a:t>
            </a:r>
            <a:r>
              <a:rPr lang="en-IN" sz="1000" dirty="0" err="1"/>
              <a:t>MainObject_trait</a:t>
            </a:r>
            <a:r>
              <a:rPr lang="en-IN" sz="1000" dirty="0"/>
              <a:t> {</a:t>
            </a:r>
          </a:p>
          <a:p>
            <a:r>
              <a:rPr lang="en-IN" sz="1000" dirty="0"/>
              <a:t>  def main(</a:t>
            </a:r>
            <a:r>
              <a:rPr lang="en-IN" sz="1000" dirty="0" err="1"/>
              <a:t>args</a:t>
            </a:r>
            <a:r>
              <a:rPr lang="en-IN" sz="1000" dirty="0"/>
              <a:t>: Array[String]) {</a:t>
            </a:r>
          </a:p>
          <a:p>
            <a:r>
              <a:rPr lang="en-IN" sz="1000" dirty="0"/>
              <a:t>    var a = new A6()</a:t>
            </a:r>
          </a:p>
          <a:p>
            <a:r>
              <a:rPr lang="en-IN" sz="1000" dirty="0"/>
              <a:t>    </a:t>
            </a:r>
            <a:r>
              <a:rPr lang="en-IN" sz="1000" dirty="0" err="1"/>
              <a:t>a.print</a:t>
            </a:r>
            <a:r>
              <a:rPr lang="en-IN" sz="1000" dirty="0"/>
              <a:t>()</a:t>
            </a:r>
          </a:p>
          <a:p>
            <a:r>
              <a:rPr lang="en-IN" sz="1000" dirty="0"/>
              <a:t>    a.printA4()</a:t>
            </a:r>
          </a:p>
          <a:p>
            <a:r>
              <a:rPr lang="en-IN" sz="1000" dirty="0"/>
              <a:t>  }</a:t>
            </a:r>
          </a:p>
          <a:p>
            <a:r>
              <a:rPr lang="en-IN" sz="1000" dirty="0"/>
              <a:t>}</a:t>
            </a:r>
          </a:p>
        </p:txBody>
      </p:sp>
      <p:sp>
        <p:nvSpPr>
          <p:cNvPr id="5" name="TextBox 4">
            <a:extLst>
              <a:ext uri="{FF2B5EF4-FFF2-40B4-BE49-F238E27FC236}">
                <a16:creationId xmlns:a16="http://schemas.microsoft.com/office/drawing/2014/main" id="{BA53D978-E769-44C1-9C21-B69F8DFE328C}"/>
              </a:ext>
            </a:extLst>
          </p:cNvPr>
          <p:cNvSpPr txBox="1"/>
          <p:nvPr/>
        </p:nvSpPr>
        <p:spPr>
          <a:xfrm>
            <a:off x="4265720" y="1021802"/>
            <a:ext cx="4572000" cy="1015663"/>
          </a:xfrm>
          <a:prstGeom prst="rect">
            <a:avLst/>
          </a:prstGeom>
          <a:noFill/>
        </p:spPr>
        <p:txBody>
          <a:bodyPr wrap="square">
            <a:spAutoFit/>
          </a:bodyPr>
          <a:lstStyle/>
          <a:p>
            <a:r>
              <a:rPr lang="en-US" sz="2000" b="1" dirty="0">
                <a:solidFill>
                  <a:srgbClr val="FF0000"/>
                </a:solidFill>
              </a:rPr>
              <a:t>class PrintA4 needs to be a trait to be mixed in</a:t>
            </a:r>
          </a:p>
          <a:p>
            <a:r>
              <a:rPr lang="en-US" sz="2000" b="1" dirty="0">
                <a:solidFill>
                  <a:srgbClr val="FF0000"/>
                </a:solidFill>
              </a:rPr>
              <a:t>class A6 extends Print with PrintA4{</a:t>
            </a:r>
          </a:p>
        </p:txBody>
      </p:sp>
      <p:sp>
        <p:nvSpPr>
          <p:cNvPr id="6" name="TextBox 5">
            <a:extLst>
              <a:ext uri="{FF2B5EF4-FFF2-40B4-BE49-F238E27FC236}">
                <a16:creationId xmlns:a16="http://schemas.microsoft.com/office/drawing/2014/main" id="{113066BA-414C-45D8-8FA1-5656BDDA0170}"/>
              </a:ext>
            </a:extLst>
          </p:cNvPr>
          <p:cNvSpPr txBox="1"/>
          <p:nvPr/>
        </p:nvSpPr>
        <p:spPr>
          <a:xfrm>
            <a:off x="3990513" y="2847114"/>
            <a:ext cx="4572000" cy="3631763"/>
          </a:xfrm>
          <a:prstGeom prst="rect">
            <a:avLst/>
          </a:prstGeom>
          <a:noFill/>
        </p:spPr>
        <p:txBody>
          <a:bodyPr wrap="square">
            <a:spAutoFit/>
          </a:bodyPr>
          <a:lstStyle/>
          <a:p>
            <a:r>
              <a:rPr lang="en-IN" sz="1000" dirty="0"/>
              <a:t>trait </a:t>
            </a:r>
            <a:r>
              <a:rPr lang="en-IN" sz="1000" dirty="0" err="1"/>
              <a:t>Scala_Mixims_Traits</a:t>
            </a:r>
            <a:r>
              <a:rPr lang="en-IN" sz="1000" dirty="0"/>
              <a:t> {</a:t>
            </a:r>
          </a:p>
          <a:p>
            <a:r>
              <a:rPr lang="en-IN" sz="1000" dirty="0"/>
              <a:t>  def print()</a:t>
            </a:r>
          </a:p>
          <a:p>
            <a:r>
              <a:rPr lang="en-IN" sz="1000" dirty="0"/>
              <a:t>}</a:t>
            </a:r>
          </a:p>
          <a:p>
            <a:r>
              <a:rPr lang="en-IN" sz="1000" dirty="0"/>
              <a:t>abstract class PrintA4{</a:t>
            </a:r>
          </a:p>
          <a:p>
            <a:r>
              <a:rPr lang="en-IN" sz="1000" dirty="0"/>
              <a:t>  def printA4()</a:t>
            </a:r>
          </a:p>
          <a:p>
            <a:r>
              <a:rPr lang="en-IN" sz="1000" dirty="0"/>
              <a:t>}</a:t>
            </a:r>
          </a:p>
          <a:p>
            <a:endParaRPr lang="en-IN" sz="1000" dirty="0"/>
          </a:p>
          <a:p>
            <a:r>
              <a:rPr lang="en-IN" sz="1000" dirty="0"/>
              <a:t>class A6 extends PrintA4 with </a:t>
            </a:r>
            <a:r>
              <a:rPr lang="en-IN" sz="1000" dirty="0" err="1"/>
              <a:t>Scala_Mixims_Traits</a:t>
            </a:r>
            <a:r>
              <a:rPr lang="en-IN" sz="1000" dirty="0"/>
              <a:t>{            // First one is abstract class second one is trait</a:t>
            </a:r>
          </a:p>
          <a:p>
            <a:r>
              <a:rPr lang="en-IN" sz="1000" dirty="0"/>
              <a:t>  def print(){                                        // Trait print</a:t>
            </a:r>
          </a:p>
          <a:p>
            <a:r>
              <a:rPr lang="en-IN" sz="1000" dirty="0"/>
              <a:t>    </a:t>
            </a:r>
            <a:r>
              <a:rPr lang="en-IN" sz="1000" dirty="0" err="1"/>
              <a:t>println</a:t>
            </a:r>
            <a:r>
              <a:rPr lang="en-IN" sz="1000" dirty="0"/>
              <a:t>("print sheet")</a:t>
            </a:r>
          </a:p>
          <a:p>
            <a:r>
              <a:rPr lang="en-IN" sz="1000" dirty="0"/>
              <a:t>  }</a:t>
            </a:r>
          </a:p>
          <a:p>
            <a:r>
              <a:rPr lang="en-IN" sz="1000" dirty="0"/>
              <a:t>  def printA4(){                                      // Abstract class printA4</a:t>
            </a:r>
          </a:p>
          <a:p>
            <a:r>
              <a:rPr lang="en-IN" sz="1000" dirty="0"/>
              <a:t>    </a:t>
            </a:r>
            <a:r>
              <a:rPr lang="en-IN" sz="1000" dirty="0" err="1"/>
              <a:t>println</a:t>
            </a:r>
            <a:r>
              <a:rPr lang="en-IN" sz="1000" dirty="0"/>
              <a:t>("Print A4 Sheet")</a:t>
            </a:r>
          </a:p>
          <a:p>
            <a:r>
              <a:rPr lang="en-IN" sz="1000" dirty="0"/>
              <a:t>  }</a:t>
            </a:r>
          </a:p>
          <a:p>
            <a:r>
              <a:rPr lang="en-IN" sz="1000" dirty="0"/>
              <a:t>}</a:t>
            </a:r>
          </a:p>
          <a:p>
            <a:r>
              <a:rPr lang="en-IN" sz="1000" dirty="0"/>
              <a:t>object </a:t>
            </a:r>
            <a:r>
              <a:rPr lang="en-IN" sz="1000" dirty="0" err="1"/>
              <a:t>MainObject_Maxims_Traits</a:t>
            </a:r>
            <a:r>
              <a:rPr lang="en-IN" sz="1000" dirty="0"/>
              <a:t>{</a:t>
            </a:r>
          </a:p>
          <a:p>
            <a:r>
              <a:rPr lang="en-IN" sz="1000" dirty="0"/>
              <a:t>  def main(</a:t>
            </a:r>
            <a:r>
              <a:rPr lang="en-IN" sz="1000" dirty="0" err="1"/>
              <a:t>args:Array</a:t>
            </a:r>
            <a:r>
              <a:rPr lang="en-IN" sz="1000" dirty="0"/>
              <a:t>[String]){</a:t>
            </a:r>
          </a:p>
          <a:p>
            <a:r>
              <a:rPr lang="en-IN" sz="1000" dirty="0"/>
              <a:t>    var a = new A6()</a:t>
            </a:r>
          </a:p>
          <a:p>
            <a:r>
              <a:rPr lang="en-IN" sz="1000" dirty="0"/>
              <a:t>    </a:t>
            </a:r>
            <a:r>
              <a:rPr lang="en-IN" sz="1000" dirty="0" err="1"/>
              <a:t>a.print</a:t>
            </a:r>
            <a:r>
              <a:rPr lang="en-IN" sz="1000" dirty="0"/>
              <a:t>()</a:t>
            </a:r>
          </a:p>
          <a:p>
            <a:r>
              <a:rPr lang="en-IN" sz="1000" dirty="0"/>
              <a:t>    a.printA4()</a:t>
            </a:r>
          </a:p>
          <a:p>
            <a:r>
              <a:rPr lang="en-IN" sz="1000" dirty="0"/>
              <a:t>  }</a:t>
            </a:r>
          </a:p>
          <a:p>
            <a:r>
              <a:rPr lang="en-IN" sz="1000" dirty="0"/>
              <a:t>}</a:t>
            </a:r>
          </a:p>
        </p:txBody>
      </p:sp>
      <p:sp>
        <p:nvSpPr>
          <p:cNvPr id="7" name="TextBox 6">
            <a:extLst>
              <a:ext uri="{FF2B5EF4-FFF2-40B4-BE49-F238E27FC236}">
                <a16:creationId xmlns:a16="http://schemas.microsoft.com/office/drawing/2014/main" id="{9E172D81-5EA2-4483-86EA-EFA1FEAC5F32}"/>
              </a:ext>
            </a:extLst>
          </p:cNvPr>
          <p:cNvSpPr txBox="1"/>
          <p:nvPr/>
        </p:nvSpPr>
        <p:spPr>
          <a:xfrm>
            <a:off x="119849" y="3864660"/>
            <a:ext cx="3182644" cy="1384995"/>
          </a:xfrm>
          <a:prstGeom prst="rect">
            <a:avLst/>
          </a:prstGeom>
          <a:noFill/>
        </p:spPr>
        <p:txBody>
          <a:bodyPr wrap="square">
            <a:spAutoFit/>
          </a:bodyPr>
          <a:lstStyle/>
          <a:p>
            <a:r>
              <a:rPr lang="en-US" sz="1200" dirty="0"/>
              <a:t>Scala </a:t>
            </a:r>
            <a:r>
              <a:rPr lang="en-US" sz="1200" dirty="0" err="1"/>
              <a:t>Mixins</a:t>
            </a:r>
            <a:r>
              <a:rPr lang="en-US" sz="1200" dirty="0"/>
              <a:t> Order</a:t>
            </a:r>
          </a:p>
          <a:p>
            <a:r>
              <a:rPr lang="en-US" sz="1200" dirty="0"/>
              <a:t>The right </a:t>
            </a:r>
            <a:r>
              <a:rPr lang="en-US" sz="1200" dirty="0" err="1"/>
              <a:t>mixins</a:t>
            </a:r>
            <a:r>
              <a:rPr lang="en-US" sz="1200" dirty="0"/>
              <a:t> order of trait is that any class or abstract class which you want to extend, first extend this. All the traits will be extended after this class or abstract class.</a:t>
            </a:r>
          </a:p>
          <a:p>
            <a:endParaRPr lang="en-US" sz="1200" dirty="0"/>
          </a:p>
          <a:p>
            <a:r>
              <a:rPr lang="en-US" sz="1200" dirty="0"/>
              <a:t>Scala Trait Example: </a:t>
            </a:r>
            <a:r>
              <a:rPr lang="en-US" sz="1200" dirty="0" err="1"/>
              <a:t>Mixins</a:t>
            </a:r>
            <a:r>
              <a:rPr lang="en-US" sz="1200" dirty="0"/>
              <a:t> Order Maintained</a:t>
            </a:r>
            <a:endParaRPr lang="en-IN" sz="1200" dirty="0"/>
          </a:p>
        </p:txBody>
      </p:sp>
    </p:spTree>
    <p:extLst>
      <p:ext uri="{BB962C8B-B14F-4D97-AF65-F5344CB8AC3E}">
        <p14:creationId xmlns:p14="http://schemas.microsoft.com/office/powerpoint/2010/main" val="2781058664"/>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2DDE425-32EE-4960-932B-055F8835A36A}"/>
              </a:ext>
            </a:extLst>
          </p:cNvPr>
          <p:cNvSpPr txBox="1"/>
          <p:nvPr/>
        </p:nvSpPr>
        <p:spPr>
          <a:xfrm>
            <a:off x="545976" y="146417"/>
            <a:ext cx="8384960" cy="1200329"/>
          </a:xfrm>
          <a:prstGeom prst="rect">
            <a:avLst/>
          </a:prstGeom>
          <a:noFill/>
        </p:spPr>
        <p:txBody>
          <a:bodyPr wrap="square">
            <a:spAutoFit/>
          </a:bodyPr>
          <a:lstStyle/>
          <a:p>
            <a:r>
              <a:rPr lang="en-US" dirty="0"/>
              <a:t>Currying Functions in Scala with Examples</a:t>
            </a:r>
          </a:p>
          <a:p>
            <a:r>
              <a:rPr lang="en-US" dirty="0"/>
              <a:t>Currying in Scala is simply a technique or a process of transforming a function. This function takes multiple arguments into a function that takes single argument. It is applied widely in multiple functional languages.</a:t>
            </a:r>
            <a:endParaRPr lang="en-IN" dirty="0"/>
          </a:p>
        </p:txBody>
      </p:sp>
      <p:sp>
        <p:nvSpPr>
          <p:cNvPr id="5" name="TextBox 4">
            <a:extLst>
              <a:ext uri="{FF2B5EF4-FFF2-40B4-BE49-F238E27FC236}">
                <a16:creationId xmlns:a16="http://schemas.microsoft.com/office/drawing/2014/main" id="{86F88CCC-886C-4D0D-8AE5-CE4DC399B7F0}"/>
              </a:ext>
            </a:extLst>
          </p:cNvPr>
          <p:cNvSpPr txBox="1"/>
          <p:nvPr/>
        </p:nvSpPr>
        <p:spPr>
          <a:xfrm>
            <a:off x="732408" y="1568635"/>
            <a:ext cx="7079942" cy="1477328"/>
          </a:xfrm>
          <a:prstGeom prst="rect">
            <a:avLst/>
          </a:prstGeom>
          <a:noFill/>
        </p:spPr>
        <p:txBody>
          <a:bodyPr wrap="square">
            <a:spAutoFit/>
          </a:bodyPr>
          <a:lstStyle/>
          <a:p>
            <a:r>
              <a:rPr lang="en-US" dirty="0"/>
              <a:t>Syntax</a:t>
            </a:r>
          </a:p>
          <a:p>
            <a:endParaRPr lang="en-US" dirty="0"/>
          </a:p>
          <a:p>
            <a:r>
              <a:rPr lang="en-US" dirty="0"/>
              <a:t>def function name(argument1, argument2) = operation</a:t>
            </a:r>
          </a:p>
          <a:p>
            <a:r>
              <a:rPr lang="en-US" dirty="0"/>
              <a:t>Let’s understand with a simple example,</a:t>
            </a:r>
          </a:p>
          <a:p>
            <a:r>
              <a:rPr lang="en-US" dirty="0"/>
              <a:t>Example:</a:t>
            </a:r>
            <a:endParaRPr lang="en-IN" dirty="0"/>
          </a:p>
        </p:txBody>
      </p:sp>
      <p:sp>
        <p:nvSpPr>
          <p:cNvPr id="7" name="TextBox 6">
            <a:extLst>
              <a:ext uri="{FF2B5EF4-FFF2-40B4-BE49-F238E27FC236}">
                <a16:creationId xmlns:a16="http://schemas.microsoft.com/office/drawing/2014/main" id="{DEDB529D-A8E9-4BB1-A762-B3CBBD7D712B}"/>
              </a:ext>
            </a:extLst>
          </p:cNvPr>
          <p:cNvSpPr txBox="1"/>
          <p:nvPr/>
        </p:nvSpPr>
        <p:spPr>
          <a:xfrm>
            <a:off x="3697550" y="3258040"/>
            <a:ext cx="5233386" cy="2031325"/>
          </a:xfrm>
          <a:prstGeom prst="rect">
            <a:avLst/>
          </a:prstGeom>
          <a:noFill/>
        </p:spPr>
        <p:txBody>
          <a:bodyPr wrap="square">
            <a:spAutoFit/>
          </a:bodyPr>
          <a:lstStyle/>
          <a:p>
            <a:r>
              <a:rPr lang="en-IN" dirty="0"/>
              <a:t>object </a:t>
            </a:r>
            <a:r>
              <a:rPr lang="en-IN" dirty="0" err="1"/>
              <a:t>Scala_Currying</a:t>
            </a:r>
            <a:r>
              <a:rPr lang="en-IN" dirty="0"/>
              <a:t> {</a:t>
            </a:r>
          </a:p>
          <a:p>
            <a:r>
              <a:rPr lang="en-IN" dirty="0"/>
              <a:t>  // Define currying function</a:t>
            </a:r>
          </a:p>
          <a:p>
            <a:r>
              <a:rPr lang="en-IN" dirty="0"/>
              <a:t>  def add(x: Int, y: Int) = x + y;</a:t>
            </a:r>
          </a:p>
          <a:p>
            <a:r>
              <a:rPr lang="en-IN" dirty="0"/>
              <a:t>  def main(</a:t>
            </a:r>
            <a:r>
              <a:rPr lang="en-IN" dirty="0" err="1"/>
              <a:t>args</a:t>
            </a:r>
            <a:r>
              <a:rPr lang="en-IN" dirty="0"/>
              <a:t>: Array[String]): Unit = {</a:t>
            </a:r>
          </a:p>
          <a:p>
            <a:r>
              <a:rPr lang="en-IN" dirty="0"/>
              <a:t>    </a:t>
            </a:r>
            <a:r>
              <a:rPr lang="en-IN" dirty="0" err="1"/>
              <a:t>println</a:t>
            </a:r>
            <a:r>
              <a:rPr lang="en-IN" dirty="0"/>
              <a:t>(add(20, 19));</a:t>
            </a:r>
          </a:p>
          <a:p>
            <a:r>
              <a:rPr lang="en-IN" dirty="0"/>
              <a:t>  }</a:t>
            </a:r>
          </a:p>
          <a:p>
            <a:r>
              <a:rPr lang="en-IN" dirty="0"/>
              <a:t>}</a:t>
            </a:r>
          </a:p>
        </p:txBody>
      </p:sp>
      <p:sp>
        <p:nvSpPr>
          <p:cNvPr id="9" name="TextBox 8">
            <a:extLst>
              <a:ext uri="{FF2B5EF4-FFF2-40B4-BE49-F238E27FC236}">
                <a16:creationId xmlns:a16="http://schemas.microsoft.com/office/drawing/2014/main" id="{A82AF611-16F2-4383-94A6-31533309E135}"/>
              </a:ext>
            </a:extLst>
          </p:cNvPr>
          <p:cNvSpPr txBox="1"/>
          <p:nvPr/>
        </p:nvSpPr>
        <p:spPr>
          <a:xfrm>
            <a:off x="403934" y="5289365"/>
            <a:ext cx="8527002" cy="646331"/>
          </a:xfrm>
          <a:prstGeom prst="rect">
            <a:avLst/>
          </a:prstGeom>
          <a:noFill/>
        </p:spPr>
        <p:txBody>
          <a:bodyPr wrap="square">
            <a:spAutoFit/>
          </a:bodyPr>
          <a:lstStyle/>
          <a:p>
            <a:r>
              <a:rPr lang="en-US" dirty="0"/>
              <a:t>Here, we have define add function which takes two arguments (x and y) and the function simply adds x and y and gives us the result, calling it in the main function.</a:t>
            </a:r>
            <a:endParaRPr lang="en-IN" dirty="0"/>
          </a:p>
        </p:txBody>
      </p:sp>
    </p:spTree>
    <p:extLst>
      <p:ext uri="{BB962C8B-B14F-4D97-AF65-F5344CB8AC3E}">
        <p14:creationId xmlns:p14="http://schemas.microsoft.com/office/powerpoint/2010/main" val="300167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E10F51B-8FA0-43A9-ABB6-D6B8D05AA2D5}"/>
              </a:ext>
            </a:extLst>
          </p:cNvPr>
          <p:cNvSpPr txBox="1"/>
          <p:nvPr/>
        </p:nvSpPr>
        <p:spPr>
          <a:xfrm>
            <a:off x="270767" y="513984"/>
            <a:ext cx="8464859" cy="646331"/>
          </a:xfrm>
          <a:prstGeom prst="rect">
            <a:avLst/>
          </a:prstGeom>
          <a:noFill/>
        </p:spPr>
        <p:txBody>
          <a:bodyPr wrap="square">
            <a:spAutoFit/>
          </a:bodyPr>
          <a:lstStyle/>
          <a:p>
            <a:r>
              <a:rPr lang="en-US" dirty="0"/>
              <a:t>We can define an iterator for any collection(Arrays, Lists, </a:t>
            </a:r>
            <a:r>
              <a:rPr lang="en-US" dirty="0" err="1"/>
              <a:t>etc</a:t>
            </a:r>
            <a:r>
              <a:rPr lang="en-US" dirty="0"/>
              <a:t>) and can step through the elements of that particular collection.</a:t>
            </a:r>
            <a:endParaRPr lang="en-IN" dirty="0"/>
          </a:p>
        </p:txBody>
      </p:sp>
      <p:sp>
        <p:nvSpPr>
          <p:cNvPr id="6" name="TextBox 5">
            <a:extLst>
              <a:ext uri="{FF2B5EF4-FFF2-40B4-BE49-F238E27FC236}">
                <a16:creationId xmlns:a16="http://schemas.microsoft.com/office/drawing/2014/main" id="{24210D98-3EC3-4BED-BDEA-54AC115EC313}"/>
              </a:ext>
            </a:extLst>
          </p:cNvPr>
          <p:cNvSpPr txBox="1"/>
          <p:nvPr/>
        </p:nvSpPr>
        <p:spPr>
          <a:xfrm>
            <a:off x="3999390" y="1380374"/>
            <a:ext cx="4572000" cy="3693319"/>
          </a:xfrm>
          <a:prstGeom prst="rect">
            <a:avLst/>
          </a:prstGeom>
          <a:noFill/>
        </p:spPr>
        <p:txBody>
          <a:bodyPr wrap="square">
            <a:spAutoFit/>
          </a:bodyPr>
          <a:lstStyle/>
          <a:p>
            <a:r>
              <a:rPr lang="en-IN" dirty="0"/>
              <a:t>object </a:t>
            </a:r>
            <a:r>
              <a:rPr lang="en-IN" dirty="0" err="1"/>
              <a:t>Scala_Iterator_for_any_collection</a:t>
            </a:r>
            <a:r>
              <a:rPr lang="en-IN" dirty="0"/>
              <a:t> {</a:t>
            </a:r>
          </a:p>
          <a:p>
            <a:r>
              <a:rPr lang="en-IN" dirty="0"/>
              <a:t>  def main(</a:t>
            </a:r>
            <a:r>
              <a:rPr lang="en-IN" dirty="0" err="1"/>
              <a:t>args</a:t>
            </a:r>
            <a:r>
              <a:rPr lang="en-IN" dirty="0"/>
              <a:t>: Array[String]): Unit = {</a:t>
            </a:r>
          </a:p>
          <a:p>
            <a:r>
              <a:rPr lang="en-IN" dirty="0"/>
              <a:t>    </a:t>
            </a:r>
            <a:r>
              <a:rPr lang="en-IN" dirty="0" err="1"/>
              <a:t>val</a:t>
            </a:r>
            <a:r>
              <a:rPr lang="en-IN" dirty="0"/>
              <a:t> v = Array(5,1,2,3,6,4)</a:t>
            </a:r>
          </a:p>
          <a:p>
            <a:r>
              <a:rPr lang="en-IN" dirty="0"/>
              <a:t>    //</a:t>
            </a:r>
            <a:r>
              <a:rPr lang="en-IN" dirty="0" err="1"/>
              <a:t>val</a:t>
            </a:r>
            <a:r>
              <a:rPr lang="en-IN" dirty="0"/>
              <a:t> v = List(5,1,2,3,6,4)</a:t>
            </a:r>
          </a:p>
          <a:p>
            <a:endParaRPr lang="en-IN" dirty="0"/>
          </a:p>
          <a:p>
            <a:r>
              <a:rPr lang="en-IN" dirty="0"/>
              <a:t>    // defining an iterator</a:t>
            </a:r>
          </a:p>
          <a:p>
            <a:r>
              <a:rPr lang="en-IN" dirty="0"/>
              <a:t>    // for a collection</a:t>
            </a:r>
          </a:p>
          <a:p>
            <a:r>
              <a:rPr lang="en-IN" dirty="0"/>
              <a:t>    </a:t>
            </a:r>
            <a:r>
              <a:rPr lang="en-IN" dirty="0" err="1"/>
              <a:t>val</a:t>
            </a:r>
            <a:r>
              <a:rPr lang="en-IN" dirty="0"/>
              <a:t> </a:t>
            </a:r>
            <a:r>
              <a:rPr lang="en-IN" dirty="0" err="1"/>
              <a:t>i</a:t>
            </a:r>
            <a:r>
              <a:rPr lang="en-IN" dirty="0"/>
              <a:t> = </a:t>
            </a:r>
            <a:r>
              <a:rPr lang="en-IN" dirty="0" err="1"/>
              <a:t>v.iterator</a:t>
            </a:r>
            <a:endParaRPr lang="en-IN" dirty="0"/>
          </a:p>
          <a:p>
            <a:endParaRPr lang="en-IN" dirty="0"/>
          </a:p>
          <a:p>
            <a:r>
              <a:rPr lang="en-IN" dirty="0"/>
              <a:t>    while (</a:t>
            </a:r>
            <a:r>
              <a:rPr lang="en-IN" dirty="0" err="1"/>
              <a:t>i.hasNext</a:t>
            </a:r>
            <a:r>
              <a:rPr lang="en-IN" dirty="0"/>
              <a:t>)</a:t>
            </a:r>
          </a:p>
          <a:p>
            <a:r>
              <a:rPr lang="en-IN" dirty="0"/>
              <a:t>      print(</a:t>
            </a:r>
            <a:r>
              <a:rPr lang="en-IN" dirty="0" err="1"/>
              <a:t>i.next</a:t>
            </a:r>
            <a:r>
              <a:rPr lang="en-IN" dirty="0"/>
              <a:t> + " ")</a:t>
            </a:r>
          </a:p>
          <a:p>
            <a:r>
              <a:rPr lang="en-IN" dirty="0"/>
              <a:t>  }</a:t>
            </a:r>
          </a:p>
          <a:p>
            <a:r>
              <a:rPr lang="en-IN" dirty="0"/>
              <a:t>}</a:t>
            </a:r>
          </a:p>
        </p:txBody>
      </p:sp>
    </p:spTree>
    <p:extLst>
      <p:ext uri="{BB962C8B-B14F-4D97-AF65-F5344CB8AC3E}">
        <p14:creationId xmlns:p14="http://schemas.microsoft.com/office/powerpoint/2010/main" val="2160059288"/>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241434B-CD8F-440F-8806-CA10756EFEFF}"/>
              </a:ext>
            </a:extLst>
          </p:cNvPr>
          <p:cNvSpPr txBox="1"/>
          <p:nvPr/>
        </p:nvSpPr>
        <p:spPr>
          <a:xfrm>
            <a:off x="457199" y="450048"/>
            <a:ext cx="8402715" cy="1200329"/>
          </a:xfrm>
          <a:prstGeom prst="rect">
            <a:avLst/>
          </a:prstGeom>
          <a:noFill/>
        </p:spPr>
        <p:txBody>
          <a:bodyPr wrap="square">
            <a:spAutoFit/>
          </a:bodyPr>
          <a:lstStyle/>
          <a:p>
            <a:r>
              <a:rPr lang="en-US" dirty="0"/>
              <a:t>Another way to declare currying function</a:t>
            </a:r>
          </a:p>
          <a:p>
            <a:r>
              <a:rPr lang="en-US" dirty="0"/>
              <a:t>Suppose, we have to transform this add function into a Curried function, that is transforming the function that takes two(multiple) arguments into a function that takes one(single) argument.</a:t>
            </a:r>
            <a:endParaRPr lang="en-IN" dirty="0"/>
          </a:p>
        </p:txBody>
      </p:sp>
      <p:sp>
        <p:nvSpPr>
          <p:cNvPr id="5" name="TextBox 4">
            <a:extLst>
              <a:ext uri="{FF2B5EF4-FFF2-40B4-BE49-F238E27FC236}">
                <a16:creationId xmlns:a16="http://schemas.microsoft.com/office/drawing/2014/main" id="{C4555889-D18F-4137-92B9-FCADA7575940}"/>
              </a:ext>
            </a:extLst>
          </p:cNvPr>
          <p:cNvSpPr txBox="1"/>
          <p:nvPr/>
        </p:nvSpPr>
        <p:spPr>
          <a:xfrm>
            <a:off x="457198" y="1951672"/>
            <a:ext cx="8686801" cy="1200329"/>
          </a:xfrm>
          <a:prstGeom prst="rect">
            <a:avLst/>
          </a:prstGeom>
          <a:noFill/>
        </p:spPr>
        <p:txBody>
          <a:bodyPr wrap="square">
            <a:spAutoFit/>
          </a:bodyPr>
          <a:lstStyle/>
          <a:p>
            <a:r>
              <a:rPr lang="en-IN" dirty="0"/>
              <a:t>Syntax</a:t>
            </a:r>
          </a:p>
          <a:p>
            <a:endParaRPr lang="en-IN" dirty="0"/>
          </a:p>
          <a:p>
            <a:r>
              <a:rPr lang="en-IN" dirty="0"/>
              <a:t>def function name(argument1) = (argument2) =&gt; operation</a:t>
            </a:r>
          </a:p>
          <a:p>
            <a:r>
              <a:rPr lang="en-IN" dirty="0"/>
              <a:t>Example</a:t>
            </a:r>
          </a:p>
        </p:txBody>
      </p:sp>
      <p:sp>
        <p:nvSpPr>
          <p:cNvPr id="9" name="TextBox 8">
            <a:extLst>
              <a:ext uri="{FF2B5EF4-FFF2-40B4-BE49-F238E27FC236}">
                <a16:creationId xmlns:a16="http://schemas.microsoft.com/office/drawing/2014/main" id="{DC38EF0B-03BC-4CC7-B1AE-925B59A5169C}"/>
              </a:ext>
            </a:extLst>
          </p:cNvPr>
          <p:cNvSpPr txBox="1"/>
          <p:nvPr/>
        </p:nvSpPr>
        <p:spPr>
          <a:xfrm>
            <a:off x="3111623" y="3242932"/>
            <a:ext cx="5242264" cy="2862322"/>
          </a:xfrm>
          <a:prstGeom prst="rect">
            <a:avLst/>
          </a:prstGeom>
          <a:noFill/>
        </p:spPr>
        <p:txBody>
          <a:bodyPr wrap="square">
            <a:spAutoFit/>
          </a:bodyPr>
          <a:lstStyle/>
          <a:p>
            <a:r>
              <a:rPr lang="en-US" dirty="0"/>
              <a:t>object </a:t>
            </a:r>
            <a:r>
              <a:rPr lang="en-US" dirty="0" err="1"/>
              <a:t>Scala_Currying_Another_Way</a:t>
            </a:r>
            <a:r>
              <a:rPr lang="en-US" dirty="0"/>
              <a:t> {</a:t>
            </a:r>
          </a:p>
          <a:p>
            <a:r>
              <a:rPr lang="en-US" dirty="0"/>
              <a:t>  // transforming the function that</a:t>
            </a:r>
          </a:p>
          <a:p>
            <a:r>
              <a:rPr lang="en-US" dirty="0"/>
              <a:t>  // takes two(multiple) arguments into</a:t>
            </a:r>
          </a:p>
          <a:p>
            <a:r>
              <a:rPr lang="en-US" dirty="0"/>
              <a:t>  // a function that takes one(single) argument.</a:t>
            </a:r>
          </a:p>
          <a:p>
            <a:r>
              <a:rPr lang="en-US" dirty="0"/>
              <a:t>  def add2(a: Int) = (b: Int) =&gt; a + b;</a:t>
            </a:r>
          </a:p>
          <a:p>
            <a:endParaRPr lang="en-US" dirty="0"/>
          </a:p>
          <a:p>
            <a:r>
              <a:rPr lang="en-US" dirty="0"/>
              <a:t>  def main(</a:t>
            </a:r>
            <a:r>
              <a:rPr lang="en-US" dirty="0" err="1"/>
              <a:t>args</a:t>
            </a:r>
            <a:r>
              <a:rPr lang="en-US" dirty="0"/>
              <a:t>: Array[String]): Unit = {</a:t>
            </a:r>
          </a:p>
          <a:p>
            <a:r>
              <a:rPr lang="en-US" dirty="0"/>
              <a:t>    </a:t>
            </a:r>
            <a:r>
              <a:rPr lang="en-US" dirty="0" err="1"/>
              <a:t>println</a:t>
            </a:r>
            <a:r>
              <a:rPr lang="en-US" dirty="0"/>
              <a:t>(add2(20)(19));</a:t>
            </a:r>
          </a:p>
          <a:p>
            <a:r>
              <a:rPr lang="en-US" dirty="0"/>
              <a:t>  }</a:t>
            </a:r>
          </a:p>
          <a:p>
            <a:r>
              <a:rPr lang="en-US" dirty="0"/>
              <a:t>}</a:t>
            </a:r>
          </a:p>
        </p:txBody>
      </p:sp>
    </p:spTree>
    <p:extLst>
      <p:ext uri="{BB962C8B-B14F-4D97-AF65-F5344CB8AC3E}">
        <p14:creationId xmlns:p14="http://schemas.microsoft.com/office/powerpoint/2010/main" val="2402771740"/>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A1BD5CC-1849-41B7-80E0-A81DD019BF17}"/>
              </a:ext>
            </a:extLst>
          </p:cNvPr>
          <p:cNvSpPr txBox="1"/>
          <p:nvPr/>
        </p:nvSpPr>
        <p:spPr>
          <a:xfrm>
            <a:off x="767918" y="615103"/>
            <a:ext cx="7301884" cy="2585323"/>
          </a:xfrm>
          <a:prstGeom prst="rect">
            <a:avLst/>
          </a:prstGeom>
          <a:noFill/>
        </p:spPr>
        <p:txBody>
          <a:bodyPr wrap="square">
            <a:spAutoFit/>
          </a:bodyPr>
          <a:lstStyle/>
          <a:p>
            <a:r>
              <a:rPr lang="en-US" dirty="0"/>
              <a:t>Here, we have define add2 function which takes only one argument a and we are going to return a second function which will have the value of add2. The second function will also take an argument let say b and this function when called in main, takes two parenthesis(add2()()), where the first parenthesis is of the function add2 and second parenthesis is of the second function. It will return the addition of two numbers, that is </a:t>
            </a:r>
            <a:r>
              <a:rPr lang="en-US" dirty="0" err="1"/>
              <a:t>a+b</a:t>
            </a:r>
            <a:r>
              <a:rPr lang="en-US" dirty="0"/>
              <a:t>. Therefore, we have curried the add function, which means we have transformed the function that takes two arguments into a function that takes one argument and the function itself returns the result.</a:t>
            </a:r>
            <a:endParaRPr lang="en-IN" dirty="0"/>
          </a:p>
        </p:txBody>
      </p:sp>
    </p:spTree>
    <p:extLst>
      <p:ext uri="{BB962C8B-B14F-4D97-AF65-F5344CB8AC3E}">
        <p14:creationId xmlns:p14="http://schemas.microsoft.com/office/powerpoint/2010/main" val="524875238"/>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1766AC9-9FBC-4338-888D-4A82E639377A}"/>
              </a:ext>
            </a:extLst>
          </p:cNvPr>
          <p:cNvSpPr txBox="1"/>
          <p:nvPr/>
        </p:nvSpPr>
        <p:spPr>
          <a:xfrm>
            <a:off x="883327" y="252948"/>
            <a:ext cx="8012097" cy="1754326"/>
          </a:xfrm>
          <a:prstGeom prst="rect">
            <a:avLst/>
          </a:prstGeom>
          <a:noFill/>
        </p:spPr>
        <p:txBody>
          <a:bodyPr wrap="square">
            <a:spAutoFit/>
          </a:bodyPr>
          <a:lstStyle/>
          <a:p>
            <a:r>
              <a:rPr lang="en-US" dirty="0"/>
              <a:t>Currying Function Using Partial Application</a:t>
            </a:r>
          </a:p>
          <a:p>
            <a:endParaRPr lang="en-US" dirty="0"/>
          </a:p>
          <a:p>
            <a:r>
              <a:rPr lang="en-US" dirty="0"/>
              <a:t>We have another way to use this Curried function and that is Partially Applied function. So, let’s take a simple example and understand. we have defined a variable sum in the main function</a:t>
            </a:r>
          </a:p>
          <a:p>
            <a:r>
              <a:rPr lang="en-US" dirty="0"/>
              <a:t>Example</a:t>
            </a:r>
            <a:endParaRPr lang="en-IN" dirty="0"/>
          </a:p>
        </p:txBody>
      </p:sp>
      <p:sp>
        <p:nvSpPr>
          <p:cNvPr id="5" name="TextBox 4">
            <a:extLst>
              <a:ext uri="{FF2B5EF4-FFF2-40B4-BE49-F238E27FC236}">
                <a16:creationId xmlns:a16="http://schemas.microsoft.com/office/drawing/2014/main" id="{728B168E-7117-4D09-8CE9-2DAC955C74D8}"/>
              </a:ext>
            </a:extLst>
          </p:cNvPr>
          <p:cNvSpPr txBox="1"/>
          <p:nvPr/>
        </p:nvSpPr>
        <p:spPr>
          <a:xfrm>
            <a:off x="3049479" y="2542403"/>
            <a:ext cx="5197876" cy="2308324"/>
          </a:xfrm>
          <a:prstGeom prst="rect">
            <a:avLst/>
          </a:prstGeom>
          <a:noFill/>
        </p:spPr>
        <p:txBody>
          <a:bodyPr wrap="square">
            <a:spAutoFit/>
          </a:bodyPr>
          <a:lstStyle/>
          <a:p>
            <a:r>
              <a:rPr lang="en-IN" dirty="0"/>
              <a:t>object </a:t>
            </a:r>
            <a:r>
              <a:rPr lang="en-IN" dirty="0" err="1"/>
              <a:t>Scala_Currying_Partial_Application</a:t>
            </a:r>
            <a:r>
              <a:rPr lang="en-IN" dirty="0"/>
              <a:t> {</a:t>
            </a:r>
          </a:p>
          <a:p>
            <a:r>
              <a:rPr lang="en-IN" dirty="0"/>
              <a:t>  def add2(a: Int) = (b: Int) =&gt; a + b;</a:t>
            </a:r>
          </a:p>
          <a:p>
            <a:r>
              <a:rPr lang="en-IN" dirty="0"/>
              <a:t>  def main(</a:t>
            </a:r>
            <a:r>
              <a:rPr lang="en-IN" dirty="0" err="1"/>
              <a:t>args</a:t>
            </a:r>
            <a:r>
              <a:rPr lang="en-IN" dirty="0"/>
              <a:t>: Array[String]): Unit = {</a:t>
            </a:r>
          </a:p>
          <a:p>
            <a:r>
              <a:rPr lang="en-IN" dirty="0"/>
              <a:t>    // Partially Applied function.</a:t>
            </a:r>
          </a:p>
          <a:p>
            <a:r>
              <a:rPr lang="en-IN" dirty="0"/>
              <a:t>    </a:t>
            </a:r>
            <a:r>
              <a:rPr lang="en-IN" dirty="0" err="1"/>
              <a:t>val</a:t>
            </a:r>
            <a:r>
              <a:rPr lang="en-IN" dirty="0"/>
              <a:t> sum = add2(29);</a:t>
            </a:r>
          </a:p>
          <a:p>
            <a:r>
              <a:rPr lang="en-IN" dirty="0"/>
              <a:t>    </a:t>
            </a:r>
            <a:r>
              <a:rPr lang="en-IN" dirty="0" err="1"/>
              <a:t>println</a:t>
            </a:r>
            <a:r>
              <a:rPr lang="en-IN" dirty="0"/>
              <a:t>(sum(5));</a:t>
            </a:r>
          </a:p>
          <a:p>
            <a:r>
              <a:rPr lang="en-IN" dirty="0"/>
              <a:t>  }</a:t>
            </a:r>
          </a:p>
          <a:p>
            <a:r>
              <a:rPr lang="en-IN" dirty="0"/>
              <a:t>}</a:t>
            </a:r>
          </a:p>
        </p:txBody>
      </p:sp>
    </p:spTree>
    <p:extLst>
      <p:ext uri="{BB962C8B-B14F-4D97-AF65-F5344CB8AC3E}">
        <p14:creationId xmlns:p14="http://schemas.microsoft.com/office/powerpoint/2010/main" val="847204883"/>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885125071"/>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CB5FD33-2849-41F9-B2A1-AE564DBA8D07}"/>
              </a:ext>
            </a:extLst>
          </p:cNvPr>
          <p:cNvSpPr txBox="1"/>
          <p:nvPr/>
        </p:nvSpPr>
        <p:spPr>
          <a:xfrm>
            <a:off x="324035" y="268951"/>
            <a:ext cx="8571390" cy="923330"/>
          </a:xfrm>
          <a:prstGeom prst="rect">
            <a:avLst/>
          </a:prstGeom>
          <a:noFill/>
        </p:spPr>
        <p:txBody>
          <a:bodyPr wrap="square">
            <a:spAutoFit/>
          </a:bodyPr>
          <a:lstStyle/>
          <a:p>
            <a:r>
              <a:rPr lang="en-US" dirty="0"/>
              <a:t>                                                    Scala File handling</a:t>
            </a:r>
          </a:p>
          <a:p>
            <a:r>
              <a:rPr lang="en-US" dirty="0"/>
              <a:t>Scala provides predefined methods to deal with file. we can create, open, write and read file. Scala provides a complete package scala.io for file handling.</a:t>
            </a:r>
            <a:endParaRPr lang="en-IN" dirty="0"/>
          </a:p>
        </p:txBody>
      </p:sp>
      <p:sp>
        <p:nvSpPr>
          <p:cNvPr id="7" name="TextBox 6">
            <a:extLst>
              <a:ext uri="{FF2B5EF4-FFF2-40B4-BE49-F238E27FC236}">
                <a16:creationId xmlns:a16="http://schemas.microsoft.com/office/drawing/2014/main" id="{79927B77-8828-41E9-841C-73F0ED27EED5}"/>
              </a:ext>
            </a:extLst>
          </p:cNvPr>
          <p:cNvSpPr txBox="1"/>
          <p:nvPr/>
        </p:nvSpPr>
        <p:spPr>
          <a:xfrm>
            <a:off x="1087515" y="1481650"/>
            <a:ext cx="7372904" cy="923330"/>
          </a:xfrm>
          <a:prstGeom prst="rect">
            <a:avLst/>
          </a:prstGeom>
          <a:noFill/>
        </p:spPr>
        <p:txBody>
          <a:bodyPr wrap="square">
            <a:spAutoFit/>
          </a:bodyPr>
          <a:lstStyle/>
          <a:p>
            <a:r>
              <a:rPr lang="en-US" dirty="0"/>
              <a:t>Scala Creating a File Example</a:t>
            </a:r>
          </a:p>
          <a:p>
            <a:r>
              <a:rPr lang="en-US" dirty="0"/>
              <a:t>Scala doesn't provide file writing methods. So, we will use the Java </a:t>
            </a:r>
            <a:r>
              <a:rPr lang="en-US" dirty="0" err="1"/>
              <a:t>PrintWriter</a:t>
            </a:r>
            <a:r>
              <a:rPr lang="en-US" dirty="0"/>
              <a:t> or </a:t>
            </a:r>
            <a:r>
              <a:rPr lang="en-US" dirty="0" err="1"/>
              <a:t>FileWriter</a:t>
            </a:r>
            <a:r>
              <a:rPr lang="en-US" dirty="0"/>
              <a:t> methods.</a:t>
            </a:r>
            <a:endParaRPr lang="en-IN" dirty="0"/>
          </a:p>
        </p:txBody>
      </p:sp>
      <p:sp>
        <p:nvSpPr>
          <p:cNvPr id="11" name="TextBox 10">
            <a:extLst>
              <a:ext uri="{FF2B5EF4-FFF2-40B4-BE49-F238E27FC236}">
                <a16:creationId xmlns:a16="http://schemas.microsoft.com/office/drawing/2014/main" id="{85611C44-FDB5-4D40-8ABE-7CE66B9F8A41}"/>
              </a:ext>
            </a:extLst>
          </p:cNvPr>
          <p:cNvSpPr txBox="1"/>
          <p:nvPr/>
        </p:nvSpPr>
        <p:spPr>
          <a:xfrm>
            <a:off x="519344" y="2903789"/>
            <a:ext cx="7594846" cy="2585323"/>
          </a:xfrm>
          <a:prstGeom prst="rect">
            <a:avLst/>
          </a:prstGeom>
          <a:noFill/>
        </p:spPr>
        <p:txBody>
          <a:bodyPr wrap="square">
            <a:spAutoFit/>
          </a:bodyPr>
          <a:lstStyle/>
          <a:p>
            <a:r>
              <a:rPr lang="en-US" dirty="0"/>
              <a:t>Creating a new file :</a:t>
            </a:r>
          </a:p>
          <a:p>
            <a:endParaRPr lang="en-US" dirty="0"/>
          </a:p>
          <a:p>
            <a:r>
              <a:rPr lang="en-US" dirty="0" err="1"/>
              <a:t>java.io.File</a:t>
            </a:r>
            <a:r>
              <a:rPr lang="en-US" dirty="0"/>
              <a:t> defines classes and interfaces for the JVM access files, file systems and attributes.</a:t>
            </a:r>
          </a:p>
          <a:p>
            <a:r>
              <a:rPr lang="en-US" dirty="0"/>
              <a:t>File(String pathname) converts </a:t>
            </a:r>
            <a:r>
              <a:rPr lang="en-US" dirty="0" err="1"/>
              <a:t>theparameter</a:t>
            </a:r>
            <a:r>
              <a:rPr lang="en-US" dirty="0"/>
              <a:t> string to abstract path name, creating a new file instance.</a:t>
            </a:r>
          </a:p>
          <a:p>
            <a:r>
              <a:rPr lang="en-US" dirty="0"/>
              <a:t>Writing to the file</a:t>
            </a:r>
          </a:p>
          <a:p>
            <a:endParaRPr lang="en-US" dirty="0"/>
          </a:p>
          <a:p>
            <a:r>
              <a:rPr lang="en-US" dirty="0" err="1"/>
              <a:t>java.io.PrintWriter</a:t>
            </a:r>
            <a:r>
              <a:rPr lang="en-US" dirty="0"/>
              <a:t> includes all the printing methods included in </a:t>
            </a:r>
            <a:r>
              <a:rPr lang="en-US" dirty="0" err="1"/>
              <a:t>PrintStream</a:t>
            </a:r>
            <a:r>
              <a:rPr lang="en-US" dirty="0"/>
              <a:t>.</a:t>
            </a:r>
            <a:endParaRPr lang="en-IN" dirty="0"/>
          </a:p>
        </p:txBody>
      </p:sp>
    </p:spTree>
    <p:extLst>
      <p:ext uri="{BB962C8B-B14F-4D97-AF65-F5344CB8AC3E}">
        <p14:creationId xmlns:p14="http://schemas.microsoft.com/office/powerpoint/2010/main" val="1182634581"/>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4E90CD1-F8CF-4C95-B082-5A37C7432A1D}"/>
              </a:ext>
            </a:extLst>
          </p:cNvPr>
          <p:cNvSpPr txBox="1"/>
          <p:nvPr/>
        </p:nvSpPr>
        <p:spPr>
          <a:xfrm>
            <a:off x="439445" y="201317"/>
            <a:ext cx="7008920" cy="4154984"/>
          </a:xfrm>
          <a:prstGeom prst="rect">
            <a:avLst/>
          </a:prstGeom>
          <a:noFill/>
        </p:spPr>
        <p:txBody>
          <a:bodyPr wrap="square">
            <a:spAutoFit/>
          </a:bodyPr>
          <a:lstStyle/>
          <a:p>
            <a:endParaRPr lang="en-IN" sz="1200" dirty="0">
              <a:latin typeface="Times New Roman" panose="02020603050405020304" pitchFamily="18" charset="0"/>
              <a:cs typeface="Times New Roman" panose="02020603050405020304" pitchFamily="18" charset="0"/>
            </a:endParaRPr>
          </a:p>
          <a:p>
            <a:r>
              <a:rPr lang="en-IN" sz="1200" dirty="0">
                <a:latin typeface="Times New Roman" panose="02020603050405020304" pitchFamily="18" charset="0"/>
                <a:cs typeface="Times New Roman" panose="02020603050405020304" pitchFamily="18" charset="0"/>
              </a:rPr>
              <a:t>// File handling program</a:t>
            </a:r>
          </a:p>
          <a:p>
            <a:r>
              <a:rPr lang="en-IN" sz="1200" dirty="0">
                <a:latin typeface="Times New Roman" panose="02020603050405020304" pitchFamily="18" charset="0"/>
                <a:cs typeface="Times New Roman" panose="02020603050405020304" pitchFamily="18" charset="0"/>
              </a:rPr>
              <a:t>import </a:t>
            </a:r>
            <a:r>
              <a:rPr lang="en-IN" sz="1200" dirty="0" err="1">
                <a:latin typeface="Times New Roman" panose="02020603050405020304" pitchFamily="18" charset="0"/>
                <a:cs typeface="Times New Roman" panose="02020603050405020304" pitchFamily="18" charset="0"/>
              </a:rPr>
              <a:t>java.io.File</a:t>
            </a:r>
            <a:endParaRPr lang="en-IN" sz="1200" dirty="0">
              <a:latin typeface="Times New Roman" panose="02020603050405020304" pitchFamily="18" charset="0"/>
              <a:cs typeface="Times New Roman" panose="02020603050405020304" pitchFamily="18" charset="0"/>
            </a:endParaRPr>
          </a:p>
          <a:p>
            <a:r>
              <a:rPr lang="en-IN" sz="1200" dirty="0">
                <a:latin typeface="Times New Roman" panose="02020603050405020304" pitchFamily="18" charset="0"/>
                <a:cs typeface="Times New Roman" panose="02020603050405020304" pitchFamily="18" charset="0"/>
              </a:rPr>
              <a:t>import </a:t>
            </a:r>
            <a:r>
              <a:rPr lang="en-IN" sz="1200" dirty="0" err="1">
                <a:latin typeface="Times New Roman" panose="02020603050405020304" pitchFamily="18" charset="0"/>
                <a:cs typeface="Times New Roman" panose="02020603050405020304" pitchFamily="18" charset="0"/>
              </a:rPr>
              <a:t>java.io.PrintWriter</a:t>
            </a:r>
            <a:endParaRPr lang="en-IN" sz="1200" dirty="0">
              <a:latin typeface="Times New Roman" panose="02020603050405020304" pitchFamily="18" charset="0"/>
              <a:cs typeface="Times New Roman" panose="02020603050405020304" pitchFamily="18" charset="0"/>
            </a:endParaRPr>
          </a:p>
          <a:p>
            <a:r>
              <a:rPr lang="en-IN" sz="1200" dirty="0">
                <a:latin typeface="Times New Roman" panose="02020603050405020304" pitchFamily="18" charset="0"/>
                <a:cs typeface="Times New Roman" panose="02020603050405020304" pitchFamily="18" charset="0"/>
              </a:rPr>
              <a:t>object </a:t>
            </a:r>
            <a:r>
              <a:rPr lang="en-IN" sz="1200" dirty="0" err="1">
                <a:latin typeface="Times New Roman" panose="02020603050405020304" pitchFamily="18" charset="0"/>
                <a:cs typeface="Times New Roman" panose="02020603050405020304" pitchFamily="18" charset="0"/>
              </a:rPr>
              <a:t>Scala_File_Handling</a:t>
            </a:r>
            <a:r>
              <a:rPr lang="en-IN" sz="1200" dirty="0">
                <a:latin typeface="Times New Roman" panose="02020603050405020304" pitchFamily="18" charset="0"/>
                <a:cs typeface="Times New Roman" panose="02020603050405020304" pitchFamily="18" charset="0"/>
              </a:rPr>
              <a:t> {</a:t>
            </a:r>
          </a:p>
          <a:p>
            <a:r>
              <a:rPr lang="en-IN" sz="1200" dirty="0">
                <a:latin typeface="Times New Roman" panose="02020603050405020304" pitchFamily="18" charset="0"/>
                <a:cs typeface="Times New Roman" panose="02020603050405020304" pitchFamily="18" charset="0"/>
              </a:rPr>
              <a:t>  // Main method</a:t>
            </a:r>
          </a:p>
          <a:p>
            <a:r>
              <a:rPr lang="en-IN" sz="1200" dirty="0">
                <a:latin typeface="Times New Roman" panose="02020603050405020304" pitchFamily="18" charset="0"/>
                <a:cs typeface="Times New Roman" panose="02020603050405020304" pitchFamily="18" charset="0"/>
              </a:rPr>
              <a:t>  def main(</a:t>
            </a:r>
            <a:r>
              <a:rPr lang="en-IN" sz="1200" dirty="0" err="1">
                <a:latin typeface="Times New Roman" panose="02020603050405020304" pitchFamily="18" charset="0"/>
                <a:cs typeface="Times New Roman" panose="02020603050405020304" pitchFamily="18" charset="0"/>
              </a:rPr>
              <a:t>args:Array</a:t>
            </a:r>
            <a:r>
              <a:rPr lang="en-IN" sz="1200" dirty="0">
                <a:latin typeface="Times New Roman" panose="02020603050405020304" pitchFamily="18" charset="0"/>
                <a:cs typeface="Times New Roman" panose="02020603050405020304" pitchFamily="18" charset="0"/>
              </a:rPr>
              <a:t>[String])</a:t>
            </a:r>
          </a:p>
          <a:p>
            <a:r>
              <a:rPr lang="en-IN" sz="1200" dirty="0">
                <a:latin typeface="Times New Roman" panose="02020603050405020304" pitchFamily="18" charset="0"/>
                <a:cs typeface="Times New Roman" panose="02020603050405020304" pitchFamily="18" charset="0"/>
              </a:rPr>
              <a:t>  {</a:t>
            </a:r>
          </a:p>
          <a:p>
            <a:r>
              <a:rPr lang="en-IN" sz="1200" dirty="0">
                <a:latin typeface="Times New Roman" panose="02020603050405020304" pitchFamily="18" charset="0"/>
                <a:cs typeface="Times New Roman" panose="02020603050405020304" pitchFamily="18" charset="0"/>
              </a:rPr>
              <a:t>    // Creating a file</a:t>
            </a:r>
          </a:p>
          <a:p>
            <a:r>
              <a:rPr lang="en-IN" sz="1200" dirty="0">
                <a:latin typeface="Times New Roman" panose="02020603050405020304" pitchFamily="18" charset="0"/>
                <a:cs typeface="Times New Roman" panose="02020603050405020304" pitchFamily="18" charset="0"/>
              </a:rPr>
              <a:t>    </a:t>
            </a:r>
            <a:r>
              <a:rPr lang="en-IN" sz="1200" dirty="0" err="1">
                <a:latin typeface="Times New Roman" panose="02020603050405020304" pitchFamily="18" charset="0"/>
                <a:cs typeface="Times New Roman" panose="02020603050405020304" pitchFamily="18" charset="0"/>
              </a:rPr>
              <a:t>val</a:t>
            </a:r>
            <a:r>
              <a:rPr lang="en-IN" sz="1200" dirty="0">
                <a:latin typeface="Times New Roman" panose="02020603050405020304" pitchFamily="18" charset="0"/>
                <a:cs typeface="Times New Roman" panose="02020603050405020304" pitchFamily="18" charset="0"/>
              </a:rPr>
              <a:t> </a:t>
            </a:r>
            <a:r>
              <a:rPr lang="en-IN" sz="1200" dirty="0" err="1">
                <a:latin typeface="Times New Roman" panose="02020603050405020304" pitchFamily="18" charset="0"/>
                <a:cs typeface="Times New Roman" panose="02020603050405020304" pitchFamily="18" charset="0"/>
              </a:rPr>
              <a:t>file_Object</a:t>
            </a:r>
            <a:r>
              <a:rPr lang="en-IN" sz="1200" dirty="0">
                <a:latin typeface="Times New Roman" panose="02020603050405020304" pitchFamily="18" charset="0"/>
                <a:cs typeface="Times New Roman" panose="02020603050405020304" pitchFamily="18" charset="0"/>
              </a:rPr>
              <a:t> = new File("C:\\Users\\Makhan\\IdeaProjects\\abc.txt1" )</a:t>
            </a:r>
          </a:p>
          <a:p>
            <a:endParaRPr lang="en-IN" sz="1200" dirty="0">
              <a:latin typeface="Times New Roman" panose="02020603050405020304" pitchFamily="18" charset="0"/>
              <a:cs typeface="Times New Roman" panose="02020603050405020304" pitchFamily="18" charset="0"/>
            </a:endParaRPr>
          </a:p>
          <a:p>
            <a:r>
              <a:rPr lang="en-IN" sz="1200" dirty="0">
                <a:latin typeface="Times New Roman" panose="02020603050405020304" pitchFamily="18" charset="0"/>
                <a:cs typeface="Times New Roman" panose="02020603050405020304" pitchFamily="18" charset="0"/>
              </a:rPr>
              <a:t>    // Passing reference of file to the </a:t>
            </a:r>
            <a:r>
              <a:rPr lang="en-IN" sz="1200" dirty="0" err="1">
                <a:latin typeface="Times New Roman" panose="02020603050405020304" pitchFamily="18" charset="0"/>
                <a:cs typeface="Times New Roman" panose="02020603050405020304" pitchFamily="18" charset="0"/>
              </a:rPr>
              <a:t>printwriter</a:t>
            </a:r>
            <a:endParaRPr lang="en-IN" sz="1200" dirty="0">
              <a:latin typeface="Times New Roman" panose="02020603050405020304" pitchFamily="18" charset="0"/>
              <a:cs typeface="Times New Roman" panose="02020603050405020304" pitchFamily="18" charset="0"/>
            </a:endParaRPr>
          </a:p>
          <a:p>
            <a:r>
              <a:rPr lang="en-IN" sz="1200" dirty="0">
                <a:latin typeface="Times New Roman" panose="02020603050405020304" pitchFamily="18" charset="0"/>
                <a:cs typeface="Times New Roman" panose="02020603050405020304" pitchFamily="18" charset="0"/>
              </a:rPr>
              <a:t>    </a:t>
            </a:r>
            <a:r>
              <a:rPr lang="en-IN" sz="1200" dirty="0" err="1">
                <a:latin typeface="Times New Roman" panose="02020603050405020304" pitchFamily="18" charset="0"/>
                <a:cs typeface="Times New Roman" panose="02020603050405020304" pitchFamily="18" charset="0"/>
              </a:rPr>
              <a:t>val</a:t>
            </a:r>
            <a:r>
              <a:rPr lang="en-IN" sz="1200" dirty="0">
                <a:latin typeface="Times New Roman" panose="02020603050405020304" pitchFamily="18" charset="0"/>
                <a:cs typeface="Times New Roman" panose="02020603050405020304" pitchFamily="18" charset="0"/>
              </a:rPr>
              <a:t> </a:t>
            </a:r>
            <a:r>
              <a:rPr lang="en-IN" sz="1200" dirty="0" err="1">
                <a:latin typeface="Times New Roman" panose="02020603050405020304" pitchFamily="18" charset="0"/>
                <a:cs typeface="Times New Roman" panose="02020603050405020304" pitchFamily="18" charset="0"/>
              </a:rPr>
              <a:t>print_Writer</a:t>
            </a:r>
            <a:r>
              <a:rPr lang="en-IN" sz="1200" dirty="0">
                <a:latin typeface="Times New Roman" panose="02020603050405020304" pitchFamily="18" charset="0"/>
                <a:cs typeface="Times New Roman" panose="02020603050405020304" pitchFamily="18" charset="0"/>
              </a:rPr>
              <a:t> = new </a:t>
            </a:r>
            <a:r>
              <a:rPr lang="en-IN" sz="1200" dirty="0" err="1">
                <a:latin typeface="Times New Roman" panose="02020603050405020304" pitchFamily="18" charset="0"/>
                <a:cs typeface="Times New Roman" panose="02020603050405020304" pitchFamily="18" charset="0"/>
              </a:rPr>
              <a:t>PrintWriter</a:t>
            </a:r>
            <a:r>
              <a:rPr lang="en-IN" sz="1200" dirty="0">
                <a:latin typeface="Times New Roman" panose="02020603050405020304" pitchFamily="18" charset="0"/>
                <a:cs typeface="Times New Roman" panose="02020603050405020304" pitchFamily="18" charset="0"/>
              </a:rPr>
              <a:t>(</a:t>
            </a:r>
            <a:r>
              <a:rPr lang="en-IN" sz="1200" dirty="0" err="1">
                <a:latin typeface="Times New Roman" panose="02020603050405020304" pitchFamily="18" charset="0"/>
                <a:cs typeface="Times New Roman" panose="02020603050405020304" pitchFamily="18" charset="0"/>
              </a:rPr>
              <a:t>file_Object</a:t>
            </a:r>
            <a:r>
              <a:rPr lang="en-IN" sz="1200" dirty="0">
                <a:latin typeface="Times New Roman" panose="02020603050405020304" pitchFamily="18" charset="0"/>
                <a:cs typeface="Times New Roman" panose="02020603050405020304" pitchFamily="18" charset="0"/>
              </a:rPr>
              <a:t>)</a:t>
            </a:r>
          </a:p>
          <a:p>
            <a:endParaRPr lang="en-IN" sz="1200" dirty="0">
              <a:latin typeface="Times New Roman" panose="02020603050405020304" pitchFamily="18" charset="0"/>
              <a:cs typeface="Times New Roman" panose="02020603050405020304" pitchFamily="18" charset="0"/>
            </a:endParaRPr>
          </a:p>
          <a:p>
            <a:r>
              <a:rPr lang="en-IN" sz="1200" dirty="0">
                <a:latin typeface="Times New Roman" panose="02020603050405020304" pitchFamily="18" charset="0"/>
                <a:cs typeface="Times New Roman" panose="02020603050405020304" pitchFamily="18" charset="0"/>
              </a:rPr>
              <a:t>    // Writing to the file</a:t>
            </a:r>
          </a:p>
          <a:p>
            <a:r>
              <a:rPr lang="en-IN" sz="1200" dirty="0">
                <a:latin typeface="Times New Roman" panose="02020603050405020304" pitchFamily="18" charset="0"/>
                <a:cs typeface="Times New Roman" panose="02020603050405020304" pitchFamily="18" charset="0"/>
              </a:rPr>
              <a:t>    </a:t>
            </a:r>
            <a:r>
              <a:rPr lang="en-IN" sz="1200" dirty="0" err="1">
                <a:latin typeface="Times New Roman" panose="02020603050405020304" pitchFamily="18" charset="0"/>
                <a:cs typeface="Times New Roman" panose="02020603050405020304" pitchFamily="18" charset="0"/>
              </a:rPr>
              <a:t>print_Writer.write</a:t>
            </a:r>
            <a:r>
              <a:rPr lang="en-IN" sz="1200" dirty="0">
                <a:latin typeface="Times New Roman" panose="02020603050405020304" pitchFamily="18" charset="0"/>
                <a:cs typeface="Times New Roman" panose="02020603050405020304" pitchFamily="18" charset="0"/>
              </a:rPr>
              <a:t>("Hello, This is  </a:t>
            </a:r>
            <a:r>
              <a:rPr lang="en-IN" sz="1200" dirty="0" err="1">
                <a:latin typeface="Times New Roman" panose="02020603050405020304" pitchFamily="18" charset="0"/>
                <a:cs typeface="Times New Roman" panose="02020603050405020304" pitchFamily="18" charset="0"/>
              </a:rPr>
              <a:t>Mtech</a:t>
            </a:r>
            <a:r>
              <a:rPr lang="en-IN" sz="1200" dirty="0">
                <a:latin typeface="Times New Roman" panose="02020603050405020304" pitchFamily="18" charset="0"/>
                <a:cs typeface="Times New Roman" panose="02020603050405020304" pitchFamily="18" charset="0"/>
              </a:rPr>
              <a:t> </a:t>
            </a:r>
            <a:r>
              <a:rPr lang="en-IN" sz="1200" dirty="0" err="1">
                <a:latin typeface="Times New Roman" panose="02020603050405020304" pitchFamily="18" charset="0"/>
                <a:cs typeface="Times New Roman" panose="02020603050405020304" pitchFamily="18" charset="0"/>
              </a:rPr>
              <a:t>Sudents</a:t>
            </a:r>
            <a:r>
              <a:rPr lang="en-IN" sz="1200" dirty="0">
                <a:latin typeface="Times New Roman" panose="02020603050405020304" pitchFamily="18" charset="0"/>
                <a:cs typeface="Times New Roman" panose="02020603050405020304" pitchFamily="18" charset="0"/>
              </a:rPr>
              <a:t>")</a:t>
            </a:r>
          </a:p>
          <a:p>
            <a:endParaRPr lang="en-IN" sz="1200" dirty="0">
              <a:latin typeface="Times New Roman" panose="02020603050405020304" pitchFamily="18" charset="0"/>
              <a:cs typeface="Times New Roman" panose="02020603050405020304" pitchFamily="18" charset="0"/>
            </a:endParaRPr>
          </a:p>
          <a:p>
            <a:r>
              <a:rPr lang="en-IN" sz="1200" dirty="0">
                <a:latin typeface="Times New Roman" panose="02020603050405020304" pitchFamily="18" charset="0"/>
                <a:cs typeface="Times New Roman" panose="02020603050405020304" pitchFamily="18" charset="0"/>
              </a:rPr>
              <a:t>    // Closing </a:t>
            </a:r>
            <a:r>
              <a:rPr lang="en-IN" sz="1200" dirty="0" err="1">
                <a:latin typeface="Times New Roman" panose="02020603050405020304" pitchFamily="18" charset="0"/>
                <a:cs typeface="Times New Roman" panose="02020603050405020304" pitchFamily="18" charset="0"/>
              </a:rPr>
              <a:t>printwriter</a:t>
            </a:r>
            <a:endParaRPr lang="en-IN" sz="1200" dirty="0">
              <a:latin typeface="Times New Roman" panose="02020603050405020304" pitchFamily="18" charset="0"/>
              <a:cs typeface="Times New Roman" panose="02020603050405020304" pitchFamily="18" charset="0"/>
            </a:endParaRPr>
          </a:p>
          <a:p>
            <a:r>
              <a:rPr lang="en-IN" sz="1200" dirty="0">
                <a:latin typeface="Times New Roman" panose="02020603050405020304" pitchFamily="18" charset="0"/>
                <a:cs typeface="Times New Roman" panose="02020603050405020304" pitchFamily="18" charset="0"/>
              </a:rPr>
              <a:t>    </a:t>
            </a:r>
            <a:r>
              <a:rPr lang="en-IN" sz="1200" dirty="0" err="1">
                <a:latin typeface="Times New Roman" panose="02020603050405020304" pitchFamily="18" charset="0"/>
                <a:cs typeface="Times New Roman" panose="02020603050405020304" pitchFamily="18" charset="0"/>
              </a:rPr>
              <a:t>print_Writer.close</a:t>
            </a:r>
            <a:r>
              <a:rPr lang="en-IN" sz="1200" dirty="0">
                <a:latin typeface="Times New Roman" panose="02020603050405020304" pitchFamily="18" charset="0"/>
                <a:cs typeface="Times New Roman" panose="02020603050405020304" pitchFamily="18" charset="0"/>
              </a:rPr>
              <a:t>()</a:t>
            </a:r>
          </a:p>
          <a:p>
            <a:r>
              <a:rPr lang="en-IN" sz="1200" dirty="0">
                <a:latin typeface="Times New Roman" panose="02020603050405020304" pitchFamily="18" charset="0"/>
                <a:cs typeface="Times New Roman" panose="02020603050405020304" pitchFamily="18" charset="0"/>
              </a:rPr>
              <a:t>  }</a:t>
            </a:r>
          </a:p>
          <a:p>
            <a:endParaRPr lang="en-IN" sz="1200" dirty="0">
              <a:latin typeface="Times New Roman" panose="02020603050405020304" pitchFamily="18" charset="0"/>
              <a:cs typeface="Times New Roman" panose="02020603050405020304" pitchFamily="18" charset="0"/>
            </a:endParaRPr>
          </a:p>
          <a:p>
            <a:r>
              <a:rPr lang="en-IN" sz="1200" dirty="0">
                <a:latin typeface="Times New Roman" panose="02020603050405020304" pitchFamily="18" charset="0"/>
                <a:cs typeface="Times New Roman" panose="02020603050405020304" pitchFamily="18" charset="0"/>
              </a:rPr>
              <a:t>}</a:t>
            </a:r>
          </a:p>
        </p:txBody>
      </p:sp>
      <p:sp>
        <p:nvSpPr>
          <p:cNvPr id="6" name="TextBox 5">
            <a:extLst>
              <a:ext uri="{FF2B5EF4-FFF2-40B4-BE49-F238E27FC236}">
                <a16:creationId xmlns:a16="http://schemas.microsoft.com/office/drawing/2014/main" id="{F494B234-FA0D-405C-B04E-5B5A6211E528}"/>
              </a:ext>
            </a:extLst>
          </p:cNvPr>
          <p:cNvSpPr txBox="1"/>
          <p:nvPr/>
        </p:nvSpPr>
        <p:spPr>
          <a:xfrm>
            <a:off x="4132555" y="3592705"/>
            <a:ext cx="4572000" cy="3139321"/>
          </a:xfrm>
          <a:prstGeom prst="rect">
            <a:avLst/>
          </a:prstGeom>
          <a:noFill/>
        </p:spPr>
        <p:txBody>
          <a:bodyPr wrap="square">
            <a:spAutoFit/>
          </a:bodyPr>
          <a:lstStyle/>
          <a:p>
            <a:r>
              <a:rPr lang="en-US" dirty="0"/>
              <a:t>A text file abc.txt is created and contains the string “Hello, This is </a:t>
            </a:r>
            <a:r>
              <a:rPr lang="en-US" dirty="0" err="1"/>
              <a:t>Mtech</a:t>
            </a:r>
            <a:r>
              <a:rPr lang="en-US" dirty="0"/>
              <a:t> Students”</a:t>
            </a:r>
          </a:p>
          <a:p>
            <a:endParaRPr lang="en-US" dirty="0"/>
          </a:p>
          <a:p>
            <a:r>
              <a:rPr lang="en-US" dirty="0"/>
              <a:t>Scala does not provide class to write a file but it provide a class to read the files. This is the class Source. We use its companion object to read files. To read the contents of this file, we call the </a:t>
            </a:r>
            <a:r>
              <a:rPr lang="en-US" dirty="0" err="1"/>
              <a:t>fromFile</a:t>
            </a:r>
            <a:r>
              <a:rPr lang="en-US" dirty="0"/>
              <a:t>() method of class Source for reading the contents of the file which includes filename as argument.</a:t>
            </a:r>
          </a:p>
          <a:p>
            <a:endParaRPr lang="en-US" dirty="0"/>
          </a:p>
        </p:txBody>
      </p:sp>
    </p:spTree>
    <p:extLst>
      <p:ext uri="{BB962C8B-B14F-4D97-AF65-F5344CB8AC3E}">
        <p14:creationId xmlns:p14="http://schemas.microsoft.com/office/powerpoint/2010/main" val="1125091508"/>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EF2BC3F-2CAD-46C6-9226-8B51145947EB}"/>
              </a:ext>
            </a:extLst>
          </p:cNvPr>
          <p:cNvSpPr txBox="1"/>
          <p:nvPr/>
        </p:nvSpPr>
        <p:spPr>
          <a:xfrm>
            <a:off x="421689" y="130413"/>
            <a:ext cx="8651290" cy="2031325"/>
          </a:xfrm>
          <a:prstGeom prst="rect">
            <a:avLst/>
          </a:prstGeom>
          <a:noFill/>
        </p:spPr>
        <p:txBody>
          <a:bodyPr wrap="square">
            <a:spAutoFit/>
          </a:bodyPr>
          <a:lstStyle/>
          <a:p>
            <a:r>
              <a:rPr lang="en-US" dirty="0"/>
              <a:t>A text file abc.txt is created and contains the string “Hello, This is </a:t>
            </a:r>
            <a:r>
              <a:rPr lang="en-US" dirty="0" err="1"/>
              <a:t>Mtech</a:t>
            </a:r>
            <a:r>
              <a:rPr lang="en-US" dirty="0"/>
              <a:t> Students”</a:t>
            </a:r>
          </a:p>
          <a:p>
            <a:endParaRPr lang="en-US" dirty="0"/>
          </a:p>
          <a:p>
            <a:r>
              <a:rPr lang="en-US" dirty="0"/>
              <a:t>Scala does not provide class to write a file but it provide a class to read the files. This is the class Source. We use its companion object to read files. To read the contents of this file, we call the </a:t>
            </a:r>
            <a:r>
              <a:rPr lang="en-US" dirty="0" err="1"/>
              <a:t>fromFile</a:t>
            </a:r>
            <a:r>
              <a:rPr lang="en-US" dirty="0"/>
              <a:t>() method of class Source for reading the contents of the file which includes filename as argument.</a:t>
            </a:r>
          </a:p>
          <a:p>
            <a:endParaRPr lang="en-US" dirty="0"/>
          </a:p>
        </p:txBody>
      </p:sp>
    </p:spTree>
    <p:extLst>
      <p:ext uri="{BB962C8B-B14F-4D97-AF65-F5344CB8AC3E}">
        <p14:creationId xmlns:p14="http://schemas.microsoft.com/office/powerpoint/2010/main" val="1922741871"/>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40E37AD-9514-4B38-A55C-7E19849D521C}"/>
              </a:ext>
            </a:extLst>
          </p:cNvPr>
          <p:cNvSpPr txBox="1"/>
          <p:nvPr/>
        </p:nvSpPr>
        <p:spPr>
          <a:xfrm>
            <a:off x="324035" y="281410"/>
            <a:ext cx="4656338" cy="375537"/>
          </a:xfrm>
          <a:prstGeom prst="rect">
            <a:avLst/>
          </a:prstGeom>
          <a:noFill/>
        </p:spPr>
        <p:txBody>
          <a:bodyPr wrap="square">
            <a:spAutoFit/>
          </a:bodyPr>
          <a:lstStyle/>
          <a:p>
            <a:r>
              <a:rPr lang="en-US" dirty="0"/>
              <a:t>Creating a file in Scala and writing content to it</a:t>
            </a:r>
            <a:endParaRPr lang="en-IN" dirty="0"/>
          </a:p>
        </p:txBody>
      </p:sp>
      <p:sp>
        <p:nvSpPr>
          <p:cNvPr id="5" name="TextBox 4">
            <a:extLst>
              <a:ext uri="{FF2B5EF4-FFF2-40B4-BE49-F238E27FC236}">
                <a16:creationId xmlns:a16="http://schemas.microsoft.com/office/drawing/2014/main" id="{95E47DF7-FE66-4C8A-9CCC-57441424ED7A}"/>
              </a:ext>
            </a:extLst>
          </p:cNvPr>
          <p:cNvSpPr txBox="1"/>
          <p:nvPr/>
        </p:nvSpPr>
        <p:spPr>
          <a:xfrm>
            <a:off x="3213717" y="835214"/>
            <a:ext cx="5624004" cy="5632311"/>
          </a:xfrm>
          <a:prstGeom prst="rect">
            <a:avLst/>
          </a:prstGeom>
          <a:noFill/>
        </p:spPr>
        <p:txBody>
          <a:bodyPr wrap="square">
            <a:spAutoFit/>
          </a:bodyPr>
          <a:lstStyle/>
          <a:p>
            <a:r>
              <a:rPr lang="en-US" dirty="0"/>
              <a:t>import java.io._</a:t>
            </a:r>
          </a:p>
          <a:p>
            <a:r>
              <a:rPr lang="en-US" dirty="0"/>
              <a:t>object </a:t>
            </a:r>
            <a:r>
              <a:rPr lang="en-US" dirty="0" err="1"/>
              <a:t>Scala_File_Writing_and_Reading</a:t>
            </a:r>
            <a:r>
              <a:rPr lang="en-US" dirty="0"/>
              <a:t> {</a:t>
            </a:r>
          </a:p>
          <a:p>
            <a:r>
              <a:rPr lang="en-US" dirty="0"/>
              <a:t>  def main(</a:t>
            </a:r>
            <a:r>
              <a:rPr lang="en-US" dirty="0" err="1"/>
              <a:t>args</a:t>
            </a:r>
            <a:r>
              <a:rPr lang="en-US" dirty="0"/>
              <a:t>: Array[String]): Unit = {</a:t>
            </a:r>
          </a:p>
          <a:p>
            <a:r>
              <a:rPr lang="en-US" dirty="0"/>
              <a:t>    </a:t>
            </a:r>
            <a:r>
              <a:rPr lang="en-US" dirty="0" err="1"/>
              <a:t>val</a:t>
            </a:r>
            <a:r>
              <a:rPr lang="en-US" dirty="0"/>
              <a:t> file = new File("C:\\Users\\Makhan\\IdeaProjects\\Mtech.txt" )</a:t>
            </a:r>
          </a:p>
          <a:p>
            <a:endParaRPr lang="en-US" dirty="0"/>
          </a:p>
          <a:p>
            <a:r>
              <a:rPr lang="en-US" dirty="0"/>
              <a:t>    //creating object of the </a:t>
            </a:r>
            <a:r>
              <a:rPr lang="en-US" dirty="0" err="1"/>
              <a:t>PrintWrite</a:t>
            </a:r>
            <a:endParaRPr lang="en-US" dirty="0"/>
          </a:p>
          <a:p>
            <a:r>
              <a:rPr lang="en-US" dirty="0"/>
              <a:t>    //by passing the reference to the file</a:t>
            </a:r>
          </a:p>
          <a:p>
            <a:r>
              <a:rPr lang="en-US" dirty="0"/>
              <a:t>    </a:t>
            </a:r>
            <a:r>
              <a:rPr lang="en-US" dirty="0" err="1"/>
              <a:t>val</a:t>
            </a:r>
            <a:r>
              <a:rPr lang="en-US" dirty="0"/>
              <a:t> pw = new </a:t>
            </a:r>
            <a:r>
              <a:rPr lang="en-US" dirty="0" err="1"/>
              <a:t>PrintWriter</a:t>
            </a:r>
            <a:r>
              <a:rPr lang="en-US" dirty="0"/>
              <a:t>(file)</a:t>
            </a:r>
          </a:p>
          <a:p>
            <a:endParaRPr lang="en-US" dirty="0"/>
          </a:p>
          <a:p>
            <a:r>
              <a:rPr lang="en-US" dirty="0"/>
              <a:t>    //writing text to the file</a:t>
            </a:r>
          </a:p>
          <a:p>
            <a:r>
              <a:rPr lang="en-US" dirty="0"/>
              <a:t>    </a:t>
            </a:r>
            <a:r>
              <a:rPr lang="en-US" dirty="0" err="1"/>
              <a:t>pw.write</a:t>
            </a:r>
            <a:r>
              <a:rPr lang="en-US" dirty="0"/>
              <a:t>("Welcome to School of Data science")</a:t>
            </a:r>
          </a:p>
          <a:p>
            <a:r>
              <a:rPr lang="en-US" dirty="0"/>
              <a:t>    </a:t>
            </a:r>
            <a:r>
              <a:rPr lang="en-US" dirty="0" err="1"/>
              <a:t>pw.write</a:t>
            </a:r>
            <a:r>
              <a:rPr lang="en-US" dirty="0"/>
              <a:t>("writing text to the file\n")</a:t>
            </a:r>
          </a:p>
          <a:p>
            <a:endParaRPr lang="en-US" dirty="0"/>
          </a:p>
          <a:p>
            <a:r>
              <a:rPr lang="en-US" dirty="0"/>
              <a:t>    //closing the </a:t>
            </a:r>
            <a:r>
              <a:rPr lang="en-US" dirty="0" err="1"/>
              <a:t>PrintWriter</a:t>
            </a:r>
            <a:endParaRPr lang="en-US" dirty="0"/>
          </a:p>
          <a:p>
            <a:r>
              <a:rPr lang="en-US" dirty="0"/>
              <a:t>    </a:t>
            </a:r>
            <a:r>
              <a:rPr lang="en-US" dirty="0" err="1"/>
              <a:t>pw.close</a:t>
            </a:r>
            <a:r>
              <a:rPr lang="en-US" dirty="0"/>
              <a:t>()</a:t>
            </a:r>
          </a:p>
          <a:p>
            <a:r>
              <a:rPr lang="en-US" dirty="0"/>
              <a:t>    </a:t>
            </a:r>
            <a:r>
              <a:rPr lang="en-US" dirty="0" err="1"/>
              <a:t>println</a:t>
            </a:r>
            <a:r>
              <a:rPr lang="en-US" dirty="0"/>
              <a:t>("</a:t>
            </a:r>
            <a:r>
              <a:rPr lang="en-US" dirty="0" err="1"/>
              <a:t>PrintWriter</a:t>
            </a:r>
            <a:r>
              <a:rPr lang="en-US" dirty="0"/>
              <a:t> saved and closed...")</a:t>
            </a:r>
          </a:p>
          <a:p>
            <a:endParaRPr lang="en-US" dirty="0"/>
          </a:p>
          <a:p>
            <a:r>
              <a:rPr lang="en-US" dirty="0"/>
              <a:t>  }</a:t>
            </a:r>
          </a:p>
          <a:p>
            <a:r>
              <a:rPr lang="en-US" dirty="0"/>
              <a:t>}</a:t>
            </a:r>
          </a:p>
        </p:txBody>
      </p:sp>
    </p:spTree>
    <p:extLst>
      <p:ext uri="{BB962C8B-B14F-4D97-AF65-F5344CB8AC3E}">
        <p14:creationId xmlns:p14="http://schemas.microsoft.com/office/powerpoint/2010/main" val="1482604764"/>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890E3BD-13DC-4CB4-8A09-980C07629B35}"/>
              </a:ext>
            </a:extLst>
          </p:cNvPr>
          <p:cNvSpPr txBox="1"/>
          <p:nvPr/>
        </p:nvSpPr>
        <p:spPr>
          <a:xfrm>
            <a:off x="199747" y="192635"/>
            <a:ext cx="4572000" cy="369332"/>
          </a:xfrm>
          <a:prstGeom prst="rect">
            <a:avLst/>
          </a:prstGeom>
          <a:noFill/>
        </p:spPr>
        <p:txBody>
          <a:bodyPr wrap="square">
            <a:spAutoFit/>
          </a:bodyPr>
          <a:lstStyle/>
          <a:p>
            <a:r>
              <a:rPr lang="en-US" dirty="0"/>
              <a:t>Reading Content line by line in Scala</a:t>
            </a:r>
            <a:endParaRPr lang="en-IN" dirty="0"/>
          </a:p>
        </p:txBody>
      </p:sp>
      <p:sp>
        <p:nvSpPr>
          <p:cNvPr id="5" name="TextBox 4">
            <a:extLst>
              <a:ext uri="{FF2B5EF4-FFF2-40B4-BE49-F238E27FC236}">
                <a16:creationId xmlns:a16="http://schemas.microsoft.com/office/drawing/2014/main" id="{F116181F-5E25-4325-B317-4DC9680CEDCD}"/>
              </a:ext>
            </a:extLst>
          </p:cNvPr>
          <p:cNvSpPr txBox="1"/>
          <p:nvPr/>
        </p:nvSpPr>
        <p:spPr>
          <a:xfrm>
            <a:off x="949911" y="612844"/>
            <a:ext cx="7692501" cy="4801314"/>
          </a:xfrm>
          <a:prstGeom prst="rect">
            <a:avLst/>
          </a:prstGeom>
          <a:noFill/>
        </p:spPr>
        <p:txBody>
          <a:bodyPr wrap="square">
            <a:spAutoFit/>
          </a:bodyPr>
          <a:lstStyle/>
          <a:p>
            <a:r>
              <a:rPr lang="en-IN" dirty="0"/>
              <a:t>import </a:t>
            </a:r>
            <a:r>
              <a:rPr lang="en-IN" dirty="0" err="1"/>
              <a:t>scala.io.Source</a:t>
            </a:r>
            <a:endParaRPr lang="en-IN" dirty="0"/>
          </a:p>
          <a:p>
            <a:r>
              <a:rPr lang="en-IN" dirty="0"/>
              <a:t>object </a:t>
            </a:r>
            <a:r>
              <a:rPr lang="en-IN" dirty="0" err="1"/>
              <a:t>Scala_File_Reading_line_by_line</a:t>
            </a:r>
            <a:r>
              <a:rPr lang="en-IN" dirty="0"/>
              <a:t> {</a:t>
            </a:r>
          </a:p>
          <a:p>
            <a:r>
              <a:rPr lang="en-IN" dirty="0"/>
              <a:t>  def main(</a:t>
            </a:r>
            <a:r>
              <a:rPr lang="en-IN" dirty="0" err="1"/>
              <a:t>args</a:t>
            </a:r>
            <a:r>
              <a:rPr lang="en-IN" dirty="0"/>
              <a:t>: Array[String]): Unit = {</a:t>
            </a:r>
          </a:p>
          <a:p>
            <a:r>
              <a:rPr lang="en-IN" dirty="0"/>
              <a:t>    </a:t>
            </a:r>
            <a:r>
              <a:rPr lang="en-IN" dirty="0" err="1"/>
              <a:t>val</a:t>
            </a:r>
            <a:r>
              <a:rPr lang="en-IN" dirty="0"/>
              <a:t> filename = "C:\\Users\\Makhan\\IdeaProjects\\Mtech.txt"</a:t>
            </a:r>
          </a:p>
          <a:p>
            <a:endParaRPr lang="en-IN" dirty="0"/>
          </a:p>
          <a:p>
            <a:r>
              <a:rPr lang="en-IN" dirty="0"/>
              <a:t>    //file reading - creating object name by passing</a:t>
            </a:r>
          </a:p>
          <a:p>
            <a:r>
              <a:rPr lang="en-IN" dirty="0"/>
              <a:t>    //filename i.e. file object</a:t>
            </a:r>
          </a:p>
          <a:p>
            <a:r>
              <a:rPr lang="en-IN" dirty="0"/>
              <a:t>    </a:t>
            </a:r>
            <a:r>
              <a:rPr lang="en-IN" dirty="0" err="1"/>
              <a:t>val</a:t>
            </a:r>
            <a:r>
              <a:rPr lang="en-IN" dirty="0"/>
              <a:t> </a:t>
            </a:r>
            <a:r>
              <a:rPr lang="en-IN" dirty="0" err="1"/>
              <a:t>filereader</a:t>
            </a:r>
            <a:r>
              <a:rPr lang="en-IN" dirty="0"/>
              <a:t> = </a:t>
            </a:r>
            <a:r>
              <a:rPr lang="en-IN" dirty="0" err="1"/>
              <a:t>Source.fromFile</a:t>
            </a:r>
            <a:r>
              <a:rPr lang="en-IN" dirty="0"/>
              <a:t>(filename)</a:t>
            </a:r>
          </a:p>
          <a:p>
            <a:r>
              <a:rPr lang="en-IN" dirty="0"/>
              <a:t>    //printing characters</a:t>
            </a:r>
          </a:p>
          <a:p>
            <a:r>
              <a:rPr lang="en-IN" dirty="0"/>
              <a:t>    for(line &lt;-</a:t>
            </a:r>
            <a:r>
              <a:rPr lang="en-IN" dirty="0" err="1"/>
              <a:t>filereader.getLines</a:t>
            </a:r>
            <a:r>
              <a:rPr lang="en-IN" dirty="0"/>
              <a:t>())</a:t>
            </a:r>
          </a:p>
          <a:p>
            <a:r>
              <a:rPr lang="en-IN" dirty="0"/>
              <a:t>        {</a:t>
            </a:r>
          </a:p>
          <a:p>
            <a:r>
              <a:rPr lang="en-IN" dirty="0"/>
              <a:t>      </a:t>
            </a:r>
            <a:r>
              <a:rPr lang="en-IN" dirty="0" err="1"/>
              <a:t>println</a:t>
            </a:r>
            <a:r>
              <a:rPr lang="en-IN" dirty="0"/>
              <a:t>(line)</a:t>
            </a:r>
          </a:p>
          <a:p>
            <a:r>
              <a:rPr lang="en-IN" dirty="0"/>
              <a:t>    }</a:t>
            </a:r>
          </a:p>
          <a:p>
            <a:r>
              <a:rPr lang="en-IN" dirty="0"/>
              <a:t>    //closing</a:t>
            </a:r>
          </a:p>
          <a:p>
            <a:r>
              <a:rPr lang="en-IN" dirty="0"/>
              <a:t>    </a:t>
            </a:r>
            <a:r>
              <a:rPr lang="en-IN" dirty="0" err="1"/>
              <a:t>filereader.close</a:t>
            </a:r>
            <a:r>
              <a:rPr lang="en-IN" dirty="0"/>
              <a:t>()</a:t>
            </a:r>
          </a:p>
          <a:p>
            <a:r>
              <a:rPr lang="en-IN" dirty="0"/>
              <a:t>  }</a:t>
            </a:r>
          </a:p>
          <a:p>
            <a:r>
              <a:rPr lang="en-IN" dirty="0"/>
              <a:t>}</a:t>
            </a:r>
          </a:p>
        </p:txBody>
      </p:sp>
    </p:spTree>
    <p:extLst>
      <p:ext uri="{BB962C8B-B14F-4D97-AF65-F5344CB8AC3E}">
        <p14:creationId xmlns:p14="http://schemas.microsoft.com/office/powerpoint/2010/main" val="3002453834"/>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0EF968B-369C-732B-7157-EA00585DE6B7}"/>
              </a:ext>
            </a:extLst>
          </p:cNvPr>
          <p:cNvSpPr txBox="1"/>
          <p:nvPr/>
        </p:nvSpPr>
        <p:spPr>
          <a:xfrm>
            <a:off x="1114147" y="355976"/>
            <a:ext cx="4572000" cy="646331"/>
          </a:xfrm>
          <a:prstGeom prst="rect">
            <a:avLst/>
          </a:prstGeom>
          <a:noFill/>
        </p:spPr>
        <p:txBody>
          <a:bodyPr wrap="square">
            <a:spAutoFit/>
          </a:bodyPr>
          <a:lstStyle/>
          <a:p>
            <a:r>
              <a:rPr lang="en-US" dirty="0"/>
              <a:t>Scala Reading File Example: Reading Each </a:t>
            </a:r>
            <a:r>
              <a:rPr lang="en-US" dirty="0" err="1"/>
              <a:t>Charactar</a:t>
            </a:r>
            <a:endParaRPr lang="en-IN" dirty="0"/>
          </a:p>
        </p:txBody>
      </p:sp>
      <p:sp>
        <p:nvSpPr>
          <p:cNvPr id="5" name="TextBox 4">
            <a:extLst>
              <a:ext uri="{FF2B5EF4-FFF2-40B4-BE49-F238E27FC236}">
                <a16:creationId xmlns:a16="http://schemas.microsoft.com/office/drawing/2014/main" id="{735AA99B-7C4C-3957-6294-0A92E98E585A}"/>
              </a:ext>
            </a:extLst>
          </p:cNvPr>
          <p:cNvSpPr txBox="1"/>
          <p:nvPr/>
        </p:nvSpPr>
        <p:spPr>
          <a:xfrm>
            <a:off x="3928369" y="1002307"/>
            <a:ext cx="4572000" cy="3970318"/>
          </a:xfrm>
          <a:prstGeom prst="rect">
            <a:avLst/>
          </a:prstGeom>
          <a:noFill/>
        </p:spPr>
        <p:txBody>
          <a:bodyPr wrap="square">
            <a:spAutoFit/>
          </a:bodyPr>
          <a:lstStyle/>
          <a:p>
            <a:r>
              <a:rPr lang="en-IN" dirty="0"/>
              <a:t>import </a:t>
            </a:r>
            <a:r>
              <a:rPr lang="en-IN" dirty="0" err="1"/>
              <a:t>scala.io.Source</a:t>
            </a:r>
            <a:endParaRPr lang="en-IN" dirty="0"/>
          </a:p>
          <a:p>
            <a:r>
              <a:rPr lang="en-IN" dirty="0"/>
              <a:t>object </a:t>
            </a:r>
            <a:r>
              <a:rPr lang="en-IN" dirty="0" err="1"/>
              <a:t>Scala_File_handling_Reading_Each_Char</a:t>
            </a:r>
            <a:r>
              <a:rPr lang="en-IN" dirty="0"/>
              <a:t> {</a:t>
            </a:r>
          </a:p>
          <a:p>
            <a:r>
              <a:rPr lang="en-IN" dirty="0"/>
              <a:t>  def main(</a:t>
            </a:r>
            <a:r>
              <a:rPr lang="en-IN" dirty="0" err="1"/>
              <a:t>args</a:t>
            </a:r>
            <a:r>
              <a:rPr lang="en-IN" dirty="0"/>
              <a:t>: Array[String]): Unit = {</a:t>
            </a:r>
          </a:p>
          <a:p>
            <a:r>
              <a:rPr lang="en-IN" dirty="0"/>
              <a:t>    </a:t>
            </a:r>
            <a:r>
              <a:rPr lang="en-IN" dirty="0" err="1"/>
              <a:t>val</a:t>
            </a:r>
            <a:r>
              <a:rPr lang="en-IN" dirty="0"/>
              <a:t> filename = "C:\\Users\\Makhan\\IdeaProjects\\Mtech2.txt"</a:t>
            </a:r>
          </a:p>
          <a:p>
            <a:r>
              <a:rPr lang="en-IN" dirty="0"/>
              <a:t>    </a:t>
            </a:r>
            <a:r>
              <a:rPr lang="en-IN" dirty="0" err="1"/>
              <a:t>val</a:t>
            </a:r>
            <a:r>
              <a:rPr lang="en-IN" dirty="0"/>
              <a:t> </a:t>
            </a:r>
            <a:r>
              <a:rPr lang="en-IN" dirty="0" err="1"/>
              <a:t>fileSource</a:t>
            </a:r>
            <a:r>
              <a:rPr lang="en-IN" dirty="0"/>
              <a:t> = </a:t>
            </a:r>
            <a:r>
              <a:rPr lang="en-IN" dirty="0" err="1"/>
              <a:t>Source.fromFile</a:t>
            </a:r>
            <a:r>
              <a:rPr lang="en-IN" dirty="0"/>
              <a:t>(filename)</a:t>
            </a:r>
          </a:p>
          <a:p>
            <a:r>
              <a:rPr lang="en-IN" dirty="0"/>
              <a:t>    while(</a:t>
            </a:r>
            <a:r>
              <a:rPr lang="en-IN" dirty="0" err="1"/>
              <a:t>fileSource.hasNext</a:t>
            </a:r>
            <a:r>
              <a:rPr lang="en-IN" dirty="0"/>
              <a:t>){</a:t>
            </a:r>
          </a:p>
          <a:p>
            <a:r>
              <a:rPr lang="en-IN" dirty="0"/>
              <a:t>      </a:t>
            </a:r>
            <a:r>
              <a:rPr lang="en-IN" dirty="0" err="1"/>
              <a:t>println</a:t>
            </a:r>
            <a:r>
              <a:rPr lang="en-IN" dirty="0"/>
              <a:t>(</a:t>
            </a:r>
            <a:r>
              <a:rPr lang="en-IN" dirty="0" err="1"/>
              <a:t>fileSource.next</a:t>
            </a:r>
            <a:r>
              <a:rPr lang="en-IN" dirty="0"/>
              <a:t>)</a:t>
            </a:r>
          </a:p>
          <a:p>
            <a:r>
              <a:rPr lang="en-IN" dirty="0"/>
              <a:t>    }</a:t>
            </a:r>
          </a:p>
          <a:p>
            <a:r>
              <a:rPr lang="en-IN" dirty="0"/>
              <a:t>    </a:t>
            </a:r>
            <a:r>
              <a:rPr lang="en-IN" dirty="0" err="1"/>
              <a:t>fileSource.close</a:t>
            </a:r>
            <a:r>
              <a:rPr lang="en-IN" dirty="0"/>
              <a:t>()</a:t>
            </a:r>
          </a:p>
          <a:p>
            <a:r>
              <a:rPr lang="en-IN" dirty="0"/>
              <a:t>  }</a:t>
            </a:r>
          </a:p>
          <a:p>
            <a:r>
              <a:rPr lang="en-IN" dirty="0"/>
              <a:t>}</a:t>
            </a:r>
          </a:p>
        </p:txBody>
      </p:sp>
    </p:spTree>
    <p:extLst>
      <p:ext uri="{BB962C8B-B14F-4D97-AF65-F5344CB8AC3E}">
        <p14:creationId xmlns:p14="http://schemas.microsoft.com/office/powerpoint/2010/main" val="36964026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6AE47CB-EB54-4A15-93E1-07E243BA34E2}"/>
              </a:ext>
            </a:extLst>
          </p:cNvPr>
          <p:cNvSpPr txBox="1"/>
          <p:nvPr/>
        </p:nvSpPr>
        <p:spPr>
          <a:xfrm>
            <a:off x="270768" y="254777"/>
            <a:ext cx="4572000" cy="369332"/>
          </a:xfrm>
          <a:prstGeom prst="rect">
            <a:avLst/>
          </a:prstGeom>
          <a:noFill/>
        </p:spPr>
        <p:txBody>
          <a:bodyPr wrap="square">
            <a:spAutoFit/>
          </a:bodyPr>
          <a:lstStyle/>
          <a:p>
            <a:pPr algn="just"/>
            <a:r>
              <a:rPr lang="en-IN" b="0" i="0" dirty="0">
                <a:solidFill>
                  <a:srgbClr val="FF0000"/>
                </a:solidFill>
                <a:effectLst/>
                <a:latin typeface="erdana"/>
              </a:rPr>
              <a:t>Scala Collection</a:t>
            </a:r>
          </a:p>
        </p:txBody>
      </p:sp>
      <p:sp>
        <p:nvSpPr>
          <p:cNvPr id="5" name="TextBox 4">
            <a:extLst>
              <a:ext uri="{FF2B5EF4-FFF2-40B4-BE49-F238E27FC236}">
                <a16:creationId xmlns:a16="http://schemas.microsoft.com/office/drawing/2014/main" id="{CBDC1720-43DA-467E-8F15-6F2AFBDBAF97}"/>
              </a:ext>
            </a:extLst>
          </p:cNvPr>
          <p:cNvSpPr txBox="1"/>
          <p:nvPr/>
        </p:nvSpPr>
        <p:spPr>
          <a:xfrm>
            <a:off x="2703250" y="439443"/>
            <a:ext cx="6169981" cy="2862322"/>
          </a:xfrm>
          <a:prstGeom prst="rect">
            <a:avLst/>
          </a:prstGeom>
          <a:noFill/>
        </p:spPr>
        <p:txBody>
          <a:bodyPr wrap="square">
            <a:spAutoFit/>
          </a:bodyPr>
          <a:lstStyle/>
          <a:p>
            <a:pPr algn="just"/>
            <a:r>
              <a:rPr lang="en-US" b="0" i="0" dirty="0">
                <a:solidFill>
                  <a:srgbClr val="333333"/>
                </a:solidFill>
                <a:effectLst/>
                <a:latin typeface="inter-regular"/>
              </a:rPr>
              <a:t>Scala provides rich set of collection library. It contains classes and traits to collect data. These collections can be mutable or immutable. we can use them according to your requirement. </a:t>
            </a:r>
            <a:r>
              <a:rPr lang="en-US" b="1" i="0" dirty="0" err="1">
                <a:solidFill>
                  <a:srgbClr val="333333"/>
                </a:solidFill>
                <a:effectLst/>
                <a:latin typeface="inter-bold"/>
              </a:rPr>
              <a:t>Scala.collection.mutable</a:t>
            </a:r>
            <a:r>
              <a:rPr lang="en-US" b="0" i="0" dirty="0">
                <a:solidFill>
                  <a:srgbClr val="333333"/>
                </a:solidFill>
                <a:effectLst/>
                <a:latin typeface="inter-regular"/>
              </a:rPr>
              <a:t> package contains all the mutable collections. You can add, remove and update data while using this package.</a:t>
            </a:r>
          </a:p>
          <a:p>
            <a:pPr algn="just"/>
            <a:r>
              <a:rPr lang="en-US" b="1" i="0" dirty="0" err="1">
                <a:solidFill>
                  <a:srgbClr val="333333"/>
                </a:solidFill>
                <a:effectLst/>
                <a:latin typeface="inter-bold"/>
              </a:rPr>
              <a:t>Scala.collection.immutable</a:t>
            </a:r>
            <a:r>
              <a:rPr lang="en-US" b="0" i="0" dirty="0">
                <a:solidFill>
                  <a:srgbClr val="333333"/>
                </a:solidFill>
                <a:effectLst/>
                <a:latin typeface="inter-regular"/>
              </a:rPr>
              <a:t> contains all the immutable collections. It does not allow you to modify data. Scala imports this package by default. If you want mutable collection, you must import </a:t>
            </a:r>
            <a:r>
              <a:rPr lang="en-US" b="1" i="0" dirty="0" err="1">
                <a:solidFill>
                  <a:srgbClr val="333333"/>
                </a:solidFill>
                <a:effectLst/>
                <a:latin typeface="inter-bold"/>
              </a:rPr>
              <a:t>scala.collection.mutable</a:t>
            </a:r>
            <a:r>
              <a:rPr lang="en-US" b="0" i="0" dirty="0">
                <a:solidFill>
                  <a:srgbClr val="333333"/>
                </a:solidFill>
                <a:effectLst/>
                <a:latin typeface="inter-regular"/>
              </a:rPr>
              <a:t> package in your code.</a:t>
            </a:r>
          </a:p>
        </p:txBody>
      </p:sp>
      <p:sp>
        <p:nvSpPr>
          <p:cNvPr id="6" name="Rectangle 2">
            <a:extLst>
              <a:ext uri="{FF2B5EF4-FFF2-40B4-BE49-F238E27FC236}">
                <a16:creationId xmlns:a16="http://schemas.microsoft.com/office/drawing/2014/main" id="{DCAC5E3A-5335-41EE-B16F-5E623BA986F5}"/>
              </a:ext>
            </a:extLst>
          </p:cNvPr>
          <p:cNvSpPr>
            <a:spLocks noChangeArrowheads="1"/>
          </p:cNvSpPr>
          <p:nvPr/>
        </p:nvSpPr>
        <p:spPr bwMode="auto">
          <a:xfrm>
            <a:off x="164236" y="624109"/>
            <a:ext cx="2463554" cy="3629195"/>
          </a:xfrm>
          <a:prstGeom prst="rect">
            <a:avLst/>
          </a:prstGeom>
          <a:solidFill>
            <a:srgbClr val="F9F4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6654" tIns="12696"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a:ln>
                  <a:noFill/>
                </a:ln>
                <a:solidFill>
                  <a:srgbClr val="DF3A01"/>
                </a:solidFill>
                <a:effectLst/>
                <a:latin typeface="Verdana" panose="020B0604030504040204" pitchFamily="34" charset="0"/>
                <a:cs typeface="Times New Roman" panose="02020603050405020304" pitchFamily="18" charset="0"/>
              </a:rPr>
              <a:t>Scala Collections</a:t>
            </a:r>
            <a:endParaRPr kumimoji="0" lang="en-US" altLang="en-US" sz="9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strike="noStrike" cap="none" normalizeH="0" baseline="0" dirty="0">
                <a:ln>
                  <a:noFill/>
                </a:ln>
                <a:effectLst/>
                <a:latin typeface="inter-bold"/>
                <a:cs typeface="Times New Roman" panose="02020603050405020304" pitchFamily="18" charset="0"/>
              </a:rPr>
              <a:t>Scala Collection</a:t>
            </a:r>
            <a:r>
              <a:rPr kumimoji="0" lang="en-US" altLang="en-US" sz="1600" b="0" i="0" strike="noStrike" cap="none" normalizeH="0" baseline="0" dirty="0">
                <a:ln>
                  <a:noFill/>
                </a:ln>
                <a:effectLst/>
                <a:latin typeface="Verdana" panose="020B0604030504040204" pitchFamily="34"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strike="noStrike" cap="none" normalizeH="0" baseline="0" dirty="0" err="1">
                <a:ln>
                  <a:noFill/>
                </a:ln>
                <a:effectLst/>
                <a:latin typeface="Verdana" panose="020B0604030504040204" pitchFamily="34" charset="0"/>
                <a:cs typeface="Times New Roman" panose="02020603050405020304" pitchFamily="18" charset="0"/>
              </a:rPr>
              <a:t>ScalaSet</a:t>
            </a:r>
            <a:endParaRPr kumimoji="0" lang="en-US" altLang="en-US" sz="1600" b="0" i="0" strike="noStrike" cap="none" normalizeH="0" baseline="0" dirty="0">
              <a:ln>
                <a:noFill/>
              </a:ln>
              <a:effectLst/>
              <a:latin typeface="Verdana" panose="020B060403050404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strike="noStrike" cap="none" normalizeH="0" baseline="0" dirty="0">
                <a:ln>
                  <a:noFill/>
                </a:ln>
                <a:effectLst/>
                <a:latin typeface="Verdana" panose="020B0604030504040204" pitchFamily="34" charset="0"/>
                <a:cs typeface="Times New Roman" panose="02020603050405020304" pitchFamily="18" charset="0"/>
              </a:rPr>
              <a:t>Scala HashSet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strike="noStrike" cap="none" normalizeH="0" baseline="0" dirty="0">
                <a:ln>
                  <a:noFill/>
                </a:ln>
                <a:effectLst/>
                <a:latin typeface="Verdana" panose="020B0604030504040204" pitchFamily="34" charset="0"/>
                <a:cs typeface="Times New Roman" panose="02020603050405020304" pitchFamily="18" charset="0"/>
              </a:rPr>
              <a:t>Scala </a:t>
            </a:r>
            <a:r>
              <a:rPr kumimoji="0" lang="en-US" altLang="en-US" sz="1600" b="0" i="0" strike="noStrike" cap="none" normalizeH="0" baseline="0" dirty="0" err="1">
                <a:ln>
                  <a:noFill/>
                </a:ln>
                <a:effectLst/>
                <a:latin typeface="Verdana" panose="020B0604030504040204" pitchFamily="34" charset="0"/>
                <a:cs typeface="Times New Roman" panose="02020603050405020304" pitchFamily="18" charset="0"/>
              </a:rPr>
              <a:t>BitSet</a:t>
            </a:r>
            <a:endParaRPr kumimoji="0" lang="en-US" altLang="en-US" sz="1600" b="0" i="0" strike="noStrike" cap="none" normalizeH="0" baseline="0" dirty="0">
              <a:ln>
                <a:noFill/>
              </a:ln>
              <a:effectLst/>
              <a:latin typeface="Verdana" panose="020B060403050404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strike="noStrike" cap="none" normalizeH="0" baseline="0" dirty="0">
                <a:ln>
                  <a:noFill/>
                </a:ln>
                <a:effectLst/>
                <a:latin typeface="Verdana" panose="020B0604030504040204" pitchFamily="34" charset="0"/>
                <a:cs typeface="Times New Roman" panose="02020603050405020304" pitchFamily="18" charset="0"/>
              </a:rPr>
              <a:t>Scala </a:t>
            </a:r>
            <a:r>
              <a:rPr kumimoji="0" lang="en-US" altLang="en-US" sz="1600" b="0" i="0" strike="noStrike" cap="none" normalizeH="0" baseline="0" dirty="0" err="1">
                <a:ln>
                  <a:noFill/>
                </a:ln>
                <a:effectLst/>
                <a:latin typeface="Verdana" panose="020B0604030504040204" pitchFamily="34" charset="0"/>
                <a:cs typeface="Times New Roman" panose="02020603050405020304" pitchFamily="18" charset="0"/>
              </a:rPr>
              <a:t>ListSet</a:t>
            </a:r>
            <a:endParaRPr kumimoji="0" lang="en-US" altLang="en-US" sz="1600" b="0" i="0" strike="noStrike" cap="none" normalizeH="0" baseline="0" dirty="0">
              <a:ln>
                <a:noFill/>
              </a:ln>
              <a:effectLst/>
              <a:latin typeface="Verdana" panose="020B060403050404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strike="noStrike" cap="none" normalizeH="0" baseline="0" dirty="0">
                <a:ln>
                  <a:noFill/>
                </a:ln>
                <a:effectLst/>
                <a:latin typeface="Verdana" panose="020B0604030504040204" pitchFamily="34" charset="0"/>
                <a:cs typeface="Times New Roman" panose="02020603050405020304" pitchFamily="18" charset="0"/>
              </a:rPr>
              <a:t>Scala Seq</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strike="noStrike" cap="none" normalizeH="0" baseline="0" dirty="0">
                <a:ln>
                  <a:noFill/>
                </a:ln>
                <a:effectLst/>
                <a:latin typeface="Verdana" panose="020B0604030504040204" pitchFamily="34" charset="0"/>
                <a:cs typeface="Times New Roman" panose="02020603050405020304" pitchFamily="18" charset="0"/>
              </a:rPr>
              <a:t>Scala Vector</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strike="noStrike" cap="none" normalizeH="0" baseline="0" dirty="0">
                <a:ln>
                  <a:noFill/>
                </a:ln>
                <a:effectLst/>
                <a:latin typeface="Verdana" panose="020B0604030504040204" pitchFamily="34" charset="0"/>
                <a:cs typeface="Times New Roman" panose="02020603050405020304" pitchFamily="18" charset="0"/>
              </a:rPr>
              <a:t>Scala List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strike="noStrike" cap="none" normalizeH="0" baseline="0" dirty="0">
                <a:ln>
                  <a:noFill/>
                </a:ln>
                <a:effectLst/>
                <a:latin typeface="Verdana" panose="020B0604030504040204" pitchFamily="34" charset="0"/>
                <a:cs typeface="Times New Roman" panose="02020603050405020304" pitchFamily="18" charset="0"/>
              </a:rPr>
              <a:t>Scala Queue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strike="noStrike" cap="none" normalizeH="0" baseline="0" dirty="0">
                <a:ln>
                  <a:noFill/>
                </a:ln>
                <a:effectLst/>
                <a:latin typeface="Verdana" panose="020B0604030504040204" pitchFamily="34" charset="0"/>
                <a:cs typeface="Times New Roman" panose="02020603050405020304" pitchFamily="18" charset="0"/>
              </a:rPr>
              <a:t>Scala Stream</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strike="noStrike" cap="none" normalizeH="0" baseline="0" dirty="0">
                <a:ln>
                  <a:noFill/>
                </a:ln>
                <a:effectLst/>
                <a:latin typeface="Verdana" panose="020B0604030504040204" pitchFamily="34" charset="0"/>
                <a:cs typeface="Times New Roman" panose="02020603050405020304" pitchFamily="18" charset="0"/>
              </a:rPr>
              <a:t>Scala Maps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strike="noStrike" cap="none" normalizeH="0" baseline="0" dirty="0">
                <a:ln>
                  <a:noFill/>
                </a:ln>
                <a:effectLst/>
                <a:latin typeface="Verdana" panose="020B0604030504040204" pitchFamily="34" charset="0"/>
                <a:cs typeface="Times New Roman" panose="02020603050405020304" pitchFamily="18" charset="0"/>
              </a:rPr>
              <a:t>Scala Hash</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strike="noStrike" cap="none" normalizeH="0" baseline="0" dirty="0" err="1">
                <a:ln>
                  <a:noFill/>
                </a:ln>
                <a:effectLst/>
                <a:latin typeface="Verdana" panose="020B0604030504040204" pitchFamily="34" charset="0"/>
                <a:cs typeface="Times New Roman" panose="02020603050405020304" pitchFamily="18" charset="0"/>
              </a:rPr>
              <a:t>MapScala</a:t>
            </a:r>
            <a:r>
              <a:rPr kumimoji="0" lang="en-US" altLang="en-US" sz="1600" b="0" i="0" strike="noStrike" cap="none" normalizeH="0" baseline="0" dirty="0">
                <a:ln>
                  <a:noFill/>
                </a:ln>
                <a:effectLst/>
                <a:latin typeface="Verdana" panose="020B0604030504040204" pitchFamily="34"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strike="noStrike" cap="none" normalizeH="0" baseline="0" dirty="0" err="1">
                <a:ln>
                  <a:noFill/>
                </a:ln>
                <a:effectLst/>
                <a:latin typeface="Verdana" panose="020B0604030504040204" pitchFamily="34" charset="0"/>
                <a:cs typeface="Times New Roman" panose="02020603050405020304" pitchFamily="18" charset="0"/>
              </a:rPr>
              <a:t>ListMap</a:t>
            </a:r>
            <a:endParaRPr kumimoji="0" lang="en-US" altLang="en-US" sz="1600" b="0" i="0" strike="noStrike" cap="none" normalizeH="0" baseline="0" dirty="0">
              <a:ln>
                <a:noFill/>
              </a:ln>
              <a:effectLst/>
              <a:latin typeface="Arial" panose="020B0604020202020204" pitchFamily="34" charset="0"/>
            </a:endParaRPr>
          </a:p>
        </p:txBody>
      </p:sp>
    </p:spTree>
    <p:extLst>
      <p:ext uri="{BB962C8B-B14F-4D97-AF65-F5344CB8AC3E}">
        <p14:creationId xmlns:p14="http://schemas.microsoft.com/office/powerpoint/2010/main" val="3342215040"/>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C3FB5CD-CD91-7292-BD00-D734D14C19A7}"/>
              </a:ext>
            </a:extLst>
          </p:cNvPr>
          <p:cNvSpPr txBox="1"/>
          <p:nvPr/>
        </p:nvSpPr>
        <p:spPr>
          <a:xfrm>
            <a:off x="332912" y="290289"/>
            <a:ext cx="4572000" cy="369332"/>
          </a:xfrm>
          <a:prstGeom prst="rect">
            <a:avLst/>
          </a:prstGeom>
          <a:noFill/>
        </p:spPr>
        <p:txBody>
          <a:bodyPr wrap="square">
            <a:spAutoFit/>
          </a:bodyPr>
          <a:lstStyle/>
          <a:p>
            <a:r>
              <a:rPr lang="en-IN" dirty="0"/>
              <a:t>Scala Multithreading</a:t>
            </a:r>
          </a:p>
        </p:txBody>
      </p:sp>
      <p:sp>
        <p:nvSpPr>
          <p:cNvPr id="5" name="TextBox 4">
            <a:extLst>
              <a:ext uri="{FF2B5EF4-FFF2-40B4-BE49-F238E27FC236}">
                <a16:creationId xmlns:a16="http://schemas.microsoft.com/office/drawing/2014/main" id="{45C6776C-51D0-E40C-8568-9E8604DA70AA}"/>
              </a:ext>
            </a:extLst>
          </p:cNvPr>
          <p:cNvSpPr txBox="1"/>
          <p:nvPr/>
        </p:nvSpPr>
        <p:spPr>
          <a:xfrm>
            <a:off x="3262543" y="612844"/>
            <a:ext cx="4572000" cy="5632311"/>
          </a:xfrm>
          <a:prstGeom prst="rect">
            <a:avLst/>
          </a:prstGeom>
          <a:noFill/>
        </p:spPr>
        <p:txBody>
          <a:bodyPr wrap="square">
            <a:spAutoFit/>
          </a:bodyPr>
          <a:lstStyle/>
          <a:p>
            <a:r>
              <a:rPr lang="en-US" dirty="0"/>
              <a:t>Multithreading is a process of executing multiple threads simultaneously. It allows we to perform multiple operations independently.</a:t>
            </a:r>
          </a:p>
          <a:p>
            <a:endParaRPr lang="en-US" dirty="0"/>
          </a:p>
          <a:p>
            <a:r>
              <a:rPr lang="en-US" dirty="0"/>
              <a:t>we can achieved multitasking by using Multithreading. Threads are lightweight sub-processes which occupy less memory. Multithreading are used to develop concurrent applications in Scala.</a:t>
            </a:r>
          </a:p>
          <a:p>
            <a:endParaRPr lang="en-US" dirty="0"/>
          </a:p>
          <a:p>
            <a:r>
              <a:rPr lang="en-US" dirty="0"/>
              <a:t>Scala does not provide any separate library for creating thread. If we are familiar with multithreading concept of Java, we will come to know that it is similar except the syntax of Scala language itself.</a:t>
            </a:r>
          </a:p>
          <a:p>
            <a:endParaRPr lang="en-US" dirty="0"/>
          </a:p>
          <a:p>
            <a:r>
              <a:rPr lang="en-US" dirty="0"/>
              <a:t>we can create thread either by extending Thread class or Runnable interface. Both provide a run method to provide specific implementation.</a:t>
            </a:r>
            <a:endParaRPr lang="en-IN" dirty="0"/>
          </a:p>
        </p:txBody>
      </p:sp>
    </p:spTree>
    <p:extLst>
      <p:ext uri="{BB962C8B-B14F-4D97-AF65-F5344CB8AC3E}">
        <p14:creationId xmlns:p14="http://schemas.microsoft.com/office/powerpoint/2010/main" val="2783912003"/>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2574E8D-276B-E768-506B-32BF2AF8BB14}"/>
              </a:ext>
            </a:extLst>
          </p:cNvPr>
          <p:cNvSpPr txBox="1"/>
          <p:nvPr/>
        </p:nvSpPr>
        <p:spPr>
          <a:xfrm>
            <a:off x="696896" y="158797"/>
            <a:ext cx="7852299" cy="3416320"/>
          </a:xfrm>
          <a:prstGeom prst="rect">
            <a:avLst/>
          </a:prstGeom>
          <a:noFill/>
        </p:spPr>
        <p:txBody>
          <a:bodyPr wrap="square">
            <a:spAutoFit/>
          </a:bodyPr>
          <a:lstStyle/>
          <a:p>
            <a:r>
              <a:rPr lang="en-US" dirty="0"/>
              <a:t>Scala Thread Life Cycle</a:t>
            </a:r>
          </a:p>
          <a:p>
            <a:r>
              <a:rPr lang="en-US" dirty="0"/>
              <a:t>Thread life cycle is a span of time in which thread starts and terminates. It has various phases like new, runnable, terminate, block etc. Thread class provides various methods to monitor thread's states.</a:t>
            </a:r>
          </a:p>
          <a:p>
            <a:endParaRPr lang="en-US" dirty="0"/>
          </a:p>
          <a:p>
            <a:r>
              <a:rPr lang="en-US" dirty="0"/>
              <a:t>The Scala thread states are as follows:</a:t>
            </a:r>
          </a:p>
          <a:p>
            <a:endParaRPr lang="en-US" dirty="0"/>
          </a:p>
          <a:p>
            <a:r>
              <a:rPr lang="en-US" dirty="0"/>
              <a:t>New</a:t>
            </a:r>
          </a:p>
          <a:p>
            <a:r>
              <a:rPr lang="en-US" dirty="0"/>
              <a:t>Runnable</a:t>
            </a:r>
          </a:p>
          <a:p>
            <a:r>
              <a:rPr lang="en-US" dirty="0"/>
              <a:t>Running</a:t>
            </a:r>
          </a:p>
          <a:p>
            <a:r>
              <a:rPr lang="en-US" dirty="0"/>
              <a:t>Non-Runnable (Blocked)</a:t>
            </a:r>
          </a:p>
          <a:p>
            <a:r>
              <a:rPr lang="en-US" dirty="0"/>
              <a:t>Terminated</a:t>
            </a:r>
            <a:endParaRPr lang="en-IN" dirty="0"/>
          </a:p>
        </p:txBody>
      </p:sp>
      <p:pic>
        <p:nvPicPr>
          <p:cNvPr id="5" name="Picture 4" descr="Diagram&#10;&#10;Description automatically generated">
            <a:extLst>
              <a:ext uri="{FF2B5EF4-FFF2-40B4-BE49-F238E27FC236}">
                <a16:creationId xmlns:a16="http://schemas.microsoft.com/office/drawing/2014/main" id="{FC421768-5CC5-8A20-CC1C-C0BC27B5A6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66600" y="2457225"/>
            <a:ext cx="5487166" cy="4553585"/>
          </a:xfrm>
          <a:prstGeom prst="rect">
            <a:avLst/>
          </a:prstGeom>
        </p:spPr>
      </p:pic>
    </p:spTree>
    <p:extLst>
      <p:ext uri="{BB962C8B-B14F-4D97-AF65-F5344CB8AC3E}">
        <p14:creationId xmlns:p14="http://schemas.microsoft.com/office/powerpoint/2010/main" val="3932150972"/>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9F253E1-3995-0CCE-D9E4-544F50D766B1}"/>
              </a:ext>
            </a:extLst>
          </p:cNvPr>
          <p:cNvSpPr txBox="1"/>
          <p:nvPr/>
        </p:nvSpPr>
        <p:spPr>
          <a:xfrm>
            <a:off x="803429" y="254622"/>
            <a:ext cx="8207405" cy="4524315"/>
          </a:xfrm>
          <a:prstGeom prst="rect">
            <a:avLst/>
          </a:prstGeom>
          <a:noFill/>
        </p:spPr>
        <p:txBody>
          <a:bodyPr wrap="square">
            <a:spAutoFit/>
          </a:bodyPr>
          <a:lstStyle/>
          <a:p>
            <a:r>
              <a:rPr lang="en-US" dirty="0"/>
              <a:t>1) New</a:t>
            </a:r>
          </a:p>
          <a:p>
            <a:r>
              <a:rPr lang="en-US" dirty="0"/>
              <a:t>This is the first state of thread. It is just before starting of new thread.</a:t>
            </a:r>
          </a:p>
          <a:p>
            <a:endParaRPr lang="en-US" dirty="0"/>
          </a:p>
          <a:p>
            <a:r>
              <a:rPr lang="en-US" dirty="0"/>
              <a:t>2) Runnable</a:t>
            </a:r>
          </a:p>
          <a:p>
            <a:r>
              <a:rPr lang="en-US" dirty="0"/>
              <a:t>This is the state when thread has been started but the thread scheduler has not selected it to be the running thread.</a:t>
            </a:r>
          </a:p>
          <a:p>
            <a:endParaRPr lang="en-US" dirty="0"/>
          </a:p>
          <a:p>
            <a:r>
              <a:rPr lang="en-US" dirty="0"/>
              <a:t>3) Running</a:t>
            </a:r>
          </a:p>
          <a:p>
            <a:r>
              <a:rPr lang="en-US" dirty="0"/>
              <a:t>The thread is in running state if the thread scheduler has selected it.</a:t>
            </a:r>
          </a:p>
          <a:p>
            <a:endParaRPr lang="en-US" dirty="0"/>
          </a:p>
          <a:p>
            <a:r>
              <a:rPr lang="en-US" dirty="0"/>
              <a:t>4) Non-Runnable (Blocked)</a:t>
            </a:r>
          </a:p>
          <a:p>
            <a:r>
              <a:rPr lang="en-US" dirty="0"/>
              <a:t>This is the state when the thread is still alive, but is currently not eligible to run due to waiting for input or resources.</a:t>
            </a:r>
          </a:p>
          <a:p>
            <a:endParaRPr lang="en-US" dirty="0"/>
          </a:p>
          <a:p>
            <a:r>
              <a:rPr lang="en-US" dirty="0"/>
              <a:t>5) Terminated</a:t>
            </a:r>
          </a:p>
          <a:p>
            <a:r>
              <a:rPr lang="en-US" dirty="0"/>
              <a:t>A thread is in terminated or dead state when its run() method exits.</a:t>
            </a:r>
            <a:endParaRPr lang="en-IN" dirty="0"/>
          </a:p>
        </p:txBody>
      </p:sp>
    </p:spTree>
    <p:extLst>
      <p:ext uri="{BB962C8B-B14F-4D97-AF65-F5344CB8AC3E}">
        <p14:creationId xmlns:p14="http://schemas.microsoft.com/office/powerpoint/2010/main" val="4191851845"/>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162FC23-E296-D923-89BF-BEC3F20465F3}"/>
              </a:ext>
            </a:extLst>
          </p:cNvPr>
          <p:cNvSpPr txBox="1"/>
          <p:nvPr/>
        </p:nvSpPr>
        <p:spPr>
          <a:xfrm>
            <a:off x="226380" y="73643"/>
            <a:ext cx="8553636" cy="1477328"/>
          </a:xfrm>
          <a:prstGeom prst="rect">
            <a:avLst/>
          </a:prstGeom>
          <a:noFill/>
        </p:spPr>
        <p:txBody>
          <a:bodyPr wrap="square">
            <a:spAutoFit/>
          </a:bodyPr>
          <a:lstStyle/>
          <a:p>
            <a:r>
              <a:rPr lang="en-US" dirty="0"/>
              <a:t>Scala Thread</a:t>
            </a:r>
          </a:p>
          <a:p>
            <a:r>
              <a:rPr lang="en-US" dirty="0"/>
              <a:t>There are two ways to create a thread:</a:t>
            </a:r>
          </a:p>
          <a:p>
            <a:endParaRPr lang="en-US" dirty="0"/>
          </a:p>
          <a:p>
            <a:r>
              <a:rPr lang="en-US" dirty="0"/>
              <a:t>By extending Thread class</a:t>
            </a:r>
          </a:p>
          <a:p>
            <a:r>
              <a:rPr lang="en-US" dirty="0"/>
              <a:t>By implementing Runnable interface</a:t>
            </a:r>
            <a:endParaRPr lang="en-IN" dirty="0"/>
          </a:p>
        </p:txBody>
      </p:sp>
      <p:sp>
        <p:nvSpPr>
          <p:cNvPr id="5" name="TextBox 4">
            <a:extLst>
              <a:ext uri="{FF2B5EF4-FFF2-40B4-BE49-F238E27FC236}">
                <a16:creationId xmlns:a16="http://schemas.microsoft.com/office/drawing/2014/main" id="{56E3D5DB-BABE-18CD-F8BE-7D498681FDF0}"/>
              </a:ext>
            </a:extLst>
          </p:cNvPr>
          <p:cNvSpPr txBox="1"/>
          <p:nvPr/>
        </p:nvSpPr>
        <p:spPr>
          <a:xfrm>
            <a:off x="4363374" y="1815380"/>
            <a:ext cx="4572000" cy="3693319"/>
          </a:xfrm>
          <a:prstGeom prst="rect">
            <a:avLst/>
          </a:prstGeom>
          <a:noFill/>
        </p:spPr>
        <p:txBody>
          <a:bodyPr wrap="square">
            <a:spAutoFit/>
          </a:bodyPr>
          <a:lstStyle/>
          <a:p>
            <a:r>
              <a:rPr lang="en-US" dirty="0"/>
              <a:t>class </a:t>
            </a:r>
            <a:r>
              <a:rPr lang="en-US" dirty="0" err="1"/>
              <a:t>Scala_Thread_Using_Extending_Thread</a:t>
            </a:r>
            <a:r>
              <a:rPr lang="en-US" dirty="0"/>
              <a:t> extends Thread {</a:t>
            </a:r>
          </a:p>
          <a:p>
            <a:r>
              <a:rPr lang="en-US" dirty="0"/>
              <a:t>  override def run() {</a:t>
            </a:r>
          </a:p>
          <a:p>
            <a:r>
              <a:rPr lang="en-US" dirty="0"/>
              <a:t>    </a:t>
            </a:r>
            <a:r>
              <a:rPr lang="en-US" dirty="0" err="1"/>
              <a:t>println</a:t>
            </a:r>
            <a:r>
              <a:rPr lang="en-US" dirty="0"/>
              <a:t>("Thread is running...");</a:t>
            </a:r>
          </a:p>
          <a:p>
            <a:r>
              <a:rPr lang="en-US" dirty="0"/>
              <a:t>  }</a:t>
            </a:r>
          </a:p>
          <a:p>
            <a:r>
              <a:rPr lang="en-US" dirty="0"/>
              <a:t>}</a:t>
            </a:r>
          </a:p>
          <a:p>
            <a:r>
              <a:rPr lang="en-US" dirty="0"/>
              <a:t>object </a:t>
            </a:r>
            <a:r>
              <a:rPr lang="en-US" dirty="0" err="1"/>
              <a:t>MainObject_thread</a:t>
            </a:r>
            <a:r>
              <a:rPr lang="en-US" dirty="0"/>
              <a:t>{</a:t>
            </a:r>
          </a:p>
          <a:p>
            <a:r>
              <a:rPr lang="en-US" dirty="0"/>
              <a:t>  def main(</a:t>
            </a:r>
            <a:r>
              <a:rPr lang="en-US" dirty="0" err="1"/>
              <a:t>args:Array</a:t>
            </a:r>
            <a:r>
              <a:rPr lang="en-US" dirty="0"/>
              <a:t>[String]){</a:t>
            </a:r>
          </a:p>
          <a:p>
            <a:r>
              <a:rPr lang="en-US" dirty="0"/>
              <a:t>    var t = new </a:t>
            </a:r>
            <a:r>
              <a:rPr lang="en-US" dirty="0" err="1"/>
              <a:t>Scala_Thread_Using_Extending_Thread</a:t>
            </a:r>
            <a:r>
              <a:rPr lang="en-US" dirty="0"/>
              <a:t>()</a:t>
            </a:r>
          </a:p>
          <a:p>
            <a:r>
              <a:rPr lang="en-US" dirty="0"/>
              <a:t>    </a:t>
            </a:r>
            <a:r>
              <a:rPr lang="en-US" dirty="0" err="1"/>
              <a:t>t.start</a:t>
            </a:r>
            <a:r>
              <a:rPr lang="en-US" dirty="0"/>
              <a:t>()</a:t>
            </a:r>
          </a:p>
          <a:p>
            <a:r>
              <a:rPr lang="en-US" dirty="0"/>
              <a:t>  }</a:t>
            </a:r>
          </a:p>
          <a:p>
            <a:r>
              <a:rPr lang="en-US" dirty="0"/>
              <a:t>}</a:t>
            </a:r>
            <a:endParaRPr lang="en-IN" dirty="0"/>
          </a:p>
        </p:txBody>
      </p:sp>
      <p:sp>
        <p:nvSpPr>
          <p:cNvPr id="7" name="TextBox 6">
            <a:extLst>
              <a:ext uri="{FF2B5EF4-FFF2-40B4-BE49-F238E27FC236}">
                <a16:creationId xmlns:a16="http://schemas.microsoft.com/office/drawing/2014/main" id="{66ED1478-6A46-7C82-E96A-10E20BCDD896}"/>
              </a:ext>
            </a:extLst>
          </p:cNvPr>
          <p:cNvSpPr txBox="1"/>
          <p:nvPr/>
        </p:nvSpPr>
        <p:spPr>
          <a:xfrm>
            <a:off x="315157" y="1815380"/>
            <a:ext cx="4572000" cy="369332"/>
          </a:xfrm>
          <a:prstGeom prst="rect">
            <a:avLst/>
          </a:prstGeom>
          <a:noFill/>
        </p:spPr>
        <p:txBody>
          <a:bodyPr wrap="square">
            <a:spAutoFit/>
          </a:bodyPr>
          <a:lstStyle/>
          <a:p>
            <a:r>
              <a:rPr lang="en-US" dirty="0"/>
              <a:t>By extending Thread class</a:t>
            </a:r>
          </a:p>
        </p:txBody>
      </p:sp>
    </p:spTree>
    <p:extLst>
      <p:ext uri="{BB962C8B-B14F-4D97-AF65-F5344CB8AC3E}">
        <p14:creationId xmlns:p14="http://schemas.microsoft.com/office/powerpoint/2010/main" val="889723202"/>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DF2DF24-85D5-AAC8-3D7D-045C81116EF6}"/>
              </a:ext>
            </a:extLst>
          </p:cNvPr>
          <p:cNvSpPr txBox="1"/>
          <p:nvPr/>
        </p:nvSpPr>
        <p:spPr>
          <a:xfrm>
            <a:off x="64363" y="79874"/>
            <a:ext cx="9015274" cy="1477328"/>
          </a:xfrm>
          <a:prstGeom prst="rect">
            <a:avLst/>
          </a:prstGeom>
          <a:noFill/>
        </p:spPr>
        <p:txBody>
          <a:bodyPr wrap="square">
            <a:spAutoFit/>
          </a:bodyPr>
          <a:lstStyle/>
          <a:p>
            <a:r>
              <a:rPr lang="en-US" dirty="0"/>
              <a:t>Scala Thread Methods</a:t>
            </a:r>
          </a:p>
          <a:p>
            <a:r>
              <a:rPr lang="en-US" dirty="0"/>
              <a:t>Thread class provides various methods to deals with thread's </a:t>
            </a:r>
            <a:r>
              <a:rPr lang="en-US" dirty="0" err="1"/>
              <a:t>states.wecan</a:t>
            </a:r>
            <a:r>
              <a:rPr lang="en-US" dirty="0"/>
              <a:t> use these methods to control the flow of thread.</a:t>
            </a:r>
          </a:p>
          <a:p>
            <a:endParaRPr lang="en-US" dirty="0"/>
          </a:p>
          <a:p>
            <a:r>
              <a:rPr lang="en-US" dirty="0"/>
              <a:t>The following table contains commonly used methods of Thread class.</a:t>
            </a:r>
            <a:endParaRPr lang="en-IN" dirty="0"/>
          </a:p>
        </p:txBody>
      </p:sp>
      <p:pic>
        <p:nvPicPr>
          <p:cNvPr id="7" name="Picture 6" descr="Graphical user interface, text, application, email&#10;&#10;Description automatically generated">
            <a:extLst>
              <a:ext uri="{FF2B5EF4-FFF2-40B4-BE49-F238E27FC236}">
                <a16:creationId xmlns:a16="http://schemas.microsoft.com/office/drawing/2014/main" id="{AB22443C-1F52-4ACD-F1CD-6E3585136C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8729" y="1750921"/>
            <a:ext cx="8062659" cy="5433531"/>
          </a:xfrm>
          <a:prstGeom prst="rect">
            <a:avLst/>
          </a:prstGeom>
        </p:spPr>
      </p:pic>
    </p:spTree>
    <p:extLst>
      <p:ext uri="{BB962C8B-B14F-4D97-AF65-F5344CB8AC3E}">
        <p14:creationId xmlns:p14="http://schemas.microsoft.com/office/powerpoint/2010/main" val="1016720253"/>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75492B1-A53C-0F9F-32C7-8347BFF30F11}"/>
              </a:ext>
            </a:extLst>
          </p:cNvPr>
          <p:cNvSpPr txBox="1"/>
          <p:nvPr/>
        </p:nvSpPr>
        <p:spPr>
          <a:xfrm>
            <a:off x="181991" y="194387"/>
            <a:ext cx="8828843" cy="923330"/>
          </a:xfrm>
          <a:prstGeom prst="rect">
            <a:avLst/>
          </a:prstGeom>
          <a:noFill/>
        </p:spPr>
        <p:txBody>
          <a:bodyPr wrap="square">
            <a:spAutoFit/>
          </a:bodyPr>
          <a:lstStyle/>
          <a:p>
            <a:r>
              <a:rPr lang="en-US" dirty="0"/>
              <a:t>Scala Thread sleep() Method</a:t>
            </a:r>
          </a:p>
          <a:p>
            <a:r>
              <a:rPr lang="en-US" dirty="0"/>
              <a:t>The sleep() method is used to sleep thread for the specified time. It takes time in milliseconds as an argument.</a:t>
            </a:r>
            <a:endParaRPr lang="en-IN" dirty="0"/>
          </a:p>
        </p:txBody>
      </p:sp>
      <p:sp>
        <p:nvSpPr>
          <p:cNvPr id="5" name="TextBox 4">
            <a:extLst>
              <a:ext uri="{FF2B5EF4-FFF2-40B4-BE49-F238E27FC236}">
                <a16:creationId xmlns:a16="http://schemas.microsoft.com/office/drawing/2014/main" id="{2349A19F-B195-7289-0BD2-D18C7BB98397}"/>
              </a:ext>
            </a:extLst>
          </p:cNvPr>
          <p:cNvSpPr txBox="1"/>
          <p:nvPr/>
        </p:nvSpPr>
        <p:spPr>
          <a:xfrm>
            <a:off x="4247966" y="1197446"/>
            <a:ext cx="4572000" cy="5355312"/>
          </a:xfrm>
          <a:prstGeom prst="rect">
            <a:avLst/>
          </a:prstGeom>
          <a:noFill/>
        </p:spPr>
        <p:txBody>
          <a:bodyPr wrap="square">
            <a:spAutoFit/>
          </a:bodyPr>
          <a:lstStyle/>
          <a:p>
            <a:r>
              <a:rPr lang="en-IN" dirty="0"/>
              <a:t>class </a:t>
            </a:r>
            <a:r>
              <a:rPr lang="en-IN" dirty="0" err="1"/>
              <a:t>Scala_Thread_Sleep</a:t>
            </a:r>
            <a:r>
              <a:rPr lang="en-IN" dirty="0"/>
              <a:t> extends Thread {</a:t>
            </a:r>
          </a:p>
          <a:p>
            <a:r>
              <a:rPr lang="en-IN" dirty="0"/>
              <a:t>  override def run(){</a:t>
            </a:r>
          </a:p>
          <a:p>
            <a:r>
              <a:rPr lang="en-IN" dirty="0"/>
              <a:t>    for(</a:t>
            </a:r>
            <a:r>
              <a:rPr lang="en-IN" dirty="0" err="1"/>
              <a:t>i</a:t>
            </a:r>
            <a:r>
              <a:rPr lang="en-IN" dirty="0"/>
              <a:t>&lt;- 0 to 5){</a:t>
            </a:r>
          </a:p>
          <a:p>
            <a:r>
              <a:rPr lang="en-IN" dirty="0"/>
              <a:t>      </a:t>
            </a:r>
            <a:r>
              <a:rPr lang="en-IN" dirty="0" err="1"/>
              <a:t>println</a:t>
            </a:r>
            <a:r>
              <a:rPr lang="en-IN" dirty="0"/>
              <a:t>(</a:t>
            </a:r>
            <a:r>
              <a:rPr lang="en-IN" dirty="0" err="1"/>
              <a:t>i</a:t>
            </a:r>
            <a:r>
              <a:rPr lang="en-IN" dirty="0"/>
              <a:t>)</a:t>
            </a:r>
          </a:p>
          <a:p>
            <a:r>
              <a:rPr lang="en-IN" dirty="0"/>
              <a:t>      </a:t>
            </a:r>
            <a:r>
              <a:rPr lang="en-IN" dirty="0" err="1"/>
              <a:t>Thread.sleep</a:t>
            </a:r>
            <a:r>
              <a:rPr lang="en-IN" dirty="0"/>
              <a:t>(500)</a:t>
            </a:r>
          </a:p>
          <a:p>
            <a:r>
              <a:rPr lang="en-IN" dirty="0"/>
              <a:t>    }</a:t>
            </a:r>
          </a:p>
          <a:p>
            <a:r>
              <a:rPr lang="en-IN" dirty="0"/>
              <a:t>  }</a:t>
            </a:r>
          </a:p>
          <a:p>
            <a:endParaRPr lang="en-IN" dirty="0"/>
          </a:p>
          <a:p>
            <a:r>
              <a:rPr lang="en-IN" dirty="0"/>
              <a:t>}</a:t>
            </a:r>
          </a:p>
          <a:p>
            <a:r>
              <a:rPr lang="en-IN" dirty="0"/>
              <a:t>object </a:t>
            </a:r>
            <a:r>
              <a:rPr lang="en-IN" dirty="0" err="1"/>
              <a:t>Scala_Thread_Sleep_obj</a:t>
            </a:r>
            <a:r>
              <a:rPr lang="en-IN" dirty="0"/>
              <a:t>{</a:t>
            </a:r>
          </a:p>
          <a:p>
            <a:endParaRPr lang="en-IN" dirty="0"/>
          </a:p>
          <a:p>
            <a:r>
              <a:rPr lang="en-IN" dirty="0"/>
              <a:t>  def main(</a:t>
            </a:r>
            <a:r>
              <a:rPr lang="en-IN" dirty="0" err="1"/>
              <a:t>args</a:t>
            </a:r>
            <a:r>
              <a:rPr lang="en-IN" dirty="0"/>
              <a:t>: Array[String]): Unit = {</a:t>
            </a:r>
          </a:p>
          <a:p>
            <a:r>
              <a:rPr lang="en-IN" dirty="0"/>
              <a:t>    var t1 = new </a:t>
            </a:r>
            <a:r>
              <a:rPr lang="en-IN" dirty="0" err="1"/>
              <a:t>Scala_Thread_Sleep</a:t>
            </a:r>
            <a:r>
              <a:rPr lang="en-IN" dirty="0"/>
              <a:t>()</a:t>
            </a:r>
          </a:p>
          <a:p>
            <a:r>
              <a:rPr lang="en-IN" dirty="0"/>
              <a:t>    var t2 = new </a:t>
            </a:r>
            <a:r>
              <a:rPr lang="en-IN" dirty="0" err="1"/>
              <a:t>Scala_Thread_Sleep</a:t>
            </a:r>
            <a:r>
              <a:rPr lang="en-IN" dirty="0"/>
              <a:t>()</a:t>
            </a:r>
          </a:p>
          <a:p>
            <a:r>
              <a:rPr lang="en-IN" dirty="0"/>
              <a:t>    t1.start()</a:t>
            </a:r>
          </a:p>
          <a:p>
            <a:r>
              <a:rPr lang="en-IN" dirty="0"/>
              <a:t>    t2.start()</a:t>
            </a:r>
          </a:p>
          <a:p>
            <a:r>
              <a:rPr lang="en-IN" dirty="0"/>
              <a:t>  }</a:t>
            </a:r>
          </a:p>
          <a:p>
            <a:r>
              <a:rPr lang="en-IN" dirty="0"/>
              <a:t>}</a:t>
            </a:r>
          </a:p>
          <a:p>
            <a:endParaRPr lang="en-IN" dirty="0"/>
          </a:p>
        </p:txBody>
      </p:sp>
    </p:spTree>
    <p:extLst>
      <p:ext uri="{BB962C8B-B14F-4D97-AF65-F5344CB8AC3E}">
        <p14:creationId xmlns:p14="http://schemas.microsoft.com/office/powerpoint/2010/main" val="1914036365"/>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3141308-9F42-8262-600F-F5910113E1DF}"/>
              </a:ext>
            </a:extLst>
          </p:cNvPr>
          <p:cNvSpPr txBox="1"/>
          <p:nvPr/>
        </p:nvSpPr>
        <p:spPr>
          <a:xfrm>
            <a:off x="199746" y="236984"/>
            <a:ext cx="9104051" cy="1200329"/>
          </a:xfrm>
          <a:prstGeom prst="rect">
            <a:avLst/>
          </a:prstGeom>
          <a:noFill/>
        </p:spPr>
        <p:txBody>
          <a:bodyPr wrap="square">
            <a:spAutoFit/>
          </a:bodyPr>
          <a:lstStyle/>
          <a:p>
            <a:r>
              <a:rPr lang="en-US" dirty="0"/>
              <a:t>Scala Thread join() Method Example</a:t>
            </a:r>
          </a:p>
          <a:p>
            <a:r>
              <a:rPr lang="en-US" dirty="0"/>
              <a:t>The join() method waits for a thread to die. In other words, The join() method is used to hold the execution of currently running thread until the specified thread finished it's execution.</a:t>
            </a:r>
          </a:p>
          <a:p>
            <a:endParaRPr lang="en-US" dirty="0"/>
          </a:p>
        </p:txBody>
      </p:sp>
      <p:sp>
        <p:nvSpPr>
          <p:cNvPr id="5" name="TextBox 4">
            <a:extLst>
              <a:ext uri="{FF2B5EF4-FFF2-40B4-BE49-F238E27FC236}">
                <a16:creationId xmlns:a16="http://schemas.microsoft.com/office/drawing/2014/main" id="{AB70AC6F-EDEC-B9EC-404C-2CF4ABB66717}"/>
              </a:ext>
            </a:extLst>
          </p:cNvPr>
          <p:cNvSpPr txBox="1"/>
          <p:nvPr/>
        </p:nvSpPr>
        <p:spPr>
          <a:xfrm>
            <a:off x="3497802" y="1437313"/>
            <a:ext cx="5539666" cy="5632311"/>
          </a:xfrm>
          <a:prstGeom prst="rect">
            <a:avLst/>
          </a:prstGeom>
          <a:noFill/>
        </p:spPr>
        <p:txBody>
          <a:bodyPr wrap="square">
            <a:spAutoFit/>
          </a:bodyPr>
          <a:lstStyle/>
          <a:p>
            <a:r>
              <a:rPr lang="en-IN" dirty="0"/>
              <a:t>class </a:t>
            </a:r>
            <a:r>
              <a:rPr lang="en-IN" dirty="0" err="1"/>
              <a:t>Scala_Thread_join</a:t>
            </a:r>
            <a:r>
              <a:rPr lang="en-IN" dirty="0"/>
              <a:t>  extends Thread {</a:t>
            </a:r>
          </a:p>
          <a:p>
            <a:r>
              <a:rPr lang="en-IN" dirty="0"/>
              <a:t>  override def run(){</a:t>
            </a:r>
          </a:p>
          <a:p>
            <a:r>
              <a:rPr lang="en-IN" dirty="0"/>
              <a:t>    for(</a:t>
            </a:r>
            <a:r>
              <a:rPr lang="en-IN" dirty="0" err="1"/>
              <a:t>i</a:t>
            </a:r>
            <a:r>
              <a:rPr lang="en-IN" dirty="0"/>
              <a:t>&lt;- 0 to 5){</a:t>
            </a:r>
          </a:p>
          <a:p>
            <a:r>
              <a:rPr lang="en-IN" dirty="0"/>
              <a:t>      </a:t>
            </a:r>
            <a:r>
              <a:rPr lang="en-IN" dirty="0" err="1"/>
              <a:t>println</a:t>
            </a:r>
            <a:r>
              <a:rPr lang="en-IN" dirty="0"/>
              <a:t>(</a:t>
            </a:r>
            <a:r>
              <a:rPr lang="en-IN" dirty="0" err="1"/>
              <a:t>i</a:t>
            </a:r>
            <a:r>
              <a:rPr lang="en-IN" dirty="0"/>
              <a:t>)</a:t>
            </a:r>
          </a:p>
          <a:p>
            <a:r>
              <a:rPr lang="en-IN" dirty="0"/>
              <a:t>      </a:t>
            </a:r>
            <a:r>
              <a:rPr lang="en-IN" dirty="0" err="1"/>
              <a:t>Thread.sleep</a:t>
            </a:r>
            <a:r>
              <a:rPr lang="en-IN" dirty="0"/>
              <a:t>(500)</a:t>
            </a:r>
          </a:p>
          <a:p>
            <a:r>
              <a:rPr lang="en-IN" dirty="0"/>
              <a:t>    }</a:t>
            </a:r>
          </a:p>
          <a:p>
            <a:r>
              <a:rPr lang="en-IN" dirty="0"/>
              <a:t>  }</a:t>
            </a:r>
          </a:p>
          <a:p>
            <a:r>
              <a:rPr lang="en-IN" dirty="0"/>
              <a:t>}</a:t>
            </a:r>
          </a:p>
          <a:p>
            <a:r>
              <a:rPr lang="en-IN" dirty="0"/>
              <a:t>object </a:t>
            </a:r>
            <a:r>
              <a:rPr lang="en-IN" dirty="0" err="1"/>
              <a:t>Scala_Thread_join_obj</a:t>
            </a:r>
            <a:r>
              <a:rPr lang="en-IN" dirty="0"/>
              <a:t>{</a:t>
            </a:r>
          </a:p>
          <a:p>
            <a:endParaRPr lang="en-IN" dirty="0"/>
          </a:p>
          <a:p>
            <a:r>
              <a:rPr lang="en-IN" dirty="0"/>
              <a:t>  def main(</a:t>
            </a:r>
            <a:r>
              <a:rPr lang="en-IN" dirty="0" err="1"/>
              <a:t>args</a:t>
            </a:r>
            <a:r>
              <a:rPr lang="en-IN" dirty="0"/>
              <a:t>: Array[String]): Unit = {</a:t>
            </a:r>
          </a:p>
          <a:p>
            <a:r>
              <a:rPr lang="en-IN" dirty="0"/>
              <a:t>    var t1 = new </a:t>
            </a:r>
            <a:r>
              <a:rPr lang="en-IN" dirty="0" err="1"/>
              <a:t>Scala_Thread_join</a:t>
            </a:r>
            <a:r>
              <a:rPr lang="en-IN" dirty="0"/>
              <a:t>()</a:t>
            </a:r>
          </a:p>
          <a:p>
            <a:r>
              <a:rPr lang="en-IN" dirty="0"/>
              <a:t>    var t2 = new </a:t>
            </a:r>
            <a:r>
              <a:rPr lang="en-IN" dirty="0" err="1"/>
              <a:t>Scala_Thread_join</a:t>
            </a:r>
            <a:r>
              <a:rPr lang="en-IN" dirty="0"/>
              <a:t>()</a:t>
            </a:r>
          </a:p>
          <a:p>
            <a:r>
              <a:rPr lang="en-IN" dirty="0"/>
              <a:t>    var t3 = new </a:t>
            </a:r>
            <a:r>
              <a:rPr lang="en-IN" dirty="0" err="1"/>
              <a:t>Scala_Thread_join</a:t>
            </a:r>
            <a:r>
              <a:rPr lang="en-IN" dirty="0"/>
              <a:t>()</a:t>
            </a:r>
          </a:p>
          <a:p>
            <a:r>
              <a:rPr lang="en-IN" dirty="0"/>
              <a:t>    t1.start()</a:t>
            </a:r>
          </a:p>
          <a:p>
            <a:r>
              <a:rPr lang="en-IN" dirty="0"/>
              <a:t>    t1.join()</a:t>
            </a:r>
          </a:p>
          <a:p>
            <a:r>
              <a:rPr lang="en-IN" dirty="0"/>
              <a:t>    t2.start()</a:t>
            </a:r>
          </a:p>
          <a:p>
            <a:r>
              <a:rPr lang="en-IN" dirty="0"/>
              <a:t>    t3.start()</a:t>
            </a:r>
          </a:p>
          <a:p>
            <a:r>
              <a:rPr lang="en-IN" dirty="0"/>
              <a:t>  }</a:t>
            </a:r>
          </a:p>
          <a:p>
            <a:r>
              <a:rPr lang="en-IN" dirty="0"/>
              <a:t>}</a:t>
            </a:r>
          </a:p>
        </p:txBody>
      </p:sp>
    </p:spTree>
    <p:extLst>
      <p:ext uri="{BB962C8B-B14F-4D97-AF65-F5344CB8AC3E}">
        <p14:creationId xmlns:p14="http://schemas.microsoft.com/office/powerpoint/2010/main" val="2646469944"/>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3DCA3B3-8FB6-BD22-7C04-A1749B821E66}"/>
              </a:ext>
            </a:extLst>
          </p:cNvPr>
          <p:cNvSpPr txBox="1"/>
          <p:nvPr/>
        </p:nvSpPr>
        <p:spPr>
          <a:xfrm>
            <a:off x="581486" y="244110"/>
            <a:ext cx="8251795" cy="646331"/>
          </a:xfrm>
          <a:prstGeom prst="rect">
            <a:avLst/>
          </a:prstGeom>
          <a:noFill/>
        </p:spPr>
        <p:txBody>
          <a:bodyPr wrap="square">
            <a:spAutoFit/>
          </a:bodyPr>
          <a:lstStyle/>
          <a:p>
            <a:r>
              <a:rPr lang="en-US" dirty="0"/>
              <a:t>Scala </a:t>
            </a:r>
            <a:r>
              <a:rPr lang="en-US" dirty="0" err="1"/>
              <a:t>setName</a:t>
            </a:r>
            <a:r>
              <a:rPr lang="en-US" dirty="0"/>
              <a:t>() Method Example</a:t>
            </a:r>
          </a:p>
          <a:p>
            <a:r>
              <a:rPr lang="en-US" dirty="0"/>
              <a:t>In the following example, we are setting and getting names of threads.</a:t>
            </a:r>
            <a:endParaRPr lang="en-IN" dirty="0"/>
          </a:p>
        </p:txBody>
      </p:sp>
      <p:sp>
        <p:nvSpPr>
          <p:cNvPr id="5" name="TextBox 4">
            <a:extLst>
              <a:ext uri="{FF2B5EF4-FFF2-40B4-BE49-F238E27FC236}">
                <a16:creationId xmlns:a16="http://schemas.microsoft.com/office/drawing/2014/main" id="{F8AC899A-F510-4636-7FF9-4D4FD53465DF}"/>
              </a:ext>
            </a:extLst>
          </p:cNvPr>
          <p:cNvSpPr txBox="1"/>
          <p:nvPr/>
        </p:nvSpPr>
        <p:spPr>
          <a:xfrm>
            <a:off x="426129" y="1153019"/>
            <a:ext cx="7932198" cy="5632311"/>
          </a:xfrm>
          <a:prstGeom prst="rect">
            <a:avLst/>
          </a:prstGeom>
          <a:noFill/>
        </p:spPr>
        <p:txBody>
          <a:bodyPr wrap="square">
            <a:spAutoFit/>
          </a:bodyPr>
          <a:lstStyle/>
          <a:p>
            <a:r>
              <a:rPr lang="en-IN" dirty="0"/>
              <a:t>class </a:t>
            </a:r>
            <a:r>
              <a:rPr lang="en-IN" dirty="0" err="1"/>
              <a:t>Scala_Thread_setName_Method</a:t>
            </a:r>
            <a:r>
              <a:rPr lang="en-IN" dirty="0"/>
              <a:t>  extends Thread{</a:t>
            </a:r>
          </a:p>
          <a:p>
            <a:r>
              <a:rPr lang="en-IN" dirty="0"/>
              <a:t>  override def run(){</a:t>
            </a:r>
          </a:p>
          <a:p>
            <a:r>
              <a:rPr lang="en-IN" dirty="0"/>
              <a:t>    for(</a:t>
            </a:r>
            <a:r>
              <a:rPr lang="en-IN" dirty="0" err="1"/>
              <a:t>i</a:t>
            </a:r>
            <a:r>
              <a:rPr lang="en-IN" dirty="0"/>
              <a:t>&lt;- 0 to 5){</a:t>
            </a:r>
          </a:p>
          <a:p>
            <a:r>
              <a:rPr lang="en-IN" dirty="0"/>
              <a:t>      </a:t>
            </a:r>
            <a:r>
              <a:rPr lang="en-IN" dirty="0" err="1"/>
              <a:t>println</a:t>
            </a:r>
            <a:r>
              <a:rPr lang="en-IN" dirty="0"/>
              <a:t>(</a:t>
            </a:r>
            <a:r>
              <a:rPr lang="en-IN" dirty="0" err="1"/>
              <a:t>this.getName</a:t>
            </a:r>
            <a:r>
              <a:rPr lang="en-IN" dirty="0"/>
              <a:t>()+" - "+</a:t>
            </a:r>
            <a:r>
              <a:rPr lang="en-IN" dirty="0" err="1"/>
              <a:t>i</a:t>
            </a:r>
            <a:r>
              <a:rPr lang="en-IN" dirty="0"/>
              <a:t>)</a:t>
            </a:r>
          </a:p>
          <a:p>
            <a:r>
              <a:rPr lang="en-IN" dirty="0"/>
              <a:t>      </a:t>
            </a:r>
            <a:r>
              <a:rPr lang="en-IN" dirty="0" err="1"/>
              <a:t>Thread.sleep</a:t>
            </a:r>
            <a:r>
              <a:rPr lang="en-IN" dirty="0"/>
              <a:t>(500)</a:t>
            </a:r>
          </a:p>
          <a:p>
            <a:r>
              <a:rPr lang="en-IN" dirty="0"/>
              <a:t>    }</a:t>
            </a:r>
          </a:p>
          <a:p>
            <a:r>
              <a:rPr lang="en-IN" dirty="0"/>
              <a:t>  }</a:t>
            </a:r>
          </a:p>
          <a:p>
            <a:r>
              <a:rPr lang="en-IN" dirty="0"/>
              <a:t>}</a:t>
            </a:r>
          </a:p>
          <a:p>
            <a:r>
              <a:rPr lang="en-IN" dirty="0"/>
              <a:t>object  </a:t>
            </a:r>
            <a:r>
              <a:rPr lang="en-IN" dirty="0" err="1"/>
              <a:t>Scala_Thread_setName_Method_obj</a:t>
            </a:r>
            <a:r>
              <a:rPr lang="en-IN" dirty="0"/>
              <a:t>{</a:t>
            </a:r>
          </a:p>
          <a:p>
            <a:endParaRPr lang="en-IN" dirty="0"/>
          </a:p>
          <a:p>
            <a:r>
              <a:rPr lang="en-IN" dirty="0"/>
              <a:t>  def main(</a:t>
            </a:r>
            <a:r>
              <a:rPr lang="en-IN" dirty="0" err="1"/>
              <a:t>args</a:t>
            </a:r>
            <a:r>
              <a:rPr lang="en-IN" dirty="0"/>
              <a:t>: Array[String]): Unit = {</a:t>
            </a:r>
          </a:p>
          <a:p>
            <a:r>
              <a:rPr lang="en-IN" dirty="0"/>
              <a:t>    var t1 = new </a:t>
            </a:r>
            <a:r>
              <a:rPr lang="en-IN" dirty="0" err="1"/>
              <a:t>Scala_Thread_setName_Method</a:t>
            </a:r>
            <a:r>
              <a:rPr lang="en-IN" dirty="0"/>
              <a:t>()</a:t>
            </a:r>
          </a:p>
          <a:p>
            <a:r>
              <a:rPr lang="en-IN" dirty="0"/>
              <a:t>    var t2 = new </a:t>
            </a:r>
            <a:r>
              <a:rPr lang="en-IN" dirty="0" err="1"/>
              <a:t>Scala_Thread_setName_Method</a:t>
            </a:r>
            <a:r>
              <a:rPr lang="en-IN" dirty="0"/>
              <a:t>()</a:t>
            </a:r>
          </a:p>
          <a:p>
            <a:r>
              <a:rPr lang="en-IN" dirty="0"/>
              <a:t>    var t3 = new </a:t>
            </a:r>
            <a:r>
              <a:rPr lang="en-IN" dirty="0" err="1"/>
              <a:t>Scala_Thread_setName_Method</a:t>
            </a:r>
            <a:r>
              <a:rPr lang="en-IN" dirty="0"/>
              <a:t>()</a:t>
            </a:r>
          </a:p>
          <a:p>
            <a:r>
              <a:rPr lang="en-IN" dirty="0"/>
              <a:t>    t1.setName("First Thread")</a:t>
            </a:r>
          </a:p>
          <a:p>
            <a:r>
              <a:rPr lang="en-IN" dirty="0"/>
              <a:t>    t2.setName("Second Thread")</a:t>
            </a:r>
          </a:p>
          <a:p>
            <a:r>
              <a:rPr lang="en-IN" dirty="0"/>
              <a:t>    t1.start()</a:t>
            </a:r>
          </a:p>
          <a:p>
            <a:r>
              <a:rPr lang="en-IN" dirty="0"/>
              <a:t>    t2.start()</a:t>
            </a:r>
          </a:p>
          <a:p>
            <a:r>
              <a:rPr lang="en-IN" dirty="0"/>
              <a:t>  }</a:t>
            </a:r>
          </a:p>
          <a:p>
            <a:r>
              <a:rPr lang="en-IN" dirty="0"/>
              <a:t>}</a:t>
            </a:r>
          </a:p>
        </p:txBody>
      </p:sp>
    </p:spTree>
    <p:extLst>
      <p:ext uri="{BB962C8B-B14F-4D97-AF65-F5344CB8AC3E}">
        <p14:creationId xmlns:p14="http://schemas.microsoft.com/office/powerpoint/2010/main" val="4064009660"/>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56F8EE7-6ABE-649C-91B2-16F1E0A20279}"/>
              </a:ext>
            </a:extLst>
          </p:cNvPr>
          <p:cNvSpPr txBox="1"/>
          <p:nvPr/>
        </p:nvSpPr>
        <p:spPr>
          <a:xfrm>
            <a:off x="563731" y="238776"/>
            <a:ext cx="8349449" cy="923330"/>
          </a:xfrm>
          <a:prstGeom prst="rect">
            <a:avLst/>
          </a:prstGeom>
          <a:noFill/>
        </p:spPr>
        <p:txBody>
          <a:bodyPr wrap="square">
            <a:spAutoFit/>
          </a:bodyPr>
          <a:lstStyle/>
          <a:p>
            <a:r>
              <a:rPr lang="en-US" dirty="0"/>
              <a:t>Scala Thread Priority Example</a:t>
            </a:r>
          </a:p>
          <a:p>
            <a:r>
              <a:rPr lang="en-US" dirty="0"/>
              <a:t>We can set thread priority by using it's predefined method. The following example sets priority for the thread.</a:t>
            </a:r>
            <a:endParaRPr lang="en-IN" dirty="0"/>
          </a:p>
        </p:txBody>
      </p:sp>
      <p:sp>
        <p:nvSpPr>
          <p:cNvPr id="5" name="TextBox 4">
            <a:extLst>
              <a:ext uri="{FF2B5EF4-FFF2-40B4-BE49-F238E27FC236}">
                <a16:creationId xmlns:a16="http://schemas.microsoft.com/office/drawing/2014/main" id="{BC9F6AAE-6C29-CD07-AE31-9A57793AB366}"/>
              </a:ext>
            </a:extLst>
          </p:cNvPr>
          <p:cNvSpPr txBox="1"/>
          <p:nvPr/>
        </p:nvSpPr>
        <p:spPr>
          <a:xfrm>
            <a:off x="772357" y="1214451"/>
            <a:ext cx="7399538" cy="4832092"/>
          </a:xfrm>
          <a:prstGeom prst="rect">
            <a:avLst/>
          </a:prstGeom>
          <a:noFill/>
        </p:spPr>
        <p:txBody>
          <a:bodyPr wrap="square">
            <a:spAutoFit/>
          </a:bodyPr>
          <a:lstStyle/>
          <a:p>
            <a:r>
              <a:rPr lang="en-IN" sz="1400" dirty="0"/>
              <a:t>class </a:t>
            </a:r>
            <a:r>
              <a:rPr lang="en-IN" sz="1400" dirty="0" err="1"/>
              <a:t>Scala_Thread_Priority</a:t>
            </a:r>
            <a:r>
              <a:rPr lang="en-IN" sz="1400" dirty="0"/>
              <a:t> extends Thread {</a:t>
            </a:r>
          </a:p>
          <a:p>
            <a:r>
              <a:rPr lang="en-IN" sz="1400" dirty="0"/>
              <a:t>  override def run() {</a:t>
            </a:r>
          </a:p>
          <a:p>
            <a:r>
              <a:rPr lang="en-IN" sz="1400" dirty="0"/>
              <a:t>    for (</a:t>
            </a:r>
            <a:r>
              <a:rPr lang="en-IN" sz="1400" dirty="0" err="1"/>
              <a:t>i</a:t>
            </a:r>
            <a:r>
              <a:rPr lang="en-IN" sz="1400" dirty="0"/>
              <a:t> &lt;- 0 to 5) {</a:t>
            </a:r>
          </a:p>
          <a:p>
            <a:r>
              <a:rPr lang="en-IN" sz="1400" dirty="0"/>
              <a:t>      </a:t>
            </a:r>
            <a:r>
              <a:rPr lang="en-IN" sz="1400" dirty="0" err="1"/>
              <a:t>println</a:t>
            </a:r>
            <a:r>
              <a:rPr lang="en-IN" sz="1400" dirty="0"/>
              <a:t>(</a:t>
            </a:r>
            <a:r>
              <a:rPr lang="en-IN" sz="1400" dirty="0" err="1"/>
              <a:t>this.getName</a:t>
            </a:r>
            <a:r>
              <a:rPr lang="en-IN" sz="1400" dirty="0"/>
              <a:t>())</a:t>
            </a:r>
          </a:p>
          <a:p>
            <a:r>
              <a:rPr lang="en-IN" sz="1400" dirty="0"/>
              <a:t>      </a:t>
            </a:r>
            <a:r>
              <a:rPr lang="en-IN" sz="1400" dirty="0" err="1"/>
              <a:t>println</a:t>
            </a:r>
            <a:r>
              <a:rPr lang="en-IN" sz="1400" dirty="0"/>
              <a:t>(</a:t>
            </a:r>
            <a:r>
              <a:rPr lang="en-IN" sz="1400" dirty="0" err="1"/>
              <a:t>this.getPriority</a:t>
            </a:r>
            <a:r>
              <a:rPr lang="en-IN" sz="1400" dirty="0"/>
              <a:t>())</a:t>
            </a:r>
          </a:p>
          <a:p>
            <a:r>
              <a:rPr lang="en-IN" sz="1400" dirty="0"/>
              <a:t>      </a:t>
            </a:r>
            <a:r>
              <a:rPr lang="en-IN" sz="1400" dirty="0" err="1"/>
              <a:t>Thread.sleep</a:t>
            </a:r>
            <a:r>
              <a:rPr lang="en-IN" sz="1400" dirty="0"/>
              <a:t>(500)</a:t>
            </a:r>
          </a:p>
          <a:p>
            <a:r>
              <a:rPr lang="en-IN" sz="1400" dirty="0"/>
              <a:t>    }</a:t>
            </a:r>
          </a:p>
          <a:p>
            <a:r>
              <a:rPr lang="en-IN" sz="1400" dirty="0"/>
              <a:t>  }</a:t>
            </a:r>
          </a:p>
          <a:p>
            <a:r>
              <a:rPr lang="en-IN" sz="1400" dirty="0"/>
              <a:t>}</a:t>
            </a:r>
          </a:p>
          <a:p>
            <a:r>
              <a:rPr lang="en-IN" sz="1400" dirty="0"/>
              <a:t>object  </a:t>
            </a:r>
            <a:r>
              <a:rPr lang="en-IN" sz="1400" dirty="0" err="1"/>
              <a:t>Scala_Thread_Priority_obj</a:t>
            </a:r>
            <a:endParaRPr lang="en-IN" sz="1400" dirty="0"/>
          </a:p>
          <a:p>
            <a:r>
              <a:rPr lang="en-IN" sz="1400" dirty="0"/>
              <a:t>{</a:t>
            </a:r>
          </a:p>
          <a:p>
            <a:r>
              <a:rPr lang="en-IN" sz="1400" dirty="0"/>
              <a:t>  def main(</a:t>
            </a:r>
            <a:r>
              <a:rPr lang="en-IN" sz="1400" dirty="0" err="1"/>
              <a:t>args</a:t>
            </a:r>
            <a:r>
              <a:rPr lang="en-IN" sz="1400" dirty="0"/>
              <a:t>: Array[String]): Unit = {</a:t>
            </a:r>
          </a:p>
          <a:p>
            <a:r>
              <a:rPr lang="en-IN" sz="1400" dirty="0"/>
              <a:t>    var t1 = new </a:t>
            </a:r>
            <a:r>
              <a:rPr lang="en-IN" sz="1400" dirty="0" err="1"/>
              <a:t>Scala_Thread_Priority</a:t>
            </a:r>
            <a:r>
              <a:rPr lang="en-IN" sz="1400" dirty="0"/>
              <a:t>()</a:t>
            </a:r>
          </a:p>
          <a:p>
            <a:r>
              <a:rPr lang="en-IN" sz="1400" dirty="0"/>
              <a:t>    var t2 = new </a:t>
            </a:r>
            <a:r>
              <a:rPr lang="en-IN" sz="1400" dirty="0" err="1"/>
              <a:t>Scala_Thread_Priority</a:t>
            </a:r>
            <a:r>
              <a:rPr lang="en-IN" sz="1400" dirty="0"/>
              <a:t>()</a:t>
            </a:r>
          </a:p>
          <a:p>
            <a:r>
              <a:rPr lang="en-IN" sz="1400" dirty="0"/>
              <a:t>    t1.setName("First Thread")</a:t>
            </a:r>
          </a:p>
          <a:p>
            <a:r>
              <a:rPr lang="en-IN" sz="1400" dirty="0"/>
              <a:t>    t2.setName("Second Thread")</a:t>
            </a:r>
          </a:p>
          <a:p>
            <a:r>
              <a:rPr lang="en-IN" sz="1400" dirty="0"/>
              <a:t>    t1.setPriority(</a:t>
            </a:r>
            <a:r>
              <a:rPr lang="en-IN" sz="1400" dirty="0" err="1"/>
              <a:t>Thread.MIN_PRIORITY</a:t>
            </a:r>
            <a:r>
              <a:rPr lang="en-IN" sz="1400" dirty="0"/>
              <a:t>)</a:t>
            </a:r>
          </a:p>
          <a:p>
            <a:r>
              <a:rPr lang="en-IN" sz="1400" dirty="0"/>
              <a:t>    t2.setPriority(</a:t>
            </a:r>
            <a:r>
              <a:rPr lang="en-IN" sz="1400" dirty="0" err="1"/>
              <a:t>Thread.MAX_PRIORITY</a:t>
            </a:r>
            <a:r>
              <a:rPr lang="en-IN" sz="1400" dirty="0"/>
              <a:t>)</a:t>
            </a:r>
          </a:p>
          <a:p>
            <a:r>
              <a:rPr lang="en-IN" sz="1400" dirty="0"/>
              <a:t>    t1.start()</a:t>
            </a:r>
          </a:p>
          <a:p>
            <a:r>
              <a:rPr lang="en-IN" sz="1400" dirty="0"/>
              <a:t>    t2.start()</a:t>
            </a:r>
          </a:p>
          <a:p>
            <a:r>
              <a:rPr lang="en-IN" sz="1400" dirty="0"/>
              <a:t>  }</a:t>
            </a:r>
          </a:p>
          <a:p>
            <a:r>
              <a:rPr lang="en-IN" sz="1400" dirty="0"/>
              <a:t>}</a:t>
            </a:r>
          </a:p>
        </p:txBody>
      </p:sp>
    </p:spTree>
    <p:extLst>
      <p:ext uri="{BB962C8B-B14F-4D97-AF65-F5344CB8AC3E}">
        <p14:creationId xmlns:p14="http://schemas.microsoft.com/office/powerpoint/2010/main" val="493718100"/>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35DB52E-7C4D-D654-731E-60FFC870D11B}"/>
              </a:ext>
            </a:extLst>
          </p:cNvPr>
          <p:cNvSpPr txBox="1"/>
          <p:nvPr/>
        </p:nvSpPr>
        <p:spPr>
          <a:xfrm>
            <a:off x="2419165" y="833424"/>
            <a:ext cx="4572000" cy="6740307"/>
          </a:xfrm>
          <a:prstGeom prst="rect">
            <a:avLst/>
          </a:prstGeom>
          <a:noFill/>
        </p:spPr>
        <p:txBody>
          <a:bodyPr wrap="square">
            <a:spAutoFit/>
          </a:bodyPr>
          <a:lstStyle/>
          <a:p>
            <a:r>
              <a:rPr lang="en-IN" dirty="0"/>
              <a:t>class </a:t>
            </a:r>
            <a:r>
              <a:rPr lang="en-IN" dirty="0" err="1"/>
              <a:t>Scala_Thread_Multitasking</a:t>
            </a:r>
            <a:r>
              <a:rPr lang="en-IN" dirty="0"/>
              <a:t> extends  Thread {</a:t>
            </a:r>
          </a:p>
          <a:p>
            <a:r>
              <a:rPr lang="en-IN" dirty="0"/>
              <a:t>  override def run() {</a:t>
            </a:r>
          </a:p>
          <a:p>
            <a:r>
              <a:rPr lang="en-IN" dirty="0"/>
              <a:t>    for (</a:t>
            </a:r>
            <a:r>
              <a:rPr lang="en-IN" dirty="0" err="1"/>
              <a:t>i</a:t>
            </a:r>
            <a:r>
              <a:rPr lang="en-IN" dirty="0"/>
              <a:t> &lt;- 0 to 5) {</a:t>
            </a:r>
          </a:p>
          <a:p>
            <a:r>
              <a:rPr lang="en-IN" dirty="0"/>
              <a:t>      </a:t>
            </a:r>
            <a:r>
              <a:rPr lang="en-IN" dirty="0" err="1"/>
              <a:t>println</a:t>
            </a:r>
            <a:r>
              <a:rPr lang="en-IN" dirty="0"/>
              <a:t>(</a:t>
            </a:r>
            <a:r>
              <a:rPr lang="en-IN" dirty="0" err="1"/>
              <a:t>i</a:t>
            </a:r>
            <a:r>
              <a:rPr lang="en-IN" dirty="0"/>
              <a:t>)</a:t>
            </a:r>
          </a:p>
          <a:p>
            <a:r>
              <a:rPr lang="en-IN" dirty="0"/>
              <a:t>      </a:t>
            </a:r>
            <a:r>
              <a:rPr lang="en-IN" dirty="0" err="1"/>
              <a:t>Thread.sleep</a:t>
            </a:r>
            <a:r>
              <a:rPr lang="en-IN" dirty="0"/>
              <a:t>(500)</a:t>
            </a:r>
          </a:p>
          <a:p>
            <a:r>
              <a:rPr lang="en-IN" dirty="0"/>
              <a:t>    }</a:t>
            </a:r>
          </a:p>
          <a:p>
            <a:r>
              <a:rPr lang="en-IN" dirty="0"/>
              <a:t>  }</a:t>
            </a:r>
          </a:p>
          <a:p>
            <a:endParaRPr lang="en-IN" dirty="0"/>
          </a:p>
          <a:p>
            <a:r>
              <a:rPr lang="en-IN" dirty="0"/>
              <a:t>  def task() {</a:t>
            </a:r>
          </a:p>
          <a:p>
            <a:r>
              <a:rPr lang="en-IN" dirty="0"/>
              <a:t>    for (</a:t>
            </a:r>
            <a:r>
              <a:rPr lang="en-IN" dirty="0" err="1"/>
              <a:t>i</a:t>
            </a:r>
            <a:r>
              <a:rPr lang="en-IN" dirty="0"/>
              <a:t> &lt;- 0 to 5) {</a:t>
            </a:r>
          </a:p>
          <a:p>
            <a:r>
              <a:rPr lang="en-IN" dirty="0"/>
              <a:t>      </a:t>
            </a:r>
            <a:r>
              <a:rPr lang="en-IN" dirty="0" err="1"/>
              <a:t>println</a:t>
            </a:r>
            <a:r>
              <a:rPr lang="en-IN" dirty="0"/>
              <a:t>(</a:t>
            </a:r>
            <a:r>
              <a:rPr lang="en-IN" dirty="0" err="1"/>
              <a:t>i</a:t>
            </a:r>
            <a:r>
              <a:rPr lang="en-IN" dirty="0"/>
              <a:t>)</a:t>
            </a:r>
          </a:p>
          <a:p>
            <a:r>
              <a:rPr lang="en-IN" dirty="0"/>
              <a:t>      </a:t>
            </a:r>
            <a:r>
              <a:rPr lang="en-IN" dirty="0" err="1"/>
              <a:t>Thread.sleep</a:t>
            </a:r>
            <a:r>
              <a:rPr lang="en-IN" dirty="0"/>
              <a:t>(200)</a:t>
            </a:r>
          </a:p>
          <a:p>
            <a:r>
              <a:rPr lang="en-IN" dirty="0"/>
              <a:t>    }</a:t>
            </a:r>
          </a:p>
          <a:p>
            <a:r>
              <a:rPr lang="en-IN" dirty="0"/>
              <a:t>  }</a:t>
            </a:r>
          </a:p>
          <a:p>
            <a:r>
              <a:rPr lang="en-IN" dirty="0"/>
              <a:t>}</a:t>
            </a:r>
          </a:p>
          <a:p>
            <a:r>
              <a:rPr lang="en-IN" dirty="0"/>
              <a:t>object  </a:t>
            </a:r>
            <a:r>
              <a:rPr lang="en-IN" dirty="0" err="1"/>
              <a:t>Scala_Thread_Multitasking_obj</a:t>
            </a:r>
            <a:r>
              <a:rPr lang="en-IN" dirty="0"/>
              <a:t>{</a:t>
            </a:r>
          </a:p>
          <a:p>
            <a:endParaRPr lang="en-IN" dirty="0"/>
          </a:p>
          <a:p>
            <a:r>
              <a:rPr lang="en-IN" dirty="0"/>
              <a:t>  def main(</a:t>
            </a:r>
            <a:r>
              <a:rPr lang="en-IN" dirty="0" err="1"/>
              <a:t>args</a:t>
            </a:r>
            <a:r>
              <a:rPr lang="en-IN" dirty="0"/>
              <a:t>: Array[String]): Unit = {</a:t>
            </a:r>
          </a:p>
          <a:p>
            <a:r>
              <a:rPr lang="en-IN" dirty="0"/>
              <a:t>    var t1 = new </a:t>
            </a:r>
            <a:r>
              <a:rPr lang="en-IN" dirty="0" err="1"/>
              <a:t>Scala_Thread_Multitasking</a:t>
            </a:r>
            <a:r>
              <a:rPr lang="en-IN" dirty="0"/>
              <a:t>()</a:t>
            </a:r>
          </a:p>
          <a:p>
            <a:r>
              <a:rPr lang="en-IN" dirty="0"/>
              <a:t>    t1.start()</a:t>
            </a:r>
          </a:p>
          <a:p>
            <a:r>
              <a:rPr lang="en-IN" dirty="0"/>
              <a:t>    t1.task()</a:t>
            </a:r>
          </a:p>
          <a:p>
            <a:r>
              <a:rPr lang="en-IN" dirty="0"/>
              <a:t>  }</a:t>
            </a:r>
          </a:p>
          <a:p>
            <a:r>
              <a:rPr lang="en-IN" dirty="0"/>
              <a:t>}</a:t>
            </a:r>
          </a:p>
        </p:txBody>
      </p:sp>
    </p:spTree>
    <p:extLst>
      <p:ext uri="{BB962C8B-B14F-4D97-AF65-F5344CB8AC3E}">
        <p14:creationId xmlns:p14="http://schemas.microsoft.com/office/powerpoint/2010/main" val="24056339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BB5C621-0081-4D0C-854E-F271C7248C5E}"/>
              </a:ext>
            </a:extLst>
          </p:cNvPr>
          <p:cNvSpPr txBox="1"/>
          <p:nvPr/>
        </p:nvSpPr>
        <p:spPr>
          <a:xfrm>
            <a:off x="616997" y="529947"/>
            <a:ext cx="8287305" cy="1200329"/>
          </a:xfrm>
          <a:prstGeom prst="rect">
            <a:avLst/>
          </a:prstGeom>
          <a:noFill/>
        </p:spPr>
        <p:txBody>
          <a:bodyPr wrap="square">
            <a:spAutoFit/>
          </a:bodyPr>
          <a:lstStyle/>
          <a:p>
            <a:pPr algn="just"/>
            <a:r>
              <a:rPr lang="en-US" b="0" i="0" dirty="0">
                <a:solidFill>
                  <a:srgbClr val="FF0000"/>
                </a:solidFill>
                <a:effectLst/>
                <a:latin typeface="erdana"/>
              </a:rPr>
              <a:t>Scala Set</a:t>
            </a:r>
          </a:p>
          <a:p>
            <a:pPr algn="just"/>
            <a:r>
              <a:rPr lang="en-US" b="0" i="0" dirty="0">
                <a:solidFill>
                  <a:srgbClr val="333333"/>
                </a:solidFill>
                <a:effectLst/>
                <a:latin typeface="inter-regular"/>
              </a:rPr>
              <a:t>It is used to store unique elements in the set. It does not maintain any order for storing elements. You can apply various operations on them. It is defined in the </a:t>
            </a:r>
            <a:r>
              <a:rPr lang="en-US" b="0" i="0" dirty="0" err="1">
                <a:solidFill>
                  <a:srgbClr val="333333"/>
                </a:solidFill>
                <a:effectLst/>
                <a:latin typeface="inter-regular"/>
              </a:rPr>
              <a:t>Scala.collection.immutable</a:t>
            </a:r>
            <a:r>
              <a:rPr lang="en-US" b="0" i="0" dirty="0">
                <a:solidFill>
                  <a:srgbClr val="333333"/>
                </a:solidFill>
                <a:effectLst/>
                <a:latin typeface="inter-regular"/>
              </a:rPr>
              <a:t> package.</a:t>
            </a:r>
          </a:p>
        </p:txBody>
      </p:sp>
      <p:sp>
        <p:nvSpPr>
          <p:cNvPr id="8" name="TextBox 7">
            <a:extLst>
              <a:ext uri="{FF2B5EF4-FFF2-40B4-BE49-F238E27FC236}">
                <a16:creationId xmlns:a16="http://schemas.microsoft.com/office/drawing/2014/main" id="{7E9437AD-4B8A-433C-B11A-687C1CB98606}"/>
              </a:ext>
            </a:extLst>
          </p:cNvPr>
          <p:cNvSpPr txBox="1"/>
          <p:nvPr/>
        </p:nvSpPr>
        <p:spPr>
          <a:xfrm>
            <a:off x="466077" y="2239794"/>
            <a:ext cx="7852299" cy="923330"/>
          </a:xfrm>
          <a:prstGeom prst="rect">
            <a:avLst/>
          </a:prstGeom>
          <a:noFill/>
        </p:spPr>
        <p:txBody>
          <a:bodyPr wrap="square">
            <a:spAutoFit/>
          </a:bodyPr>
          <a:lstStyle/>
          <a:p>
            <a:pPr algn="just"/>
            <a:r>
              <a:rPr lang="nn-NO" b="0" i="0" dirty="0">
                <a:solidFill>
                  <a:srgbClr val="610B4B"/>
                </a:solidFill>
                <a:effectLst/>
                <a:latin typeface="erdana"/>
              </a:rPr>
              <a:t>Scala Set Syntax</a:t>
            </a:r>
          </a:p>
          <a:p>
            <a:pPr algn="just">
              <a:buFont typeface="+mj-lt"/>
              <a:buAutoNum type="arabicPeriod"/>
            </a:pPr>
            <a:r>
              <a:rPr lang="nn-NO" b="1" i="0" dirty="0">
                <a:solidFill>
                  <a:srgbClr val="006699"/>
                </a:solidFill>
                <a:effectLst/>
                <a:latin typeface="inter-regular"/>
              </a:rPr>
              <a:t>val</a:t>
            </a:r>
            <a:r>
              <a:rPr lang="nn-NO" b="0" i="0" dirty="0">
                <a:solidFill>
                  <a:srgbClr val="000000"/>
                </a:solidFill>
                <a:effectLst/>
                <a:latin typeface="inter-regular"/>
              </a:rPr>
              <a:t> variableName:Set[Type] = Set(element1, element2,... elementN) or  </a:t>
            </a:r>
          </a:p>
          <a:p>
            <a:pPr algn="just">
              <a:buFont typeface="+mj-lt"/>
              <a:buAutoNum type="arabicPeriod"/>
            </a:pPr>
            <a:r>
              <a:rPr lang="nn-NO" b="1" i="0" dirty="0">
                <a:solidFill>
                  <a:srgbClr val="006699"/>
                </a:solidFill>
                <a:effectLst/>
                <a:latin typeface="inter-regular"/>
              </a:rPr>
              <a:t>val</a:t>
            </a:r>
            <a:r>
              <a:rPr lang="nn-NO" b="0" i="0" dirty="0">
                <a:solidFill>
                  <a:srgbClr val="000000"/>
                </a:solidFill>
                <a:effectLst/>
                <a:latin typeface="inter-regular"/>
              </a:rPr>
              <a:t> variableName = Set(element1, element2,... elementN)  </a:t>
            </a:r>
          </a:p>
        </p:txBody>
      </p:sp>
    </p:spTree>
    <p:extLst>
      <p:ext uri="{BB962C8B-B14F-4D97-AF65-F5344CB8AC3E}">
        <p14:creationId xmlns:p14="http://schemas.microsoft.com/office/powerpoint/2010/main" val="1739110736"/>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127504994"/>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72962863"/>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08006129"/>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9364810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5BF4A65-F83A-460D-A166-3FB1B6A776D0}"/>
              </a:ext>
            </a:extLst>
          </p:cNvPr>
          <p:cNvSpPr txBox="1"/>
          <p:nvPr/>
        </p:nvSpPr>
        <p:spPr>
          <a:xfrm>
            <a:off x="97654" y="335845"/>
            <a:ext cx="8913181" cy="3693319"/>
          </a:xfrm>
          <a:prstGeom prst="rect">
            <a:avLst/>
          </a:prstGeom>
          <a:noFill/>
        </p:spPr>
        <p:txBody>
          <a:bodyPr wrap="square">
            <a:spAutoFit/>
          </a:bodyPr>
          <a:lstStyle/>
          <a:p>
            <a:r>
              <a:rPr lang="en-IN" dirty="0"/>
              <a:t>object </a:t>
            </a:r>
            <a:r>
              <a:rPr lang="en-IN" dirty="0" err="1"/>
              <a:t>Scala_Collections_Set</a:t>
            </a:r>
            <a:r>
              <a:rPr lang="en-IN" dirty="0"/>
              <a:t> {</a:t>
            </a:r>
          </a:p>
          <a:p>
            <a:r>
              <a:rPr lang="en-IN" dirty="0"/>
              <a:t>  def main(</a:t>
            </a:r>
            <a:r>
              <a:rPr lang="en-IN" dirty="0" err="1"/>
              <a:t>args</a:t>
            </a:r>
            <a:r>
              <a:rPr lang="en-IN" dirty="0"/>
              <a:t>: Array[String]): Unit = {</a:t>
            </a:r>
          </a:p>
          <a:p>
            <a:r>
              <a:rPr lang="en-IN" b="1" dirty="0">
                <a:solidFill>
                  <a:srgbClr val="FF0000"/>
                </a:solidFill>
              </a:rPr>
              <a:t>    </a:t>
            </a:r>
            <a:r>
              <a:rPr lang="en-IN" b="1" dirty="0" err="1">
                <a:solidFill>
                  <a:srgbClr val="FF0000"/>
                </a:solidFill>
              </a:rPr>
              <a:t>val</a:t>
            </a:r>
            <a:r>
              <a:rPr lang="en-IN" b="1" dirty="0">
                <a:solidFill>
                  <a:srgbClr val="FF0000"/>
                </a:solidFill>
              </a:rPr>
              <a:t> set1 = Set()                            // An empty set</a:t>
            </a:r>
          </a:p>
          <a:p>
            <a:r>
              <a:rPr lang="en-IN" b="1" dirty="0">
                <a:solidFill>
                  <a:srgbClr val="FF0000"/>
                </a:solidFill>
              </a:rPr>
              <a:t>    </a:t>
            </a:r>
            <a:r>
              <a:rPr lang="en-IN" b="1" dirty="0" err="1">
                <a:solidFill>
                  <a:srgbClr val="FF0000"/>
                </a:solidFill>
              </a:rPr>
              <a:t>val</a:t>
            </a:r>
            <a:r>
              <a:rPr lang="en-IN" b="1" dirty="0">
                <a:solidFill>
                  <a:srgbClr val="FF0000"/>
                </a:solidFill>
              </a:rPr>
              <a:t> </a:t>
            </a:r>
            <a:r>
              <a:rPr lang="en-IN" b="1" dirty="0" err="1">
                <a:solidFill>
                  <a:srgbClr val="FF0000"/>
                </a:solidFill>
              </a:rPr>
              <a:t>Mtech_Stu_Names</a:t>
            </a:r>
            <a:r>
              <a:rPr lang="en-IN" b="1" dirty="0">
                <a:solidFill>
                  <a:srgbClr val="FF0000"/>
                </a:solidFill>
              </a:rPr>
              <a:t> = Set("Somesh","Kapil","</a:t>
            </a:r>
            <a:r>
              <a:rPr lang="en-IN" b="1" dirty="0" err="1">
                <a:solidFill>
                  <a:srgbClr val="FF0000"/>
                </a:solidFill>
              </a:rPr>
              <a:t>Brijneder</a:t>
            </a:r>
            <a:r>
              <a:rPr lang="en-IN" b="1" dirty="0">
                <a:solidFill>
                  <a:srgbClr val="FF0000"/>
                </a:solidFill>
              </a:rPr>
              <a:t>","Ritika","</a:t>
            </a:r>
            <a:r>
              <a:rPr lang="en-IN" b="1" dirty="0" err="1">
                <a:solidFill>
                  <a:srgbClr val="FF0000"/>
                </a:solidFill>
              </a:rPr>
              <a:t>Tosseb</a:t>
            </a:r>
            <a:r>
              <a:rPr lang="en-IN" b="1" dirty="0">
                <a:solidFill>
                  <a:srgbClr val="FF0000"/>
                </a:solidFill>
              </a:rPr>
              <a:t>")    // Creating a set with elements</a:t>
            </a:r>
          </a:p>
          <a:p>
            <a:r>
              <a:rPr lang="en-IN" b="1" dirty="0">
                <a:solidFill>
                  <a:srgbClr val="FF0000"/>
                </a:solidFill>
              </a:rPr>
              <a:t>    </a:t>
            </a:r>
            <a:r>
              <a:rPr lang="en-IN" b="1" dirty="0" err="1">
                <a:solidFill>
                  <a:srgbClr val="FF0000"/>
                </a:solidFill>
              </a:rPr>
              <a:t>val</a:t>
            </a:r>
            <a:r>
              <a:rPr lang="en-IN" b="1" dirty="0">
                <a:solidFill>
                  <a:srgbClr val="FF0000"/>
                </a:solidFill>
              </a:rPr>
              <a:t> Mtech_Stu_Names1:Set[String] =Set("Somesh","Kapil","</a:t>
            </a:r>
            <a:r>
              <a:rPr lang="en-IN" b="1" dirty="0" err="1">
                <a:solidFill>
                  <a:srgbClr val="FF0000"/>
                </a:solidFill>
              </a:rPr>
              <a:t>Brijneder</a:t>
            </a:r>
            <a:r>
              <a:rPr lang="en-IN" b="1" dirty="0">
                <a:solidFill>
                  <a:srgbClr val="FF0000"/>
                </a:solidFill>
              </a:rPr>
              <a:t>","Ritika","</a:t>
            </a:r>
            <a:r>
              <a:rPr lang="en-IN" b="1" dirty="0" err="1">
                <a:solidFill>
                  <a:srgbClr val="FF0000"/>
                </a:solidFill>
              </a:rPr>
              <a:t>Tosseb</a:t>
            </a:r>
            <a:r>
              <a:rPr lang="en-IN" b="1" dirty="0">
                <a:solidFill>
                  <a:srgbClr val="FF0000"/>
                </a:solidFill>
              </a:rPr>
              <a:t>")</a:t>
            </a:r>
          </a:p>
          <a:p>
            <a:r>
              <a:rPr lang="en-IN" b="1" dirty="0">
                <a:solidFill>
                  <a:srgbClr val="FF0000"/>
                </a:solidFill>
              </a:rPr>
              <a:t>    </a:t>
            </a:r>
            <a:r>
              <a:rPr lang="en-IN" b="1" dirty="0" err="1">
                <a:solidFill>
                  <a:srgbClr val="FF0000"/>
                </a:solidFill>
              </a:rPr>
              <a:t>println</a:t>
            </a:r>
            <a:r>
              <a:rPr lang="en-IN" b="1" dirty="0">
                <a:solidFill>
                  <a:srgbClr val="FF0000"/>
                </a:solidFill>
              </a:rPr>
              <a:t>(set1)</a:t>
            </a:r>
          </a:p>
          <a:p>
            <a:r>
              <a:rPr lang="en-IN" dirty="0"/>
              <a:t>    </a:t>
            </a:r>
            <a:r>
              <a:rPr lang="en-IN" dirty="0" err="1"/>
              <a:t>println</a:t>
            </a:r>
            <a:r>
              <a:rPr lang="en-IN" dirty="0"/>
              <a:t>("First way to Defined Set:="+</a:t>
            </a:r>
            <a:r>
              <a:rPr lang="en-IN" dirty="0" err="1"/>
              <a:t>Mtech_Stu_Names</a:t>
            </a:r>
            <a:r>
              <a:rPr lang="en-IN" dirty="0"/>
              <a:t>)</a:t>
            </a:r>
          </a:p>
          <a:p>
            <a:r>
              <a:rPr lang="en-IN" dirty="0"/>
              <a:t>    </a:t>
            </a:r>
            <a:r>
              <a:rPr lang="en-IN" dirty="0" err="1"/>
              <a:t>println</a:t>
            </a:r>
            <a:r>
              <a:rPr lang="en-IN" dirty="0"/>
              <a:t>(</a:t>
            </a:r>
            <a:r>
              <a:rPr lang="en-IN" dirty="0" err="1"/>
              <a:t>s"Second</a:t>
            </a:r>
            <a:r>
              <a:rPr lang="en-IN" dirty="0"/>
              <a:t> way to Defined Set:=$Mtech_Stu_Names1")</a:t>
            </a:r>
          </a:p>
          <a:p>
            <a:r>
              <a:rPr lang="en-IN" dirty="0"/>
              <a:t>//    </a:t>
            </a:r>
            <a:r>
              <a:rPr lang="en-IN" dirty="0" err="1"/>
              <a:t>println</a:t>
            </a:r>
            <a:r>
              <a:rPr lang="en-IN" dirty="0"/>
              <a:t>(</a:t>
            </a:r>
            <a:r>
              <a:rPr lang="en-IN" dirty="0" err="1"/>
              <a:t>Mtech_Stu_Names.head</a:t>
            </a:r>
            <a:r>
              <a:rPr lang="en-IN" dirty="0"/>
              <a:t>)             // Returns first element present in the set</a:t>
            </a:r>
          </a:p>
          <a:p>
            <a:r>
              <a:rPr lang="en-IN" dirty="0"/>
              <a:t>//    </a:t>
            </a:r>
            <a:r>
              <a:rPr lang="en-IN" dirty="0" err="1"/>
              <a:t>println</a:t>
            </a:r>
            <a:r>
              <a:rPr lang="en-IN" dirty="0"/>
              <a:t>(</a:t>
            </a:r>
            <a:r>
              <a:rPr lang="en-IN" dirty="0" err="1"/>
              <a:t>Mtech_Stu_Names.tail</a:t>
            </a:r>
            <a:r>
              <a:rPr lang="en-IN" dirty="0"/>
              <a:t>)         // Returns all elements except first element.</a:t>
            </a:r>
          </a:p>
          <a:p>
            <a:r>
              <a:rPr lang="en-IN" dirty="0"/>
              <a:t>//    </a:t>
            </a:r>
            <a:r>
              <a:rPr lang="en-IN" dirty="0" err="1"/>
              <a:t>println</a:t>
            </a:r>
            <a:r>
              <a:rPr lang="en-IN" dirty="0"/>
              <a:t>(</a:t>
            </a:r>
            <a:r>
              <a:rPr lang="en-IN" dirty="0" err="1"/>
              <a:t>Mtech_Stu_Names.isEmpty</a:t>
            </a:r>
            <a:r>
              <a:rPr lang="en-IN" dirty="0"/>
              <a:t>)          // Returns either true or false</a:t>
            </a:r>
          </a:p>
          <a:p>
            <a:r>
              <a:rPr lang="en-IN" dirty="0"/>
              <a:t>  }</a:t>
            </a:r>
          </a:p>
        </p:txBody>
      </p:sp>
    </p:spTree>
    <p:extLst>
      <p:ext uri="{BB962C8B-B14F-4D97-AF65-F5344CB8AC3E}">
        <p14:creationId xmlns:p14="http://schemas.microsoft.com/office/powerpoint/2010/main" val="5725408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D3F983F-2CA7-405A-9370-806B9F2BA4CB}"/>
              </a:ext>
            </a:extLst>
          </p:cNvPr>
          <p:cNvSpPr txBox="1"/>
          <p:nvPr/>
        </p:nvSpPr>
        <p:spPr>
          <a:xfrm>
            <a:off x="93215" y="299167"/>
            <a:ext cx="4572000" cy="369332"/>
          </a:xfrm>
          <a:prstGeom prst="rect">
            <a:avLst/>
          </a:prstGeom>
          <a:noFill/>
        </p:spPr>
        <p:txBody>
          <a:bodyPr wrap="square">
            <a:spAutoFit/>
          </a:bodyPr>
          <a:lstStyle/>
          <a:p>
            <a:pPr algn="just"/>
            <a:r>
              <a:rPr lang="en-US" b="0" i="0" dirty="0">
                <a:solidFill>
                  <a:srgbClr val="FF0000"/>
                </a:solidFill>
                <a:effectLst/>
                <a:latin typeface="erdana"/>
              </a:rPr>
              <a:t>Scala Set Example: Merge two Set</a:t>
            </a:r>
          </a:p>
        </p:txBody>
      </p:sp>
      <p:sp>
        <p:nvSpPr>
          <p:cNvPr id="5" name="TextBox 4">
            <a:extLst>
              <a:ext uri="{FF2B5EF4-FFF2-40B4-BE49-F238E27FC236}">
                <a16:creationId xmlns:a16="http://schemas.microsoft.com/office/drawing/2014/main" id="{D5631F15-17D1-4FE7-B2AB-77DA8E05D486}"/>
              </a:ext>
            </a:extLst>
          </p:cNvPr>
          <p:cNvSpPr txBox="1"/>
          <p:nvPr/>
        </p:nvSpPr>
        <p:spPr>
          <a:xfrm>
            <a:off x="93215" y="1582340"/>
            <a:ext cx="8322815" cy="3693319"/>
          </a:xfrm>
          <a:prstGeom prst="rect">
            <a:avLst/>
          </a:prstGeom>
          <a:noFill/>
        </p:spPr>
        <p:txBody>
          <a:bodyPr wrap="square">
            <a:spAutoFit/>
          </a:bodyPr>
          <a:lstStyle/>
          <a:p>
            <a:r>
              <a:rPr lang="en-IN" dirty="0"/>
              <a:t>object </a:t>
            </a:r>
            <a:r>
              <a:rPr lang="en-IN" dirty="0" err="1"/>
              <a:t>Scala_Collections_Set_Mearge_Two_Set</a:t>
            </a:r>
            <a:endParaRPr lang="en-IN" dirty="0"/>
          </a:p>
          <a:p>
            <a:r>
              <a:rPr lang="en-IN" dirty="0"/>
              <a:t> {</a:t>
            </a:r>
          </a:p>
          <a:p>
            <a:r>
              <a:rPr lang="en-IN" dirty="0"/>
              <a:t>  def main(</a:t>
            </a:r>
            <a:r>
              <a:rPr lang="en-IN" dirty="0" err="1"/>
              <a:t>args</a:t>
            </a:r>
            <a:r>
              <a:rPr lang="en-IN" dirty="0"/>
              <a:t>: Array[String]): Unit =</a:t>
            </a:r>
          </a:p>
          <a:p>
            <a:r>
              <a:rPr lang="en-IN" dirty="0"/>
              <a:t> {</a:t>
            </a:r>
          </a:p>
          <a:p>
            <a:r>
              <a:rPr lang="en-IN" dirty="0"/>
              <a:t>    </a:t>
            </a:r>
            <a:r>
              <a:rPr lang="en-IN" dirty="0" err="1"/>
              <a:t>val</a:t>
            </a:r>
            <a:r>
              <a:rPr lang="en-IN" dirty="0"/>
              <a:t> name = Set("</a:t>
            </a:r>
            <a:r>
              <a:rPr lang="en-IN" dirty="0" err="1"/>
              <a:t>kapil</a:t>
            </a:r>
            <a:r>
              <a:rPr lang="en-IN" dirty="0"/>
              <a:t>","</a:t>
            </a:r>
            <a:r>
              <a:rPr lang="en-IN" dirty="0" err="1"/>
              <a:t>somesh</a:t>
            </a:r>
            <a:r>
              <a:rPr lang="en-IN" dirty="0"/>
              <a:t>","</a:t>
            </a:r>
            <a:r>
              <a:rPr lang="en-IN" dirty="0" err="1"/>
              <a:t>rohit</a:t>
            </a:r>
            <a:r>
              <a:rPr lang="en-IN" dirty="0"/>
              <a:t>","</a:t>
            </a:r>
            <a:r>
              <a:rPr lang="en-IN" dirty="0" err="1"/>
              <a:t>mohit</a:t>
            </a:r>
            <a:r>
              <a:rPr lang="en-IN" dirty="0"/>
              <a:t>")</a:t>
            </a:r>
          </a:p>
          <a:p>
            <a:r>
              <a:rPr lang="en-IN" dirty="0"/>
              <a:t>    </a:t>
            </a:r>
            <a:r>
              <a:rPr lang="en-IN" dirty="0" err="1"/>
              <a:t>val</a:t>
            </a:r>
            <a:r>
              <a:rPr lang="en-IN" dirty="0"/>
              <a:t> </a:t>
            </a:r>
            <a:r>
              <a:rPr lang="en-IN" dirty="0" err="1"/>
              <a:t>rollnumber</a:t>
            </a:r>
            <a:r>
              <a:rPr lang="en-IN" dirty="0"/>
              <a:t> = Set("101","102","103","104","105")</a:t>
            </a:r>
          </a:p>
          <a:p>
            <a:r>
              <a:rPr lang="en-IN" dirty="0"/>
              <a:t>    </a:t>
            </a:r>
            <a:r>
              <a:rPr lang="en-IN" dirty="0" err="1"/>
              <a:t>val</a:t>
            </a:r>
            <a:r>
              <a:rPr lang="en-IN" dirty="0"/>
              <a:t> </a:t>
            </a:r>
            <a:r>
              <a:rPr lang="en-IN" dirty="0" err="1"/>
              <a:t>mergeSet</a:t>
            </a:r>
            <a:r>
              <a:rPr lang="en-IN" dirty="0"/>
              <a:t> = name ++ </a:t>
            </a:r>
            <a:r>
              <a:rPr lang="en-IN" dirty="0" err="1"/>
              <a:t>rollnumber</a:t>
            </a:r>
            <a:r>
              <a:rPr lang="en-IN" dirty="0"/>
              <a:t>            // Merging two sets</a:t>
            </a:r>
          </a:p>
          <a:p>
            <a:r>
              <a:rPr lang="en-IN" dirty="0"/>
              <a:t>    </a:t>
            </a:r>
            <a:r>
              <a:rPr lang="en-IN" dirty="0" err="1"/>
              <a:t>println</a:t>
            </a:r>
            <a:r>
              <a:rPr lang="en-IN" dirty="0"/>
              <a:t>("Elements in games set: "+</a:t>
            </a:r>
            <a:r>
              <a:rPr lang="en-IN" dirty="0" err="1"/>
              <a:t>name.size</a:t>
            </a:r>
            <a:r>
              <a:rPr lang="en-IN" dirty="0"/>
              <a:t>)   // Return size of collection</a:t>
            </a:r>
          </a:p>
          <a:p>
            <a:r>
              <a:rPr lang="en-IN" dirty="0"/>
              <a:t>    </a:t>
            </a:r>
            <a:r>
              <a:rPr lang="en-IN" dirty="0" err="1"/>
              <a:t>println</a:t>
            </a:r>
            <a:r>
              <a:rPr lang="en-IN" dirty="0"/>
              <a:t>("Elements in alphabet set: "+</a:t>
            </a:r>
            <a:r>
              <a:rPr lang="en-IN" dirty="0" err="1"/>
              <a:t>rollnumber.size</a:t>
            </a:r>
            <a:r>
              <a:rPr lang="en-IN" dirty="0"/>
              <a:t>)</a:t>
            </a:r>
          </a:p>
          <a:p>
            <a:r>
              <a:rPr lang="en-IN" dirty="0"/>
              <a:t>    </a:t>
            </a:r>
            <a:r>
              <a:rPr lang="en-IN" dirty="0" err="1"/>
              <a:t>println</a:t>
            </a:r>
            <a:r>
              <a:rPr lang="en-IN" dirty="0"/>
              <a:t>("Elements in </a:t>
            </a:r>
            <a:r>
              <a:rPr lang="en-IN" dirty="0" err="1"/>
              <a:t>mergeSet</a:t>
            </a:r>
            <a:r>
              <a:rPr lang="en-IN" dirty="0"/>
              <a:t>: "+</a:t>
            </a:r>
            <a:r>
              <a:rPr lang="en-IN" dirty="0" err="1"/>
              <a:t>mergeSet.size</a:t>
            </a:r>
            <a:r>
              <a:rPr lang="en-IN" dirty="0"/>
              <a:t>)</a:t>
            </a:r>
          </a:p>
          <a:p>
            <a:r>
              <a:rPr lang="en-IN" dirty="0"/>
              <a:t>    </a:t>
            </a:r>
            <a:r>
              <a:rPr lang="en-IN" dirty="0" err="1"/>
              <a:t>println</a:t>
            </a:r>
            <a:r>
              <a:rPr lang="en-IN" dirty="0"/>
              <a:t>(</a:t>
            </a:r>
            <a:r>
              <a:rPr lang="en-IN" dirty="0" err="1"/>
              <a:t>mergeSet</a:t>
            </a:r>
            <a:r>
              <a:rPr lang="en-IN" dirty="0"/>
              <a:t>)</a:t>
            </a:r>
          </a:p>
          <a:p>
            <a:r>
              <a:rPr lang="en-IN" dirty="0"/>
              <a:t>  }</a:t>
            </a:r>
          </a:p>
          <a:p>
            <a:r>
              <a:rPr lang="en-IN" dirty="0"/>
              <a:t>}</a:t>
            </a:r>
          </a:p>
        </p:txBody>
      </p:sp>
      <p:sp>
        <p:nvSpPr>
          <p:cNvPr id="7" name="TextBox 6">
            <a:extLst>
              <a:ext uri="{FF2B5EF4-FFF2-40B4-BE49-F238E27FC236}">
                <a16:creationId xmlns:a16="http://schemas.microsoft.com/office/drawing/2014/main" id="{281165F6-B976-41DA-85A8-E3D292766086}"/>
              </a:ext>
            </a:extLst>
          </p:cNvPr>
          <p:cNvSpPr txBox="1"/>
          <p:nvPr/>
        </p:nvSpPr>
        <p:spPr>
          <a:xfrm>
            <a:off x="0" y="771436"/>
            <a:ext cx="7794593" cy="646331"/>
          </a:xfrm>
          <a:prstGeom prst="rect">
            <a:avLst/>
          </a:prstGeom>
          <a:noFill/>
        </p:spPr>
        <p:txBody>
          <a:bodyPr wrap="square">
            <a:spAutoFit/>
          </a:bodyPr>
          <a:lstStyle/>
          <a:p>
            <a:r>
              <a:rPr lang="en-US" dirty="0"/>
              <a:t>we can merge two sets into a single set. Scala provides a predefined method to merge sets. In this example, ++ method is used to merge two sets.</a:t>
            </a:r>
            <a:endParaRPr lang="en-IN" dirty="0"/>
          </a:p>
        </p:txBody>
      </p:sp>
    </p:spTree>
    <p:extLst>
      <p:ext uri="{BB962C8B-B14F-4D97-AF65-F5344CB8AC3E}">
        <p14:creationId xmlns:p14="http://schemas.microsoft.com/office/powerpoint/2010/main" val="33302513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4D9B011-C1CD-44D4-B740-02C4625F4A73}"/>
              </a:ext>
            </a:extLst>
          </p:cNvPr>
          <p:cNvSpPr txBox="1"/>
          <p:nvPr/>
        </p:nvSpPr>
        <p:spPr>
          <a:xfrm>
            <a:off x="226380" y="293833"/>
            <a:ext cx="7417294" cy="369332"/>
          </a:xfrm>
          <a:prstGeom prst="rect">
            <a:avLst/>
          </a:prstGeom>
          <a:noFill/>
        </p:spPr>
        <p:txBody>
          <a:bodyPr wrap="square">
            <a:spAutoFit/>
          </a:bodyPr>
          <a:lstStyle/>
          <a:p>
            <a:pPr algn="just"/>
            <a:r>
              <a:rPr lang="en-US" b="1" i="0" dirty="0">
                <a:solidFill>
                  <a:srgbClr val="FF0000"/>
                </a:solidFill>
                <a:effectLst/>
                <a:latin typeface="erdana"/>
              </a:rPr>
              <a:t>Scala Set Example: Adding and Removing Elements</a:t>
            </a:r>
          </a:p>
        </p:txBody>
      </p:sp>
      <p:sp>
        <p:nvSpPr>
          <p:cNvPr id="5" name="TextBox 4">
            <a:extLst>
              <a:ext uri="{FF2B5EF4-FFF2-40B4-BE49-F238E27FC236}">
                <a16:creationId xmlns:a16="http://schemas.microsoft.com/office/drawing/2014/main" id="{AD3B1788-63F2-4227-AF7F-447AE6C1E499}"/>
              </a:ext>
            </a:extLst>
          </p:cNvPr>
          <p:cNvSpPr txBox="1"/>
          <p:nvPr/>
        </p:nvSpPr>
        <p:spPr>
          <a:xfrm>
            <a:off x="386177" y="1055443"/>
            <a:ext cx="7541581" cy="3139321"/>
          </a:xfrm>
          <a:prstGeom prst="rect">
            <a:avLst/>
          </a:prstGeom>
          <a:noFill/>
        </p:spPr>
        <p:txBody>
          <a:bodyPr wrap="square">
            <a:spAutoFit/>
          </a:bodyPr>
          <a:lstStyle/>
          <a:p>
            <a:r>
              <a:rPr lang="en-IN" dirty="0"/>
              <a:t>object </a:t>
            </a:r>
            <a:r>
              <a:rPr lang="en-IN" dirty="0" err="1"/>
              <a:t>Scala_Collection_Set_Add_Remove</a:t>
            </a:r>
            <a:r>
              <a:rPr lang="en-IN" dirty="0"/>
              <a:t> </a:t>
            </a:r>
          </a:p>
          <a:p>
            <a:r>
              <a:rPr lang="en-IN" dirty="0"/>
              <a:t>{</a:t>
            </a:r>
          </a:p>
          <a:p>
            <a:r>
              <a:rPr lang="en-IN" dirty="0"/>
              <a:t>  def main(</a:t>
            </a:r>
            <a:r>
              <a:rPr lang="en-IN" dirty="0" err="1"/>
              <a:t>args</a:t>
            </a:r>
            <a:r>
              <a:rPr lang="en-IN" dirty="0"/>
              <a:t>: Array[String]): Unit =</a:t>
            </a:r>
          </a:p>
          <a:p>
            <a:r>
              <a:rPr lang="en-IN" dirty="0"/>
              <a:t> {</a:t>
            </a:r>
          </a:p>
          <a:p>
            <a:r>
              <a:rPr lang="en-IN" dirty="0"/>
              <a:t>    var </a:t>
            </a:r>
            <a:r>
              <a:rPr lang="en-IN" dirty="0" err="1"/>
              <a:t>Mtech_Stu_Name</a:t>
            </a:r>
            <a:r>
              <a:rPr lang="en-IN" dirty="0"/>
              <a:t>=Set("</a:t>
            </a:r>
            <a:r>
              <a:rPr lang="en-IN" dirty="0" err="1"/>
              <a:t>mk</a:t>
            </a:r>
            <a:r>
              <a:rPr lang="en-IN" dirty="0"/>
              <a:t>","</a:t>
            </a:r>
            <a:r>
              <a:rPr lang="en-IN" dirty="0" err="1"/>
              <a:t>jk</a:t>
            </a:r>
            <a:r>
              <a:rPr lang="en-IN" dirty="0"/>
              <a:t>","</a:t>
            </a:r>
            <a:r>
              <a:rPr lang="en-IN" dirty="0" err="1"/>
              <a:t>tk</a:t>
            </a:r>
            <a:r>
              <a:rPr lang="en-IN" dirty="0"/>
              <a:t>","np")</a:t>
            </a:r>
          </a:p>
          <a:p>
            <a:r>
              <a:rPr lang="en-IN" dirty="0"/>
              <a:t>  //    </a:t>
            </a:r>
            <a:r>
              <a:rPr lang="en-IN" dirty="0" err="1"/>
              <a:t>Mtech_Stu_Name.foreach</a:t>
            </a:r>
            <a:r>
              <a:rPr lang="en-IN" dirty="0"/>
              <a:t>((</a:t>
            </a:r>
            <a:r>
              <a:rPr lang="en-IN" dirty="0" err="1"/>
              <a:t>name:String</a:t>
            </a:r>
            <a:r>
              <a:rPr lang="en-IN" dirty="0"/>
              <a:t>)=&gt;</a:t>
            </a:r>
            <a:r>
              <a:rPr lang="en-IN" dirty="0" err="1"/>
              <a:t>println</a:t>
            </a:r>
            <a:r>
              <a:rPr lang="en-IN" dirty="0"/>
              <a:t>(name))</a:t>
            </a:r>
          </a:p>
          <a:p>
            <a:r>
              <a:rPr lang="en-IN" dirty="0"/>
              <a:t>    </a:t>
            </a:r>
            <a:r>
              <a:rPr lang="en-IN" dirty="0" err="1"/>
              <a:t>Mtech_Stu_Name</a:t>
            </a:r>
            <a:r>
              <a:rPr lang="en-IN" dirty="0"/>
              <a:t> -= "</a:t>
            </a:r>
            <a:r>
              <a:rPr lang="en-IN" dirty="0" err="1"/>
              <a:t>makhan</a:t>
            </a:r>
            <a:r>
              <a:rPr lang="en-IN" dirty="0"/>
              <a:t>"</a:t>
            </a:r>
          </a:p>
          <a:p>
            <a:r>
              <a:rPr lang="en-IN" dirty="0"/>
              <a:t>    </a:t>
            </a:r>
            <a:r>
              <a:rPr lang="en-IN" dirty="0" err="1"/>
              <a:t>Mtech_Stu_Name.foreach</a:t>
            </a:r>
            <a:r>
              <a:rPr lang="en-IN" dirty="0"/>
              <a:t>((</a:t>
            </a:r>
            <a:r>
              <a:rPr lang="en-IN" dirty="0" err="1"/>
              <a:t>name:String</a:t>
            </a:r>
            <a:r>
              <a:rPr lang="en-IN" dirty="0"/>
              <a:t>)=&gt;</a:t>
            </a:r>
            <a:r>
              <a:rPr lang="en-IN" dirty="0" err="1"/>
              <a:t>println</a:t>
            </a:r>
            <a:r>
              <a:rPr lang="en-IN" dirty="0"/>
              <a:t>(name))</a:t>
            </a:r>
          </a:p>
          <a:p>
            <a:endParaRPr lang="en-IN" dirty="0"/>
          </a:p>
          <a:p>
            <a:r>
              <a:rPr lang="en-IN" dirty="0"/>
              <a:t>  }</a:t>
            </a:r>
          </a:p>
          <a:p>
            <a:r>
              <a:rPr lang="en-IN" dirty="0"/>
              <a:t>}</a:t>
            </a:r>
          </a:p>
        </p:txBody>
      </p:sp>
    </p:spTree>
    <p:extLst>
      <p:ext uri="{BB962C8B-B14F-4D97-AF65-F5344CB8AC3E}">
        <p14:creationId xmlns:p14="http://schemas.microsoft.com/office/powerpoint/2010/main" val="37892119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5ABE31A-FD31-40CA-BD63-C5F4324E505D}"/>
              </a:ext>
            </a:extLst>
          </p:cNvPr>
          <p:cNvSpPr txBox="1"/>
          <p:nvPr/>
        </p:nvSpPr>
        <p:spPr>
          <a:xfrm>
            <a:off x="128726" y="379066"/>
            <a:ext cx="4572000" cy="369332"/>
          </a:xfrm>
          <a:prstGeom prst="rect">
            <a:avLst/>
          </a:prstGeom>
          <a:noFill/>
        </p:spPr>
        <p:txBody>
          <a:bodyPr wrap="square">
            <a:spAutoFit/>
          </a:bodyPr>
          <a:lstStyle/>
          <a:p>
            <a:pPr algn="just"/>
            <a:r>
              <a:rPr lang="en-IN" b="1" i="0" dirty="0">
                <a:solidFill>
                  <a:srgbClr val="FF0000"/>
                </a:solidFill>
                <a:effectLst/>
                <a:latin typeface="erdana"/>
              </a:rPr>
              <a:t>Iterating Set Elements using foreach loop</a:t>
            </a:r>
          </a:p>
        </p:txBody>
      </p:sp>
      <p:sp>
        <p:nvSpPr>
          <p:cNvPr id="6" name="TextBox 5">
            <a:extLst>
              <a:ext uri="{FF2B5EF4-FFF2-40B4-BE49-F238E27FC236}">
                <a16:creationId xmlns:a16="http://schemas.microsoft.com/office/drawing/2014/main" id="{B25D0902-047D-414D-ACAC-68E088623FBC}"/>
              </a:ext>
            </a:extLst>
          </p:cNvPr>
          <p:cNvSpPr txBox="1"/>
          <p:nvPr/>
        </p:nvSpPr>
        <p:spPr>
          <a:xfrm>
            <a:off x="572609" y="1263211"/>
            <a:ext cx="7799033" cy="1754326"/>
          </a:xfrm>
          <a:prstGeom prst="rect">
            <a:avLst/>
          </a:prstGeom>
          <a:noFill/>
        </p:spPr>
        <p:txBody>
          <a:bodyPr wrap="square">
            <a:spAutoFit/>
          </a:bodyPr>
          <a:lstStyle/>
          <a:p>
            <a:r>
              <a:rPr lang="en-IN" dirty="0"/>
              <a:t>object </a:t>
            </a:r>
            <a:r>
              <a:rPr lang="en-IN" dirty="0" err="1"/>
              <a:t>Scala_Collection_Iterating_elements_Foreach</a:t>
            </a:r>
            <a:r>
              <a:rPr lang="en-IN" dirty="0"/>
              <a:t> {</a:t>
            </a:r>
          </a:p>
          <a:p>
            <a:r>
              <a:rPr lang="en-IN" dirty="0"/>
              <a:t>  def main(</a:t>
            </a:r>
            <a:r>
              <a:rPr lang="en-IN" dirty="0" err="1"/>
              <a:t>args</a:t>
            </a:r>
            <a:r>
              <a:rPr lang="en-IN" dirty="0"/>
              <a:t>: Array[String]): Unit = {</a:t>
            </a:r>
          </a:p>
          <a:p>
            <a:r>
              <a:rPr lang="en-IN" dirty="0"/>
              <a:t>    var </a:t>
            </a:r>
            <a:r>
              <a:rPr lang="en-IN" dirty="0" err="1"/>
              <a:t>Mtech_Stu_names</a:t>
            </a:r>
            <a:r>
              <a:rPr lang="en-IN" dirty="0"/>
              <a:t> = Set("Somesh", "Rohit", "Kapil", "Mukesh")</a:t>
            </a:r>
          </a:p>
          <a:p>
            <a:r>
              <a:rPr lang="en-IN" dirty="0"/>
              <a:t>    </a:t>
            </a:r>
            <a:r>
              <a:rPr lang="en-IN" dirty="0" err="1"/>
              <a:t>Mtech_Stu_names.foreach</a:t>
            </a:r>
            <a:r>
              <a:rPr lang="en-IN" dirty="0"/>
              <a:t>((</a:t>
            </a:r>
            <a:r>
              <a:rPr lang="en-IN" dirty="0" err="1"/>
              <a:t>element:String</a:t>
            </a:r>
            <a:r>
              <a:rPr lang="en-IN" dirty="0"/>
              <a:t>)=&gt; </a:t>
            </a:r>
            <a:r>
              <a:rPr lang="en-IN" dirty="0" err="1"/>
              <a:t>println</a:t>
            </a:r>
            <a:r>
              <a:rPr lang="en-IN" dirty="0"/>
              <a:t>(element))</a:t>
            </a:r>
          </a:p>
          <a:p>
            <a:r>
              <a:rPr lang="en-IN" dirty="0"/>
              <a:t>  }</a:t>
            </a:r>
          </a:p>
          <a:p>
            <a:r>
              <a:rPr lang="en-IN" dirty="0"/>
              <a:t>}</a:t>
            </a:r>
          </a:p>
        </p:txBody>
      </p:sp>
      <p:sp>
        <p:nvSpPr>
          <p:cNvPr id="7" name="TextBox 6">
            <a:extLst>
              <a:ext uri="{FF2B5EF4-FFF2-40B4-BE49-F238E27FC236}">
                <a16:creationId xmlns:a16="http://schemas.microsoft.com/office/drawing/2014/main" id="{1E5DFE49-B4F0-4F66-A3BA-B1E12D0672F1}"/>
              </a:ext>
            </a:extLst>
          </p:cNvPr>
          <p:cNvSpPr txBox="1"/>
          <p:nvPr/>
        </p:nvSpPr>
        <p:spPr>
          <a:xfrm>
            <a:off x="298881" y="3913858"/>
            <a:ext cx="7051830" cy="369332"/>
          </a:xfrm>
          <a:prstGeom prst="rect">
            <a:avLst/>
          </a:prstGeom>
          <a:noFill/>
        </p:spPr>
        <p:txBody>
          <a:bodyPr wrap="square">
            <a:spAutoFit/>
          </a:bodyPr>
          <a:lstStyle/>
          <a:p>
            <a:pPr algn="just"/>
            <a:r>
              <a:rPr lang="en-IN" b="1" i="0" dirty="0">
                <a:solidFill>
                  <a:srgbClr val="FF0000"/>
                </a:solidFill>
                <a:effectLst/>
                <a:latin typeface="erdana"/>
              </a:rPr>
              <a:t>Iterating Set Elements using for  loop =?</a:t>
            </a:r>
          </a:p>
        </p:txBody>
      </p:sp>
    </p:spTree>
    <p:extLst>
      <p:ext uri="{BB962C8B-B14F-4D97-AF65-F5344CB8AC3E}">
        <p14:creationId xmlns:p14="http://schemas.microsoft.com/office/powerpoint/2010/main" val="23214741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07EE891-F362-461C-BBA7-EDCBC2A53FCC}"/>
              </a:ext>
            </a:extLst>
          </p:cNvPr>
          <p:cNvSpPr txBox="1"/>
          <p:nvPr/>
        </p:nvSpPr>
        <p:spPr>
          <a:xfrm>
            <a:off x="324035" y="332847"/>
            <a:ext cx="8711213" cy="1754326"/>
          </a:xfrm>
          <a:prstGeom prst="rect">
            <a:avLst/>
          </a:prstGeom>
          <a:noFill/>
        </p:spPr>
        <p:txBody>
          <a:bodyPr wrap="square">
            <a:spAutoFit/>
          </a:bodyPr>
          <a:lstStyle/>
          <a:p>
            <a:r>
              <a:rPr lang="en-US" b="1" dirty="0">
                <a:solidFill>
                  <a:srgbClr val="FF0000"/>
                </a:solidFill>
              </a:rPr>
              <a:t>Scala HashSet</a:t>
            </a:r>
          </a:p>
          <a:p>
            <a:r>
              <a:rPr lang="en-US" b="1" i="0" dirty="0">
                <a:solidFill>
                  <a:srgbClr val="273239"/>
                </a:solidFill>
                <a:effectLst/>
                <a:latin typeface="urw-din"/>
              </a:rPr>
              <a:t>HashSet</a:t>
            </a:r>
            <a:r>
              <a:rPr lang="en-US" b="0" i="0" dirty="0">
                <a:solidFill>
                  <a:srgbClr val="273239"/>
                </a:solidFill>
                <a:effectLst/>
                <a:latin typeface="urw-din"/>
              </a:rPr>
              <a:t> is sealed class. It extends immutable Set and </a:t>
            </a:r>
            <a:r>
              <a:rPr lang="en-US" b="0" i="0" dirty="0" err="1">
                <a:solidFill>
                  <a:srgbClr val="273239"/>
                </a:solidFill>
                <a:effectLst/>
                <a:latin typeface="urw-din"/>
              </a:rPr>
              <a:t>AbstractSet</a:t>
            </a:r>
            <a:r>
              <a:rPr lang="en-US" b="0" i="0" dirty="0">
                <a:solidFill>
                  <a:srgbClr val="273239"/>
                </a:solidFill>
                <a:effectLst/>
                <a:latin typeface="urw-din"/>
              </a:rPr>
              <a:t> trait. Hash code is used to store elements. It neither sorts the elements nor maintains insertion order . The Set interface implemented by the HashSet class, backed by a hash table . In Scala, A concrete implementation of Set semantics is known HashSet</a:t>
            </a:r>
            <a:r>
              <a:rPr lang="en-US" dirty="0"/>
              <a:t>.</a:t>
            </a:r>
          </a:p>
          <a:p>
            <a:endParaRPr lang="en-US" dirty="0"/>
          </a:p>
        </p:txBody>
      </p:sp>
      <p:sp>
        <p:nvSpPr>
          <p:cNvPr id="5" name="TextBox 4">
            <a:extLst>
              <a:ext uri="{FF2B5EF4-FFF2-40B4-BE49-F238E27FC236}">
                <a16:creationId xmlns:a16="http://schemas.microsoft.com/office/drawing/2014/main" id="{9806676F-E595-468C-A335-E3E914C3FA03}"/>
              </a:ext>
            </a:extLst>
          </p:cNvPr>
          <p:cNvSpPr txBox="1"/>
          <p:nvPr/>
        </p:nvSpPr>
        <p:spPr>
          <a:xfrm>
            <a:off x="255233" y="2087173"/>
            <a:ext cx="8711213" cy="923330"/>
          </a:xfrm>
          <a:prstGeom prst="rect">
            <a:avLst/>
          </a:prstGeom>
          <a:noFill/>
        </p:spPr>
        <p:txBody>
          <a:bodyPr wrap="square">
            <a:spAutoFit/>
          </a:bodyPr>
          <a:lstStyle/>
          <a:p>
            <a:r>
              <a:rPr lang="en-US" dirty="0"/>
              <a:t>Scala HashSet Example</a:t>
            </a:r>
          </a:p>
          <a:p>
            <a:r>
              <a:rPr lang="en-US" dirty="0"/>
              <a:t>In the following example, we have created a HashSet to store elements. Here, foreach is used to iterate elements.</a:t>
            </a:r>
            <a:endParaRPr lang="en-IN" dirty="0"/>
          </a:p>
        </p:txBody>
      </p:sp>
      <p:sp>
        <p:nvSpPr>
          <p:cNvPr id="8" name="TextBox 7">
            <a:extLst>
              <a:ext uri="{FF2B5EF4-FFF2-40B4-BE49-F238E27FC236}">
                <a16:creationId xmlns:a16="http://schemas.microsoft.com/office/drawing/2014/main" id="{D18BA506-9BC9-41CA-9360-F261EEC1A45F}"/>
              </a:ext>
            </a:extLst>
          </p:cNvPr>
          <p:cNvSpPr txBox="1"/>
          <p:nvPr/>
        </p:nvSpPr>
        <p:spPr>
          <a:xfrm>
            <a:off x="324035" y="3267956"/>
            <a:ext cx="8464858" cy="2862322"/>
          </a:xfrm>
          <a:prstGeom prst="rect">
            <a:avLst/>
          </a:prstGeom>
          <a:noFill/>
        </p:spPr>
        <p:txBody>
          <a:bodyPr wrap="square">
            <a:spAutoFit/>
          </a:bodyPr>
          <a:lstStyle/>
          <a:p>
            <a:r>
              <a:rPr lang="en-IN" dirty="0"/>
              <a:t>import </a:t>
            </a:r>
            <a:r>
              <a:rPr lang="en-IN" dirty="0" err="1"/>
              <a:t>scala.collection.immutable.HashSet</a:t>
            </a:r>
            <a:endParaRPr lang="en-IN" dirty="0"/>
          </a:p>
          <a:p>
            <a:r>
              <a:rPr lang="en-IN" dirty="0"/>
              <a:t>object </a:t>
            </a:r>
            <a:r>
              <a:rPr lang="en-IN" dirty="0" err="1"/>
              <a:t>Scala_Collection_HashSet</a:t>
            </a:r>
            <a:r>
              <a:rPr lang="en-IN" dirty="0"/>
              <a:t> {</a:t>
            </a:r>
          </a:p>
          <a:p>
            <a:r>
              <a:rPr lang="en-IN" dirty="0"/>
              <a:t>  def main(</a:t>
            </a:r>
            <a:r>
              <a:rPr lang="en-IN" dirty="0" err="1"/>
              <a:t>args</a:t>
            </a:r>
            <a:r>
              <a:rPr lang="en-IN" dirty="0"/>
              <a:t>: Array[String]): Unit = {</a:t>
            </a:r>
          </a:p>
          <a:p>
            <a:r>
              <a:rPr lang="en-IN" dirty="0"/>
              <a:t>    var </a:t>
            </a:r>
            <a:r>
              <a:rPr lang="en-IN" dirty="0" err="1"/>
              <a:t>Mtech_Stu_Name</a:t>
            </a:r>
            <a:r>
              <a:rPr lang="en-IN" dirty="0"/>
              <a:t> = HashSet("</a:t>
            </a:r>
            <a:r>
              <a:rPr lang="en-IN" dirty="0" err="1"/>
              <a:t>kapil</a:t>
            </a:r>
            <a:r>
              <a:rPr lang="en-IN" dirty="0"/>
              <a:t>","</a:t>
            </a:r>
            <a:r>
              <a:rPr lang="en-IN" dirty="0" err="1"/>
              <a:t>somesh</a:t>
            </a:r>
            <a:r>
              <a:rPr lang="en-IN" dirty="0"/>
              <a:t>","</a:t>
            </a:r>
            <a:r>
              <a:rPr lang="en-IN" dirty="0" err="1"/>
              <a:t>rohit</a:t>
            </a:r>
            <a:r>
              <a:rPr lang="en-IN" dirty="0"/>
              <a:t>","</a:t>
            </a:r>
            <a:r>
              <a:rPr lang="en-IN" dirty="0" err="1"/>
              <a:t>mohit</a:t>
            </a:r>
            <a:r>
              <a:rPr lang="en-IN" dirty="0"/>
              <a:t>","</a:t>
            </a:r>
            <a:r>
              <a:rPr lang="en-IN" dirty="0" err="1"/>
              <a:t>xyz</a:t>
            </a:r>
            <a:r>
              <a:rPr lang="en-IN" dirty="0"/>
              <a:t>")</a:t>
            </a:r>
          </a:p>
          <a:p>
            <a:r>
              <a:rPr lang="en-IN" dirty="0"/>
              <a:t>      </a:t>
            </a:r>
            <a:r>
              <a:rPr lang="en-IN" dirty="0" err="1"/>
              <a:t>Mtech_Stu_Name.foreach</a:t>
            </a:r>
            <a:r>
              <a:rPr lang="en-IN" dirty="0"/>
              <a:t>((</a:t>
            </a:r>
            <a:r>
              <a:rPr lang="en-IN" dirty="0" err="1"/>
              <a:t>name:String</a:t>
            </a:r>
            <a:r>
              <a:rPr lang="en-IN" dirty="0"/>
              <a:t>)=&gt;</a:t>
            </a:r>
            <a:r>
              <a:rPr lang="en-IN" dirty="0" err="1"/>
              <a:t>println</a:t>
            </a:r>
            <a:r>
              <a:rPr lang="en-IN" dirty="0"/>
              <a:t>(name+" "))</a:t>
            </a:r>
          </a:p>
          <a:p>
            <a:endParaRPr lang="en-IN" dirty="0"/>
          </a:p>
          <a:p>
            <a:r>
              <a:rPr lang="en-IN" dirty="0"/>
              <a:t>//    </a:t>
            </a:r>
            <a:r>
              <a:rPr lang="en-IN" dirty="0" err="1"/>
              <a:t>Mtech_Stu_Name.foreach</a:t>
            </a:r>
            <a:r>
              <a:rPr lang="en-IN" dirty="0"/>
              <a:t>((</a:t>
            </a:r>
            <a:r>
              <a:rPr lang="en-IN" dirty="0" err="1"/>
              <a:t>element:String</a:t>
            </a:r>
            <a:r>
              <a:rPr lang="en-IN" dirty="0"/>
              <a:t>) =&gt; </a:t>
            </a:r>
            <a:r>
              <a:rPr lang="en-IN" dirty="0" err="1"/>
              <a:t>println</a:t>
            </a:r>
            <a:r>
              <a:rPr lang="en-IN" dirty="0"/>
              <a:t>(element+" "))</a:t>
            </a:r>
          </a:p>
          <a:p>
            <a:r>
              <a:rPr lang="en-IN" dirty="0"/>
              <a:t>  }</a:t>
            </a:r>
          </a:p>
          <a:p>
            <a:endParaRPr lang="en-IN" dirty="0"/>
          </a:p>
          <a:p>
            <a:r>
              <a:rPr lang="en-IN" dirty="0"/>
              <a:t>}</a:t>
            </a:r>
          </a:p>
        </p:txBody>
      </p:sp>
    </p:spTree>
    <p:extLst>
      <p:ext uri="{BB962C8B-B14F-4D97-AF65-F5344CB8AC3E}">
        <p14:creationId xmlns:p14="http://schemas.microsoft.com/office/powerpoint/2010/main" val="10028544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9D78951-8630-4A46-B0ED-D8B5D74CD1E9}"/>
              </a:ext>
            </a:extLst>
          </p:cNvPr>
          <p:cNvSpPr txBox="1"/>
          <p:nvPr/>
        </p:nvSpPr>
        <p:spPr>
          <a:xfrm>
            <a:off x="241916" y="257453"/>
            <a:ext cx="8660168" cy="5847755"/>
          </a:xfrm>
          <a:prstGeom prst="rect">
            <a:avLst/>
          </a:prstGeom>
          <a:noFill/>
        </p:spPr>
        <p:txBody>
          <a:bodyPr wrap="square">
            <a:spAutoFit/>
          </a:bodyPr>
          <a:lstStyle/>
          <a:p>
            <a:pPr>
              <a:spcBef>
                <a:spcPts val="2000"/>
              </a:spcBef>
              <a:spcAft>
                <a:spcPts val="1000"/>
              </a:spcAft>
            </a:pPr>
            <a:r>
              <a:rPr lang="en-US" sz="1400" b="1" kern="0" cap="all"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Unit 2</a:t>
            </a:r>
          </a:p>
          <a:p>
            <a:pPr>
              <a:spcBef>
                <a:spcPts val="2000"/>
              </a:spcBef>
              <a:spcAft>
                <a:spcPts val="1000"/>
              </a:spcAft>
            </a:pPr>
            <a:r>
              <a:rPr lang="en-US" sz="1400" b="1" kern="0" cap="all"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Scala loops, conditional statement, collections and exception handling</a:t>
            </a:r>
            <a:endParaRPr lang="en-IN" sz="1400" b="1" kern="0" cap="all" dirty="0">
              <a:solidFill>
                <a:srgbClr val="262626"/>
              </a:solidFill>
              <a:effectLst/>
              <a:latin typeface="Cambria" panose="02040503050406030204" pitchFamily="18" charset="0"/>
              <a:ea typeface="Times New Roman" panose="02020603050405020304" pitchFamily="18" charset="0"/>
              <a:cs typeface="Times New Roman" panose="02020603050405020304" pitchFamily="18" charset="0"/>
            </a:endParaRPr>
          </a:p>
          <a:p>
            <a:pPr algn="just">
              <a:spcAft>
                <a:spcPts val="1000"/>
              </a:spcAft>
            </a:pPr>
            <a:r>
              <a:rPr lang="en-IN" sz="1400" dirty="0">
                <a:solidFill>
                  <a:srgbClr val="000000"/>
                </a:solidFill>
                <a:effectLst/>
                <a:latin typeface="Calibri" panose="020F0502020204030204" pitchFamily="34" charset="0"/>
                <a:ea typeface="Calibri" panose="020F0502020204030204" pitchFamily="34" charset="0"/>
              </a:rPr>
              <a:t>Scala Loops:-</a:t>
            </a:r>
            <a:r>
              <a:rPr lang="en-IN" sz="1400" dirty="0" err="1">
                <a:solidFill>
                  <a:srgbClr val="000000"/>
                </a:solidFill>
                <a:effectLst/>
                <a:latin typeface="Calibri" panose="020F0502020204030204" pitchFamily="34" charset="0"/>
                <a:ea typeface="Calibri" panose="020F0502020204030204" pitchFamily="34" charset="0"/>
              </a:rPr>
              <a:t>scala</a:t>
            </a:r>
            <a:r>
              <a:rPr lang="en-IN" sz="1400" dirty="0">
                <a:solidFill>
                  <a:srgbClr val="000000"/>
                </a:solidFill>
                <a:effectLst/>
                <a:latin typeface="Calibri" panose="020F0502020204030204" pitchFamily="34" charset="0"/>
                <a:ea typeface="Calibri" panose="020F0502020204030204" pitchFamily="34" charset="0"/>
              </a:rPr>
              <a:t> for and </a:t>
            </a:r>
            <a:r>
              <a:rPr lang="en-IN" sz="1400" dirty="0" err="1">
                <a:solidFill>
                  <a:srgbClr val="000000"/>
                </a:solidFill>
                <a:effectLst/>
                <a:latin typeface="Calibri" panose="020F0502020204030204" pitchFamily="34" charset="0"/>
                <a:ea typeface="Calibri" panose="020F0502020204030204" pitchFamily="34" charset="0"/>
              </a:rPr>
              <a:t>scala</a:t>
            </a:r>
            <a:r>
              <a:rPr lang="en-IN" sz="1400" dirty="0">
                <a:solidFill>
                  <a:srgbClr val="000000"/>
                </a:solidFill>
                <a:effectLst/>
                <a:latin typeface="Calibri" panose="020F0502020204030204" pitchFamily="34" charset="0"/>
                <a:ea typeface="Calibri" panose="020F0502020204030204" pitchFamily="34" charset="0"/>
              </a:rPr>
              <a:t> while, conditional expressions, </a:t>
            </a:r>
            <a:r>
              <a:rPr lang="en-IN" sz="1400" dirty="0" err="1">
                <a:solidFill>
                  <a:srgbClr val="000000"/>
                </a:solidFill>
                <a:effectLst/>
                <a:latin typeface="Calibri" panose="020F0502020204030204" pitchFamily="34" charset="0"/>
                <a:ea typeface="Calibri" panose="020F0502020204030204" pitchFamily="34" charset="0"/>
              </a:rPr>
              <a:t>scala</a:t>
            </a:r>
            <a:r>
              <a:rPr lang="en-IN" sz="1400" dirty="0">
                <a:solidFill>
                  <a:srgbClr val="000000"/>
                </a:solidFill>
                <a:effectLst/>
                <a:latin typeface="Calibri" panose="020F0502020204030204" pitchFamily="34" charset="0"/>
                <a:ea typeface="Calibri" panose="020F0502020204030204" pitchFamily="34" charset="0"/>
              </a:rPr>
              <a:t> array and </a:t>
            </a:r>
            <a:r>
              <a:rPr lang="en-IN" sz="1400" dirty="0" err="1">
                <a:solidFill>
                  <a:srgbClr val="000000"/>
                </a:solidFill>
                <a:effectLst/>
                <a:latin typeface="Calibri" panose="020F0502020204030204" pitchFamily="34" charset="0"/>
                <a:ea typeface="Calibri" panose="020F0502020204030204" pitchFamily="34" charset="0"/>
              </a:rPr>
              <a:t>scala</a:t>
            </a:r>
            <a:r>
              <a:rPr lang="en-IN" sz="1400" dirty="0">
                <a:solidFill>
                  <a:srgbClr val="000000"/>
                </a:solidFill>
                <a:effectLst/>
                <a:latin typeface="Calibri" panose="020F0502020204030204" pitchFamily="34" charset="0"/>
                <a:ea typeface="Calibri" panose="020F0502020204030204" pitchFamily="34" charset="0"/>
              </a:rPr>
              <a:t> tuples etc. Scala Collections:-Immutable collections and mutable collections like list, set and map, break statement, </a:t>
            </a:r>
            <a:r>
              <a:rPr lang="en-IN" sz="1400" dirty="0" err="1">
                <a:solidFill>
                  <a:srgbClr val="000000"/>
                </a:solidFill>
                <a:effectLst/>
                <a:latin typeface="Calibri" panose="020F0502020204030204" pitchFamily="34" charset="0"/>
                <a:ea typeface="Calibri" panose="020F0502020204030204" pitchFamily="34" charset="0"/>
              </a:rPr>
              <a:t>scala</a:t>
            </a:r>
            <a:r>
              <a:rPr lang="en-IN" sz="1400" dirty="0">
                <a:solidFill>
                  <a:srgbClr val="000000"/>
                </a:solidFill>
                <a:effectLst/>
                <a:latin typeface="Calibri" panose="020F0502020204030204" pitchFamily="34" charset="0"/>
                <a:ea typeface="Calibri" panose="020F0502020204030204" pitchFamily="34" charset="0"/>
              </a:rPr>
              <a:t> comments, </a:t>
            </a:r>
            <a:r>
              <a:rPr lang="en-IN" sz="1400" dirty="0" err="1">
                <a:solidFill>
                  <a:srgbClr val="000000"/>
                </a:solidFill>
                <a:effectLst/>
                <a:latin typeface="Calibri" panose="020F0502020204030204" pitchFamily="34" charset="0"/>
                <a:ea typeface="Calibri" panose="020F0502020204030204" pitchFamily="34" charset="0"/>
              </a:rPr>
              <a:t>scala</a:t>
            </a:r>
            <a:r>
              <a:rPr lang="en-IN" sz="1400" dirty="0">
                <a:solidFill>
                  <a:srgbClr val="000000"/>
                </a:solidFill>
                <a:effectLst/>
                <a:latin typeface="Calibri" panose="020F0502020204030204" pitchFamily="34" charset="0"/>
                <a:ea typeface="Calibri" panose="020F0502020204030204" pitchFamily="34" charset="0"/>
              </a:rPr>
              <a:t> string, string methods, string interpolation. Scala Exception Handling:-try-catch block, finally block, throw keyword, throws keyword, </a:t>
            </a:r>
            <a:r>
              <a:rPr lang="en-IN" sz="1400" dirty="0" err="1">
                <a:solidFill>
                  <a:srgbClr val="000000"/>
                </a:solidFill>
                <a:effectLst/>
                <a:latin typeface="Calibri" panose="020F0502020204030204" pitchFamily="34" charset="0"/>
                <a:ea typeface="Calibri" panose="020F0502020204030204" pitchFamily="34" charset="0"/>
              </a:rPr>
              <a:t>scala</a:t>
            </a:r>
            <a:r>
              <a:rPr lang="en-IN" sz="1400" dirty="0">
                <a:solidFill>
                  <a:srgbClr val="000000"/>
                </a:solidFill>
                <a:effectLst/>
                <a:latin typeface="Calibri" panose="020F0502020204030204" pitchFamily="34" charset="0"/>
                <a:ea typeface="Calibri" panose="020F0502020204030204" pitchFamily="34" charset="0"/>
              </a:rPr>
              <a:t> custom exception.</a:t>
            </a:r>
            <a:endParaRPr lang="en-IN" sz="1400" dirty="0">
              <a:effectLst/>
              <a:latin typeface="Calibri" panose="020F0502020204030204" pitchFamily="34" charset="0"/>
              <a:ea typeface="Times New Roman" panose="02020603050405020304" pitchFamily="18" charset="0"/>
            </a:endParaRPr>
          </a:p>
          <a:p>
            <a:pPr>
              <a:spcBef>
                <a:spcPts val="2000"/>
              </a:spcBef>
              <a:spcAft>
                <a:spcPts val="1000"/>
              </a:spcAft>
            </a:pPr>
            <a:r>
              <a:rPr lang="en-US" sz="1400" b="1" kern="0" cap="all"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Unit 3</a:t>
            </a:r>
            <a:endParaRPr lang="en-IN" sz="1400" b="1" kern="0" cap="all" dirty="0">
              <a:solidFill>
                <a:srgbClr val="262626"/>
              </a:solidFill>
              <a:effectLst/>
              <a:latin typeface="Cambria" panose="02040503050406030204" pitchFamily="18" charset="0"/>
              <a:ea typeface="Times New Roman" panose="02020603050405020304" pitchFamily="18" charset="0"/>
              <a:cs typeface="Times New Roman" panose="02020603050405020304" pitchFamily="18" charset="0"/>
            </a:endParaRPr>
          </a:p>
          <a:p>
            <a:pPr>
              <a:spcBef>
                <a:spcPts val="2000"/>
              </a:spcBef>
              <a:spcAft>
                <a:spcPts val="1000"/>
              </a:spcAft>
            </a:pPr>
            <a:r>
              <a:rPr lang="en-US" sz="1400" b="1" kern="0" cap="all"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Scala object oriented programing and file handling</a:t>
            </a:r>
            <a:endParaRPr lang="en-IN" sz="1400" b="1" kern="0" cap="all" dirty="0">
              <a:solidFill>
                <a:srgbClr val="262626"/>
              </a:solidFill>
              <a:effectLst/>
              <a:latin typeface="Cambria" panose="02040503050406030204" pitchFamily="18" charset="0"/>
              <a:ea typeface="Times New Roman" panose="02020603050405020304" pitchFamily="18" charset="0"/>
              <a:cs typeface="Times New Roman" panose="02020603050405020304" pitchFamily="18" charset="0"/>
            </a:endParaRPr>
          </a:p>
          <a:p>
            <a:pPr algn="just">
              <a:spcAft>
                <a:spcPts val="1000"/>
              </a:spcAft>
            </a:pPr>
            <a:r>
              <a:rPr lang="en-IN" sz="1400" dirty="0">
                <a:effectLst/>
                <a:latin typeface="Calibri" panose="020F0502020204030204" pitchFamily="34" charset="0"/>
                <a:ea typeface="Times New Roman" panose="02020603050405020304" pitchFamily="18" charset="0"/>
              </a:rPr>
              <a:t>Scala oops </a:t>
            </a:r>
            <a:r>
              <a:rPr lang="en-IN" sz="1400" dirty="0" err="1">
                <a:effectLst/>
                <a:latin typeface="Calibri" panose="020F0502020204030204" pitchFamily="34" charset="0"/>
                <a:ea typeface="Times New Roman" panose="02020603050405020304" pitchFamily="18" charset="0"/>
              </a:rPr>
              <a:t>concepts:class</a:t>
            </a:r>
            <a:r>
              <a:rPr lang="en-IN" sz="1400" dirty="0">
                <a:effectLst/>
                <a:latin typeface="Calibri" panose="020F0502020204030204" pitchFamily="34" charset="0"/>
                <a:ea typeface="Times New Roman" panose="02020603050405020304" pitchFamily="18" charset="0"/>
              </a:rPr>
              <a:t> and objects, singleton and companion objects, case class and objects, </a:t>
            </a:r>
            <a:r>
              <a:rPr lang="en-IN" sz="1400" dirty="0" err="1">
                <a:effectLst/>
                <a:latin typeface="Calibri" panose="020F0502020204030204" pitchFamily="34" charset="0"/>
                <a:ea typeface="Times New Roman" panose="02020603050405020304" pitchFamily="18" charset="0"/>
              </a:rPr>
              <a:t>scala</a:t>
            </a:r>
            <a:r>
              <a:rPr lang="en-IN" sz="1400" dirty="0">
                <a:effectLst/>
                <a:latin typeface="Calibri" panose="020F0502020204030204" pitchFamily="34" charset="0"/>
                <a:ea typeface="Times New Roman" panose="02020603050405020304" pitchFamily="18" charset="0"/>
              </a:rPr>
              <a:t> constructors, </a:t>
            </a:r>
            <a:r>
              <a:rPr lang="en-IN" sz="1400" dirty="0" err="1">
                <a:effectLst/>
                <a:latin typeface="Calibri" panose="020F0502020204030204" pitchFamily="34" charset="0"/>
                <a:ea typeface="Times New Roman" panose="02020603050405020304" pitchFamily="18" charset="0"/>
              </a:rPr>
              <a:t>scala</a:t>
            </a:r>
            <a:r>
              <a:rPr lang="en-IN" sz="1400" dirty="0">
                <a:effectLst/>
                <a:latin typeface="Calibri" panose="020F0502020204030204" pitchFamily="34" charset="0"/>
                <a:ea typeface="Times New Roman" panose="02020603050405020304" pitchFamily="18" charset="0"/>
              </a:rPr>
              <a:t> functions, </a:t>
            </a:r>
            <a:r>
              <a:rPr lang="en-IN" sz="1400" dirty="0" err="1">
                <a:effectLst/>
                <a:latin typeface="Calibri" panose="020F0502020204030204" pitchFamily="34" charset="0"/>
                <a:ea typeface="Times New Roman" panose="02020603050405020304" pitchFamily="18" charset="0"/>
              </a:rPr>
              <a:t>scala</a:t>
            </a:r>
            <a:r>
              <a:rPr lang="en-IN" sz="1400" dirty="0">
                <a:effectLst/>
                <a:latin typeface="Calibri" panose="020F0502020204030204" pitchFamily="34" charset="0"/>
                <a:ea typeface="Times New Roman" panose="02020603050405020304" pitchFamily="18" charset="0"/>
              </a:rPr>
              <a:t> method overloading and overriding, </a:t>
            </a:r>
            <a:r>
              <a:rPr lang="en-IN" sz="1400" dirty="0" err="1">
                <a:effectLst/>
                <a:latin typeface="Calibri" panose="020F0502020204030204" pitchFamily="34" charset="0"/>
                <a:ea typeface="Times New Roman" panose="02020603050405020304" pitchFamily="18" charset="0"/>
              </a:rPr>
              <a:t>scala</a:t>
            </a:r>
            <a:r>
              <a:rPr lang="en-IN" sz="1400" dirty="0">
                <a:effectLst/>
                <a:latin typeface="Calibri" panose="020F0502020204030204" pitchFamily="34" charset="0"/>
                <a:ea typeface="Times New Roman" panose="02020603050405020304" pitchFamily="18" charset="0"/>
              </a:rPr>
              <a:t> final. </a:t>
            </a:r>
            <a:r>
              <a:rPr lang="en-IN" sz="1400" dirty="0" err="1">
                <a:effectLst/>
                <a:latin typeface="Calibri" panose="020F0502020204030204" pitchFamily="34" charset="0"/>
                <a:ea typeface="Times New Roman" panose="02020603050405020304" pitchFamily="18" charset="0"/>
              </a:rPr>
              <a:t>scala</a:t>
            </a:r>
            <a:r>
              <a:rPr lang="en-IN" sz="1400" dirty="0">
                <a:effectLst/>
                <a:latin typeface="Calibri" panose="020F0502020204030204" pitchFamily="34" charset="0"/>
                <a:ea typeface="Times New Roman" panose="02020603050405020304" pitchFamily="18" charset="0"/>
              </a:rPr>
              <a:t> inheritance, </a:t>
            </a:r>
            <a:r>
              <a:rPr lang="en-IN" sz="1400" dirty="0" err="1">
                <a:effectLst/>
                <a:latin typeface="Calibri" panose="020F0502020204030204" pitchFamily="34" charset="0"/>
                <a:ea typeface="Times New Roman" panose="02020603050405020304" pitchFamily="18" charset="0"/>
              </a:rPr>
              <a:t>scala</a:t>
            </a:r>
            <a:r>
              <a:rPr lang="en-IN" sz="1400" dirty="0">
                <a:effectLst/>
                <a:latin typeface="Calibri" panose="020F0502020204030204" pitchFamily="34" charset="0"/>
                <a:ea typeface="Times New Roman" panose="02020603050405020304" pitchFamily="18" charset="0"/>
              </a:rPr>
              <a:t> Trait, </a:t>
            </a:r>
            <a:r>
              <a:rPr lang="en-IN" sz="1400" dirty="0" err="1">
                <a:effectLst/>
                <a:latin typeface="Calibri" panose="020F0502020204030204" pitchFamily="34" charset="0"/>
                <a:ea typeface="Times New Roman" panose="02020603050405020304" pitchFamily="18" charset="0"/>
              </a:rPr>
              <a:t>scala</a:t>
            </a:r>
            <a:r>
              <a:rPr lang="en-IN" sz="1400" dirty="0">
                <a:effectLst/>
                <a:latin typeface="Calibri" panose="020F0502020204030204" pitchFamily="34" charset="0"/>
                <a:ea typeface="Times New Roman" panose="02020603050405020304" pitchFamily="18" charset="0"/>
              </a:rPr>
              <a:t> trait </a:t>
            </a:r>
            <a:r>
              <a:rPr lang="en-IN" sz="1400" dirty="0" err="1">
                <a:effectLst/>
                <a:latin typeface="Calibri" panose="020F0502020204030204" pitchFamily="34" charset="0"/>
                <a:ea typeface="Times New Roman" panose="02020603050405020304" pitchFamily="18" charset="0"/>
              </a:rPr>
              <a:t>mixins</a:t>
            </a:r>
            <a:r>
              <a:rPr lang="en-IN" sz="1400" dirty="0">
                <a:effectLst/>
                <a:latin typeface="Calibri" panose="020F0502020204030204" pitchFamily="34" charset="0"/>
                <a:ea typeface="Times New Roman" panose="02020603050405020304" pitchFamily="18" charset="0"/>
              </a:rPr>
              <a:t>, </a:t>
            </a:r>
            <a:r>
              <a:rPr lang="en-IN" sz="1400" dirty="0" err="1">
                <a:effectLst/>
                <a:latin typeface="Calibri" panose="020F0502020204030204" pitchFamily="34" charset="0"/>
                <a:ea typeface="Times New Roman" panose="02020603050405020304" pitchFamily="18" charset="0"/>
              </a:rPr>
              <a:t>scala</a:t>
            </a:r>
            <a:r>
              <a:rPr lang="en-IN" sz="1400" dirty="0">
                <a:effectLst/>
                <a:latin typeface="Calibri" panose="020F0502020204030204" pitchFamily="34" charset="0"/>
                <a:ea typeface="Times New Roman" panose="02020603050405020304" pitchFamily="18" charset="0"/>
              </a:rPr>
              <a:t> complete program with case class  and File handling in </a:t>
            </a:r>
            <a:r>
              <a:rPr lang="en-IN" sz="1400" dirty="0" err="1">
                <a:effectLst/>
                <a:latin typeface="Calibri" panose="020F0502020204030204" pitchFamily="34" charset="0"/>
                <a:ea typeface="Times New Roman" panose="02020603050405020304" pitchFamily="18" charset="0"/>
              </a:rPr>
              <a:t>scala</a:t>
            </a:r>
            <a:r>
              <a:rPr lang="en-IN" sz="1400" dirty="0">
                <a:effectLst/>
                <a:latin typeface="Calibri" panose="020F0502020204030204" pitchFamily="34" charset="0"/>
                <a:ea typeface="Times New Roman" panose="02020603050405020304" pitchFamily="18" charset="0"/>
              </a:rPr>
              <a:t>.</a:t>
            </a:r>
            <a:r>
              <a:rPr lang="en-IN" sz="1400" b="1" dirty="0">
                <a:effectLst/>
                <a:latin typeface="Calibri" panose="020F0502020204030204" pitchFamily="34" charset="0"/>
                <a:ea typeface="Times New Roman" panose="02020603050405020304" pitchFamily="18" charset="0"/>
              </a:rPr>
              <a:t> </a:t>
            </a:r>
            <a:endParaRPr lang="en-IN" sz="1400" dirty="0">
              <a:effectLst/>
              <a:latin typeface="Calibri" panose="020F0502020204030204" pitchFamily="34" charset="0"/>
              <a:ea typeface="Times New Roman" panose="02020603050405020304" pitchFamily="18" charset="0"/>
            </a:endParaRPr>
          </a:p>
          <a:p>
            <a:pPr>
              <a:spcBef>
                <a:spcPts val="2000"/>
              </a:spcBef>
              <a:spcAft>
                <a:spcPts val="1000"/>
              </a:spcAft>
            </a:pPr>
            <a:r>
              <a:rPr lang="en-US" sz="1400" b="1" kern="0" cap="all"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Unit 4</a:t>
            </a:r>
            <a:endParaRPr lang="en-IN" sz="1400" b="1" kern="0" cap="all" dirty="0">
              <a:solidFill>
                <a:srgbClr val="262626"/>
              </a:solidFill>
              <a:effectLst/>
              <a:latin typeface="Cambria" panose="02040503050406030204" pitchFamily="18" charset="0"/>
              <a:ea typeface="Times New Roman" panose="02020603050405020304" pitchFamily="18" charset="0"/>
              <a:cs typeface="Times New Roman" panose="02020603050405020304" pitchFamily="18" charset="0"/>
            </a:endParaRPr>
          </a:p>
          <a:p>
            <a:pPr>
              <a:spcBef>
                <a:spcPts val="2000"/>
              </a:spcBef>
              <a:spcAft>
                <a:spcPts val="1000"/>
              </a:spcAft>
            </a:pPr>
            <a:r>
              <a:rPr lang="en-US" sz="1400" b="1" kern="0" cap="all"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Functional programming, Asynchronous programing and some </a:t>
            </a:r>
            <a:r>
              <a:rPr lang="en-US" sz="1400" b="1" kern="0" cap="all"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iMPORTANT</a:t>
            </a:r>
            <a:r>
              <a:rPr lang="en-US" sz="1400" b="1" kern="0" cap="all"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topics ALONG WITH TESTING.</a:t>
            </a:r>
            <a:endParaRPr lang="en-IN" sz="1400" b="1" kern="0" cap="all" dirty="0">
              <a:solidFill>
                <a:srgbClr val="262626"/>
              </a:solidFill>
              <a:effectLst/>
              <a:latin typeface="Cambria" panose="02040503050406030204" pitchFamily="18" charset="0"/>
              <a:ea typeface="Times New Roman" panose="02020603050405020304" pitchFamily="18" charset="0"/>
              <a:cs typeface="Times New Roman" panose="02020603050405020304" pitchFamily="18" charset="0"/>
            </a:endParaRPr>
          </a:p>
          <a:p>
            <a:pPr>
              <a:spcAft>
                <a:spcPts val="1000"/>
              </a:spcAft>
            </a:pPr>
            <a:r>
              <a:rPr lang="en-IN" sz="1400" dirty="0">
                <a:effectLst/>
                <a:latin typeface="Calibri" panose="020F0502020204030204" pitchFamily="34" charset="0"/>
                <a:ea typeface="Times New Roman" panose="02020603050405020304" pitchFamily="18" charset="0"/>
              </a:rPr>
              <a:t>Functional and asynchronous </a:t>
            </a:r>
            <a:r>
              <a:rPr lang="en-IN" sz="1400" dirty="0" err="1">
                <a:effectLst/>
                <a:latin typeface="Calibri" panose="020F0502020204030204" pitchFamily="34" charset="0"/>
                <a:ea typeface="Times New Roman" panose="02020603050405020304" pitchFamily="18" charset="0"/>
              </a:rPr>
              <a:t>programing</a:t>
            </a:r>
            <a:r>
              <a:rPr lang="en-IN" sz="1400" dirty="0">
                <a:effectLst/>
                <a:latin typeface="Calibri" panose="020F0502020204030204" pitchFamily="34" charset="0"/>
                <a:ea typeface="Times New Roman" panose="02020603050405020304" pitchFamily="18" charset="0"/>
              </a:rPr>
              <a:t> in </a:t>
            </a:r>
            <a:r>
              <a:rPr lang="en-IN" sz="1400" dirty="0" err="1">
                <a:effectLst/>
                <a:latin typeface="Calibri" panose="020F0502020204030204" pitchFamily="34" charset="0"/>
                <a:ea typeface="Times New Roman" panose="02020603050405020304" pitchFamily="18" charset="0"/>
              </a:rPr>
              <a:t>scala</a:t>
            </a:r>
            <a:r>
              <a:rPr lang="en-IN" sz="1400" dirty="0">
                <a:effectLst/>
                <a:latin typeface="Calibri" panose="020F0502020204030204" pitchFamily="34" charset="0"/>
                <a:ea typeface="Times New Roman" panose="02020603050405020304" pitchFamily="18" charset="0"/>
              </a:rPr>
              <a:t>, Higher order functions, covariance, </a:t>
            </a:r>
            <a:r>
              <a:rPr lang="en-IN" sz="1400" dirty="0" err="1">
                <a:effectLst/>
                <a:latin typeface="Calibri" panose="020F0502020204030204" pitchFamily="34" charset="0"/>
                <a:ea typeface="Times New Roman" panose="02020603050405020304" pitchFamily="18" charset="0"/>
              </a:rPr>
              <a:t>scala</a:t>
            </a:r>
            <a:r>
              <a:rPr lang="en-IN" sz="1400" dirty="0">
                <a:effectLst/>
                <a:latin typeface="Calibri" panose="020F0502020204030204" pitchFamily="34" charset="0"/>
                <a:ea typeface="Times New Roman" panose="02020603050405020304" pitchFamily="18" charset="0"/>
              </a:rPr>
              <a:t> </a:t>
            </a:r>
            <a:r>
              <a:rPr lang="en-IN" sz="1400" dirty="0" err="1">
                <a:effectLst/>
                <a:latin typeface="Calibri" panose="020F0502020204030204" pitchFamily="34" charset="0"/>
                <a:ea typeface="Times New Roman" panose="02020603050405020304" pitchFamily="18" charset="0"/>
              </a:rPr>
              <a:t>varrargs</a:t>
            </a:r>
            <a:r>
              <a:rPr lang="en-IN" sz="1400" dirty="0">
                <a:effectLst/>
                <a:latin typeface="Calibri" panose="020F0502020204030204" pitchFamily="34" charset="0"/>
                <a:ea typeface="Times New Roman" panose="02020603050405020304" pitchFamily="18" charset="0"/>
              </a:rPr>
              <a:t>, pattern matching in </a:t>
            </a:r>
            <a:r>
              <a:rPr lang="en-IN" sz="1400" dirty="0" err="1">
                <a:effectLst/>
                <a:latin typeface="Calibri" panose="020F0502020204030204" pitchFamily="34" charset="0"/>
                <a:ea typeface="Times New Roman" panose="02020603050405020304" pitchFamily="18" charset="0"/>
              </a:rPr>
              <a:t>scala</a:t>
            </a:r>
            <a:r>
              <a:rPr lang="en-IN" sz="1400" dirty="0">
                <a:effectLst/>
                <a:latin typeface="Calibri" panose="020F0502020204030204" pitchFamily="34" charset="0"/>
                <a:ea typeface="Times New Roman" panose="02020603050405020304" pitchFamily="18" charset="0"/>
              </a:rPr>
              <a:t>, Implicit types, working  with GitHub, Testing your functionalities with test cases.</a:t>
            </a:r>
          </a:p>
        </p:txBody>
      </p:sp>
    </p:spTree>
    <p:extLst>
      <p:ext uri="{BB962C8B-B14F-4D97-AF65-F5344CB8AC3E}">
        <p14:creationId xmlns:p14="http://schemas.microsoft.com/office/powerpoint/2010/main" val="15540570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761FBAF-AA84-4C9A-9A76-39FD46A4A611}"/>
              </a:ext>
            </a:extLst>
          </p:cNvPr>
          <p:cNvSpPr txBox="1"/>
          <p:nvPr/>
        </p:nvSpPr>
        <p:spPr>
          <a:xfrm>
            <a:off x="75461" y="432331"/>
            <a:ext cx="4572000" cy="369332"/>
          </a:xfrm>
          <a:prstGeom prst="rect">
            <a:avLst/>
          </a:prstGeom>
          <a:noFill/>
        </p:spPr>
        <p:txBody>
          <a:bodyPr wrap="square">
            <a:spAutoFit/>
          </a:bodyPr>
          <a:lstStyle/>
          <a:p>
            <a:pPr algn="ctr" fontAlgn="base"/>
            <a:r>
              <a:rPr lang="en-IN" b="1" i="0" dirty="0">
                <a:solidFill>
                  <a:srgbClr val="FF0000"/>
                </a:solidFill>
                <a:effectLst/>
                <a:latin typeface="urw-din"/>
              </a:rPr>
              <a:t>Operations perform with HashSet</a:t>
            </a:r>
          </a:p>
        </p:txBody>
      </p:sp>
      <p:sp>
        <p:nvSpPr>
          <p:cNvPr id="5" name="TextBox 4">
            <a:extLst>
              <a:ext uri="{FF2B5EF4-FFF2-40B4-BE49-F238E27FC236}">
                <a16:creationId xmlns:a16="http://schemas.microsoft.com/office/drawing/2014/main" id="{97CDE43C-1AAB-4AF9-B431-04BE175EEA69}"/>
              </a:ext>
            </a:extLst>
          </p:cNvPr>
          <p:cNvSpPr txBox="1"/>
          <p:nvPr/>
        </p:nvSpPr>
        <p:spPr>
          <a:xfrm>
            <a:off x="2090690" y="1025345"/>
            <a:ext cx="6511771" cy="923330"/>
          </a:xfrm>
          <a:prstGeom prst="rect">
            <a:avLst/>
          </a:prstGeom>
          <a:noFill/>
        </p:spPr>
        <p:txBody>
          <a:bodyPr wrap="square">
            <a:spAutoFit/>
          </a:bodyPr>
          <a:lstStyle/>
          <a:p>
            <a:r>
              <a:rPr lang="en-US" b="1" i="0" dirty="0">
                <a:solidFill>
                  <a:srgbClr val="273239"/>
                </a:solidFill>
                <a:effectLst/>
                <a:latin typeface="urw-din"/>
              </a:rPr>
              <a:t>Adding an elements in HashSet :</a:t>
            </a:r>
            <a:r>
              <a:rPr lang="en-US" b="0" i="0" dirty="0">
                <a:solidFill>
                  <a:srgbClr val="273239"/>
                </a:solidFill>
                <a:effectLst/>
                <a:latin typeface="urw-din"/>
              </a:rPr>
              <a:t> We can add an element in HashSet by using + sign. below is the example of adding an element in HashSet.</a:t>
            </a:r>
            <a:endParaRPr lang="en-IN" dirty="0"/>
          </a:p>
        </p:txBody>
      </p:sp>
      <p:sp>
        <p:nvSpPr>
          <p:cNvPr id="7" name="TextBox 6">
            <a:extLst>
              <a:ext uri="{FF2B5EF4-FFF2-40B4-BE49-F238E27FC236}">
                <a16:creationId xmlns:a16="http://schemas.microsoft.com/office/drawing/2014/main" id="{01DC8554-0929-44A3-8AB8-D5606CC808AA}"/>
              </a:ext>
            </a:extLst>
          </p:cNvPr>
          <p:cNvSpPr txBox="1"/>
          <p:nvPr/>
        </p:nvSpPr>
        <p:spPr>
          <a:xfrm>
            <a:off x="2170590" y="2172357"/>
            <a:ext cx="6698201" cy="923330"/>
          </a:xfrm>
          <a:prstGeom prst="rect">
            <a:avLst/>
          </a:prstGeom>
          <a:noFill/>
        </p:spPr>
        <p:txBody>
          <a:bodyPr wrap="square">
            <a:spAutoFit/>
          </a:bodyPr>
          <a:lstStyle/>
          <a:p>
            <a:r>
              <a:rPr lang="en-US" b="1" i="0" dirty="0">
                <a:solidFill>
                  <a:srgbClr val="273239"/>
                </a:solidFill>
                <a:effectLst/>
                <a:latin typeface="urw-din"/>
              </a:rPr>
              <a:t>Adding more than one element in HashSet :</a:t>
            </a:r>
            <a:r>
              <a:rPr lang="en-US" b="0" i="0" dirty="0">
                <a:solidFill>
                  <a:srgbClr val="273239"/>
                </a:solidFill>
                <a:effectLst/>
                <a:latin typeface="urw-din"/>
              </a:rPr>
              <a:t> We can add more than one element in HashSet by using ++ sign. below is the example of adding more than one elements in HashSet.</a:t>
            </a:r>
            <a:endParaRPr lang="en-IN" dirty="0"/>
          </a:p>
        </p:txBody>
      </p:sp>
      <p:sp>
        <p:nvSpPr>
          <p:cNvPr id="9" name="TextBox 8">
            <a:extLst>
              <a:ext uri="{FF2B5EF4-FFF2-40B4-BE49-F238E27FC236}">
                <a16:creationId xmlns:a16="http://schemas.microsoft.com/office/drawing/2014/main" id="{5DC8454A-BA6F-4DB0-8238-0CD8692AB665}"/>
              </a:ext>
            </a:extLst>
          </p:cNvPr>
          <p:cNvSpPr txBox="1"/>
          <p:nvPr/>
        </p:nvSpPr>
        <p:spPr>
          <a:xfrm>
            <a:off x="2170590" y="3429000"/>
            <a:ext cx="6698200" cy="923330"/>
          </a:xfrm>
          <a:prstGeom prst="rect">
            <a:avLst/>
          </a:prstGeom>
          <a:noFill/>
        </p:spPr>
        <p:txBody>
          <a:bodyPr wrap="square">
            <a:spAutoFit/>
          </a:bodyPr>
          <a:lstStyle/>
          <a:p>
            <a:r>
              <a:rPr lang="en-US" b="1" i="0" dirty="0">
                <a:solidFill>
                  <a:srgbClr val="273239"/>
                </a:solidFill>
                <a:effectLst/>
                <a:latin typeface="urw-din"/>
              </a:rPr>
              <a:t>Remove element in HashSet :</a:t>
            </a:r>
            <a:r>
              <a:rPr lang="en-US" b="0" i="0" dirty="0">
                <a:solidFill>
                  <a:srgbClr val="273239"/>
                </a:solidFill>
                <a:effectLst/>
                <a:latin typeface="urw-din"/>
              </a:rPr>
              <a:t> We can remove an element in HashSet by using – sign. below is the example of removing an element in HashSet.</a:t>
            </a:r>
            <a:endParaRPr lang="en-IN" dirty="0"/>
          </a:p>
        </p:txBody>
      </p:sp>
      <p:sp>
        <p:nvSpPr>
          <p:cNvPr id="11" name="TextBox 10">
            <a:extLst>
              <a:ext uri="{FF2B5EF4-FFF2-40B4-BE49-F238E27FC236}">
                <a16:creationId xmlns:a16="http://schemas.microsoft.com/office/drawing/2014/main" id="{531ACFC5-8A46-4574-9A33-EE0BF39B7D82}"/>
              </a:ext>
            </a:extLst>
          </p:cNvPr>
          <p:cNvSpPr txBox="1"/>
          <p:nvPr/>
        </p:nvSpPr>
        <p:spPr>
          <a:xfrm>
            <a:off x="2170589" y="4553323"/>
            <a:ext cx="6698199" cy="923330"/>
          </a:xfrm>
          <a:prstGeom prst="rect">
            <a:avLst/>
          </a:prstGeom>
          <a:noFill/>
        </p:spPr>
        <p:txBody>
          <a:bodyPr wrap="square">
            <a:spAutoFit/>
          </a:bodyPr>
          <a:lstStyle/>
          <a:p>
            <a:r>
              <a:rPr lang="en-US" b="1" i="0" dirty="0">
                <a:solidFill>
                  <a:srgbClr val="273239"/>
                </a:solidFill>
                <a:effectLst/>
                <a:latin typeface="urw-din"/>
              </a:rPr>
              <a:t>Find the intersection between two </a:t>
            </a:r>
            <a:r>
              <a:rPr lang="en-US" b="1" i="0" dirty="0" err="1">
                <a:solidFill>
                  <a:srgbClr val="273239"/>
                </a:solidFill>
                <a:effectLst/>
                <a:latin typeface="urw-din"/>
              </a:rPr>
              <a:t>HashSets</a:t>
            </a:r>
            <a:r>
              <a:rPr lang="en-US" b="1" i="0" dirty="0">
                <a:solidFill>
                  <a:srgbClr val="273239"/>
                </a:solidFill>
                <a:effectLst/>
                <a:latin typeface="urw-din"/>
              </a:rPr>
              <a:t> :</a:t>
            </a:r>
            <a:r>
              <a:rPr lang="en-US" b="0" i="0" dirty="0">
                <a:solidFill>
                  <a:srgbClr val="273239"/>
                </a:solidFill>
                <a:effectLst/>
                <a:latin typeface="urw-din"/>
              </a:rPr>
              <a:t> We can find intersection between two </a:t>
            </a:r>
            <a:r>
              <a:rPr lang="en-US" b="0" i="0" dirty="0" err="1">
                <a:solidFill>
                  <a:srgbClr val="273239"/>
                </a:solidFill>
                <a:effectLst/>
                <a:latin typeface="urw-din"/>
              </a:rPr>
              <a:t>HashSets</a:t>
            </a:r>
            <a:r>
              <a:rPr lang="en-US" b="0" i="0" dirty="0">
                <a:solidFill>
                  <a:srgbClr val="273239"/>
                </a:solidFill>
                <a:effectLst/>
                <a:latin typeface="urw-din"/>
              </a:rPr>
              <a:t> by using &amp; sign. below is the example of finding intersection between two </a:t>
            </a:r>
            <a:r>
              <a:rPr lang="en-US" b="0" i="0" dirty="0" err="1">
                <a:solidFill>
                  <a:srgbClr val="273239"/>
                </a:solidFill>
                <a:effectLst/>
                <a:latin typeface="urw-din"/>
              </a:rPr>
              <a:t>HashSets</a:t>
            </a:r>
            <a:r>
              <a:rPr lang="en-US" b="0" i="0" dirty="0">
                <a:solidFill>
                  <a:srgbClr val="273239"/>
                </a:solidFill>
                <a:effectLst/>
                <a:latin typeface="urw-din"/>
              </a:rPr>
              <a:t>.</a:t>
            </a:r>
            <a:endParaRPr lang="en-IN" dirty="0"/>
          </a:p>
        </p:txBody>
      </p:sp>
    </p:spTree>
    <p:extLst>
      <p:ext uri="{BB962C8B-B14F-4D97-AF65-F5344CB8AC3E}">
        <p14:creationId xmlns:p14="http://schemas.microsoft.com/office/powerpoint/2010/main" val="19498692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E42CAAC-B8C6-4043-9483-5843F641C1B2}"/>
              </a:ext>
            </a:extLst>
          </p:cNvPr>
          <p:cNvSpPr txBox="1"/>
          <p:nvPr/>
        </p:nvSpPr>
        <p:spPr>
          <a:xfrm>
            <a:off x="723530" y="457134"/>
            <a:ext cx="8154140" cy="1477328"/>
          </a:xfrm>
          <a:prstGeom prst="rect">
            <a:avLst/>
          </a:prstGeom>
          <a:noFill/>
        </p:spPr>
        <p:txBody>
          <a:bodyPr wrap="square">
            <a:spAutoFit/>
          </a:bodyPr>
          <a:lstStyle/>
          <a:p>
            <a:pPr algn="just"/>
            <a:r>
              <a:rPr lang="en-US" b="0" i="0" dirty="0">
                <a:solidFill>
                  <a:srgbClr val="FF0000"/>
                </a:solidFill>
                <a:effectLst/>
                <a:latin typeface="erdana"/>
              </a:rPr>
              <a:t>Scala Seq</a:t>
            </a:r>
          </a:p>
          <a:p>
            <a:pPr algn="just"/>
            <a:r>
              <a:rPr lang="en-US" b="0" i="0" dirty="0">
                <a:solidFill>
                  <a:srgbClr val="333333"/>
                </a:solidFill>
                <a:effectLst/>
                <a:latin typeface="inter-regular"/>
              </a:rPr>
              <a:t>Seq is a trait which represents indexed sequences that are guaranteed immutable. </a:t>
            </a:r>
            <a:r>
              <a:rPr lang="en-US" dirty="0">
                <a:solidFill>
                  <a:srgbClr val="333333"/>
                </a:solidFill>
                <a:latin typeface="inter-regular"/>
              </a:rPr>
              <a:t>we</a:t>
            </a:r>
            <a:r>
              <a:rPr lang="en-US" b="0" i="0" dirty="0">
                <a:solidFill>
                  <a:srgbClr val="333333"/>
                </a:solidFill>
                <a:effectLst/>
                <a:latin typeface="inter-regular"/>
              </a:rPr>
              <a:t> can access elements by using their indexes. It maintains insertion order of elements.</a:t>
            </a:r>
          </a:p>
          <a:p>
            <a:pPr algn="just"/>
            <a:r>
              <a:rPr lang="en-US" b="0" i="0" dirty="0">
                <a:solidFill>
                  <a:srgbClr val="333333"/>
                </a:solidFill>
                <a:effectLst/>
                <a:latin typeface="inter-regular"/>
              </a:rPr>
              <a:t>Sequences support a number of methods to find occurrences of elements or subsequences. It returns a list.</a:t>
            </a:r>
          </a:p>
        </p:txBody>
      </p:sp>
      <p:sp>
        <p:nvSpPr>
          <p:cNvPr id="4" name="Rectangle 1">
            <a:extLst>
              <a:ext uri="{FF2B5EF4-FFF2-40B4-BE49-F238E27FC236}">
                <a16:creationId xmlns:a16="http://schemas.microsoft.com/office/drawing/2014/main" id="{19975C53-B4D8-4C09-A035-673AF0FD5A08}"/>
              </a:ext>
            </a:extLst>
          </p:cNvPr>
          <p:cNvSpPr>
            <a:spLocks noChangeArrowheads="1"/>
          </p:cNvSpPr>
          <p:nvPr/>
        </p:nvSpPr>
        <p:spPr bwMode="auto">
          <a:xfrm>
            <a:off x="723530" y="2720065"/>
            <a:ext cx="5837068" cy="189282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rgbClr val="0033B3"/>
                </a:solidFill>
                <a:effectLst/>
                <a:latin typeface="JetBrains Mono"/>
              </a:rPr>
              <a:t>object </a:t>
            </a:r>
            <a:r>
              <a:rPr kumimoji="0" lang="en-US" altLang="en-US" sz="1300" b="0" i="0" u="none" strike="noStrike" cap="none" normalizeH="0" baseline="0" dirty="0" err="1">
                <a:ln>
                  <a:noFill/>
                </a:ln>
                <a:solidFill>
                  <a:srgbClr val="000000"/>
                </a:solidFill>
                <a:effectLst/>
                <a:latin typeface="JetBrains Mono"/>
              </a:rPr>
              <a:t>Scala_Collection_Seq</a:t>
            </a:r>
            <a:r>
              <a:rPr kumimoji="0" lang="en-US" altLang="en-US" sz="1300" b="0" i="0" u="none" strike="noStrike" cap="none" normalizeH="0" baseline="0" dirty="0">
                <a:ln>
                  <a:noFill/>
                </a:ln>
                <a:solidFill>
                  <a:srgbClr val="000000"/>
                </a:solidFill>
                <a:effectLst/>
                <a:latin typeface="JetBrains Mono"/>
              </a:rPr>
              <a:t> </a:t>
            </a:r>
            <a:r>
              <a:rPr kumimoji="0" lang="en-US" altLang="en-US" sz="1300" b="0" i="0" u="none" strike="noStrike" cap="none" normalizeH="0" baseline="0" dirty="0">
                <a:ln>
                  <a:noFill/>
                </a:ln>
                <a:solidFill>
                  <a:srgbClr val="080808"/>
                </a:solidFill>
                <a:effectLst/>
                <a:latin typeface="JetBrains Mono"/>
              </a:rPr>
              <a:t>{</a:t>
            </a:r>
            <a:br>
              <a:rPr kumimoji="0" lang="en-US" altLang="en-US" sz="1300" b="0" i="0" u="none" strike="noStrike" cap="none" normalizeH="0" baseline="0" dirty="0">
                <a:ln>
                  <a:noFill/>
                </a:ln>
                <a:solidFill>
                  <a:srgbClr val="080808"/>
                </a:solidFill>
                <a:effectLst/>
                <a:latin typeface="JetBrains Mono"/>
              </a:rPr>
            </a:br>
            <a:r>
              <a:rPr kumimoji="0" lang="en-US" altLang="en-US" sz="1300" b="0" i="0" u="none" strike="noStrike" cap="none" normalizeH="0" baseline="0" dirty="0">
                <a:ln>
                  <a:noFill/>
                </a:ln>
                <a:solidFill>
                  <a:srgbClr val="080808"/>
                </a:solidFill>
                <a:effectLst/>
                <a:latin typeface="JetBrains Mono"/>
              </a:rPr>
              <a:t>  </a:t>
            </a:r>
            <a:r>
              <a:rPr kumimoji="0" lang="en-US" altLang="en-US" sz="1300" b="0" i="0" u="none" strike="noStrike" cap="none" normalizeH="0" baseline="0" dirty="0">
                <a:ln>
                  <a:noFill/>
                </a:ln>
                <a:solidFill>
                  <a:srgbClr val="0033B3"/>
                </a:solidFill>
                <a:effectLst/>
                <a:latin typeface="JetBrains Mono"/>
              </a:rPr>
              <a:t>def </a:t>
            </a:r>
            <a:r>
              <a:rPr kumimoji="0" lang="en-US" altLang="en-US" sz="1300" b="0" i="0" u="none" strike="noStrike" cap="none" normalizeH="0" baseline="0" dirty="0">
                <a:ln>
                  <a:noFill/>
                </a:ln>
                <a:solidFill>
                  <a:srgbClr val="00627A"/>
                </a:solidFill>
                <a:effectLst/>
                <a:latin typeface="JetBrains Mono"/>
              </a:rPr>
              <a:t>main</a:t>
            </a:r>
            <a:r>
              <a:rPr kumimoji="0" lang="en-US" altLang="en-US" sz="1300" b="0" i="0" u="none" strike="noStrike" cap="none" normalizeH="0" baseline="0" dirty="0">
                <a:ln>
                  <a:noFill/>
                </a:ln>
                <a:solidFill>
                  <a:srgbClr val="080808"/>
                </a:solidFill>
                <a:effectLst/>
                <a:latin typeface="JetBrains Mono"/>
              </a:rPr>
              <a:t>(</a:t>
            </a:r>
            <a:r>
              <a:rPr kumimoji="0" lang="en-US" altLang="en-US" sz="1300" b="0" i="0" u="none" strike="noStrike" cap="none" normalizeH="0" baseline="0" dirty="0" err="1">
                <a:ln>
                  <a:noFill/>
                </a:ln>
                <a:solidFill>
                  <a:srgbClr val="080808"/>
                </a:solidFill>
                <a:effectLst/>
                <a:latin typeface="JetBrains Mono"/>
              </a:rPr>
              <a:t>args</a:t>
            </a:r>
            <a:r>
              <a:rPr kumimoji="0" lang="en-US" altLang="en-US" sz="1300" b="0" i="0" u="none" strike="noStrike" cap="none" normalizeH="0" baseline="0" dirty="0">
                <a:ln>
                  <a:noFill/>
                </a:ln>
                <a:solidFill>
                  <a:srgbClr val="080808"/>
                </a:solidFill>
                <a:effectLst/>
                <a:latin typeface="JetBrains Mono"/>
              </a:rPr>
              <a:t>: </a:t>
            </a:r>
            <a:r>
              <a:rPr kumimoji="0" lang="en-US" altLang="en-US" sz="1300" b="0" i="0" u="none" strike="noStrike" cap="none" normalizeH="0" baseline="0" dirty="0">
                <a:ln>
                  <a:noFill/>
                </a:ln>
                <a:solidFill>
                  <a:srgbClr val="000000"/>
                </a:solidFill>
                <a:effectLst/>
                <a:latin typeface="JetBrains Mono"/>
              </a:rPr>
              <a:t>Array</a:t>
            </a:r>
            <a:r>
              <a:rPr kumimoji="0" lang="en-US" altLang="en-US" sz="1300" b="0" i="0" u="none" strike="noStrike" cap="none" normalizeH="0" baseline="0" dirty="0">
                <a:ln>
                  <a:noFill/>
                </a:ln>
                <a:solidFill>
                  <a:srgbClr val="080808"/>
                </a:solidFill>
                <a:effectLst/>
                <a:latin typeface="JetBrains Mono"/>
              </a:rPr>
              <a:t>[</a:t>
            </a:r>
            <a:r>
              <a:rPr kumimoji="0" lang="en-US" altLang="en-US" sz="1300" b="0" i="0" u="none" strike="noStrike" cap="none" normalizeH="0" baseline="0" dirty="0">
                <a:ln>
                  <a:noFill/>
                </a:ln>
                <a:solidFill>
                  <a:srgbClr val="007E8A"/>
                </a:solidFill>
                <a:effectLst/>
                <a:latin typeface="JetBrains Mono"/>
              </a:rPr>
              <a:t>String</a:t>
            </a:r>
            <a:r>
              <a:rPr kumimoji="0" lang="en-US" altLang="en-US" sz="1300" b="0" i="0" u="none" strike="noStrike" cap="none" normalizeH="0" baseline="0" dirty="0">
                <a:ln>
                  <a:noFill/>
                </a:ln>
                <a:solidFill>
                  <a:srgbClr val="080808"/>
                </a:solidFill>
                <a:effectLst/>
                <a:latin typeface="JetBrains Mono"/>
              </a:rPr>
              <a:t>]): Unit = {</a:t>
            </a:r>
            <a:br>
              <a:rPr kumimoji="0" lang="en-US" altLang="en-US" sz="1300" b="0" i="0" u="none" strike="noStrike" cap="none" normalizeH="0" baseline="0" dirty="0">
                <a:ln>
                  <a:noFill/>
                </a:ln>
                <a:solidFill>
                  <a:srgbClr val="080808"/>
                </a:solidFill>
                <a:effectLst/>
                <a:latin typeface="JetBrains Mono"/>
              </a:rPr>
            </a:br>
            <a:r>
              <a:rPr kumimoji="0" lang="en-US" altLang="en-US" sz="1300" b="0" i="0" u="none" strike="noStrike" cap="none" normalizeH="0" baseline="0" dirty="0">
                <a:ln>
                  <a:noFill/>
                </a:ln>
                <a:solidFill>
                  <a:srgbClr val="080808"/>
                </a:solidFill>
                <a:effectLst/>
                <a:latin typeface="JetBrains Mono"/>
              </a:rPr>
              <a:t>    </a:t>
            </a:r>
            <a:r>
              <a:rPr kumimoji="0" lang="en-US" altLang="en-US" sz="1300" b="0" i="0" u="none" strike="noStrike" cap="none" normalizeH="0" baseline="0" dirty="0">
                <a:ln>
                  <a:noFill/>
                </a:ln>
                <a:solidFill>
                  <a:srgbClr val="0033B3"/>
                </a:solidFill>
                <a:effectLst/>
                <a:latin typeface="JetBrains Mono"/>
              </a:rPr>
              <a:t>var </a:t>
            </a:r>
            <a:r>
              <a:rPr kumimoji="0" lang="en-US" altLang="en-US" sz="1300" b="0" i="0" u="none" strike="noStrike" cap="none" normalizeH="0" baseline="0" dirty="0" err="1">
                <a:ln>
                  <a:noFill/>
                </a:ln>
                <a:solidFill>
                  <a:srgbClr val="000000"/>
                </a:solidFill>
                <a:effectLst/>
                <a:latin typeface="JetBrains Mono"/>
              </a:rPr>
              <a:t>Roll_number</a:t>
            </a:r>
            <a:r>
              <a:rPr kumimoji="0" lang="en-US" altLang="en-US" sz="1300" b="0" i="0" u="none" strike="noStrike" cap="none" normalizeH="0" baseline="0" dirty="0" err="1">
                <a:ln>
                  <a:noFill/>
                </a:ln>
                <a:solidFill>
                  <a:srgbClr val="080808"/>
                </a:solidFill>
                <a:effectLst/>
                <a:latin typeface="JetBrains Mono"/>
              </a:rPr>
              <a:t>:</a:t>
            </a:r>
            <a:r>
              <a:rPr kumimoji="0" lang="en-US" altLang="en-US" sz="1300" b="0" i="0" u="none" strike="noStrike" cap="none" normalizeH="0" baseline="0" dirty="0" err="1">
                <a:ln>
                  <a:noFill/>
                </a:ln>
                <a:solidFill>
                  <a:srgbClr val="007E8A"/>
                </a:solidFill>
                <a:effectLst/>
                <a:latin typeface="JetBrains Mono"/>
              </a:rPr>
              <a:t>Seq</a:t>
            </a:r>
            <a:r>
              <a:rPr kumimoji="0" lang="en-US" altLang="en-US" sz="1300" b="0" i="0" u="none" strike="noStrike" cap="none" normalizeH="0" baseline="0" dirty="0">
                <a:ln>
                  <a:noFill/>
                </a:ln>
                <a:solidFill>
                  <a:srgbClr val="080808"/>
                </a:solidFill>
                <a:effectLst/>
                <a:latin typeface="JetBrains Mono"/>
              </a:rPr>
              <a:t>[Int] = </a:t>
            </a:r>
            <a:r>
              <a:rPr kumimoji="0" lang="en-US" altLang="en-US" sz="1300" b="0" i="1" u="none" strike="noStrike" cap="none" normalizeH="0" baseline="0" dirty="0">
                <a:ln>
                  <a:noFill/>
                </a:ln>
                <a:solidFill>
                  <a:srgbClr val="871094"/>
                </a:solidFill>
                <a:effectLst/>
                <a:latin typeface="JetBrains Mono"/>
              </a:rPr>
              <a:t>Seq</a:t>
            </a:r>
            <a:r>
              <a:rPr kumimoji="0" lang="en-US" altLang="en-US" sz="1300" b="0" i="0" u="none" strike="noStrike" cap="none" normalizeH="0" baseline="0" dirty="0">
                <a:ln>
                  <a:noFill/>
                </a:ln>
                <a:solidFill>
                  <a:srgbClr val="080808"/>
                </a:solidFill>
                <a:effectLst/>
                <a:latin typeface="JetBrains Mono"/>
              </a:rPr>
              <a:t>(</a:t>
            </a:r>
            <a:r>
              <a:rPr kumimoji="0" lang="en-US" altLang="en-US" sz="1300" b="0" i="0" u="none" strike="noStrike" cap="none" normalizeH="0" baseline="0" dirty="0">
                <a:ln>
                  <a:noFill/>
                </a:ln>
                <a:solidFill>
                  <a:srgbClr val="1750EB"/>
                </a:solidFill>
                <a:effectLst/>
                <a:latin typeface="JetBrains Mono"/>
              </a:rPr>
              <a:t>52</a:t>
            </a:r>
            <a:r>
              <a:rPr kumimoji="0" lang="en-US" altLang="en-US" sz="1300" b="0" i="0" u="none" strike="noStrike" cap="none" normalizeH="0" baseline="0" dirty="0">
                <a:ln>
                  <a:noFill/>
                </a:ln>
                <a:solidFill>
                  <a:srgbClr val="080808"/>
                </a:solidFill>
                <a:effectLst/>
                <a:latin typeface="JetBrains Mono"/>
              </a:rPr>
              <a:t>,</a:t>
            </a:r>
            <a:r>
              <a:rPr kumimoji="0" lang="en-US" altLang="en-US" sz="1300" b="0" i="0" u="none" strike="noStrike" cap="none" normalizeH="0" baseline="0" dirty="0">
                <a:ln>
                  <a:noFill/>
                </a:ln>
                <a:solidFill>
                  <a:srgbClr val="1750EB"/>
                </a:solidFill>
                <a:effectLst/>
                <a:latin typeface="JetBrains Mono"/>
              </a:rPr>
              <a:t>85</a:t>
            </a:r>
            <a:r>
              <a:rPr kumimoji="0" lang="en-US" altLang="en-US" sz="1300" b="0" i="0" u="none" strike="noStrike" cap="none" normalizeH="0" baseline="0" dirty="0">
                <a:ln>
                  <a:noFill/>
                </a:ln>
                <a:solidFill>
                  <a:srgbClr val="080808"/>
                </a:solidFill>
                <a:effectLst/>
                <a:latin typeface="JetBrains Mono"/>
              </a:rPr>
              <a:t>,</a:t>
            </a:r>
            <a:r>
              <a:rPr kumimoji="0" lang="en-US" altLang="en-US" sz="1300" b="0" i="0" u="none" strike="noStrike" cap="none" normalizeH="0" baseline="0" dirty="0">
                <a:ln>
                  <a:noFill/>
                </a:ln>
                <a:solidFill>
                  <a:srgbClr val="1750EB"/>
                </a:solidFill>
                <a:effectLst/>
                <a:latin typeface="JetBrains Mono"/>
              </a:rPr>
              <a:t>1</a:t>
            </a:r>
            <a:r>
              <a:rPr kumimoji="0" lang="en-US" altLang="en-US" sz="1300" b="0" i="0" u="none" strike="noStrike" cap="none" normalizeH="0" baseline="0" dirty="0">
                <a:ln>
                  <a:noFill/>
                </a:ln>
                <a:solidFill>
                  <a:srgbClr val="080808"/>
                </a:solidFill>
                <a:effectLst/>
                <a:latin typeface="JetBrains Mono"/>
              </a:rPr>
              <a:t>,</a:t>
            </a:r>
            <a:r>
              <a:rPr kumimoji="0" lang="en-US" altLang="en-US" sz="1300" b="0" i="0" u="none" strike="noStrike" cap="none" normalizeH="0" baseline="0" dirty="0">
                <a:ln>
                  <a:noFill/>
                </a:ln>
                <a:solidFill>
                  <a:srgbClr val="1750EB"/>
                </a:solidFill>
                <a:effectLst/>
                <a:latin typeface="JetBrains Mono"/>
              </a:rPr>
              <a:t>8</a:t>
            </a:r>
            <a:r>
              <a:rPr kumimoji="0" lang="en-US" altLang="en-US" sz="1300" b="0" i="0" u="none" strike="noStrike" cap="none" normalizeH="0" baseline="0" dirty="0">
                <a:ln>
                  <a:noFill/>
                </a:ln>
                <a:solidFill>
                  <a:srgbClr val="080808"/>
                </a:solidFill>
                <a:effectLst/>
                <a:latin typeface="JetBrains Mono"/>
              </a:rPr>
              <a:t>,</a:t>
            </a:r>
            <a:r>
              <a:rPr kumimoji="0" lang="en-US" altLang="en-US" sz="1300" b="0" i="0" u="none" strike="noStrike" cap="none" normalizeH="0" baseline="0" dirty="0">
                <a:ln>
                  <a:noFill/>
                </a:ln>
                <a:solidFill>
                  <a:srgbClr val="1750EB"/>
                </a:solidFill>
                <a:effectLst/>
                <a:latin typeface="JetBrains Mono"/>
              </a:rPr>
              <a:t>3</a:t>
            </a:r>
            <a:r>
              <a:rPr kumimoji="0" lang="en-US" altLang="en-US" sz="1300" b="0" i="0" u="none" strike="noStrike" cap="none" normalizeH="0" baseline="0" dirty="0">
                <a:ln>
                  <a:noFill/>
                </a:ln>
                <a:solidFill>
                  <a:srgbClr val="080808"/>
                </a:solidFill>
                <a:effectLst/>
                <a:latin typeface="JetBrains Mono"/>
              </a:rPr>
              <a:t>,</a:t>
            </a:r>
            <a:r>
              <a:rPr kumimoji="0" lang="en-US" altLang="en-US" sz="1300" b="0" i="0" u="none" strike="noStrike" cap="none" normalizeH="0" baseline="0" dirty="0">
                <a:ln>
                  <a:noFill/>
                </a:ln>
                <a:solidFill>
                  <a:srgbClr val="1750EB"/>
                </a:solidFill>
                <a:effectLst/>
                <a:latin typeface="JetBrains Mono"/>
              </a:rPr>
              <a:t>2</a:t>
            </a:r>
            <a:r>
              <a:rPr kumimoji="0" lang="en-US" altLang="en-US" sz="1300" b="0" i="0" u="none" strike="noStrike" cap="none" normalizeH="0" baseline="0" dirty="0">
                <a:ln>
                  <a:noFill/>
                </a:ln>
                <a:solidFill>
                  <a:srgbClr val="080808"/>
                </a:solidFill>
                <a:effectLst/>
                <a:latin typeface="JetBrains Mono"/>
              </a:rPr>
              <a:t>,</a:t>
            </a:r>
            <a:r>
              <a:rPr kumimoji="0" lang="en-US" altLang="en-US" sz="1300" b="0" i="0" u="none" strike="noStrike" cap="none" normalizeH="0" baseline="0" dirty="0">
                <a:ln>
                  <a:noFill/>
                </a:ln>
                <a:solidFill>
                  <a:srgbClr val="1750EB"/>
                </a:solidFill>
                <a:effectLst/>
                <a:latin typeface="JetBrains Mono"/>
              </a:rPr>
              <a:t>7</a:t>
            </a:r>
            <a:r>
              <a:rPr kumimoji="0" lang="en-US" altLang="en-US" sz="1300" b="0" i="0" u="none" strike="noStrike" cap="none" normalizeH="0" baseline="0" dirty="0">
                <a:ln>
                  <a:noFill/>
                </a:ln>
                <a:solidFill>
                  <a:srgbClr val="080808"/>
                </a:solidFill>
                <a:effectLst/>
                <a:latin typeface="JetBrains Mono"/>
              </a:rPr>
              <a:t>)</a:t>
            </a:r>
            <a:br>
              <a:rPr kumimoji="0" lang="en-US" altLang="en-US" sz="1300" b="0" i="0" u="none" strike="noStrike" cap="none" normalizeH="0" baseline="0" dirty="0">
                <a:ln>
                  <a:noFill/>
                </a:ln>
                <a:solidFill>
                  <a:srgbClr val="080808"/>
                </a:solidFill>
                <a:effectLst/>
                <a:latin typeface="JetBrains Mono"/>
              </a:rPr>
            </a:br>
            <a:r>
              <a:rPr kumimoji="0" lang="en-US" altLang="en-US" sz="1300" b="0" i="0" u="none" strike="noStrike" cap="none" normalizeH="0" baseline="0" dirty="0">
                <a:ln>
                  <a:noFill/>
                </a:ln>
                <a:solidFill>
                  <a:srgbClr val="080808"/>
                </a:solidFill>
                <a:effectLst/>
                <a:latin typeface="JetBrains Mono"/>
              </a:rPr>
              <a:t>    </a:t>
            </a:r>
            <a:r>
              <a:rPr kumimoji="0" lang="en-US" altLang="en-US" sz="1300" b="0" i="0" u="none" strike="noStrike" cap="none" normalizeH="0" baseline="0" dirty="0" err="1">
                <a:ln>
                  <a:noFill/>
                </a:ln>
                <a:solidFill>
                  <a:srgbClr val="000000"/>
                </a:solidFill>
                <a:effectLst/>
                <a:latin typeface="JetBrains Mono"/>
              </a:rPr>
              <a:t>Roll_number</a:t>
            </a:r>
            <a:r>
              <a:rPr kumimoji="0" lang="en-US" altLang="en-US" sz="1300" b="0" i="0" u="none" strike="noStrike" cap="none" normalizeH="0" baseline="0" dirty="0" err="1">
                <a:ln>
                  <a:noFill/>
                </a:ln>
                <a:solidFill>
                  <a:srgbClr val="080808"/>
                </a:solidFill>
                <a:effectLst/>
                <a:latin typeface="JetBrains Mono"/>
              </a:rPr>
              <a:t>.foreach</a:t>
            </a:r>
            <a:r>
              <a:rPr kumimoji="0" lang="en-US" altLang="en-US" sz="1300" b="0" i="0" u="none" strike="noStrike" cap="none" normalizeH="0" baseline="0" dirty="0">
                <a:ln>
                  <a:noFill/>
                </a:ln>
                <a:solidFill>
                  <a:srgbClr val="080808"/>
                </a:solidFill>
                <a:effectLst/>
                <a:latin typeface="JetBrains Mono"/>
              </a:rPr>
              <a:t>((</a:t>
            </a:r>
            <a:r>
              <a:rPr kumimoji="0" lang="en-US" altLang="en-US" sz="1300" b="0" i="0" u="none" strike="noStrike" cap="none" normalizeH="0" baseline="0" dirty="0" err="1">
                <a:ln>
                  <a:noFill/>
                </a:ln>
                <a:solidFill>
                  <a:srgbClr val="080808"/>
                </a:solidFill>
                <a:effectLst/>
                <a:latin typeface="JetBrains Mono"/>
              </a:rPr>
              <a:t>element:Int</a:t>
            </a:r>
            <a:r>
              <a:rPr kumimoji="0" lang="en-US" altLang="en-US" sz="1300" b="0" i="0" u="none" strike="noStrike" cap="none" normalizeH="0" baseline="0" dirty="0">
                <a:ln>
                  <a:noFill/>
                </a:ln>
                <a:solidFill>
                  <a:srgbClr val="080808"/>
                </a:solidFill>
                <a:effectLst/>
                <a:latin typeface="JetBrains Mono"/>
              </a:rPr>
              <a:t>) =&gt; </a:t>
            </a:r>
            <a:r>
              <a:rPr kumimoji="0" lang="en-US" altLang="en-US" sz="1300" b="0" i="1" u="none" strike="noStrike" cap="none" normalizeH="0" baseline="0" dirty="0">
                <a:ln>
                  <a:noFill/>
                </a:ln>
                <a:solidFill>
                  <a:srgbClr val="080808"/>
                </a:solidFill>
                <a:effectLst/>
                <a:latin typeface="JetBrains Mono"/>
              </a:rPr>
              <a:t>print</a:t>
            </a:r>
            <a:r>
              <a:rPr kumimoji="0" lang="en-US" altLang="en-US" sz="1300" b="0" i="0" u="none" strike="noStrike" cap="none" normalizeH="0" baseline="0" dirty="0">
                <a:ln>
                  <a:noFill/>
                </a:ln>
                <a:solidFill>
                  <a:srgbClr val="080808"/>
                </a:solidFill>
                <a:effectLst/>
                <a:latin typeface="JetBrains Mono"/>
              </a:rPr>
              <a:t>(element+</a:t>
            </a:r>
            <a:r>
              <a:rPr kumimoji="0" lang="en-US" altLang="en-US" sz="1300" b="0" i="0" u="none" strike="noStrike" cap="none" normalizeH="0" baseline="0" dirty="0">
                <a:ln>
                  <a:noFill/>
                </a:ln>
                <a:solidFill>
                  <a:srgbClr val="067D17"/>
                </a:solidFill>
                <a:effectLst/>
                <a:latin typeface="JetBrains Mono"/>
              </a:rPr>
              <a:t>" "</a:t>
            </a:r>
            <a:r>
              <a:rPr kumimoji="0" lang="en-US" altLang="en-US" sz="1300" b="0" i="0" u="none" strike="noStrike" cap="none" normalizeH="0" baseline="0" dirty="0">
                <a:ln>
                  <a:noFill/>
                </a:ln>
                <a:solidFill>
                  <a:srgbClr val="080808"/>
                </a:solidFill>
                <a:effectLst/>
                <a:latin typeface="JetBrains Mono"/>
              </a:rPr>
              <a:t>))</a:t>
            </a:r>
            <a:br>
              <a:rPr kumimoji="0" lang="en-US" altLang="en-US" sz="1300" b="0" i="0" u="none" strike="noStrike" cap="none" normalizeH="0" baseline="0" dirty="0">
                <a:ln>
                  <a:noFill/>
                </a:ln>
                <a:solidFill>
                  <a:srgbClr val="080808"/>
                </a:solidFill>
                <a:effectLst/>
                <a:latin typeface="JetBrains Mono"/>
              </a:rPr>
            </a:br>
            <a:r>
              <a:rPr kumimoji="0" lang="en-US" altLang="en-US" sz="1300" b="0" i="0" u="none" strike="noStrike" cap="none" normalizeH="0" baseline="0" dirty="0">
                <a:ln>
                  <a:noFill/>
                </a:ln>
                <a:solidFill>
                  <a:srgbClr val="080808"/>
                </a:solidFill>
                <a:effectLst/>
                <a:latin typeface="JetBrains Mono"/>
              </a:rPr>
              <a:t>    </a:t>
            </a:r>
            <a:r>
              <a:rPr kumimoji="0" lang="en-US" altLang="en-US" sz="1300" b="0" i="1" u="none" strike="noStrike" cap="none" normalizeH="0" baseline="0" dirty="0" err="1">
                <a:ln>
                  <a:noFill/>
                </a:ln>
                <a:solidFill>
                  <a:srgbClr val="080808"/>
                </a:solidFill>
                <a:effectLst/>
                <a:latin typeface="JetBrains Mono"/>
              </a:rPr>
              <a:t>println</a:t>
            </a:r>
            <a:r>
              <a:rPr kumimoji="0" lang="en-US" altLang="en-US" sz="1300" b="0" i="0" u="none" strike="noStrike" cap="none" normalizeH="0" baseline="0" dirty="0">
                <a:ln>
                  <a:noFill/>
                </a:ln>
                <a:solidFill>
                  <a:srgbClr val="080808"/>
                </a:solidFill>
                <a:effectLst/>
                <a:latin typeface="JetBrains Mono"/>
              </a:rPr>
              <a:t>(</a:t>
            </a:r>
            <a:r>
              <a:rPr kumimoji="0" lang="en-US" altLang="en-US" sz="1300" b="0" i="0" u="none" strike="noStrike" cap="none" normalizeH="0" baseline="0" dirty="0">
                <a:ln>
                  <a:noFill/>
                </a:ln>
                <a:solidFill>
                  <a:srgbClr val="067D17"/>
                </a:solidFill>
                <a:effectLst/>
                <a:latin typeface="JetBrains Mono"/>
              </a:rPr>
              <a:t>"</a:t>
            </a:r>
            <a:r>
              <a:rPr kumimoji="0" lang="en-US" altLang="en-US" sz="1300" b="0" i="0" u="none" strike="noStrike" cap="none" normalizeH="0" baseline="0" dirty="0">
                <a:ln>
                  <a:noFill/>
                </a:ln>
                <a:solidFill>
                  <a:srgbClr val="0037A6"/>
                </a:solidFill>
                <a:effectLst/>
                <a:latin typeface="JetBrains Mono"/>
              </a:rPr>
              <a:t>\</a:t>
            </a:r>
            <a:r>
              <a:rPr kumimoji="0" lang="en-US" altLang="en-US" sz="1300" b="0" i="0" u="none" strike="noStrike" cap="none" normalizeH="0" baseline="0" dirty="0" err="1">
                <a:ln>
                  <a:noFill/>
                </a:ln>
                <a:solidFill>
                  <a:srgbClr val="0037A6"/>
                </a:solidFill>
                <a:effectLst/>
                <a:latin typeface="JetBrains Mono"/>
              </a:rPr>
              <a:t>n</a:t>
            </a:r>
            <a:r>
              <a:rPr kumimoji="0" lang="en-US" altLang="en-US" sz="1300" b="0" i="0" u="none" strike="noStrike" cap="none" normalizeH="0" baseline="0" dirty="0" err="1">
                <a:ln>
                  <a:noFill/>
                </a:ln>
                <a:solidFill>
                  <a:srgbClr val="067D17"/>
                </a:solidFill>
                <a:effectLst/>
                <a:latin typeface="JetBrains Mono"/>
              </a:rPr>
              <a:t>Accessing</a:t>
            </a:r>
            <a:r>
              <a:rPr kumimoji="0" lang="en-US" altLang="en-US" sz="1300" b="0" i="0" u="none" strike="noStrike" cap="none" normalizeH="0" baseline="0" dirty="0">
                <a:ln>
                  <a:noFill/>
                </a:ln>
                <a:solidFill>
                  <a:srgbClr val="067D17"/>
                </a:solidFill>
                <a:effectLst/>
                <a:latin typeface="JetBrains Mono"/>
              </a:rPr>
              <a:t> element by using index"</a:t>
            </a:r>
            <a:r>
              <a:rPr kumimoji="0" lang="en-US" altLang="en-US" sz="1300" b="0" i="0" u="none" strike="noStrike" cap="none" normalizeH="0" baseline="0" dirty="0">
                <a:ln>
                  <a:noFill/>
                </a:ln>
                <a:solidFill>
                  <a:srgbClr val="080808"/>
                </a:solidFill>
                <a:effectLst/>
                <a:latin typeface="JetBrains Mono"/>
              </a:rPr>
              <a:t>)</a:t>
            </a:r>
            <a:br>
              <a:rPr kumimoji="0" lang="en-US" altLang="en-US" sz="1300" b="0" i="0" u="none" strike="noStrike" cap="none" normalizeH="0" baseline="0" dirty="0">
                <a:ln>
                  <a:noFill/>
                </a:ln>
                <a:solidFill>
                  <a:srgbClr val="080808"/>
                </a:solidFill>
                <a:effectLst/>
                <a:latin typeface="JetBrains Mono"/>
              </a:rPr>
            </a:br>
            <a:r>
              <a:rPr kumimoji="0" lang="en-US" altLang="en-US" sz="1300" b="0" i="0" u="none" strike="noStrike" cap="none" normalizeH="0" baseline="0" dirty="0">
                <a:ln>
                  <a:noFill/>
                </a:ln>
                <a:solidFill>
                  <a:srgbClr val="080808"/>
                </a:solidFill>
                <a:effectLst/>
                <a:latin typeface="JetBrains Mono"/>
              </a:rPr>
              <a:t>    </a:t>
            </a:r>
            <a:r>
              <a:rPr kumimoji="0" lang="en-US" altLang="en-US" sz="1300" b="0" i="1" u="none" strike="noStrike" cap="none" normalizeH="0" baseline="0" dirty="0" err="1">
                <a:ln>
                  <a:noFill/>
                </a:ln>
                <a:solidFill>
                  <a:srgbClr val="080808"/>
                </a:solidFill>
                <a:effectLst/>
                <a:latin typeface="JetBrains Mono"/>
              </a:rPr>
              <a:t>println</a:t>
            </a:r>
            <a:r>
              <a:rPr kumimoji="0" lang="en-US" altLang="en-US" sz="1300" b="0" i="0" u="none" strike="noStrike" cap="none" normalizeH="0" baseline="0" dirty="0">
                <a:ln>
                  <a:noFill/>
                </a:ln>
                <a:solidFill>
                  <a:srgbClr val="080808"/>
                </a:solidFill>
                <a:effectLst/>
                <a:latin typeface="JetBrains Mono"/>
              </a:rPr>
              <a:t>(</a:t>
            </a:r>
            <a:r>
              <a:rPr kumimoji="0" lang="en-US" altLang="en-US" sz="1300" b="0" i="0" u="none" strike="noStrike" cap="none" normalizeH="0" baseline="0" dirty="0" err="1">
                <a:ln>
                  <a:noFill/>
                </a:ln>
                <a:solidFill>
                  <a:srgbClr val="000000"/>
                </a:solidFill>
                <a:effectLst/>
                <a:latin typeface="JetBrains Mono"/>
              </a:rPr>
              <a:t>Roll_number</a:t>
            </a:r>
            <a:r>
              <a:rPr kumimoji="0" lang="en-US" altLang="en-US" sz="1300" b="0" i="0" u="none" strike="noStrike" cap="none" normalizeH="0" baseline="0" dirty="0">
                <a:ln>
                  <a:noFill/>
                </a:ln>
                <a:solidFill>
                  <a:srgbClr val="080808"/>
                </a:solidFill>
                <a:effectLst/>
                <a:latin typeface="JetBrains Mono"/>
              </a:rPr>
              <a:t>(</a:t>
            </a:r>
            <a:r>
              <a:rPr kumimoji="0" lang="en-US" altLang="en-US" sz="1300" b="0" i="0" u="none" strike="noStrike" cap="none" normalizeH="0" baseline="0" dirty="0">
                <a:ln>
                  <a:noFill/>
                </a:ln>
                <a:solidFill>
                  <a:srgbClr val="1750EB"/>
                </a:solidFill>
                <a:effectLst/>
                <a:latin typeface="JetBrains Mono"/>
              </a:rPr>
              <a:t>2</a:t>
            </a:r>
            <a:r>
              <a:rPr kumimoji="0" lang="en-US" altLang="en-US" sz="1300" b="0" i="0" u="none" strike="noStrike" cap="none" normalizeH="0" baseline="0" dirty="0">
                <a:ln>
                  <a:noFill/>
                </a:ln>
                <a:solidFill>
                  <a:srgbClr val="080808"/>
                </a:solidFill>
                <a:effectLst/>
                <a:latin typeface="JetBrains Mono"/>
              </a:rPr>
              <a:t>))</a:t>
            </a:r>
            <a:br>
              <a:rPr kumimoji="0" lang="en-US" altLang="en-US" sz="1300" b="0" i="0" u="none" strike="noStrike" cap="none" normalizeH="0" baseline="0" dirty="0">
                <a:ln>
                  <a:noFill/>
                </a:ln>
                <a:solidFill>
                  <a:srgbClr val="080808"/>
                </a:solidFill>
                <a:effectLst/>
                <a:latin typeface="JetBrains Mono"/>
              </a:rPr>
            </a:br>
            <a:br>
              <a:rPr kumimoji="0" lang="en-US" altLang="en-US" sz="1300" b="0" i="0" u="none" strike="noStrike" cap="none" normalizeH="0" baseline="0" dirty="0">
                <a:ln>
                  <a:noFill/>
                </a:ln>
                <a:solidFill>
                  <a:srgbClr val="080808"/>
                </a:solidFill>
                <a:effectLst/>
                <a:latin typeface="JetBrains Mono"/>
              </a:rPr>
            </a:br>
            <a:r>
              <a:rPr kumimoji="0" lang="en-US" altLang="en-US" sz="1300" b="0" i="0" u="none" strike="noStrike" cap="none" normalizeH="0" baseline="0" dirty="0">
                <a:ln>
                  <a:noFill/>
                </a:ln>
                <a:solidFill>
                  <a:srgbClr val="080808"/>
                </a:solidFill>
                <a:effectLst/>
                <a:latin typeface="JetBrains Mono"/>
              </a:rPr>
              <a:t>  }</a:t>
            </a:r>
            <a:br>
              <a:rPr kumimoji="0" lang="en-US" altLang="en-US" sz="1300" b="0" i="0" u="none" strike="noStrike" cap="none" normalizeH="0" baseline="0" dirty="0">
                <a:ln>
                  <a:noFill/>
                </a:ln>
                <a:solidFill>
                  <a:srgbClr val="080808"/>
                </a:solidFill>
                <a:effectLst/>
                <a:latin typeface="JetBrains Mono"/>
              </a:rPr>
            </a:br>
            <a:r>
              <a:rPr kumimoji="0" lang="en-US" altLang="en-US" sz="1300" b="0" i="0" u="none" strike="noStrike" cap="none" normalizeH="0" baseline="0" dirty="0">
                <a:ln>
                  <a:noFill/>
                </a:ln>
                <a:solidFill>
                  <a:srgbClr val="080808"/>
                </a:solidFill>
                <a:effectLst/>
                <a:latin typeface="JetBrains Mono"/>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072101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AAE520B-2271-4B54-96FC-FE8C3A693A85}"/>
              </a:ext>
            </a:extLst>
          </p:cNvPr>
          <p:cNvSpPr txBox="1"/>
          <p:nvPr/>
        </p:nvSpPr>
        <p:spPr>
          <a:xfrm>
            <a:off x="297402" y="228145"/>
            <a:ext cx="4572000" cy="369332"/>
          </a:xfrm>
          <a:prstGeom prst="rect">
            <a:avLst/>
          </a:prstGeom>
          <a:noFill/>
        </p:spPr>
        <p:txBody>
          <a:bodyPr wrap="square">
            <a:spAutoFit/>
          </a:bodyPr>
          <a:lstStyle/>
          <a:p>
            <a:pPr algn="just"/>
            <a:r>
              <a:rPr lang="en-US" b="0" i="0" dirty="0">
                <a:solidFill>
                  <a:srgbClr val="610B4B"/>
                </a:solidFill>
                <a:effectLst/>
                <a:latin typeface="erdana"/>
              </a:rPr>
              <a:t>Commonly used Methods of Seq</a:t>
            </a:r>
          </a:p>
        </p:txBody>
      </p:sp>
      <p:pic>
        <p:nvPicPr>
          <p:cNvPr id="5" name="Picture 4" descr="Graphical user interface, table&#10;&#10;Description automatically generated">
            <a:extLst>
              <a:ext uri="{FF2B5EF4-FFF2-40B4-BE49-F238E27FC236}">
                <a16:creationId xmlns:a16="http://schemas.microsoft.com/office/drawing/2014/main" id="{B049C7B4-65E6-482F-ABA5-F05D8F7E5C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7402" y="677078"/>
            <a:ext cx="6657824" cy="3752880"/>
          </a:xfrm>
          <a:prstGeom prst="rect">
            <a:avLst/>
          </a:prstGeom>
        </p:spPr>
      </p:pic>
      <p:sp>
        <p:nvSpPr>
          <p:cNvPr id="6" name="Rectangle 1">
            <a:extLst>
              <a:ext uri="{FF2B5EF4-FFF2-40B4-BE49-F238E27FC236}">
                <a16:creationId xmlns:a16="http://schemas.microsoft.com/office/drawing/2014/main" id="{A914BFD5-0BEB-4D36-BAEA-416E3D23DDAB}"/>
              </a:ext>
            </a:extLst>
          </p:cNvPr>
          <p:cNvSpPr>
            <a:spLocks noChangeArrowheads="1"/>
          </p:cNvSpPr>
          <p:nvPr/>
        </p:nvSpPr>
        <p:spPr bwMode="auto">
          <a:xfrm>
            <a:off x="461639" y="4595166"/>
            <a:ext cx="7022237" cy="229293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0033B3"/>
                </a:solidFill>
                <a:effectLst/>
                <a:latin typeface="JetBrains Mono"/>
              </a:rPr>
              <a:t>object </a:t>
            </a:r>
            <a:r>
              <a:rPr kumimoji="0" lang="en-US" altLang="en-US" sz="1300" b="0" i="0" u="none" strike="noStrike" cap="none" normalizeH="0" baseline="0">
                <a:ln>
                  <a:noFill/>
                </a:ln>
                <a:solidFill>
                  <a:srgbClr val="000000"/>
                </a:solidFill>
                <a:effectLst/>
                <a:latin typeface="JetBrains Mono"/>
              </a:rPr>
              <a:t>Scala_Collection_Seq_Methods </a:t>
            </a:r>
            <a:r>
              <a:rPr kumimoji="0" lang="en-US" altLang="en-US" sz="1300" b="0" i="0" u="none" strike="noStrike" cap="none" normalizeH="0" baseline="0">
                <a:ln>
                  <a:noFill/>
                </a:ln>
                <a:solidFill>
                  <a:srgbClr val="080808"/>
                </a:solidFill>
                <a:effectLst/>
                <a:latin typeface="JetBrains Mono"/>
              </a:rPr>
              <a:t>{</a:t>
            </a:r>
            <a:br>
              <a:rPr kumimoji="0" lang="en-US" altLang="en-US" sz="1300" b="0" i="0" u="none" strike="noStrike" cap="none" normalizeH="0" baseline="0">
                <a:ln>
                  <a:noFill/>
                </a:ln>
                <a:solidFill>
                  <a:srgbClr val="080808"/>
                </a:solidFill>
                <a:effectLst/>
                <a:latin typeface="JetBrains Mono"/>
              </a:rPr>
            </a:br>
            <a:r>
              <a:rPr kumimoji="0" lang="en-US" altLang="en-US" sz="1300" b="0" i="0" u="none" strike="noStrike" cap="none" normalizeH="0" baseline="0">
                <a:ln>
                  <a:noFill/>
                </a:ln>
                <a:solidFill>
                  <a:srgbClr val="080808"/>
                </a:solidFill>
                <a:effectLst/>
                <a:latin typeface="JetBrains Mono"/>
              </a:rPr>
              <a:t>  </a:t>
            </a:r>
            <a:r>
              <a:rPr kumimoji="0" lang="en-US" altLang="en-US" sz="1300" b="0" i="0" u="none" strike="noStrike" cap="none" normalizeH="0" baseline="0">
                <a:ln>
                  <a:noFill/>
                </a:ln>
                <a:solidFill>
                  <a:srgbClr val="0033B3"/>
                </a:solidFill>
                <a:effectLst/>
                <a:latin typeface="JetBrains Mono"/>
              </a:rPr>
              <a:t>def </a:t>
            </a:r>
            <a:r>
              <a:rPr kumimoji="0" lang="en-US" altLang="en-US" sz="1300" b="0" i="0" u="none" strike="noStrike" cap="none" normalizeH="0" baseline="0">
                <a:ln>
                  <a:noFill/>
                </a:ln>
                <a:solidFill>
                  <a:srgbClr val="00627A"/>
                </a:solidFill>
                <a:effectLst/>
                <a:latin typeface="JetBrains Mono"/>
              </a:rPr>
              <a:t>main</a:t>
            </a:r>
            <a:r>
              <a:rPr kumimoji="0" lang="en-US" altLang="en-US" sz="1300" b="0" i="0" u="none" strike="noStrike" cap="none" normalizeH="0" baseline="0">
                <a:ln>
                  <a:noFill/>
                </a:ln>
                <a:solidFill>
                  <a:srgbClr val="080808"/>
                </a:solidFill>
                <a:effectLst/>
                <a:latin typeface="JetBrains Mono"/>
              </a:rPr>
              <a:t>(args: </a:t>
            </a:r>
            <a:r>
              <a:rPr kumimoji="0" lang="en-US" altLang="en-US" sz="1300" b="0" i="0" u="none" strike="noStrike" cap="none" normalizeH="0" baseline="0">
                <a:ln>
                  <a:noFill/>
                </a:ln>
                <a:solidFill>
                  <a:srgbClr val="000000"/>
                </a:solidFill>
                <a:effectLst/>
                <a:latin typeface="JetBrains Mono"/>
              </a:rPr>
              <a:t>Array</a:t>
            </a:r>
            <a:r>
              <a:rPr kumimoji="0" lang="en-US" altLang="en-US" sz="1300" b="0" i="0" u="none" strike="noStrike" cap="none" normalizeH="0" baseline="0">
                <a:ln>
                  <a:noFill/>
                </a:ln>
                <a:solidFill>
                  <a:srgbClr val="080808"/>
                </a:solidFill>
                <a:effectLst/>
                <a:latin typeface="JetBrains Mono"/>
              </a:rPr>
              <a:t>[</a:t>
            </a:r>
            <a:r>
              <a:rPr kumimoji="0" lang="en-US" altLang="en-US" sz="1300" b="0" i="0" u="none" strike="noStrike" cap="none" normalizeH="0" baseline="0">
                <a:ln>
                  <a:noFill/>
                </a:ln>
                <a:solidFill>
                  <a:srgbClr val="007E8A"/>
                </a:solidFill>
                <a:effectLst/>
                <a:latin typeface="JetBrains Mono"/>
              </a:rPr>
              <a:t>String</a:t>
            </a:r>
            <a:r>
              <a:rPr kumimoji="0" lang="en-US" altLang="en-US" sz="1300" b="0" i="0" u="none" strike="noStrike" cap="none" normalizeH="0" baseline="0">
                <a:ln>
                  <a:noFill/>
                </a:ln>
                <a:solidFill>
                  <a:srgbClr val="080808"/>
                </a:solidFill>
                <a:effectLst/>
                <a:latin typeface="JetBrains Mono"/>
              </a:rPr>
              <a:t>]): Unit = {</a:t>
            </a:r>
            <a:br>
              <a:rPr kumimoji="0" lang="en-US" altLang="en-US" sz="1300" b="0" i="0" u="none" strike="noStrike" cap="none" normalizeH="0" baseline="0">
                <a:ln>
                  <a:noFill/>
                </a:ln>
                <a:solidFill>
                  <a:srgbClr val="080808"/>
                </a:solidFill>
                <a:effectLst/>
                <a:latin typeface="JetBrains Mono"/>
              </a:rPr>
            </a:br>
            <a:r>
              <a:rPr kumimoji="0" lang="en-US" altLang="en-US" sz="1300" b="0" i="0" u="none" strike="noStrike" cap="none" normalizeH="0" baseline="0">
                <a:ln>
                  <a:noFill/>
                </a:ln>
                <a:solidFill>
                  <a:srgbClr val="080808"/>
                </a:solidFill>
                <a:effectLst/>
                <a:latin typeface="JetBrains Mono"/>
              </a:rPr>
              <a:t>    </a:t>
            </a:r>
            <a:r>
              <a:rPr kumimoji="0" lang="en-US" altLang="en-US" sz="1300" b="0" i="0" u="none" strike="noStrike" cap="none" normalizeH="0" baseline="0">
                <a:ln>
                  <a:noFill/>
                </a:ln>
                <a:solidFill>
                  <a:srgbClr val="0033B3"/>
                </a:solidFill>
                <a:effectLst/>
                <a:latin typeface="JetBrains Mono"/>
              </a:rPr>
              <a:t>var </a:t>
            </a:r>
            <a:r>
              <a:rPr kumimoji="0" lang="en-US" altLang="en-US" sz="1300" b="0" i="0" u="none" strike="noStrike" cap="none" normalizeH="0" baseline="0">
                <a:ln>
                  <a:noFill/>
                </a:ln>
                <a:solidFill>
                  <a:srgbClr val="000000"/>
                </a:solidFill>
                <a:effectLst/>
                <a:latin typeface="JetBrains Mono"/>
              </a:rPr>
              <a:t>seq</a:t>
            </a:r>
            <a:r>
              <a:rPr kumimoji="0" lang="en-US" altLang="en-US" sz="1300" b="0" i="0" u="none" strike="noStrike" cap="none" normalizeH="0" baseline="0">
                <a:ln>
                  <a:noFill/>
                </a:ln>
                <a:solidFill>
                  <a:srgbClr val="080808"/>
                </a:solidFill>
                <a:effectLst/>
                <a:latin typeface="JetBrains Mono"/>
              </a:rPr>
              <a:t>:</a:t>
            </a:r>
            <a:r>
              <a:rPr kumimoji="0" lang="en-US" altLang="en-US" sz="1300" b="0" i="0" u="none" strike="noStrike" cap="none" normalizeH="0" baseline="0">
                <a:ln>
                  <a:noFill/>
                </a:ln>
                <a:solidFill>
                  <a:srgbClr val="007E8A"/>
                </a:solidFill>
                <a:effectLst/>
                <a:latin typeface="JetBrains Mono"/>
              </a:rPr>
              <a:t>Seq</a:t>
            </a:r>
            <a:r>
              <a:rPr kumimoji="0" lang="en-US" altLang="en-US" sz="1300" b="0" i="0" u="none" strike="noStrike" cap="none" normalizeH="0" baseline="0">
                <a:ln>
                  <a:noFill/>
                </a:ln>
                <a:solidFill>
                  <a:srgbClr val="080808"/>
                </a:solidFill>
                <a:effectLst/>
                <a:latin typeface="JetBrains Mono"/>
              </a:rPr>
              <a:t>[Int] = </a:t>
            </a:r>
            <a:r>
              <a:rPr kumimoji="0" lang="en-US" altLang="en-US" sz="1300" b="0" i="1" u="none" strike="noStrike" cap="none" normalizeH="0" baseline="0">
                <a:ln>
                  <a:noFill/>
                </a:ln>
                <a:solidFill>
                  <a:srgbClr val="871094"/>
                </a:solidFill>
                <a:effectLst/>
                <a:latin typeface="JetBrains Mono"/>
              </a:rPr>
              <a:t>Seq</a:t>
            </a:r>
            <a:r>
              <a:rPr kumimoji="0" lang="en-US" altLang="en-US" sz="1300" b="0" i="0" u="none" strike="noStrike" cap="none" normalizeH="0" baseline="0">
                <a:ln>
                  <a:noFill/>
                </a:ln>
                <a:solidFill>
                  <a:srgbClr val="080808"/>
                </a:solidFill>
                <a:effectLst/>
                <a:latin typeface="JetBrains Mono"/>
              </a:rPr>
              <a:t>(</a:t>
            </a:r>
            <a:r>
              <a:rPr kumimoji="0" lang="en-US" altLang="en-US" sz="1300" b="0" i="0" u="none" strike="noStrike" cap="none" normalizeH="0" baseline="0">
                <a:ln>
                  <a:noFill/>
                </a:ln>
                <a:solidFill>
                  <a:srgbClr val="1750EB"/>
                </a:solidFill>
                <a:effectLst/>
                <a:latin typeface="JetBrains Mono"/>
              </a:rPr>
              <a:t>52</a:t>
            </a:r>
            <a:r>
              <a:rPr kumimoji="0" lang="en-US" altLang="en-US" sz="1300" b="0" i="0" u="none" strike="noStrike" cap="none" normalizeH="0" baseline="0">
                <a:ln>
                  <a:noFill/>
                </a:ln>
                <a:solidFill>
                  <a:srgbClr val="080808"/>
                </a:solidFill>
                <a:effectLst/>
                <a:latin typeface="JetBrains Mono"/>
              </a:rPr>
              <a:t>,</a:t>
            </a:r>
            <a:r>
              <a:rPr kumimoji="0" lang="en-US" altLang="en-US" sz="1300" b="0" i="0" u="none" strike="noStrike" cap="none" normalizeH="0" baseline="0">
                <a:ln>
                  <a:noFill/>
                </a:ln>
                <a:solidFill>
                  <a:srgbClr val="1750EB"/>
                </a:solidFill>
                <a:effectLst/>
                <a:latin typeface="JetBrains Mono"/>
              </a:rPr>
              <a:t>85</a:t>
            </a:r>
            <a:r>
              <a:rPr kumimoji="0" lang="en-US" altLang="en-US" sz="1300" b="0" i="0" u="none" strike="noStrike" cap="none" normalizeH="0" baseline="0">
                <a:ln>
                  <a:noFill/>
                </a:ln>
                <a:solidFill>
                  <a:srgbClr val="080808"/>
                </a:solidFill>
                <a:effectLst/>
                <a:latin typeface="JetBrains Mono"/>
              </a:rPr>
              <a:t>,</a:t>
            </a:r>
            <a:r>
              <a:rPr kumimoji="0" lang="en-US" altLang="en-US" sz="1300" b="0" i="0" u="none" strike="noStrike" cap="none" normalizeH="0" baseline="0">
                <a:ln>
                  <a:noFill/>
                </a:ln>
                <a:solidFill>
                  <a:srgbClr val="1750EB"/>
                </a:solidFill>
                <a:effectLst/>
                <a:latin typeface="JetBrains Mono"/>
              </a:rPr>
              <a:t>1</a:t>
            </a:r>
            <a:r>
              <a:rPr kumimoji="0" lang="en-US" altLang="en-US" sz="1300" b="0" i="0" u="none" strike="noStrike" cap="none" normalizeH="0" baseline="0">
                <a:ln>
                  <a:noFill/>
                </a:ln>
                <a:solidFill>
                  <a:srgbClr val="080808"/>
                </a:solidFill>
                <a:effectLst/>
                <a:latin typeface="JetBrains Mono"/>
              </a:rPr>
              <a:t>,</a:t>
            </a:r>
            <a:r>
              <a:rPr kumimoji="0" lang="en-US" altLang="en-US" sz="1300" b="0" i="0" u="none" strike="noStrike" cap="none" normalizeH="0" baseline="0">
                <a:ln>
                  <a:noFill/>
                </a:ln>
                <a:solidFill>
                  <a:srgbClr val="1750EB"/>
                </a:solidFill>
                <a:effectLst/>
                <a:latin typeface="JetBrains Mono"/>
              </a:rPr>
              <a:t>8</a:t>
            </a:r>
            <a:r>
              <a:rPr kumimoji="0" lang="en-US" altLang="en-US" sz="1300" b="0" i="0" u="none" strike="noStrike" cap="none" normalizeH="0" baseline="0">
                <a:ln>
                  <a:noFill/>
                </a:ln>
                <a:solidFill>
                  <a:srgbClr val="080808"/>
                </a:solidFill>
                <a:effectLst/>
                <a:latin typeface="JetBrains Mono"/>
              </a:rPr>
              <a:t>,</a:t>
            </a:r>
            <a:r>
              <a:rPr kumimoji="0" lang="en-US" altLang="en-US" sz="1300" b="0" i="0" u="none" strike="noStrike" cap="none" normalizeH="0" baseline="0">
                <a:ln>
                  <a:noFill/>
                </a:ln>
                <a:solidFill>
                  <a:srgbClr val="1750EB"/>
                </a:solidFill>
                <a:effectLst/>
                <a:latin typeface="JetBrains Mono"/>
              </a:rPr>
              <a:t>3</a:t>
            </a:r>
            <a:r>
              <a:rPr kumimoji="0" lang="en-US" altLang="en-US" sz="1300" b="0" i="0" u="none" strike="noStrike" cap="none" normalizeH="0" baseline="0">
                <a:ln>
                  <a:noFill/>
                </a:ln>
                <a:solidFill>
                  <a:srgbClr val="080808"/>
                </a:solidFill>
                <a:effectLst/>
                <a:latin typeface="JetBrains Mono"/>
              </a:rPr>
              <a:t>,</a:t>
            </a:r>
            <a:r>
              <a:rPr kumimoji="0" lang="en-US" altLang="en-US" sz="1300" b="0" i="0" u="none" strike="noStrike" cap="none" normalizeH="0" baseline="0">
                <a:ln>
                  <a:noFill/>
                </a:ln>
                <a:solidFill>
                  <a:srgbClr val="1750EB"/>
                </a:solidFill>
                <a:effectLst/>
                <a:latin typeface="JetBrains Mono"/>
              </a:rPr>
              <a:t>2</a:t>
            </a:r>
            <a:r>
              <a:rPr kumimoji="0" lang="en-US" altLang="en-US" sz="1300" b="0" i="0" u="none" strike="noStrike" cap="none" normalizeH="0" baseline="0">
                <a:ln>
                  <a:noFill/>
                </a:ln>
                <a:solidFill>
                  <a:srgbClr val="080808"/>
                </a:solidFill>
                <a:effectLst/>
                <a:latin typeface="JetBrains Mono"/>
              </a:rPr>
              <a:t>,</a:t>
            </a:r>
            <a:r>
              <a:rPr kumimoji="0" lang="en-US" altLang="en-US" sz="1300" b="0" i="0" u="none" strike="noStrike" cap="none" normalizeH="0" baseline="0">
                <a:ln>
                  <a:noFill/>
                </a:ln>
                <a:solidFill>
                  <a:srgbClr val="1750EB"/>
                </a:solidFill>
                <a:effectLst/>
                <a:latin typeface="JetBrains Mono"/>
              </a:rPr>
              <a:t>7</a:t>
            </a:r>
            <a:r>
              <a:rPr kumimoji="0" lang="en-US" altLang="en-US" sz="1300" b="0" i="0" u="none" strike="noStrike" cap="none" normalizeH="0" baseline="0">
                <a:ln>
                  <a:noFill/>
                </a:ln>
                <a:solidFill>
                  <a:srgbClr val="080808"/>
                </a:solidFill>
                <a:effectLst/>
                <a:latin typeface="JetBrains Mono"/>
              </a:rPr>
              <a:t>)</a:t>
            </a:r>
            <a:br>
              <a:rPr kumimoji="0" lang="en-US" altLang="en-US" sz="1300" b="0" i="0" u="none" strike="noStrike" cap="none" normalizeH="0" baseline="0">
                <a:ln>
                  <a:noFill/>
                </a:ln>
                <a:solidFill>
                  <a:srgbClr val="080808"/>
                </a:solidFill>
                <a:effectLst/>
                <a:latin typeface="JetBrains Mono"/>
              </a:rPr>
            </a:br>
            <a:r>
              <a:rPr kumimoji="0" lang="en-US" altLang="en-US" sz="1300" b="0" i="0" u="none" strike="noStrike" cap="none" normalizeH="0" baseline="0">
                <a:ln>
                  <a:noFill/>
                </a:ln>
                <a:solidFill>
                  <a:srgbClr val="080808"/>
                </a:solidFill>
                <a:effectLst/>
                <a:latin typeface="JetBrains Mono"/>
              </a:rPr>
              <a:t>    </a:t>
            </a:r>
            <a:r>
              <a:rPr kumimoji="0" lang="en-US" altLang="en-US" sz="1300" b="0" i="0" u="none" strike="noStrike" cap="none" normalizeH="0" baseline="0">
                <a:ln>
                  <a:noFill/>
                </a:ln>
                <a:solidFill>
                  <a:srgbClr val="000000"/>
                </a:solidFill>
                <a:effectLst/>
                <a:latin typeface="JetBrains Mono"/>
              </a:rPr>
              <a:t>seq</a:t>
            </a:r>
            <a:r>
              <a:rPr kumimoji="0" lang="en-US" altLang="en-US" sz="1300" b="0" i="0" u="none" strike="noStrike" cap="none" normalizeH="0" baseline="0">
                <a:ln>
                  <a:noFill/>
                </a:ln>
                <a:solidFill>
                  <a:srgbClr val="080808"/>
                </a:solidFill>
                <a:effectLst/>
                <a:latin typeface="JetBrains Mono"/>
              </a:rPr>
              <a:t>.foreach((element:Int) =&gt; </a:t>
            </a:r>
            <a:r>
              <a:rPr kumimoji="0" lang="en-US" altLang="en-US" sz="1300" b="0" i="1" u="none" strike="noStrike" cap="none" normalizeH="0" baseline="0">
                <a:ln>
                  <a:noFill/>
                </a:ln>
                <a:solidFill>
                  <a:srgbClr val="080808"/>
                </a:solidFill>
                <a:effectLst/>
                <a:latin typeface="JetBrains Mono"/>
              </a:rPr>
              <a:t>print</a:t>
            </a:r>
            <a:r>
              <a:rPr kumimoji="0" lang="en-US" altLang="en-US" sz="1300" b="0" i="0" u="none" strike="noStrike" cap="none" normalizeH="0" baseline="0">
                <a:ln>
                  <a:noFill/>
                </a:ln>
                <a:solidFill>
                  <a:srgbClr val="080808"/>
                </a:solidFill>
                <a:effectLst/>
                <a:latin typeface="JetBrains Mono"/>
              </a:rPr>
              <a:t>(element+</a:t>
            </a:r>
            <a:r>
              <a:rPr kumimoji="0" lang="en-US" altLang="en-US" sz="1300" b="0" i="0" u="none" strike="noStrike" cap="none" normalizeH="0" baseline="0">
                <a:ln>
                  <a:noFill/>
                </a:ln>
                <a:solidFill>
                  <a:srgbClr val="067D17"/>
                </a:solidFill>
                <a:effectLst/>
                <a:latin typeface="JetBrains Mono"/>
              </a:rPr>
              <a:t>" "</a:t>
            </a:r>
            <a:r>
              <a:rPr kumimoji="0" lang="en-US" altLang="en-US" sz="1300" b="0" i="0" u="none" strike="noStrike" cap="none" normalizeH="0" baseline="0">
                <a:ln>
                  <a:noFill/>
                </a:ln>
                <a:solidFill>
                  <a:srgbClr val="080808"/>
                </a:solidFill>
                <a:effectLst/>
                <a:latin typeface="JetBrains Mono"/>
              </a:rPr>
              <a:t>))</a:t>
            </a:r>
            <a:br>
              <a:rPr kumimoji="0" lang="en-US" altLang="en-US" sz="1300" b="0" i="0" u="none" strike="noStrike" cap="none" normalizeH="0" baseline="0">
                <a:ln>
                  <a:noFill/>
                </a:ln>
                <a:solidFill>
                  <a:srgbClr val="080808"/>
                </a:solidFill>
                <a:effectLst/>
                <a:latin typeface="JetBrains Mono"/>
              </a:rPr>
            </a:br>
            <a:r>
              <a:rPr kumimoji="0" lang="en-US" altLang="en-US" sz="1300" b="0" i="0" u="none" strike="noStrike" cap="none" normalizeH="0" baseline="0">
                <a:ln>
                  <a:noFill/>
                </a:ln>
                <a:solidFill>
                  <a:srgbClr val="080808"/>
                </a:solidFill>
                <a:effectLst/>
                <a:latin typeface="JetBrains Mono"/>
              </a:rPr>
              <a:t>    </a:t>
            </a:r>
            <a:r>
              <a:rPr kumimoji="0" lang="en-US" altLang="en-US" sz="1300" b="0" i="1" u="none" strike="noStrike" cap="none" normalizeH="0" baseline="0">
                <a:ln>
                  <a:noFill/>
                </a:ln>
                <a:solidFill>
                  <a:srgbClr val="080808"/>
                </a:solidFill>
                <a:effectLst/>
                <a:latin typeface="JetBrains Mono"/>
              </a:rPr>
              <a:t>println</a:t>
            </a:r>
            <a:r>
              <a:rPr kumimoji="0" lang="en-US" altLang="en-US" sz="1300" b="0" i="0" u="none" strike="noStrike" cap="none" normalizeH="0" baseline="0">
                <a:ln>
                  <a:noFill/>
                </a:ln>
                <a:solidFill>
                  <a:srgbClr val="080808"/>
                </a:solidFill>
                <a:effectLst/>
                <a:latin typeface="JetBrains Mono"/>
              </a:rPr>
              <a:t>(</a:t>
            </a:r>
            <a:r>
              <a:rPr kumimoji="0" lang="en-US" altLang="en-US" sz="1300" b="0" i="0" u="none" strike="noStrike" cap="none" normalizeH="0" baseline="0">
                <a:ln>
                  <a:noFill/>
                </a:ln>
                <a:solidFill>
                  <a:srgbClr val="067D17"/>
                </a:solidFill>
                <a:effectLst/>
                <a:latin typeface="JetBrains Mono"/>
              </a:rPr>
              <a:t>"</a:t>
            </a:r>
            <a:r>
              <a:rPr kumimoji="0" lang="en-US" altLang="en-US" sz="1300" b="0" i="0" u="none" strike="noStrike" cap="none" normalizeH="0" baseline="0">
                <a:ln>
                  <a:noFill/>
                </a:ln>
                <a:solidFill>
                  <a:srgbClr val="0037A6"/>
                </a:solidFill>
                <a:effectLst/>
                <a:latin typeface="JetBrains Mono"/>
              </a:rPr>
              <a:t>\n</a:t>
            </a:r>
            <a:r>
              <a:rPr kumimoji="0" lang="en-US" altLang="en-US" sz="1300" b="0" i="0" u="none" strike="noStrike" cap="none" normalizeH="0" baseline="0">
                <a:ln>
                  <a:noFill/>
                </a:ln>
                <a:solidFill>
                  <a:srgbClr val="067D17"/>
                </a:solidFill>
                <a:effectLst/>
                <a:latin typeface="JetBrains Mono"/>
              </a:rPr>
              <a:t>is Empty: "</a:t>
            </a:r>
            <a:r>
              <a:rPr kumimoji="0" lang="en-US" altLang="en-US" sz="1300" b="0" i="0" u="none" strike="noStrike" cap="none" normalizeH="0" baseline="0">
                <a:ln>
                  <a:noFill/>
                </a:ln>
                <a:solidFill>
                  <a:srgbClr val="000000"/>
                </a:solidFill>
                <a:effectLst/>
                <a:latin typeface="JetBrains Mono"/>
              </a:rPr>
              <a:t>+seq</a:t>
            </a:r>
            <a:r>
              <a:rPr kumimoji="0" lang="en-US" altLang="en-US" sz="1300" b="0" i="0" u="none" strike="noStrike" cap="none" normalizeH="0" baseline="0">
                <a:ln>
                  <a:noFill/>
                </a:ln>
                <a:solidFill>
                  <a:srgbClr val="080808"/>
                </a:solidFill>
                <a:effectLst/>
                <a:latin typeface="JetBrains Mono"/>
              </a:rPr>
              <a:t>.isEmpty)</a:t>
            </a:r>
            <a:br>
              <a:rPr kumimoji="0" lang="en-US" altLang="en-US" sz="1300" b="0" i="0" u="none" strike="noStrike" cap="none" normalizeH="0" baseline="0">
                <a:ln>
                  <a:noFill/>
                </a:ln>
                <a:solidFill>
                  <a:srgbClr val="080808"/>
                </a:solidFill>
                <a:effectLst/>
                <a:latin typeface="JetBrains Mono"/>
              </a:rPr>
            </a:br>
            <a:r>
              <a:rPr kumimoji="0" lang="en-US" altLang="en-US" sz="1300" b="0" i="0" u="none" strike="noStrike" cap="none" normalizeH="0" baseline="0">
                <a:ln>
                  <a:noFill/>
                </a:ln>
                <a:solidFill>
                  <a:srgbClr val="080808"/>
                </a:solidFill>
                <a:effectLst/>
                <a:latin typeface="JetBrains Mono"/>
              </a:rPr>
              <a:t>    </a:t>
            </a:r>
            <a:r>
              <a:rPr kumimoji="0" lang="en-US" altLang="en-US" sz="1300" b="0" i="1" u="none" strike="noStrike" cap="none" normalizeH="0" baseline="0">
                <a:ln>
                  <a:noFill/>
                </a:ln>
                <a:solidFill>
                  <a:srgbClr val="080808"/>
                </a:solidFill>
                <a:effectLst/>
                <a:latin typeface="JetBrains Mono"/>
              </a:rPr>
              <a:t>println</a:t>
            </a:r>
            <a:r>
              <a:rPr kumimoji="0" lang="en-US" altLang="en-US" sz="1300" b="0" i="0" u="none" strike="noStrike" cap="none" normalizeH="0" baseline="0">
                <a:ln>
                  <a:noFill/>
                </a:ln>
                <a:solidFill>
                  <a:srgbClr val="080808"/>
                </a:solidFill>
                <a:effectLst/>
                <a:latin typeface="JetBrains Mono"/>
              </a:rPr>
              <a:t>(</a:t>
            </a:r>
            <a:r>
              <a:rPr kumimoji="0" lang="en-US" altLang="en-US" sz="1300" b="0" i="0" u="none" strike="noStrike" cap="none" normalizeH="0" baseline="0">
                <a:ln>
                  <a:noFill/>
                </a:ln>
                <a:solidFill>
                  <a:srgbClr val="067D17"/>
                </a:solidFill>
                <a:effectLst/>
                <a:latin typeface="JetBrains Mono"/>
              </a:rPr>
              <a:t>"Ends with (2,7): "</a:t>
            </a:r>
            <a:r>
              <a:rPr kumimoji="0" lang="en-US" altLang="en-US" sz="1300" b="0" i="0" u="none" strike="noStrike" cap="none" normalizeH="0" baseline="0">
                <a:ln>
                  <a:noFill/>
                </a:ln>
                <a:solidFill>
                  <a:srgbClr val="000000"/>
                </a:solidFill>
                <a:effectLst/>
                <a:latin typeface="JetBrains Mono"/>
              </a:rPr>
              <a:t>+ seq</a:t>
            </a:r>
            <a:r>
              <a:rPr kumimoji="0" lang="en-US" altLang="en-US" sz="1300" b="0" i="0" u="none" strike="noStrike" cap="none" normalizeH="0" baseline="0">
                <a:ln>
                  <a:noFill/>
                </a:ln>
                <a:solidFill>
                  <a:srgbClr val="080808"/>
                </a:solidFill>
                <a:effectLst/>
                <a:latin typeface="JetBrains Mono"/>
              </a:rPr>
              <a:t>.endsWith(</a:t>
            </a:r>
            <a:r>
              <a:rPr kumimoji="0" lang="en-US" altLang="en-US" sz="1300" b="0" i="1" u="none" strike="noStrike" cap="none" normalizeH="0" baseline="0">
                <a:ln>
                  <a:noFill/>
                </a:ln>
                <a:solidFill>
                  <a:srgbClr val="871094"/>
                </a:solidFill>
                <a:effectLst/>
                <a:latin typeface="JetBrains Mono"/>
              </a:rPr>
              <a:t>Seq</a:t>
            </a:r>
            <a:r>
              <a:rPr kumimoji="0" lang="en-US" altLang="en-US" sz="1300" b="0" i="0" u="none" strike="noStrike" cap="none" normalizeH="0" baseline="0">
                <a:ln>
                  <a:noFill/>
                </a:ln>
                <a:solidFill>
                  <a:srgbClr val="080808"/>
                </a:solidFill>
                <a:effectLst/>
                <a:latin typeface="JetBrains Mono"/>
              </a:rPr>
              <a:t>(</a:t>
            </a:r>
            <a:r>
              <a:rPr kumimoji="0" lang="en-US" altLang="en-US" sz="1300" b="0" i="0" u="none" strike="noStrike" cap="none" normalizeH="0" baseline="0">
                <a:ln>
                  <a:noFill/>
                </a:ln>
                <a:solidFill>
                  <a:srgbClr val="1750EB"/>
                </a:solidFill>
                <a:effectLst/>
                <a:latin typeface="JetBrains Mono"/>
              </a:rPr>
              <a:t>2</a:t>
            </a:r>
            <a:r>
              <a:rPr kumimoji="0" lang="en-US" altLang="en-US" sz="1300" b="0" i="0" u="none" strike="noStrike" cap="none" normalizeH="0" baseline="0">
                <a:ln>
                  <a:noFill/>
                </a:ln>
                <a:solidFill>
                  <a:srgbClr val="080808"/>
                </a:solidFill>
                <a:effectLst/>
                <a:latin typeface="JetBrains Mono"/>
              </a:rPr>
              <a:t>,</a:t>
            </a:r>
            <a:r>
              <a:rPr kumimoji="0" lang="en-US" altLang="en-US" sz="1300" b="0" i="0" u="none" strike="noStrike" cap="none" normalizeH="0" baseline="0">
                <a:ln>
                  <a:noFill/>
                </a:ln>
                <a:solidFill>
                  <a:srgbClr val="1750EB"/>
                </a:solidFill>
                <a:effectLst/>
                <a:latin typeface="JetBrains Mono"/>
              </a:rPr>
              <a:t>7</a:t>
            </a:r>
            <a:r>
              <a:rPr kumimoji="0" lang="en-US" altLang="en-US" sz="1300" b="0" i="0" u="none" strike="noStrike" cap="none" normalizeH="0" baseline="0">
                <a:ln>
                  <a:noFill/>
                </a:ln>
                <a:solidFill>
                  <a:srgbClr val="080808"/>
                </a:solidFill>
                <a:effectLst/>
                <a:latin typeface="JetBrains Mono"/>
              </a:rPr>
              <a:t>)))</a:t>
            </a:r>
            <a:br>
              <a:rPr kumimoji="0" lang="en-US" altLang="en-US" sz="1300" b="0" i="0" u="none" strike="noStrike" cap="none" normalizeH="0" baseline="0">
                <a:ln>
                  <a:noFill/>
                </a:ln>
                <a:solidFill>
                  <a:srgbClr val="080808"/>
                </a:solidFill>
                <a:effectLst/>
                <a:latin typeface="JetBrains Mono"/>
              </a:rPr>
            </a:br>
            <a:r>
              <a:rPr kumimoji="0" lang="en-US" altLang="en-US" sz="1300" b="0" i="0" u="none" strike="noStrike" cap="none" normalizeH="0" baseline="0">
                <a:ln>
                  <a:noFill/>
                </a:ln>
                <a:solidFill>
                  <a:srgbClr val="080808"/>
                </a:solidFill>
                <a:effectLst/>
                <a:latin typeface="JetBrains Mono"/>
              </a:rPr>
              <a:t>    </a:t>
            </a:r>
            <a:r>
              <a:rPr kumimoji="0" lang="en-US" altLang="en-US" sz="1300" b="0" i="1" u="none" strike="noStrike" cap="none" normalizeH="0" baseline="0">
                <a:ln>
                  <a:noFill/>
                </a:ln>
                <a:solidFill>
                  <a:srgbClr val="080808"/>
                </a:solidFill>
                <a:effectLst/>
                <a:latin typeface="JetBrains Mono"/>
              </a:rPr>
              <a:t>println</a:t>
            </a:r>
            <a:r>
              <a:rPr kumimoji="0" lang="en-US" altLang="en-US" sz="1300" b="0" i="0" u="none" strike="noStrike" cap="none" normalizeH="0" baseline="0">
                <a:ln>
                  <a:noFill/>
                </a:ln>
                <a:solidFill>
                  <a:srgbClr val="080808"/>
                </a:solidFill>
                <a:effectLst/>
                <a:latin typeface="JetBrains Mono"/>
              </a:rPr>
              <a:t>(</a:t>
            </a:r>
            <a:r>
              <a:rPr kumimoji="0" lang="en-US" altLang="en-US" sz="1300" b="0" i="0" u="none" strike="noStrike" cap="none" normalizeH="0" baseline="0">
                <a:ln>
                  <a:noFill/>
                </a:ln>
                <a:solidFill>
                  <a:srgbClr val="067D17"/>
                </a:solidFill>
                <a:effectLst/>
                <a:latin typeface="JetBrains Mono"/>
              </a:rPr>
              <a:t>"contains 8: "</a:t>
            </a:r>
            <a:r>
              <a:rPr kumimoji="0" lang="en-US" altLang="en-US" sz="1300" b="0" i="0" u="none" strike="noStrike" cap="none" normalizeH="0" baseline="0">
                <a:ln>
                  <a:noFill/>
                </a:ln>
                <a:solidFill>
                  <a:srgbClr val="000000"/>
                </a:solidFill>
                <a:effectLst/>
                <a:latin typeface="JetBrains Mono"/>
              </a:rPr>
              <a:t>+ seq</a:t>
            </a:r>
            <a:r>
              <a:rPr kumimoji="0" lang="en-US" altLang="en-US" sz="1300" b="0" i="0" u="none" strike="noStrike" cap="none" normalizeH="0" baseline="0">
                <a:ln>
                  <a:noFill/>
                </a:ln>
                <a:solidFill>
                  <a:srgbClr val="080808"/>
                </a:solidFill>
                <a:effectLst/>
                <a:latin typeface="JetBrains Mono"/>
              </a:rPr>
              <a:t>.contains(</a:t>
            </a:r>
            <a:r>
              <a:rPr kumimoji="0" lang="en-US" altLang="en-US" sz="1300" b="0" i="0" u="none" strike="noStrike" cap="none" normalizeH="0" baseline="0">
                <a:ln>
                  <a:noFill/>
                </a:ln>
                <a:solidFill>
                  <a:srgbClr val="1750EB"/>
                </a:solidFill>
                <a:effectLst/>
                <a:latin typeface="JetBrains Mono"/>
              </a:rPr>
              <a:t>8</a:t>
            </a:r>
            <a:r>
              <a:rPr kumimoji="0" lang="en-US" altLang="en-US" sz="1300" b="0" i="0" u="none" strike="noStrike" cap="none" normalizeH="0" baseline="0">
                <a:ln>
                  <a:noFill/>
                </a:ln>
                <a:solidFill>
                  <a:srgbClr val="080808"/>
                </a:solidFill>
                <a:effectLst/>
                <a:latin typeface="JetBrains Mono"/>
              </a:rPr>
              <a:t>))</a:t>
            </a:r>
            <a:br>
              <a:rPr kumimoji="0" lang="en-US" altLang="en-US" sz="1300" b="0" i="0" u="none" strike="noStrike" cap="none" normalizeH="0" baseline="0">
                <a:ln>
                  <a:noFill/>
                </a:ln>
                <a:solidFill>
                  <a:srgbClr val="080808"/>
                </a:solidFill>
                <a:effectLst/>
                <a:latin typeface="JetBrains Mono"/>
              </a:rPr>
            </a:br>
            <a:r>
              <a:rPr kumimoji="0" lang="en-US" altLang="en-US" sz="1300" b="0" i="0" u="none" strike="noStrike" cap="none" normalizeH="0" baseline="0">
                <a:ln>
                  <a:noFill/>
                </a:ln>
                <a:solidFill>
                  <a:srgbClr val="080808"/>
                </a:solidFill>
                <a:effectLst/>
                <a:latin typeface="JetBrains Mono"/>
              </a:rPr>
              <a:t>    </a:t>
            </a:r>
            <a:r>
              <a:rPr kumimoji="0" lang="en-US" altLang="en-US" sz="1300" b="0" i="1" u="none" strike="noStrike" cap="none" normalizeH="0" baseline="0">
                <a:ln>
                  <a:noFill/>
                </a:ln>
                <a:solidFill>
                  <a:srgbClr val="080808"/>
                </a:solidFill>
                <a:effectLst/>
                <a:latin typeface="JetBrains Mono"/>
              </a:rPr>
              <a:t>println</a:t>
            </a:r>
            <a:r>
              <a:rPr kumimoji="0" lang="en-US" altLang="en-US" sz="1300" b="0" i="0" u="none" strike="noStrike" cap="none" normalizeH="0" baseline="0">
                <a:ln>
                  <a:noFill/>
                </a:ln>
                <a:solidFill>
                  <a:srgbClr val="080808"/>
                </a:solidFill>
                <a:effectLst/>
                <a:latin typeface="JetBrains Mono"/>
              </a:rPr>
              <a:t>(</a:t>
            </a:r>
            <a:r>
              <a:rPr kumimoji="0" lang="en-US" altLang="en-US" sz="1300" b="0" i="0" u="none" strike="noStrike" cap="none" normalizeH="0" baseline="0">
                <a:ln>
                  <a:noFill/>
                </a:ln>
                <a:solidFill>
                  <a:srgbClr val="067D17"/>
                </a:solidFill>
                <a:effectLst/>
                <a:latin typeface="JetBrains Mono"/>
              </a:rPr>
              <a:t>"last index of 3 : "</a:t>
            </a:r>
            <a:r>
              <a:rPr kumimoji="0" lang="en-US" altLang="en-US" sz="1300" b="0" i="0" u="none" strike="noStrike" cap="none" normalizeH="0" baseline="0">
                <a:ln>
                  <a:noFill/>
                </a:ln>
                <a:solidFill>
                  <a:srgbClr val="000000"/>
                </a:solidFill>
                <a:effectLst/>
                <a:latin typeface="JetBrains Mono"/>
              </a:rPr>
              <a:t>+seq</a:t>
            </a:r>
            <a:r>
              <a:rPr kumimoji="0" lang="en-US" altLang="en-US" sz="1300" b="0" i="0" u="none" strike="noStrike" cap="none" normalizeH="0" baseline="0">
                <a:ln>
                  <a:noFill/>
                </a:ln>
                <a:solidFill>
                  <a:srgbClr val="080808"/>
                </a:solidFill>
                <a:effectLst/>
                <a:latin typeface="JetBrains Mono"/>
              </a:rPr>
              <a:t>.lastIndexOf(</a:t>
            </a:r>
            <a:r>
              <a:rPr kumimoji="0" lang="en-US" altLang="en-US" sz="1300" b="0" i="0" u="none" strike="noStrike" cap="none" normalizeH="0" baseline="0">
                <a:ln>
                  <a:noFill/>
                </a:ln>
                <a:solidFill>
                  <a:srgbClr val="1750EB"/>
                </a:solidFill>
                <a:effectLst/>
                <a:latin typeface="JetBrains Mono"/>
              </a:rPr>
              <a:t>3</a:t>
            </a:r>
            <a:r>
              <a:rPr kumimoji="0" lang="en-US" altLang="en-US" sz="1300" b="0" i="0" u="none" strike="noStrike" cap="none" normalizeH="0" baseline="0">
                <a:ln>
                  <a:noFill/>
                </a:ln>
                <a:solidFill>
                  <a:srgbClr val="080808"/>
                </a:solidFill>
                <a:effectLst/>
                <a:latin typeface="JetBrains Mono"/>
              </a:rPr>
              <a:t>))</a:t>
            </a:r>
            <a:br>
              <a:rPr kumimoji="0" lang="en-US" altLang="en-US" sz="1300" b="0" i="0" u="none" strike="noStrike" cap="none" normalizeH="0" baseline="0">
                <a:ln>
                  <a:noFill/>
                </a:ln>
                <a:solidFill>
                  <a:srgbClr val="080808"/>
                </a:solidFill>
                <a:effectLst/>
                <a:latin typeface="JetBrains Mono"/>
              </a:rPr>
            </a:br>
            <a:r>
              <a:rPr kumimoji="0" lang="en-US" altLang="en-US" sz="1300" b="0" i="0" u="none" strike="noStrike" cap="none" normalizeH="0" baseline="0">
                <a:ln>
                  <a:noFill/>
                </a:ln>
                <a:solidFill>
                  <a:srgbClr val="080808"/>
                </a:solidFill>
                <a:effectLst/>
                <a:latin typeface="JetBrains Mono"/>
              </a:rPr>
              <a:t>    </a:t>
            </a:r>
            <a:r>
              <a:rPr kumimoji="0" lang="en-US" altLang="en-US" sz="1300" b="0" i="1" u="none" strike="noStrike" cap="none" normalizeH="0" baseline="0">
                <a:ln>
                  <a:noFill/>
                </a:ln>
                <a:solidFill>
                  <a:srgbClr val="080808"/>
                </a:solidFill>
                <a:effectLst/>
                <a:latin typeface="JetBrains Mono"/>
              </a:rPr>
              <a:t>println</a:t>
            </a:r>
            <a:r>
              <a:rPr kumimoji="0" lang="en-US" altLang="en-US" sz="1300" b="0" i="0" u="none" strike="noStrike" cap="none" normalizeH="0" baseline="0">
                <a:ln>
                  <a:noFill/>
                </a:ln>
                <a:solidFill>
                  <a:srgbClr val="080808"/>
                </a:solidFill>
                <a:effectLst/>
                <a:latin typeface="JetBrains Mono"/>
              </a:rPr>
              <a:t>(</a:t>
            </a:r>
            <a:r>
              <a:rPr kumimoji="0" lang="en-US" altLang="en-US" sz="1300" b="0" i="0" u="none" strike="noStrike" cap="none" normalizeH="0" baseline="0">
                <a:ln>
                  <a:noFill/>
                </a:ln>
                <a:solidFill>
                  <a:srgbClr val="067D17"/>
                </a:solidFill>
                <a:effectLst/>
                <a:latin typeface="JetBrains Mono"/>
              </a:rPr>
              <a:t>"Reverse order of sequence: "</a:t>
            </a:r>
            <a:r>
              <a:rPr kumimoji="0" lang="en-US" altLang="en-US" sz="1300" b="0" i="0" u="none" strike="noStrike" cap="none" normalizeH="0" baseline="0">
                <a:ln>
                  <a:noFill/>
                </a:ln>
                <a:solidFill>
                  <a:srgbClr val="000000"/>
                </a:solidFill>
                <a:effectLst/>
                <a:latin typeface="JetBrains Mono"/>
              </a:rPr>
              <a:t>+seq</a:t>
            </a:r>
            <a:r>
              <a:rPr kumimoji="0" lang="en-US" altLang="en-US" sz="1300" b="0" i="0" u="none" strike="noStrike" cap="none" normalizeH="0" baseline="0">
                <a:ln>
                  <a:noFill/>
                </a:ln>
                <a:solidFill>
                  <a:srgbClr val="080808"/>
                </a:solidFill>
                <a:effectLst/>
                <a:latin typeface="JetBrains Mono"/>
              </a:rPr>
              <a:t>.reverse)</a:t>
            </a:r>
            <a:br>
              <a:rPr kumimoji="0" lang="en-US" altLang="en-US" sz="1300" b="0" i="0" u="none" strike="noStrike" cap="none" normalizeH="0" baseline="0">
                <a:ln>
                  <a:noFill/>
                </a:ln>
                <a:solidFill>
                  <a:srgbClr val="080808"/>
                </a:solidFill>
                <a:effectLst/>
                <a:latin typeface="JetBrains Mono"/>
              </a:rPr>
            </a:br>
            <a:r>
              <a:rPr kumimoji="0" lang="en-US" altLang="en-US" sz="1300" b="0" i="0" u="none" strike="noStrike" cap="none" normalizeH="0" baseline="0">
                <a:ln>
                  <a:noFill/>
                </a:ln>
                <a:solidFill>
                  <a:srgbClr val="080808"/>
                </a:solidFill>
                <a:effectLst/>
                <a:latin typeface="JetBrains Mono"/>
              </a:rPr>
              <a:t>  }</a:t>
            </a:r>
            <a:br>
              <a:rPr kumimoji="0" lang="en-US" altLang="en-US" sz="1300" b="0" i="0" u="none" strike="noStrike" cap="none" normalizeH="0" baseline="0">
                <a:ln>
                  <a:noFill/>
                </a:ln>
                <a:solidFill>
                  <a:srgbClr val="080808"/>
                </a:solidFill>
                <a:effectLst/>
                <a:latin typeface="JetBrains Mono"/>
              </a:rPr>
            </a:br>
            <a:r>
              <a:rPr kumimoji="0" lang="en-US" altLang="en-US" sz="1300" b="0" i="0" u="none" strike="noStrike" cap="none" normalizeH="0" baseline="0">
                <a:ln>
                  <a:noFill/>
                </a:ln>
                <a:solidFill>
                  <a:srgbClr val="080808"/>
                </a:solidFill>
                <a:effectLst/>
                <a:latin typeface="JetBrains Mono"/>
              </a:rPr>
              <a: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647149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F8C8D1C-9662-4E18-86F9-72B3897B77FE}"/>
              </a:ext>
            </a:extLst>
          </p:cNvPr>
          <p:cNvSpPr txBox="1"/>
          <p:nvPr/>
        </p:nvSpPr>
        <p:spPr>
          <a:xfrm>
            <a:off x="288525" y="286668"/>
            <a:ext cx="8562512" cy="1754326"/>
          </a:xfrm>
          <a:prstGeom prst="rect">
            <a:avLst/>
          </a:prstGeom>
          <a:noFill/>
        </p:spPr>
        <p:txBody>
          <a:bodyPr wrap="square">
            <a:spAutoFit/>
          </a:bodyPr>
          <a:lstStyle/>
          <a:p>
            <a:pPr algn="just"/>
            <a:r>
              <a:rPr lang="en-US" b="0" i="0" dirty="0">
                <a:solidFill>
                  <a:srgbClr val="610B38"/>
                </a:solidFill>
                <a:effectLst/>
                <a:latin typeface="erdana"/>
              </a:rPr>
              <a:t>Scala List</a:t>
            </a:r>
          </a:p>
          <a:p>
            <a:pPr algn="just"/>
            <a:r>
              <a:rPr lang="en-US" b="0" i="0" dirty="0">
                <a:solidFill>
                  <a:srgbClr val="333333"/>
                </a:solidFill>
                <a:effectLst/>
                <a:latin typeface="inter-regular"/>
              </a:rPr>
              <a:t>List is used to store ordered elements. It extends </a:t>
            </a:r>
            <a:r>
              <a:rPr lang="en-US" b="0" i="0" dirty="0" err="1">
                <a:solidFill>
                  <a:srgbClr val="333333"/>
                </a:solidFill>
                <a:effectLst/>
                <a:latin typeface="inter-regular"/>
              </a:rPr>
              <a:t>LinearSeq</a:t>
            </a:r>
            <a:r>
              <a:rPr lang="en-US" b="0" i="0" dirty="0">
                <a:solidFill>
                  <a:srgbClr val="333333"/>
                </a:solidFill>
                <a:effectLst/>
                <a:latin typeface="inter-regular"/>
              </a:rPr>
              <a:t> trait. It is a class for immutable linked lists. This class is good for last-in-first-out (LIFO), stack-like access patterns.</a:t>
            </a:r>
          </a:p>
          <a:p>
            <a:pPr algn="just"/>
            <a:r>
              <a:rPr lang="en-US" b="0" i="0" dirty="0">
                <a:solidFill>
                  <a:srgbClr val="333333"/>
                </a:solidFill>
                <a:effectLst/>
                <a:latin typeface="inter-regular"/>
              </a:rPr>
              <a:t>It maintains order of elements and can contain duplicates elements also.</a:t>
            </a:r>
          </a:p>
          <a:p>
            <a:br>
              <a:rPr lang="en-US" dirty="0"/>
            </a:br>
            <a:endParaRPr lang="en-IN" dirty="0"/>
          </a:p>
        </p:txBody>
      </p:sp>
      <p:sp>
        <p:nvSpPr>
          <p:cNvPr id="5" name="TextBox 4">
            <a:extLst>
              <a:ext uri="{FF2B5EF4-FFF2-40B4-BE49-F238E27FC236}">
                <a16:creationId xmlns:a16="http://schemas.microsoft.com/office/drawing/2014/main" id="{5F44E3B4-C8A9-46D1-A8EB-0AAB82B7FCF7}"/>
              </a:ext>
            </a:extLst>
          </p:cNvPr>
          <p:cNvSpPr txBox="1"/>
          <p:nvPr/>
        </p:nvSpPr>
        <p:spPr>
          <a:xfrm>
            <a:off x="4807257" y="1529580"/>
            <a:ext cx="3963881" cy="1477328"/>
          </a:xfrm>
          <a:prstGeom prst="rect">
            <a:avLst/>
          </a:prstGeom>
          <a:noFill/>
        </p:spPr>
        <p:txBody>
          <a:bodyPr wrap="square">
            <a:spAutoFit/>
          </a:bodyPr>
          <a:lstStyle/>
          <a:p>
            <a:pPr algn="l"/>
            <a:r>
              <a:rPr lang="en-US" b="1" i="0" dirty="0">
                <a:solidFill>
                  <a:srgbClr val="202124"/>
                </a:solidFill>
                <a:effectLst/>
                <a:latin typeface="Google Sans"/>
              </a:rPr>
              <a:t>Scala Lists</a:t>
            </a:r>
            <a:endParaRPr lang="en-US" b="0" i="0" dirty="0">
              <a:solidFill>
                <a:srgbClr val="202124"/>
              </a:solidFill>
              <a:effectLst/>
              <a:latin typeface="Google Sans"/>
            </a:endParaRPr>
          </a:p>
          <a:p>
            <a:pPr algn="l">
              <a:buFont typeface="Arial" panose="020B0604020202020204" pitchFamily="34" charset="0"/>
              <a:buChar char="•"/>
            </a:pPr>
            <a:r>
              <a:rPr lang="en-US" b="0" i="0" dirty="0">
                <a:solidFill>
                  <a:srgbClr val="202124"/>
                </a:solidFill>
                <a:effectLst/>
                <a:latin typeface="arial" panose="020B0604020202020204" pitchFamily="34" charset="0"/>
              </a:rPr>
              <a:t>Lists are immutable whereas arrays are mutable in Scala.</a:t>
            </a:r>
          </a:p>
          <a:p>
            <a:pPr algn="l">
              <a:buFont typeface="Arial" panose="020B0604020202020204" pitchFamily="34" charset="0"/>
              <a:buChar char="•"/>
            </a:pPr>
            <a:r>
              <a:rPr lang="en-US" b="0" i="0" dirty="0">
                <a:solidFill>
                  <a:srgbClr val="202124"/>
                </a:solidFill>
                <a:effectLst/>
                <a:latin typeface="arial" panose="020B0604020202020204" pitchFamily="34" charset="0"/>
              </a:rPr>
              <a:t>Lists represents a linked list whereas arrays are flat.</a:t>
            </a:r>
          </a:p>
        </p:txBody>
      </p:sp>
      <p:sp>
        <p:nvSpPr>
          <p:cNvPr id="8" name="TextBox 7">
            <a:extLst>
              <a:ext uri="{FF2B5EF4-FFF2-40B4-BE49-F238E27FC236}">
                <a16:creationId xmlns:a16="http://schemas.microsoft.com/office/drawing/2014/main" id="{C85AFEC0-328D-43C9-96D9-A2865ED73174}"/>
              </a:ext>
            </a:extLst>
          </p:cNvPr>
          <p:cNvSpPr txBox="1"/>
          <p:nvPr/>
        </p:nvSpPr>
        <p:spPr>
          <a:xfrm>
            <a:off x="164237" y="1618357"/>
            <a:ext cx="4643020" cy="5355312"/>
          </a:xfrm>
          <a:prstGeom prst="rect">
            <a:avLst/>
          </a:prstGeom>
          <a:noFill/>
        </p:spPr>
        <p:txBody>
          <a:bodyPr wrap="square">
            <a:spAutoFit/>
          </a:bodyPr>
          <a:lstStyle/>
          <a:p>
            <a:r>
              <a:rPr lang="en-IN" dirty="0"/>
              <a:t>object </a:t>
            </a:r>
            <a:r>
              <a:rPr lang="en-IN" dirty="0" err="1"/>
              <a:t>Scala_Collection_List</a:t>
            </a:r>
            <a:r>
              <a:rPr lang="en-IN" dirty="0"/>
              <a:t> {</a:t>
            </a:r>
          </a:p>
          <a:p>
            <a:r>
              <a:rPr lang="en-IN" dirty="0"/>
              <a:t>  def main(</a:t>
            </a:r>
            <a:r>
              <a:rPr lang="en-IN" dirty="0" err="1"/>
              <a:t>args</a:t>
            </a:r>
            <a:r>
              <a:rPr lang="en-IN" dirty="0"/>
              <a:t>: Array[String]): Unit = {</a:t>
            </a:r>
          </a:p>
          <a:p>
            <a:r>
              <a:rPr lang="en-IN" dirty="0"/>
              <a:t>    // List of Strings</a:t>
            </a:r>
          </a:p>
          <a:p>
            <a:r>
              <a:rPr lang="en-IN" dirty="0"/>
              <a:t>    var list = List(“</a:t>
            </a:r>
            <a:r>
              <a:rPr lang="en-IN" dirty="0" err="1"/>
              <a:t>mohit</a:t>
            </a:r>
            <a:r>
              <a:rPr lang="en-IN" dirty="0"/>
              <a:t>“,”</a:t>
            </a:r>
            <a:r>
              <a:rPr lang="en-IN" dirty="0" err="1"/>
              <a:t>Xyz</a:t>
            </a:r>
            <a:r>
              <a:rPr lang="en-IN" dirty="0"/>
              <a:t>”)</a:t>
            </a:r>
          </a:p>
          <a:p>
            <a:r>
              <a:rPr lang="en-IN" dirty="0"/>
              <a:t>    // List of Integer</a:t>
            </a:r>
          </a:p>
          <a:p>
            <a:r>
              <a:rPr lang="en-IN" dirty="0"/>
              <a:t>    var list2:List[Int] = List(1,8,5,6,9,58,23,15,4)</a:t>
            </a:r>
          </a:p>
          <a:p>
            <a:r>
              <a:rPr lang="en-IN" dirty="0"/>
              <a:t>    // Empty List.</a:t>
            </a:r>
          </a:p>
          <a:p>
            <a:r>
              <a:rPr lang="en-IN" dirty="0"/>
              <a:t>    // Two dimensional list</a:t>
            </a:r>
          </a:p>
          <a:p>
            <a:r>
              <a:rPr lang="en-IN" dirty="0"/>
              <a:t>    </a:t>
            </a:r>
            <a:r>
              <a:rPr lang="en-IN" dirty="0" err="1"/>
              <a:t>val</a:t>
            </a:r>
            <a:r>
              <a:rPr lang="en-IN" dirty="0"/>
              <a:t> dim: List[List[Int]] =</a:t>
            </a:r>
          </a:p>
          <a:p>
            <a:r>
              <a:rPr lang="en-IN" dirty="0"/>
              <a:t>    List(</a:t>
            </a:r>
          </a:p>
          <a:p>
            <a:r>
              <a:rPr lang="en-IN" dirty="0"/>
              <a:t>      List(1, 0, 0),</a:t>
            </a:r>
          </a:p>
          <a:p>
            <a:r>
              <a:rPr lang="en-IN" dirty="0"/>
              <a:t>      List(0, 1, 0),</a:t>
            </a:r>
          </a:p>
          <a:p>
            <a:r>
              <a:rPr lang="en-IN" dirty="0"/>
              <a:t>      List(0, 0, 1)</a:t>
            </a:r>
          </a:p>
          <a:p>
            <a:r>
              <a:rPr lang="en-IN" dirty="0"/>
              <a:t>    )</a:t>
            </a:r>
          </a:p>
          <a:p>
            <a:r>
              <a:rPr lang="en-IN" dirty="0"/>
              <a:t>    </a:t>
            </a:r>
            <a:r>
              <a:rPr lang="en-IN" dirty="0" err="1"/>
              <a:t>println</a:t>
            </a:r>
            <a:r>
              <a:rPr lang="en-IN" dirty="0"/>
              <a:t>(list)</a:t>
            </a:r>
          </a:p>
          <a:p>
            <a:r>
              <a:rPr lang="en-IN" dirty="0"/>
              <a:t>    </a:t>
            </a:r>
            <a:r>
              <a:rPr lang="en-IN" dirty="0" err="1"/>
              <a:t>println</a:t>
            </a:r>
            <a:r>
              <a:rPr lang="en-IN" dirty="0"/>
              <a:t>(list2)</a:t>
            </a:r>
          </a:p>
          <a:p>
            <a:r>
              <a:rPr lang="en-IN" dirty="0"/>
              <a:t>    </a:t>
            </a:r>
            <a:r>
              <a:rPr lang="en-IN" dirty="0" err="1"/>
              <a:t>println</a:t>
            </a:r>
            <a:r>
              <a:rPr lang="en-IN" dirty="0"/>
              <a:t>(dim)</a:t>
            </a:r>
          </a:p>
          <a:p>
            <a:r>
              <a:rPr lang="en-IN" dirty="0"/>
              <a:t>  }</a:t>
            </a:r>
          </a:p>
          <a:p>
            <a:r>
              <a:rPr lang="en-IN" dirty="0"/>
              <a:t>}</a:t>
            </a:r>
          </a:p>
        </p:txBody>
      </p:sp>
    </p:spTree>
    <p:extLst>
      <p:ext uri="{BB962C8B-B14F-4D97-AF65-F5344CB8AC3E}">
        <p14:creationId xmlns:p14="http://schemas.microsoft.com/office/powerpoint/2010/main" val="15659946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4BB6625-1AA6-498A-996E-D8399C07486E}"/>
              </a:ext>
            </a:extLst>
          </p:cNvPr>
          <p:cNvSpPr txBox="1"/>
          <p:nvPr/>
        </p:nvSpPr>
        <p:spPr>
          <a:xfrm>
            <a:off x="306280" y="224563"/>
            <a:ext cx="8837720" cy="923330"/>
          </a:xfrm>
          <a:prstGeom prst="rect">
            <a:avLst/>
          </a:prstGeom>
          <a:noFill/>
        </p:spPr>
        <p:txBody>
          <a:bodyPr wrap="square">
            <a:spAutoFit/>
          </a:bodyPr>
          <a:lstStyle/>
          <a:p>
            <a:r>
              <a:rPr lang="en-US" b="0" i="0" dirty="0">
                <a:solidFill>
                  <a:srgbClr val="000000"/>
                </a:solidFill>
                <a:effectLst/>
                <a:latin typeface="Arial" panose="020B0604020202020204" pitchFamily="34" charset="0"/>
              </a:rPr>
              <a:t>All lists can be defined using two fundamental building blocks, a tail </a:t>
            </a:r>
            <a:r>
              <a:rPr lang="en-US" b="1" i="0" dirty="0">
                <a:solidFill>
                  <a:srgbClr val="000000"/>
                </a:solidFill>
                <a:effectLst/>
                <a:latin typeface="Arial" panose="020B0604020202020204" pitchFamily="34" charset="0"/>
              </a:rPr>
              <a:t>Nil</a:t>
            </a:r>
            <a:r>
              <a:rPr lang="en-US" b="0" i="0" dirty="0">
                <a:solidFill>
                  <a:srgbClr val="000000"/>
                </a:solidFill>
                <a:effectLst/>
                <a:latin typeface="Arial" panose="020B0604020202020204" pitchFamily="34" charset="0"/>
              </a:rPr>
              <a:t> and </a:t>
            </a:r>
            <a:r>
              <a:rPr lang="en-US" b="1" i="0" dirty="0">
                <a:solidFill>
                  <a:srgbClr val="000000"/>
                </a:solidFill>
                <a:effectLst/>
                <a:latin typeface="Arial" panose="020B0604020202020204" pitchFamily="34" charset="0"/>
              </a:rPr>
              <a:t>::</a:t>
            </a:r>
            <a:r>
              <a:rPr lang="en-US" b="0" i="0" dirty="0">
                <a:solidFill>
                  <a:srgbClr val="000000"/>
                </a:solidFill>
                <a:effectLst/>
                <a:latin typeface="Arial" panose="020B0604020202020204" pitchFamily="34" charset="0"/>
              </a:rPr>
              <a:t>, which is pronounced </a:t>
            </a:r>
            <a:r>
              <a:rPr lang="en-US" b="1" i="0" dirty="0">
                <a:solidFill>
                  <a:srgbClr val="000000"/>
                </a:solidFill>
                <a:effectLst/>
                <a:latin typeface="Arial" panose="020B0604020202020204" pitchFamily="34" charset="0"/>
              </a:rPr>
              <a:t>cons</a:t>
            </a:r>
            <a:r>
              <a:rPr lang="en-US" b="0" i="0" dirty="0">
                <a:solidFill>
                  <a:srgbClr val="000000"/>
                </a:solidFill>
                <a:effectLst/>
                <a:latin typeface="Arial" panose="020B0604020202020204" pitchFamily="34" charset="0"/>
              </a:rPr>
              <a:t>. Nil also represents the empty list. All the above lists can be defined as follows.</a:t>
            </a:r>
            <a:endParaRPr lang="en-IN" dirty="0"/>
          </a:p>
        </p:txBody>
      </p:sp>
      <p:sp>
        <p:nvSpPr>
          <p:cNvPr id="6" name="TextBox 5">
            <a:extLst>
              <a:ext uri="{FF2B5EF4-FFF2-40B4-BE49-F238E27FC236}">
                <a16:creationId xmlns:a16="http://schemas.microsoft.com/office/drawing/2014/main" id="{E93EAF57-BB57-4182-BD5E-8CF579D714FD}"/>
              </a:ext>
            </a:extLst>
          </p:cNvPr>
          <p:cNvSpPr txBox="1"/>
          <p:nvPr/>
        </p:nvSpPr>
        <p:spPr>
          <a:xfrm>
            <a:off x="774577" y="1278125"/>
            <a:ext cx="7901126" cy="5355312"/>
          </a:xfrm>
          <a:prstGeom prst="rect">
            <a:avLst/>
          </a:prstGeom>
          <a:noFill/>
        </p:spPr>
        <p:txBody>
          <a:bodyPr wrap="square">
            <a:spAutoFit/>
          </a:bodyPr>
          <a:lstStyle/>
          <a:p>
            <a:r>
              <a:rPr lang="en-IN" dirty="0"/>
              <a:t>object Scala_Collection_List1 {</a:t>
            </a:r>
          </a:p>
          <a:p>
            <a:r>
              <a:rPr lang="en-IN" dirty="0"/>
              <a:t>  def main(</a:t>
            </a:r>
            <a:r>
              <a:rPr lang="en-IN" dirty="0" err="1"/>
              <a:t>args</a:t>
            </a:r>
            <a:r>
              <a:rPr lang="en-IN" dirty="0"/>
              <a:t>: Array[String]): Unit = {</a:t>
            </a:r>
          </a:p>
          <a:p>
            <a:r>
              <a:rPr lang="en-IN" dirty="0"/>
              <a:t>    // List of Strings</a:t>
            </a:r>
          </a:p>
          <a:p>
            <a:r>
              <a:rPr lang="en-IN" dirty="0"/>
              <a:t>    </a:t>
            </a:r>
            <a:r>
              <a:rPr lang="en-IN" dirty="0" err="1"/>
              <a:t>val</a:t>
            </a:r>
            <a:r>
              <a:rPr lang="en-IN" dirty="0"/>
              <a:t> </a:t>
            </a:r>
            <a:r>
              <a:rPr lang="en-IN" dirty="0" err="1"/>
              <a:t>Stu_name</a:t>
            </a:r>
            <a:r>
              <a:rPr lang="en-IN" dirty="0"/>
              <a:t> = "Kapil" :: ("Mohit" :: ("</a:t>
            </a:r>
            <a:r>
              <a:rPr lang="en-IN" dirty="0" err="1"/>
              <a:t>Shaifali</a:t>
            </a:r>
            <a:r>
              <a:rPr lang="en-IN" dirty="0"/>
              <a:t>" :: Nil))</a:t>
            </a:r>
          </a:p>
          <a:p>
            <a:endParaRPr lang="en-IN" dirty="0"/>
          </a:p>
          <a:p>
            <a:r>
              <a:rPr lang="en-IN" dirty="0"/>
              <a:t>    // List of Integers</a:t>
            </a:r>
          </a:p>
          <a:p>
            <a:r>
              <a:rPr lang="en-IN" dirty="0"/>
              <a:t>    </a:t>
            </a:r>
            <a:r>
              <a:rPr lang="en-IN" dirty="0" err="1"/>
              <a:t>val</a:t>
            </a:r>
            <a:r>
              <a:rPr lang="en-IN" dirty="0"/>
              <a:t> Roll = 1 :: (2 :: (3 :: (4 :: Nil)))</a:t>
            </a:r>
          </a:p>
          <a:p>
            <a:endParaRPr lang="en-IN" dirty="0"/>
          </a:p>
          <a:p>
            <a:r>
              <a:rPr lang="en-IN" dirty="0"/>
              <a:t>    // Empty List.</a:t>
            </a:r>
          </a:p>
          <a:p>
            <a:r>
              <a:rPr lang="en-IN" dirty="0"/>
              <a:t>    </a:t>
            </a:r>
            <a:r>
              <a:rPr lang="en-IN" dirty="0" err="1"/>
              <a:t>val</a:t>
            </a:r>
            <a:r>
              <a:rPr lang="en-IN" dirty="0"/>
              <a:t> empty = Nil</a:t>
            </a:r>
          </a:p>
          <a:p>
            <a:endParaRPr lang="en-IN" dirty="0"/>
          </a:p>
          <a:p>
            <a:r>
              <a:rPr lang="en-IN" dirty="0"/>
              <a:t>    // Two dimensional list</a:t>
            </a:r>
          </a:p>
          <a:p>
            <a:r>
              <a:rPr lang="en-IN" dirty="0"/>
              <a:t>    </a:t>
            </a:r>
            <a:r>
              <a:rPr lang="en-IN" dirty="0" err="1"/>
              <a:t>val</a:t>
            </a:r>
            <a:r>
              <a:rPr lang="en-IN" dirty="0"/>
              <a:t> dim = (1 :: (0 :: (0 :: Nil))) ::</a:t>
            </a:r>
          </a:p>
          <a:p>
            <a:r>
              <a:rPr lang="en-IN" dirty="0"/>
              <a:t>      (0 :: (1 :: (0 :: Nil))) ::</a:t>
            </a:r>
          </a:p>
          <a:p>
            <a:r>
              <a:rPr lang="en-IN" dirty="0"/>
              <a:t>      (0 :: (0 :: (1 :: Nil))) :: Nil</a:t>
            </a:r>
          </a:p>
          <a:p>
            <a:r>
              <a:rPr lang="en-IN" dirty="0"/>
              <a:t>    print(</a:t>
            </a:r>
            <a:r>
              <a:rPr lang="en-IN" dirty="0" err="1"/>
              <a:t>Stu_name</a:t>
            </a:r>
            <a:r>
              <a:rPr lang="en-IN" dirty="0"/>
              <a:t>)</a:t>
            </a:r>
          </a:p>
          <a:p>
            <a:r>
              <a:rPr lang="en-IN" dirty="0"/>
              <a:t>    print(dim)</a:t>
            </a:r>
          </a:p>
          <a:p>
            <a:r>
              <a:rPr lang="en-IN" dirty="0"/>
              <a:t>  }</a:t>
            </a:r>
          </a:p>
          <a:p>
            <a:r>
              <a:rPr lang="en-IN" dirty="0"/>
              <a:t>}</a:t>
            </a:r>
          </a:p>
        </p:txBody>
      </p:sp>
    </p:spTree>
    <p:extLst>
      <p:ext uri="{BB962C8B-B14F-4D97-AF65-F5344CB8AC3E}">
        <p14:creationId xmlns:p14="http://schemas.microsoft.com/office/powerpoint/2010/main" val="39803935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4F1963F-6A69-4B18-8B2D-C538F12FB929}"/>
              </a:ext>
            </a:extLst>
          </p:cNvPr>
          <p:cNvSpPr txBox="1"/>
          <p:nvPr/>
        </p:nvSpPr>
        <p:spPr>
          <a:xfrm>
            <a:off x="226379" y="235232"/>
            <a:ext cx="8145263" cy="923330"/>
          </a:xfrm>
          <a:prstGeom prst="rect">
            <a:avLst/>
          </a:prstGeom>
          <a:noFill/>
        </p:spPr>
        <p:txBody>
          <a:bodyPr wrap="square">
            <a:spAutoFit/>
          </a:bodyPr>
          <a:lstStyle/>
          <a:p>
            <a:pPr algn="l"/>
            <a:r>
              <a:rPr lang="en-US" b="0" i="0" dirty="0">
                <a:effectLst/>
                <a:latin typeface="Arial" panose="020B0604020202020204" pitchFamily="34" charset="0"/>
              </a:rPr>
              <a:t>Basic Operations on Lists</a:t>
            </a:r>
          </a:p>
          <a:p>
            <a:pPr algn="just"/>
            <a:r>
              <a:rPr lang="en-US" b="0" i="0" dirty="0">
                <a:solidFill>
                  <a:srgbClr val="000000"/>
                </a:solidFill>
                <a:effectLst/>
                <a:latin typeface="Arial" panose="020B0604020202020204" pitchFamily="34" charset="0"/>
              </a:rPr>
              <a:t>All operations on lists can be expressed in terms of the following three methods.</a:t>
            </a:r>
          </a:p>
        </p:txBody>
      </p:sp>
      <p:graphicFrame>
        <p:nvGraphicFramePr>
          <p:cNvPr id="6" name="Table 5">
            <a:extLst>
              <a:ext uri="{FF2B5EF4-FFF2-40B4-BE49-F238E27FC236}">
                <a16:creationId xmlns:a16="http://schemas.microsoft.com/office/drawing/2014/main" id="{2DA9025A-E871-49FB-A8CF-5C0E8562F807}"/>
              </a:ext>
            </a:extLst>
          </p:cNvPr>
          <p:cNvGraphicFramePr>
            <a:graphicFrameLocks noGrp="1"/>
          </p:cNvGraphicFramePr>
          <p:nvPr>
            <p:extLst>
              <p:ext uri="{D42A27DB-BD31-4B8C-83A1-F6EECF244321}">
                <p14:modId xmlns:p14="http://schemas.microsoft.com/office/powerpoint/2010/main" val="1368335063"/>
              </p:ext>
            </p:extLst>
          </p:nvPr>
        </p:nvGraphicFramePr>
        <p:xfrm>
          <a:off x="226379" y="1250016"/>
          <a:ext cx="4345621" cy="3779520"/>
        </p:xfrm>
        <a:graphic>
          <a:graphicData uri="http://schemas.openxmlformats.org/drawingml/2006/table">
            <a:tbl>
              <a:tblPr/>
              <a:tblGrid>
                <a:gridCol w="316049">
                  <a:extLst>
                    <a:ext uri="{9D8B030D-6E8A-4147-A177-3AD203B41FA5}">
                      <a16:colId xmlns:a16="http://schemas.microsoft.com/office/drawing/2014/main" val="3725092660"/>
                    </a:ext>
                  </a:extLst>
                </a:gridCol>
                <a:gridCol w="4029572">
                  <a:extLst>
                    <a:ext uri="{9D8B030D-6E8A-4147-A177-3AD203B41FA5}">
                      <a16:colId xmlns:a16="http://schemas.microsoft.com/office/drawing/2014/main" val="1226692801"/>
                    </a:ext>
                  </a:extLst>
                </a:gridCol>
              </a:tblGrid>
              <a:tr h="916896">
                <a:tc>
                  <a:txBody>
                    <a:bodyPr/>
                    <a:lstStyle/>
                    <a:p>
                      <a:pPr fontAlgn="t"/>
                      <a:r>
                        <a:rPr lang="en-IN" dirty="0" err="1">
                          <a:effectLst/>
                        </a:rPr>
                        <a:t>Sr.No</a:t>
                      </a:r>
                      <a:endParaRPr lang="en-IN" dirty="0">
                        <a:effectLst/>
                      </a:endParaRP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EEEEE"/>
                    </a:solidFill>
                  </a:tcPr>
                </a:tc>
                <a:tc>
                  <a:txBody>
                    <a:bodyPr/>
                    <a:lstStyle/>
                    <a:p>
                      <a:pPr algn="ctr" fontAlgn="t"/>
                      <a:r>
                        <a:rPr lang="en-IN" sz="1600" dirty="0">
                          <a:effectLst/>
                        </a:rPr>
                        <a:t>Methods &amp; Description</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val="3121027978"/>
                  </a:ext>
                </a:extLst>
              </a:tr>
              <a:tr h="0">
                <a:tc>
                  <a:txBody>
                    <a:bodyPr/>
                    <a:lstStyle/>
                    <a:p>
                      <a:pPr fontAlgn="t"/>
                      <a:r>
                        <a:rPr lang="en-IN">
                          <a:effectLst/>
                        </a:rPr>
                        <a:t>1</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algn="just" fontAlgn="t"/>
                      <a:r>
                        <a:rPr lang="en-US" sz="1600" b="1" dirty="0">
                          <a:solidFill>
                            <a:srgbClr val="000000"/>
                          </a:solidFill>
                          <a:effectLst/>
                          <a:latin typeface="Arial" panose="020B0604020202020204" pitchFamily="34" charset="0"/>
                        </a:rPr>
                        <a:t>head</a:t>
                      </a:r>
                      <a:endParaRPr lang="en-US" sz="1600" dirty="0">
                        <a:solidFill>
                          <a:srgbClr val="000000"/>
                        </a:solidFill>
                        <a:effectLst/>
                        <a:latin typeface="Arial" panose="020B0604020202020204" pitchFamily="34" charset="0"/>
                      </a:endParaRPr>
                    </a:p>
                    <a:p>
                      <a:pPr algn="just" fontAlgn="t"/>
                      <a:r>
                        <a:rPr lang="en-US" sz="1600" dirty="0">
                          <a:solidFill>
                            <a:srgbClr val="000000"/>
                          </a:solidFill>
                          <a:effectLst/>
                          <a:latin typeface="Arial" panose="020B0604020202020204" pitchFamily="34" charset="0"/>
                        </a:rPr>
                        <a:t>This method returns the first element of a list.</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671897551"/>
                  </a:ext>
                </a:extLst>
              </a:tr>
              <a:tr h="0">
                <a:tc>
                  <a:txBody>
                    <a:bodyPr/>
                    <a:lstStyle/>
                    <a:p>
                      <a:pPr fontAlgn="t"/>
                      <a:r>
                        <a:rPr lang="en-IN">
                          <a:effectLst/>
                        </a:rPr>
                        <a:t>2</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algn="just" fontAlgn="t"/>
                      <a:r>
                        <a:rPr lang="en-US" sz="1600" b="1" dirty="0">
                          <a:solidFill>
                            <a:srgbClr val="000000"/>
                          </a:solidFill>
                          <a:effectLst/>
                          <a:latin typeface="Arial" panose="020B0604020202020204" pitchFamily="34" charset="0"/>
                        </a:rPr>
                        <a:t>tail</a:t>
                      </a:r>
                      <a:endParaRPr lang="en-US" sz="1600" dirty="0">
                        <a:solidFill>
                          <a:srgbClr val="000000"/>
                        </a:solidFill>
                        <a:effectLst/>
                        <a:latin typeface="Arial" panose="020B0604020202020204" pitchFamily="34" charset="0"/>
                      </a:endParaRPr>
                    </a:p>
                    <a:p>
                      <a:pPr algn="just" fontAlgn="t"/>
                      <a:r>
                        <a:rPr lang="en-US" sz="1600" dirty="0">
                          <a:solidFill>
                            <a:srgbClr val="000000"/>
                          </a:solidFill>
                          <a:effectLst/>
                          <a:latin typeface="Arial" panose="020B0604020202020204" pitchFamily="34" charset="0"/>
                        </a:rPr>
                        <a:t>This method returns a list consisting of all elements except the first.</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249361946"/>
                  </a:ext>
                </a:extLst>
              </a:tr>
              <a:tr h="0">
                <a:tc>
                  <a:txBody>
                    <a:bodyPr/>
                    <a:lstStyle/>
                    <a:p>
                      <a:pPr fontAlgn="t"/>
                      <a:r>
                        <a:rPr lang="en-IN">
                          <a:effectLst/>
                        </a:rPr>
                        <a:t>3</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algn="just" fontAlgn="t"/>
                      <a:r>
                        <a:rPr lang="en-US" sz="1600" b="1" dirty="0" err="1">
                          <a:solidFill>
                            <a:srgbClr val="000000"/>
                          </a:solidFill>
                          <a:effectLst/>
                          <a:latin typeface="Arial" panose="020B0604020202020204" pitchFamily="34" charset="0"/>
                        </a:rPr>
                        <a:t>isEmpty</a:t>
                      </a:r>
                      <a:endParaRPr lang="en-US" sz="1600" dirty="0">
                        <a:solidFill>
                          <a:srgbClr val="000000"/>
                        </a:solidFill>
                        <a:effectLst/>
                        <a:latin typeface="Arial" panose="020B0604020202020204" pitchFamily="34" charset="0"/>
                      </a:endParaRPr>
                    </a:p>
                    <a:p>
                      <a:pPr algn="just" fontAlgn="t"/>
                      <a:r>
                        <a:rPr lang="en-US" sz="1600" dirty="0">
                          <a:solidFill>
                            <a:srgbClr val="000000"/>
                          </a:solidFill>
                          <a:effectLst/>
                          <a:latin typeface="Arial" panose="020B0604020202020204" pitchFamily="34" charset="0"/>
                        </a:rPr>
                        <a:t>This method returns true if the list is empty otherwise false.</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626280603"/>
                  </a:ext>
                </a:extLst>
              </a:tr>
            </a:tbl>
          </a:graphicData>
        </a:graphic>
      </p:graphicFrame>
      <p:sp>
        <p:nvSpPr>
          <p:cNvPr id="9" name="TextBox 8">
            <a:extLst>
              <a:ext uri="{FF2B5EF4-FFF2-40B4-BE49-F238E27FC236}">
                <a16:creationId xmlns:a16="http://schemas.microsoft.com/office/drawing/2014/main" id="{1C369666-28CE-4D3C-A2C3-4836FA0C21AB}"/>
              </a:ext>
            </a:extLst>
          </p:cNvPr>
          <p:cNvSpPr txBox="1"/>
          <p:nvPr/>
        </p:nvSpPr>
        <p:spPr>
          <a:xfrm>
            <a:off x="4572000" y="1250016"/>
            <a:ext cx="4048217" cy="4524315"/>
          </a:xfrm>
          <a:prstGeom prst="rect">
            <a:avLst/>
          </a:prstGeom>
          <a:noFill/>
        </p:spPr>
        <p:txBody>
          <a:bodyPr wrap="square">
            <a:spAutoFit/>
          </a:bodyPr>
          <a:lstStyle/>
          <a:p>
            <a:r>
              <a:rPr lang="en-IN" dirty="0"/>
              <a:t>object </a:t>
            </a:r>
            <a:r>
              <a:rPr lang="en-IN" dirty="0" err="1"/>
              <a:t>Scala_Collection_List_Operations</a:t>
            </a:r>
            <a:r>
              <a:rPr lang="en-IN" dirty="0"/>
              <a:t> {</a:t>
            </a:r>
          </a:p>
          <a:p>
            <a:r>
              <a:rPr lang="en-IN" dirty="0"/>
              <a:t>  def main(</a:t>
            </a:r>
            <a:r>
              <a:rPr lang="en-IN" dirty="0" err="1"/>
              <a:t>args</a:t>
            </a:r>
            <a:r>
              <a:rPr lang="en-IN" dirty="0"/>
              <a:t>: Array[String]): Unit = {</a:t>
            </a:r>
          </a:p>
          <a:p>
            <a:r>
              <a:rPr lang="en-IN" dirty="0"/>
              <a:t>    </a:t>
            </a:r>
            <a:r>
              <a:rPr lang="en-IN" dirty="0" err="1"/>
              <a:t>val</a:t>
            </a:r>
            <a:r>
              <a:rPr lang="en-IN" dirty="0"/>
              <a:t> </a:t>
            </a:r>
            <a:r>
              <a:rPr lang="en-IN" dirty="0" err="1"/>
              <a:t>Stu_name</a:t>
            </a:r>
            <a:r>
              <a:rPr lang="en-IN" dirty="0"/>
              <a:t> = "x" :: ("y" :: ("z" :: Nil))</a:t>
            </a:r>
          </a:p>
          <a:p>
            <a:r>
              <a:rPr lang="en-IN" dirty="0"/>
              <a:t>    </a:t>
            </a:r>
            <a:r>
              <a:rPr lang="en-IN" dirty="0" err="1"/>
              <a:t>val</a:t>
            </a:r>
            <a:r>
              <a:rPr lang="en-IN" dirty="0"/>
              <a:t> </a:t>
            </a:r>
            <a:r>
              <a:rPr lang="en-IN" dirty="0" err="1"/>
              <a:t>Stu_nums</a:t>
            </a:r>
            <a:r>
              <a:rPr lang="en-IN" dirty="0"/>
              <a:t> = Nil</a:t>
            </a:r>
          </a:p>
          <a:p>
            <a:endParaRPr lang="en-IN" dirty="0"/>
          </a:p>
          <a:p>
            <a:r>
              <a:rPr lang="en-IN" dirty="0"/>
              <a:t>    </a:t>
            </a:r>
            <a:r>
              <a:rPr lang="en-IN" dirty="0" err="1"/>
              <a:t>println</a:t>
            </a:r>
            <a:r>
              <a:rPr lang="en-IN" dirty="0"/>
              <a:t>( "Head of fruit : " + </a:t>
            </a:r>
            <a:r>
              <a:rPr lang="en-IN" dirty="0" err="1"/>
              <a:t>Stu_name.head</a:t>
            </a:r>
            <a:r>
              <a:rPr lang="en-IN" dirty="0"/>
              <a:t> )</a:t>
            </a:r>
          </a:p>
          <a:p>
            <a:r>
              <a:rPr lang="en-IN" dirty="0"/>
              <a:t>    </a:t>
            </a:r>
            <a:r>
              <a:rPr lang="en-IN" dirty="0" err="1"/>
              <a:t>println</a:t>
            </a:r>
            <a:r>
              <a:rPr lang="en-IN" dirty="0"/>
              <a:t>( "Tail of fruit : " + </a:t>
            </a:r>
            <a:r>
              <a:rPr lang="en-IN" dirty="0" err="1"/>
              <a:t>Stu_name.tail</a:t>
            </a:r>
            <a:r>
              <a:rPr lang="en-IN" dirty="0"/>
              <a:t> )</a:t>
            </a:r>
          </a:p>
          <a:p>
            <a:r>
              <a:rPr lang="en-IN" dirty="0"/>
              <a:t>    </a:t>
            </a:r>
            <a:r>
              <a:rPr lang="en-IN" dirty="0" err="1"/>
              <a:t>println</a:t>
            </a:r>
            <a:r>
              <a:rPr lang="en-IN" dirty="0"/>
              <a:t>( "Check if fruit is empty : " + </a:t>
            </a:r>
            <a:r>
              <a:rPr lang="en-IN" dirty="0" err="1"/>
              <a:t>Stu_name.isEmpty</a:t>
            </a:r>
            <a:r>
              <a:rPr lang="en-IN" dirty="0"/>
              <a:t> )</a:t>
            </a:r>
          </a:p>
          <a:p>
            <a:r>
              <a:rPr lang="en-IN" dirty="0"/>
              <a:t>    </a:t>
            </a:r>
            <a:r>
              <a:rPr lang="en-IN" dirty="0" err="1"/>
              <a:t>println</a:t>
            </a:r>
            <a:r>
              <a:rPr lang="en-IN" dirty="0"/>
              <a:t>( "Check if </a:t>
            </a:r>
            <a:r>
              <a:rPr lang="en-IN" dirty="0" err="1"/>
              <a:t>nums</a:t>
            </a:r>
            <a:r>
              <a:rPr lang="en-IN" dirty="0"/>
              <a:t> is empty : " + </a:t>
            </a:r>
            <a:r>
              <a:rPr lang="en-IN" dirty="0" err="1"/>
              <a:t>Stu_nums.isEmpty</a:t>
            </a:r>
            <a:r>
              <a:rPr lang="en-IN" dirty="0"/>
              <a:t> )</a:t>
            </a:r>
          </a:p>
          <a:p>
            <a:r>
              <a:rPr lang="en-IN" dirty="0"/>
              <a:t>  }</a:t>
            </a:r>
          </a:p>
          <a:p>
            <a:endParaRPr lang="en-IN" dirty="0"/>
          </a:p>
          <a:p>
            <a:r>
              <a:rPr lang="en-IN" dirty="0"/>
              <a:t>}</a:t>
            </a:r>
          </a:p>
        </p:txBody>
      </p:sp>
    </p:spTree>
    <p:extLst>
      <p:ext uri="{BB962C8B-B14F-4D97-AF65-F5344CB8AC3E}">
        <p14:creationId xmlns:p14="http://schemas.microsoft.com/office/powerpoint/2010/main" val="9783137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E5A6E84-6DC4-4E5A-A248-B68D37841EFC}"/>
              </a:ext>
            </a:extLst>
          </p:cNvPr>
          <p:cNvSpPr txBox="1"/>
          <p:nvPr/>
        </p:nvSpPr>
        <p:spPr>
          <a:xfrm>
            <a:off x="332912" y="361310"/>
            <a:ext cx="4572000" cy="369332"/>
          </a:xfrm>
          <a:prstGeom prst="rect">
            <a:avLst/>
          </a:prstGeom>
          <a:noFill/>
        </p:spPr>
        <p:txBody>
          <a:bodyPr wrap="square">
            <a:spAutoFit/>
          </a:bodyPr>
          <a:lstStyle/>
          <a:p>
            <a:pPr algn="l"/>
            <a:r>
              <a:rPr lang="en-IN" b="0" i="0" dirty="0">
                <a:effectLst/>
                <a:latin typeface="Arial" panose="020B0604020202020204" pitchFamily="34" charset="0"/>
              </a:rPr>
              <a:t>Concatenating Lists</a:t>
            </a:r>
          </a:p>
        </p:txBody>
      </p:sp>
      <p:sp>
        <p:nvSpPr>
          <p:cNvPr id="5" name="TextBox 4">
            <a:extLst>
              <a:ext uri="{FF2B5EF4-FFF2-40B4-BE49-F238E27FC236}">
                <a16:creationId xmlns:a16="http://schemas.microsoft.com/office/drawing/2014/main" id="{6825483A-71D0-4558-8103-88B751CADAFE}"/>
              </a:ext>
            </a:extLst>
          </p:cNvPr>
          <p:cNvSpPr txBox="1"/>
          <p:nvPr/>
        </p:nvSpPr>
        <p:spPr>
          <a:xfrm>
            <a:off x="2188345" y="952025"/>
            <a:ext cx="6431872" cy="923330"/>
          </a:xfrm>
          <a:prstGeom prst="rect">
            <a:avLst/>
          </a:prstGeom>
          <a:noFill/>
        </p:spPr>
        <p:txBody>
          <a:bodyPr wrap="square">
            <a:spAutoFit/>
          </a:bodyPr>
          <a:lstStyle/>
          <a:p>
            <a:r>
              <a:rPr lang="en-US" b="0" i="0" dirty="0">
                <a:solidFill>
                  <a:srgbClr val="000000"/>
                </a:solidFill>
                <a:effectLst/>
                <a:latin typeface="Arial" panose="020B0604020202020204" pitchFamily="34" charset="0"/>
              </a:rPr>
              <a:t>we can use either </a:t>
            </a:r>
            <a:r>
              <a:rPr lang="en-US" b="1" i="0" dirty="0">
                <a:solidFill>
                  <a:srgbClr val="000000"/>
                </a:solidFill>
                <a:effectLst/>
                <a:latin typeface="Arial" panose="020B0604020202020204" pitchFamily="34" charset="0"/>
              </a:rPr>
              <a:t>:::</a:t>
            </a:r>
            <a:r>
              <a:rPr lang="en-US" b="0" i="0" dirty="0">
                <a:solidFill>
                  <a:srgbClr val="000000"/>
                </a:solidFill>
                <a:effectLst/>
                <a:latin typeface="Arial" panose="020B0604020202020204" pitchFamily="34" charset="0"/>
              </a:rPr>
              <a:t> operator or </a:t>
            </a:r>
            <a:r>
              <a:rPr lang="en-US" b="1" i="0" dirty="0">
                <a:solidFill>
                  <a:srgbClr val="000000"/>
                </a:solidFill>
                <a:effectLst/>
                <a:latin typeface="Arial" panose="020B0604020202020204" pitchFamily="34" charset="0"/>
              </a:rPr>
              <a:t>List.:::()</a:t>
            </a:r>
            <a:r>
              <a:rPr lang="en-US" b="0" i="0" dirty="0">
                <a:solidFill>
                  <a:srgbClr val="000000"/>
                </a:solidFill>
                <a:effectLst/>
                <a:latin typeface="Arial" panose="020B0604020202020204" pitchFamily="34" charset="0"/>
              </a:rPr>
              <a:t> method or </a:t>
            </a:r>
            <a:r>
              <a:rPr lang="en-US" b="1" i="0" dirty="0" err="1">
                <a:solidFill>
                  <a:srgbClr val="000000"/>
                </a:solidFill>
                <a:effectLst/>
                <a:latin typeface="Arial" panose="020B0604020202020204" pitchFamily="34" charset="0"/>
              </a:rPr>
              <a:t>List.concat</a:t>
            </a:r>
            <a:r>
              <a:rPr lang="en-US" b="1" i="0" dirty="0">
                <a:solidFill>
                  <a:srgbClr val="000000"/>
                </a:solidFill>
                <a:effectLst/>
                <a:latin typeface="Arial" panose="020B0604020202020204" pitchFamily="34" charset="0"/>
              </a:rPr>
              <a:t>()</a:t>
            </a:r>
            <a:r>
              <a:rPr lang="en-US" b="0" i="0" dirty="0">
                <a:solidFill>
                  <a:srgbClr val="000000"/>
                </a:solidFill>
                <a:effectLst/>
                <a:latin typeface="Arial" panose="020B0604020202020204" pitchFamily="34" charset="0"/>
              </a:rPr>
              <a:t> method to add two or more lists. Please find the following example given below −</a:t>
            </a:r>
            <a:endParaRPr lang="en-IN" dirty="0"/>
          </a:p>
        </p:txBody>
      </p:sp>
      <p:sp>
        <p:nvSpPr>
          <p:cNvPr id="8" name="TextBox 7">
            <a:extLst>
              <a:ext uri="{FF2B5EF4-FFF2-40B4-BE49-F238E27FC236}">
                <a16:creationId xmlns:a16="http://schemas.microsoft.com/office/drawing/2014/main" id="{587292C7-BEB7-4B73-916D-DA60148A8C08}"/>
              </a:ext>
            </a:extLst>
          </p:cNvPr>
          <p:cNvSpPr txBox="1"/>
          <p:nvPr/>
        </p:nvSpPr>
        <p:spPr>
          <a:xfrm>
            <a:off x="1420427" y="2276566"/>
            <a:ext cx="7199790" cy="3970318"/>
          </a:xfrm>
          <a:prstGeom prst="rect">
            <a:avLst/>
          </a:prstGeom>
          <a:noFill/>
        </p:spPr>
        <p:txBody>
          <a:bodyPr wrap="square">
            <a:spAutoFit/>
          </a:bodyPr>
          <a:lstStyle/>
          <a:p>
            <a:r>
              <a:rPr lang="en-IN" sz="1400" dirty="0"/>
              <a:t>object </a:t>
            </a:r>
            <a:r>
              <a:rPr lang="en-IN" sz="1400" dirty="0" err="1"/>
              <a:t>Scala_Collection_List_Concat</a:t>
            </a:r>
            <a:r>
              <a:rPr lang="en-IN" sz="1400" dirty="0"/>
              <a:t> {</a:t>
            </a:r>
          </a:p>
          <a:p>
            <a:r>
              <a:rPr lang="en-IN" sz="1400" dirty="0"/>
              <a:t>  def main(</a:t>
            </a:r>
            <a:r>
              <a:rPr lang="en-IN" sz="1400" dirty="0" err="1"/>
              <a:t>args</a:t>
            </a:r>
            <a:r>
              <a:rPr lang="en-IN" sz="1400" dirty="0"/>
              <a:t>: Array[String]): Unit = {</a:t>
            </a:r>
          </a:p>
          <a:p>
            <a:r>
              <a:rPr lang="en-IN" sz="1400" dirty="0"/>
              <a:t>    </a:t>
            </a:r>
            <a:r>
              <a:rPr lang="en-IN" sz="1400" dirty="0" err="1"/>
              <a:t>val</a:t>
            </a:r>
            <a:r>
              <a:rPr lang="en-IN" sz="1400" dirty="0"/>
              <a:t> </a:t>
            </a:r>
            <a:r>
              <a:rPr lang="en-IN" sz="1400" dirty="0" err="1"/>
              <a:t>Stu_name</a:t>
            </a:r>
            <a:r>
              <a:rPr lang="en-IN" sz="1400" dirty="0"/>
              <a:t> = "x" :: ("y" :: ("z" :: Nil))</a:t>
            </a:r>
          </a:p>
          <a:p>
            <a:r>
              <a:rPr lang="en-IN" sz="1400" dirty="0"/>
              <a:t>    </a:t>
            </a:r>
            <a:r>
              <a:rPr lang="en-IN" sz="1400" dirty="0" err="1"/>
              <a:t>val</a:t>
            </a:r>
            <a:r>
              <a:rPr lang="en-IN" sz="1400" dirty="0"/>
              <a:t> </a:t>
            </a:r>
            <a:r>
              <a:rPr lang="en-IN" sz="1400" dirty="0" err="1"/>
              <a:t>Stu_Stream</a:t>
            </a:r>
            <a:r>
              <a:rPr lang="en-IN" sz="1400" dirty="0"/>
              <a:t> = "</a:t>
            </a:r>
            <a:r>
              <a:rPr lang="en-IN" sz="1400" dirty="0" err="1"/>
              <a:t>Mtech</a:t>
            </a:r>
            <a:r>
              <a:rPr lang="en-IN" sz="1400" dirty="0"/>
              <a:t>" :: ("</a:t>
            </a:r>
            <a:r>
              <a:rPr lang="en-IN" sz="1400" dirty="0" err="1"/>
              <a:t>Msc</a:t>
            </a:r>
            <a:r>
              <a:rPr lang="en-IN" sz="1400" dirty="0"/>
              <a:t>" :: Nil)</a:t>
            </a:r>
          </a:p>
          <a:p>
            <a:endParaRPr lang="en-IN" sz="1400" dirty="0"/>
          </a:p>
          <a:p>
            <a:r>
              <a:rPr lang="en-IN" sz="1400" dirty="0"/>
              <a:t>    // use two or more lists with ::: operator</a:t>
            </a:r>
          </a:p>
          <a:p>
            <a:r>
              <a:rPr lang="en-IN" sz="1400" dirty="0"/>
              <a:t>    var </a:t>
            </a:r>
            <a:r>
              <a:rPr lang="en-IN" sz="1400" dirty="0" err="1"/>
              <a:t>all_info</a:t>
            </a:r>
            <a:r>
              <a:rPr lang="en-IN" sz="1400" dirty="0"/>
              <a:t> = </a:t>
            </a:r>
            <a:r>
              <a:rPr lang="en-IN" sz="1400" dirty="0" err="1"/>
              <a:t>Stu_name</a:t>
            </a:r>
            <a:r>
              <a:rPr lang="en-IN" sz="1400" dirty="0"/>
              <a:t> ::: </a:t>
            </a:r>
            <a:r>
              <a:rPr lang="en-IN" sz="1400" dirty="0" err="1"/>
              <a:t>Stu_Stream</a:t>
            </a:r>
            <a:endParaRPr lang="en-IN" sz="1400" dirty="0"/>
          </a:p>
          <a:p>
            <a:r>
              <a:rPr lang="en-IN" sz="1400" dirty="0"/>
              <a:t>    </a:t>
            </a:r>
            <a:r>
              <a:rPr lang="en-IN" sz="1400" dirty="0" err="1"/>
              <a:t>println</a:t>
            </a:r>
            <a:r>
              <a:rPr lang="en-IN" sz="1400" dirty="0"/>
              <a:t>( "</a:t>
            </a:r>
            <a:r>
              <a:rPr lang="en-IN" sz="1400" dirty="0" err="1"/>
              <a:t>Stu_name</a:t>
            </a:r>
            <a:r>
              <a:rPr lang="en-IN" sz="1400" dirty="0"/>
              <a:t> ::: </a:t>
            </a:r>
            <a:r>
              <a:rPr lang="en-IN" sz="1400" dirty="0" err="1"/>
              <a:t>Stu_Stream</a:t>
            </a:r>
            <a:r>
              <a:rPr lang="en-IN" sz="1400" dirty="0"/>
              <a:t> : " + </a:t>
            </a:r>
            <a:r>
              <a:rPr lang="en-IN" sz="1400" dirty="0" err="1"/>
              <a:t>all_info</a:t>
            </a:r>
            <a:r>
              <a:rPr lang="en-IN" sz="1400" dirty="0"/>
              <a:t> )</a:t>
            </a:r>
          </a:p>
          <a:p>
            <a:endParaRPr lang="en-IN" sz="1400" dirty="0"/>
          </a:p>
          <a:p>
            <a:r>
              <a:rPr lang="en-IN" sz="1400" dirty="0"/>
              <a:t>    // use two lists with Set.:::() method</a:t>
            </a:r>
          </a:p>
          <a:p>
            <a:r>
              <a:rPr lang="en-IN" sz="1400" dirty="0"/>
              <a:t>    </a:t>
            </a:r>
            <a:r>
              <a:rPr lang="en-IN" sz="1400" dirty="0" err="1"/>
              <a:t>all_info</a:t>
            </a:r>
            <a:r>
              <a:rPr lang="en-IN" sz="1400" dirty="0"/>
              <a:t> = </a:t>
            </a:r>
            <a:r>
              <a:rPr lang="en-IN" sz="1400" dirty="0" err="1"/>
              <a:t>Stu_name</a:t>
            </a:r>
            <a:r>
              <a:rPr lang="en-IN" sz="1400" dirty="0"/>
              <a:t>.:::(</a:t>
            </a:r>
            <a:r>
              <a:rPr lang="en-IN" sz="1400" dirty="0" err="1"/>
              <a:t>Stu_Stream</a:t>
            </a:r>
            <a:r>
              <a:rPr lang="en-IN" sz="1400" dirty="0"/>
              <a:t>)</a:t>
            </a:r>
          </a:p>
          <a:p>
            <a:r>
              <a:rPr lang="en-IN" sz="1400" dirty="0"/>
              <a:t>    </a:t>
            </a:r>
            <a:r>
              <a:rPr lang="en-IN" sz="1400" dirty="0" err="1"/>
              <a:t>println</a:t>
            </a:r>
            <a:r>
              <a:rPr lang="en-IN" sz="1400" dirty="0"/>
              <a:t>( "</a:t>
            </a:r>
            <a:r>
              <a:rPr lang="en-IN" sz="1400" dirty="0" err="1"/>
              <a:t>Stu_name</a:t>
            </a:r>
            <a:r>
              <a:rPr lang="en-IN" sz="1400" dirty="0"/>
              <a:t>.:::(</a:t>
            </a:r>
            <a:r>
              <a:rPr lang="en-IN" sz="1400" dirty="0" err="1"/>
              <a:t>Stu_Stream</a:t>
            </a:r>
            <a:r>
              <a:rPr lang="en-IN" sz="1400" dirty="0"/>
              <a:t>) : " + </a:t>
            </a:r>
            <a:r>
              <a:rPr lang="en-IN" sz="1400" dirty="0" err="1"/>
              <a:t>all_info</a:t>
            </a:r>
            <a:r>
              <a:rPr lang="en-IN" sz="1400" dirty="0"/>
              <a:t> )</a:t>
            </a:r>
          </a:p>
          <a:p>
            <a:endParaRPr lang="en-IN" sz="1400" dirty="0"/>
          </a:p>
          <a:p>
            <a:r>
              <a:rPr lang="en-IN" sz="1400" dirty="0"/>
              <a:t>    // pass two or more lists as arguments</a:t>
            </a:r>
          </a:p>
          <a:p>
            <a:r>
              <a:rPr lang="en-IN" sz="1400" dirty="0"/>
              <a:t>    </a:t>
            </a:r>
            <a:r>
              <a:rPr lang="en-IN" sz="1400" dirty="0" err="1"/>
              <a:t>all_info</a:t>
            </a:r>
            <a:r>
              <a:rPr lang="en-IN" sz="1400" dirty="0"/>
              <a:t> = </a:t>
            </a:r>
            <a:r>
              <a:rPr lang="en-IN" sz="1400" dirty="0" err="1"/>
              <a:t>List.concat</a:t>
            </a:r>
            <a:r>
              <a:rPr lang="en-IN" sz="1400" dirty="0"/>
              <a:t>(</a:t>
            </a:r>
            <a:r>
              <a:rPr lang="en-IN" sz="1400" dirty="0" err="1"/>
              <a:t>Stu_name</a:t>
            </a:r>
            <a:r>
              <a:rPr lang="en-IN" sz="1400" dirty="0"/>
              <a:t>, </a:t>
            </a:r>
            <a:r>
              <a:rPr lang="en-IN" sz="1400" dirty="0" err="1"/>
              <a:t>Stu_Stream</a:t>
            </a:r>
            <a:r>
              <a:rPr lang="en-IN" sz="1400" dirty="0"/>
              <a:t>)</a:t>
            </a:r>
          </a:p>
          <a:p>
            <a:r>
              <a:rPr lang="en-IN" sz="1400" dirty="0"/>
              <a:t>    </a:t>
            </a:r>
            <a:r>
              <a:rPr lang="en-IN" sz="1400" dirty="0" err="1"/>
              <a:t>println</a:t>
            </a:r>
            <a:r>
              <a:rPr lang="en-IN" sz="1400" dirty="0"/>
              <a:t>( "</a:t>
            </a:r>
            <a:r>
              <a:rPr lang="en-IN" sz="1400" dirty="0" err="1"/>
              <a:t>List.concat</a:t>
            </a:r>
            <a:r>
              <a:rPr lang="en-IN" sz="1400" dirty="0"/>
              <a:t>(</a:t>
            </a:r>
            <a:r>
              <a:rPr lang="en-IN" sz="1400" dirty="0" err="1"/>
              <a:t>Stu_name</a:t>
            </a:r>
            <a:r>
              <a:rPr lang="en-IN" sz="1400" dirty="0"/>
              <a:t>, </a:t>
            </a:r>
            <a:r>
              <a:rPr lang="en-IN" sz="1400" dirty="0" err="1"/>
              <a:t>Stu_Stream</a:t>
            </a:r>
            <a:r>
              <a:rPr lang="en-IN" sz="1400" dirty="0"/>
              <a:t>) : " + </a:t>
            </a:r>
            <a:r>
              <a:rPr lang="en-IN" sz="1400" dirty="0" err="1"/>
              <a:t>all_info</a:t>
            </a:r>
            <a:r>
              <a:rPr lang="en-IN" sz="1400" dirty="0"/>
              <a:t>  )</a:t>
            </a:r>
          </a:p>
          <a:p>
            <a:r>
              <a:rPr lang="en-IN" sz="1400" dirty="0"/>
              <a:t>  }</a:t>
            </a:r>
          </a:p>
          <a:p>
            <a:r>
              <a:rPr lang="en-IN" sz="1400" dirty="0"/>
              <a:t>}</a:t>
            </a:r>
          </a:p>
        </p:txBody>
      </p:sp>
    </p:spTree>
    <p:extLst>
      <p:ext uri="{BB962C8B-B14F-4D97-AF65-F5344CB8AC3E}">
        <p14:creationId xmlns:p14="http://schemas.microsoft.com/office/powerpoint/2010/main" val="34331625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5A43728-5F3C-486C-A05F-204F9685903A}"/>
              </a:ext>
            </a:extLst>
          </p:cNvPr>
          <p:cNvSpPr txBox="1"/>
          <p:nvPr/>
        </p:nvSpPr>
        <p:spPr>
          <a:xfrm>
            <a:off x="474955" y="197930"/>
            <a:ext cx="8100874" cy="923330"/>
          </a:xfrm>
          <a:prstGeom prst="rect">
            <a:avLst/>
          </a:prstGeom>
          <a:noFill/>
        </p:spPr>
        <p:txBody>
          <a:bodyPr wrap="square">
            <a:spAutoFit/>
          </a:bodyPr>
          <a:lstStyle/>
          <a:p>
            <a:pPr algn="l"/>
            <a:r>
              <a:rPr lang="en-US" b="0" i="0" dirty="0">
                <a:effectLst/>
                <a:latin typeface="Arial" panose="020B0604020202020204" pitchFamily="34" charset="0"/>
              </a:rPr>
              <a:t>Creating Uniform Lists</a:t>
            </a:r>
          </a:p>
          <a:p>
            <a:pPr algn="just"/>
            <a:r>
              <a:rPr lang="en-US" b="0" i="0" dirty="0">
                <a:solidFill>
                  <a:srgbClr val="000000"/>
                </a:solidFill>
                <a:effectLst/>
                <a:latin typeface="Arial" panose="020B0604020202020204" pitchFamily="34" charset="0"/>
              </a:rPr>
              <a:t>we can use </a:t>
            </a:r>
            <a:r>
              <a:rPr lang="en-US" b="1" i="0" dirty="0" err="1">
                <a:solidFill>
                  <a:srgbClr val="000000"/>
                </a:solidFill>
                <a:effectLst/>
                <a:latin typeface="Arial" panose="020B0604020202020204" pitchFamily="34" charset="0"/>
              </a:rPr>
              <a:t>List.fill</a:t>
            </a:r>
            <a:r>
              <a:rPr lang="en-US" b="1" i="0" dirty="0">
                <a:solidFill>
                  <a:srgbClr val="000000"/>
                </a:solidFill>
                <a:effectLst/>
                <a:latin typeface="Arial" panose="020B0604020202020204" pitchFamily="34" charset="0"/>
              </a:rPr>
              <a:t>()</a:t>
            </a:r>
            <a:r>
              <a:rPr lang="en-US" b="0" i="0" dirty="0">
                <a:solidFill>
                  <a:srgbClr val="000000"/>
                </a:solidFill>
                <a:effectLst/>
                <a:latin typeface="Arial" panose="020B0604020202020204" pitchFamily="34" charset="0"/>
              </a:rPr>
              <a:t> method creates a list consisting of zero or more copies of the same element. Try the following example program.</a:t>
            </a:r>
          </a:p>
        </p:txBody>
      </p:sp>
      <p:sp>
        <p:nvSpPr>
          <p:cNvPr id="6" name="TextBox 5">
            <a:extLst>
              <a:ext uri="{FF2B5EF4-FFF2-40B4-BE49-F238E27FC236}">
                <a16:creationId xmlns:a16="http://schemas.microsoft.com/office/drawing/2014/main" id="{B38FBE72-4E16-4467-AB5C-54F0A05F13D2}"/>
              </a:ext>
            </a:extLst>
          </p:cNvPr>
          <p:cNvSpPr txBox="1"/>
          <p:nvPr/>
        </p:nvSpPr>
        <p:spPr>
          <a:xfrm>
            <a:off x="474954" y="1568596"/>
            <a:ext cx="7639235" cy="2585323"/>
          </a:xfrm>
          <a:prstGeom prst="rect">
            <a:avLst/>
          </a:prstGeom>
          <a:noFill/>
        </p:spPr>
        <p:txBody>
          <a:bodyPr wrap="square">
            <a:spAutoFit/>
          </a:bodyPr>
          <a:lstStyle/>
          <a:p>
            <a:r>
              <a:rPr lang="en-IN" dirty="0"/>
              <a:t>object </a:t>
            </a:r>
            <a:r>
              <a:rPr lang="en-IN" dirty="0" err="1"/>
              <a:t>Scala_Collection_List_Uniform</a:t>
            </a:r>
            <a:r>
              <a:rPr lang="en-IN" dirty="0"/>
              <a:t> {</a:t>
            </a:r>
          </a:p>
          <a:p>
            <a:r>
              <a:rPr lang="en-IN" dirty="0"/>
              <a:t>  def main(</a:t>
            </a:r>
            <a:r>
              <a:rPr lang="en-IN" dirty="0" err="1"/>
              <a:t>args</a:t>
            </a:r>
            <a:r>
              <a:rPr lang="en-IN" dirty="0"/>
              <a:t>: Array[String]): Unit = {</a:t>
            </a:r>
          </a:p>
          <a:p>
            <a:r>
              <a:rPr lang="en-IN" dirty="0"/>
              <a:t>    </a:t>
            </a:r>
            <a:r>
              <a:rPr lang="en-IN" dirty="0" err="1"/>
              <a:t>val</a:t>
            </a:r>
            <a:r>
              <a:rPr lang="en-IN" dirty="0"/>
              <a:t> </a:t>
            </a:r>
            <a:r>
              <a:rPr lang="en-IN" dirty="0" err="1"/>
              <a:t>Stu_name</a:t>
            </a:r>
            <a:r>
              <a:rPr lang="en-IN" dirty="0"/>
              <a:t> = </a:t>
            </a:r>
            <a:r>
              <a:rPr lang="en-IN" dirty="0" err="1"/>
              <a:t>List.fill</a:t>
            </a:r>
            <a:r>
              <a:rPr lang="en-IN" dirty="0"/>
              <a:t>(3)("Rohit") // Repeats apples three times.</a:t>
            </a:r>
          </a:p>
          <a:p>
            <a:r>
              <a:rPr lang="en-IN" dirty="0"/>
              <a:t>    </a:t>
            </a:r>
            <a:r>
              <a:rPr lang="en-IN" dirty="0" err="1"/>
              <a:t>println</a:t>
            </a:r>
            <a:r>
              <a:rPr lang="en-IN" dirty="0"/>
              <a:t>( "</a:t>
            </a:r>
            <a:r>
              <a:rPr lang="en-IN" dirty="0" err="1"/>
              <a:t>Stu_name</a:t>
            </a:r>
            <a:r>
              <a:rPr lang="en-IN" dirty="0"/>
              <a:t> : " + </a:t>
            </a:r>
            <a:r>
              <a:rPr lang="en-IN" dirty="0" err="1"/>
              <a:t>Stu_name</a:t>
            </a:r>
            <a:r>
              <a:rPr lang="en-IN" dirty="0"/>
              <a:t>  )</a:t>
            </a:r>
          </a:p>
          <a:p>
            <a:endParaRPr lang="en-IN" dirty="0"/>
          </a:p>
          <a:p>
            <a:r>
              <a:rPr lang="en-IN" dirty="0"/>
              <a:t>    </a:t>
            </a:r>
            <a:r>
              <a:rPr lang="en-IN" dirty="0" err="1"/>
              <a:t>val</a:t>
            </a:r>
            <a:r>
              <a:rPr lang="en-IN" dirty="0"/>
              <a:t> </a:t>
            </a:r>
            <a:r>
              <a:rPr lang="en-IN" dirty="0" err="1"/>
              <a:t>num</a:t>
            </a:r>
            <a:r>
              <a:rPr lang="en-IN" dirty="0"/>
              <a:t> = </a:t>
            </a:r>
            <a:r>
              <a:rPr lang="en-IN" dirty="0" err="1"/>
              <a:t>List.fill</a:t>
            </a:r>
            <a:r>
              <a:rPr lang="en-IN" dirty="0"/>
              <a:t>(10)(2)         // Repeats 2, 10 times.</a:t>
            </a:r>
          </a:p>
          <a:p>
            <a:r>
              <a:rPr lang="en-IN" dirty="0"/>
              <a:t>    </a:t>
            </a:r>
            <a:r>
              <a:rPr lang="en-IN" dirty="0" err="1"/>
              <a:t>println</a:t>
            </a:r>
            <a:r>
              <a:rPr lang="en-IN" dirty="0"/>
              <a:t>( "</a:t>
            </a:r>
            <a:r>
              <a:rPr lang="en-IN" dirty="0" err="1"/>
              <a:t>num</a:t>
            </a:r>
            <a:r>
              <a:rPr lang="en-IN" dirty="0"/>
              <a:t> : " + </a:t>
            </a:r>
            <a:r>
              <a:rPr lang="en-IN" dirty="0" err="1"/>
              <a:t>num</a:t>
            </a:r>
            <a:r>
              <a:rPr lang="en-IN" dirty="0"/>
              <a:t>  )</a:t>
            </a:r>
          </a:p>
          <a:p>
            <a:r>
              <a:rPr lang="en-IN" dirty="0"/>
              <a:t>  }</a:t>
            </a:r>
          </a:p>
          <a:p>
            <a:r>
              <a:rPr lang="en-IN" dirty="0"/>
              <a:t>}</a:t>
            </a:r>
          </a:p>
        </p:txBody>
      </p:sp>
    </p:spTree>
    <p:extLst>
      <p:ext uri="{BB962C8B-B14F-4D97-AF65-F5344CB8AC3E}">
        <p14:creationId xmlns:p14="http://schemas.microsoft.com/office/powerpoint/2010/main" val="37750860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7BE2A6A-94DA-42CD-BAA6-8E18951250DB}"/>
              </a:ext>
            </a:extLst>
          </p:cNvPr>
          <p:cNvSpPr txBox="1"/>
          <p:nvPr/>
        </p:nvSpPr>
        <p:spPr>
          <a:xfrm>
            <a:off x="164236" y="244032"/>
            <a:ext cx="7186475" cy="2585323"/>
          </a:xfrm>
          <a:prstGeom prst="rect">
            <a:avLst/>
          </a:prstGeom>
          <a:noFill/>
        </p:spPr>
        <p:txBody>
          <a:bodyPr wrap="square">
            <a:spAutoFit/>
          </a:bodyPr>
          <a:lstStyle/>
          <a:p>
            <a:pPr algn="l"/>
            <a:r>
              <a:rPr lang="en-US" b="0" i="0" dirty="0">
                <a:effectLst/>
                <a:latin typeface="Arial" panose="020B0604020202020204" pitchFamily="34" charset="0"/>
              </a:rPr>
              <a:t>Tabulating a Function</a:t>
            </a:r>
          </a:p>
          <a:p>
            <a:pPr algn="just"/>
            <a:r>
              <a:rPr lang="en-US" b="0" i="0" dirty="0">
                <a:solidFill>
                  <a:srgbClr val="000000"/>
                </a:solidFill>
                <a:effectLst/>
                <a:latin typeface="Arial" panose="020B0604020202020204" pitchFamily="34" charset="0"/>
              </a:rPr>
              <a:t>we can use a function along with </a:t>
            </a:r>
            <a:r>
              <a:rPr lang="en-US" b="1" i="0" dirty="0" err="1">
                <a:solidFill>
                  <a:srgbClr val="000000"/>
                </a:solidFill>
                <a:effectLst/>
                <a:latin typeface="Arial" panose="020B0604020202020204" pitchFamily="34" charset="0"/>
              </a:rPr>
              <a:t>List.tabulate</a:t>
            </a:r>
            <a:r>
              <a:rPr lang="en-US" b="1" i="0" dirty="0">
                <a:solidFill>
                  <a:srgbClr val="000000"/>
                </a:solidFill>
                <a:effectLst/>
                <a:latin typeface="Arial" panose="020B0604020202020204" pitchFamily="34" charset="0"/>
              </a:rPr>
              <a:t>()</a:t>
            </a:r>
            <a:r>
              <a:rPr lang="en-US" b="0" i="0" dirty="0">
                <a:solidFill>
                  <a:srgbClr val="000000"/>
                </a:solidFill>
                <a:effectLst/>
                <a:latin typeface="Arial" panose="020B0604020202020204" pitchFamily="34" charset="0"/>
              </a:rPr>
              <a:t> method to apply on all the elements of the list before tabulating the list. Its arguments are just like those of </a:t>
            </a:r>
            <a:r>
              <a:rPr lang="en-US" b="0" i="0" dirty="0" err="1">
                <a:solidFill>
                  <a:srgbClr val="000000"/>
                </a:solidFill>
                <a:effectLst/>
                <a:latin typeface="Arial" panose="020B0604020202020204" pitchFamily="34" charset="0"/>
              </a:rPr>
              <a:t>List.fill</a:t>
            </a:r>
            <a:r>
              <a:rPr lang="en-US" b="0" i="0" dirty="0">
                <a:solidFill>
                  <a:srgbClr val="000000"/>
                </a:solidFill>
                <a:effectLst/>
                <a:latin typeface="Arial" panose="020B0604020202020204" pitchFamily="34" charset="0"/>
              </a:rPr>
              <a:t>: the first argument list gives the dimensions of the list to create, and the second describes the elements of the list. The only difference is that instead of the elements being fixed, they are computed from a function.</a:t>
            </a:r>
          </a:p>
          <a:p>
            <a:pPr algn="just"/>
            <a:r>
              <a:rPr lang="en-US" b="0" i="0" dirty="0">
                <a:solidFill>
                  <a:srgbClr val="000000"/>
                </a:solidFill>
                <a:effectLst/>
                <a:latin typeface="Arial" panose="020B0604020202020204" pitchFamily="34" charset="0"/>
              </a:rPr>
              <a:t>Try the following example program.</a:t>
            </a:r>
          </a:p>
          <a:p>
            <a:pPr algn="l"/>
            <a:r>
              <a:rPr lang="en-US" b="0" i="0" dirty="0">
                <a:effectLst/>
                <a:latin typeface="Arial" panose="020B0604020202020204" pitchFamily="34" charset="0"/>
              </a:rPr>
              <a:t>Example</a:t>
            </a:r>
          </a:p>
        </p:txBody>
      </p:sp>
    </p:spTree>
    <p:extLst>
      <p:ext uri="{BB962C8B-B14F-4D97-AF65-F5344CB8AC3E}">
        <p14:creationId xmlns:p14="http://schemas.microsoft.com/office/powerpoint/2010/main" val="141638198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F5B5ED2-463E-4725-B76B-F349605E9DF2}"/>
              </a:ext>
            </a:extLst>
          </p:cNvPr>
          <p:cNvSpPr txBox="1"/>
          <p:nvPr/>
        </p:nvSpPr>
        <p:spPr>
          <a:xfrm>
            <a:off x="130945" y="275207"/>
            <a:ext cx="8799991" cy="1200329"/>
          </a:xfrm>
          <a:prstGeom prst="rect">
            <a:avLst/>
          </a:prstGeom>
          <a:noFill/>
        </p:spPr>
        <p:txBody>
          <a:bodyPr wrap="square">
            <a:spAutoFit/>
          </a:bodyPr>
          <a:lstStyle/>
          <a:p>
            <a:r>
              <a:rPr lang="en-US" b="0" i="0" dirty="0">
                <a:solidFill>
                  <a:srgbClr val="202124"/>
                </a:solidFill>
                <a:effectLst/>
                <a:latin typeface="arial" panose="020B0604020202020204" pitchFamily="34" charset="0"/>
              </a:rPr>
              <a:t>Scala functions are first class values. Difference between Scala Functions &amp; Methods: </a:t>
            </a:r>
            <a:r>
              <a:rPr lang="en-US" b="1" i="0" dirty="0">
                <a:solidFill>
                  <a:srgbClr val="202124"/>
                </a:solidFill>
                <a:effectLst/>
                <a:latin typeface="arial" panose="020B0604020202020204" pitchFamily="34" charset="0"/>
              </a:rPr>
              <a:t>Function is a object which can be stored in a variable.</a:t>
            </a:r>
            <a:r>
              <a:rPr lang="en-US" b="0" i="0" dirty="0">
                <a:solidFill>
                  <a:srgbClr val="202124"/>
                </a:solidFill>
                <a:effectLst/>
                <a:latin typeface="arial" panose="020B0604020202020204" pitchFamily="34" charset="0"/>
              </a:rPr>
              <a:t> </a:t>
            </a:r>
            <a:r>
              <a:rPr lang="en-US" b="1" i="0" dirty="0">
                <a:solidFill>
                  <a:srgbClr val="202124"/>
                </a:solidFill>
                <a:effectLst/>
                <a:latin typeface="arial" panose="020B0604020202020204" pitchFamily="34" charset="0"/>
              </a:rPr>
              <a:t>But a method always belongs to a class which has a name, signature bytecode etc</a:t>
            </a:r>
            <a:r>
              <a:rPr lang="en-US" b="0" i="0" dirty="0">
                <a:solidFill>
                  <a:srgbClr val="202124"/>
                </a:solidFill>
                <a:effectLst/>
                <a:latin typeface="arial" panose="020B0604020202020204" pitchFamily="34" charset="0"/>
              </a:rPr>
              <a:t>. Basically, we can say a method is a function which is a member of some object.</a:t>
            </a:r>
            <a:endParaRPr lang="en-IN" dirty="0"/>
          </a:p>
        </p:txBody>
      </p:sp>
      <p:sp>
        <p:nvSpPr>
          <p:cNvPr id="6" name="TextBox 5">
            <a:extLst>
              <a:ext uri="{FF2B5EF4-FFF2-40B4-BE49-F238E27FC236}">
                <a16:creationId xmlns:a16="http://schemas.microsoft.com/office/drawing/2014/main" id="{EC610862-D4DC-4204-8AD1-0B3315CE5B90}"/>
              </a:ext>
            </a:extLst>
          </p:cNvPr>
          <p:cNvSpPr txBox="1"/>
          <p:nvPr/>
        </p:nvSpPr>
        <p:spPr>
          <a:xfrm>
            <a:off x="217503" y="1575643"/>
            <a:ext cx="4088167" cy="3139321"/>
          </a:xfrm>
          <a:prstGeom prst="rect">
            <a:avLst/>
          </a:prstGeom>
          <a:noFill/>
        </p:spPr>
        <p:txBody>
          <a:bodyPr wrap="square">
            <a:spAutoFit/>
          </a:bodyPr>
          <a:lstStyle/>
          <a:p>
            <a:endParaRPr lang="en-IN" dirty="0"/>
          </a:p>
          <a:p>
            <a:r>
              <a:rPr lang="en-IN" dirty="0"/>
              <a:t> object </a:t>
            </a:r>
            <a:r>
              <a:rPr lang="en-IN" dirty="0" err="1"/>
              <a:t>Scala_Class_Function</a:t>
            </a:r>
            <a:r>
              <a:rPr lang="en-IN" dirty="0"/>
              <a:t> {</a:t>
            </a:r>
          </a:p>
          <a:p>
            <a:r>
              <a:rPr lang="en-IN" dirty="0"/>
              <a:t>  def main(</a:t>
            </a:r>
            <a:r>
              <a:rPr lang="en-IN" dirty="0" err="1"/>
              <a:t>args</a:t>
            </a:r>
            <a:r>
              <a:rPr lang="en-IN" dirty="0"/>
              <a:t>: Array[String]): Unit = {</a:t>
            </a:r>
          </a:p>
          <a:p>
            <a:r>
              <a:rPr lang="en-IN" dirty="0"/>
              <a:t>    </a:t>
            </a:r>
            <a:r>
              <a:rPr lang="en-IN" dirty="0" err="1"/>
              <a:t>val</a:t>
            </a:r>
            <a:r>
              <a:rPr lang="en-IN" dirty="0"/>
              <a:t> </a:t>
            </a:r>
            <a:r>
              <a:rPr lang="en-IN" dirty="0" err="1"/>
              <a:t>myGetAreaFn</a:t>
            </a:r>
            <a:r>
              <a:rPr lang="en-IN" dirty="0"/>
              <a:t>= (</a:t>
            </a:r>
            <a:r>
              <a:rPr lang="en-IN" dirty="0" err="1"/>
              <a:t>rad:Double</a:t>
            </a:r>
            <a:r>
              <a:rPr lang="en-IN" dirty="0"/>
              <a:t>) =&gt;</a:t>
            </a:r>
          </a:p>
          <a:p>
            <a:r>
              <a:rPr lang="en-IN" dirty="0"/>
              <a:t>    {</a:t>
            </a:r>
          </a:p>
          <a:p>
            <a:r>
              <a:rPr lang="en-IN" dirty="0"/>
              <a:t>      </a:t>
            </a:r>
            <a:r>
              <a:rPr lang="en-IN" dirty="0" err="1"/>
              <a:t>val</a:t>
            </a:r>
            <a:r>
              <a:rPr lang="en-IN" dirty="0"/>
              <a:t> PI =3.14</a:t>
            </a:r>
          </a:p>
          <a:p>
            <a:r>
              <a:rPr lang="en-IN" dirty="0"/>
              <a:t>      PI * rad*rad</a:t>
            </a:r>
          </a:p>
          <a:p>
            <a:r>
              <a:rPr lang="en-IN" dirty="0"/>
              <a:t>    }</a:t>
            </a:r>
          </a:p>
          <a:p>
            <a:r>
              <a:rPr lang="en-IN" dirty="0"/>
              <a:t>    </a:t>
            </a:r>
            <a:r>
              <a:rPr lang="en-IN" dirty="0" err="1"/>
              <a:t>println</a:t>
            </a:r>
            <a:r>
              <a:rPr lang="en-IN" dirty="0"/>
              <a:t>(</a:t>
            </a:r>
            <a:r>
              <a:rPr lang="en-IN" dirty="0" err="1"/>
              <a:t>myGetAreaFn</a:t>
            </a:r>
            <a:r>
              <a:rPr lang="en-IN" dirty="0"/>
              <a:t>(2.2))</a:t>
            </a:r>
          </a:p>
          <a:p>
            <a:r>
              <a:rPr lang="en-IN" dirty="0"/>
              <a:t>  }</a:t>
            </a:r>
          </a:p>
          <a:p>
            <a:r>
              <a:rPr lang="en-IN" dirty="0"/>
              <a:t>}</a:t>
            </a:r>
          </a:p>
        </p:txBody>
      </p:sp>
      <p:sp>
        <p:nvSpPr>
          <p:cNvPr id="8" name="TextBox 7">
            <a:extLst>
              <a:ext uri="{FF2B5EF4-FFF2-40B4-BE49-F238E27FC236}">
                <a16:creationId xmlns:a16="http://schemas.microsoft.com/office/drawing/2014/main" id="{7C7F6100-A37F-4E26-857D-E803946CE0FA}"/>
              </a:ext>
            </a:extLst>
          </p:cNvPr>
          <p:cNvSpPr txBox="1"/>
          <p:nvPr/>
        </p:nvSpPr>
        <p:spPr>
          <a:xfrm>
            <a:off x="4572000" y="1637787"/>
            <a:ext cx="4292353" cy="4524315"/>
          </a:xfrm>
          <a:prstGeom prst="rect">
            <a:avLst/>
          </a:prstGeom>
          <a:noFill/>
        </p:spPr>
        <p:txBody>
          <a:bodyPr wrap="square">
            <a:spAutoFit/>
          </a:bodyPr>
          <a:lstStyle/>
          <a:p>
            <a:r>
              <a:rPr lang="en-IN" dirty="0"/>
              <a:t>Class </a:t>
            </a:r>
            <a:r>
              <a:rPr lang="en-IN" dirty="0" err="1"/>
              <a:t>scala_class_methods</a:t>
            </a:r>
            <a:r>
              <a:rPr lang="en-IN" dirty="0"/>
              <a:t> {</a:t>
            </a:r>
          </a:p>
          <a:p>
            <a:endParaRPr lang="en-IN" dirty="0"/>
          </a:p>
          <a:p>
            <a:r>
              <a:rPr lang="en-IN" dirty="0"/>
              <a:t>  def </a:t>
            </a:r>
            <a:r>
              <a:rPr lang="en-IN" dirty="0" err="1"/>
              <a:t>mygetareamd</a:t>
            </a:r>
            <a:r>
              <a:rPr lang="en-IN" dirty="0"/>
              <a:t>(</a:t>
            </a:r>
            <a:r>
              <a:rPr lang="en-IN" dirty="0" err="1"/>
              <a:t>rad:double</a:t>
            </a:r>
            <a:r>
              <a:rPr lang="en-IN" dirty="0"/>
              <a:t>):double=</a:t>
            </a:r>
          </a:p>
          <a:p>
            <a:r>
              <a:rPr lang="en-IN" dirty="0"/>
              <a:t>  {</a:t>
            </a:r>
          </a:p>
          <a:p>
            <a:r>
              <a:rPr lang="en-IN" dirty="0"/>
              <a:t>    Val pi =3.14</a:t>
            </a:r>
          </a:p>
          <a:p>
            <a:r>
              <a:rPr lang="en-IN" dirty="0"/>
              <a:t>    PI* rad* rad</a:t>
            </a:r>
          </a:p>
          <a:p>
            <a:r>
              <a:rPr lang="en-IN" dirty="0"/>
              <a:t>  }</a:t>
            </a:r>
          </a:p>
          <a:p>
            <a:r>
              <a:rPr lang="en-IN" dirty="0"/>
              <a:t>}</a:t>
            </a:r>
          </a:p>
          <a:p>
            <a:r>
              <a:rPr lang="en-IN" dirty="0"/>
              <a:t>  Object  </a:t>
            </a:r>
            <a:r>
              <a:rPr lang="en-IN" dirty="0" err="1"/>
              <a:t>scala_class_methods_obj</a:t>
            </a:r>
            <a:endParaRPr lang="en-IN" dirty="0"/>
          </a:p>
          <a:p>
            <a:r>
              <a:rPr lang="en-IN" dirty="0"/>
              <a:t>  {</a:t>
            </a:r>
          </a:p>
          <a:p>
            <a:r>
              <a:rPr lang="en-IN" dirty="0"/>
              <a:t>    Def main(</a:t>
            </a:r>
            <a:r>
              <a:rPr lang="en-IN" dirty="0" err="1"/>
              <a:t>args</a:t>
            </a:r>
            <a:r>
              <a:rPr lang="en-IN" dirty="0"/>
              <a:t>: array[string]): unit = {</a:t>
            </a:r>
          </a:p>
          <a:p>
            <a:r>
              <a:rPr lang="en-IN" dirty="0"/>
              <a:t>      </a:t>
            </a:r>
            <a:r>
              <a:rPr lang="en-IN" dirty="0" err="1"/>
              <a:t>val</a:t>
            </a:r>
            <a:r>
              <a:rPr lang="en-IN" dirty="0"/>
              <a:t> m1= new </a:t>
            </a:r>
            <a:r>
              <a:rPr lang="en-IN" dirty="0" err="1"/>
              <a:t>scala_class_methods</a:t>
            </a:r>
            <a:r>
              <a:rPr lang="en-IN" dirty="0"/>
              <a:t>()</a:t>
            </a:r>
          </a:p>
          <a:p>
            <a:r>
              <a:rPr lang="en-IN" dirty="0"/>
              <a:t>     </a:t>
            </a:r>
            <a:r>
              <a:rPr lang="en-IN" dirty="0" err="1"/>
              <a:t>Println</a:t>
            </a:r>
            <a:r>
              <a:rPr lang="en-IN" dirty="0"/>
              <a:t>(m1.Mygetareamd(2.2))</a:t>
            </a:r>
          </a:p>
          <a:p>
            <a:r>
              <a:rPr lang="en-IN" dirty="0"/>
              <a:t>    }</a:t>
            </a:r>
          </a:p>
          <a:p>
            <a:r>
              <a:rPr lang="en-IN" dirty="0"/>
              <a:t>  }</a:t>
            </a:r>
          </a:p>
          <a:p>
            <a:endParaRPr lang="en-IN" dirty="0"/>
          </a:p>
        </p:txBody>
      </p:sp>
    </p:spTree>
    <p:extLst>
      <p:ext uri="{BB962C8B-B14F-4D97-AF65-F5344CB8AC3E}">
        <p14:creationId xmlns:p14="http://schemas.microsoft.com/office/powerpoint/2010/main" val="15727051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90200-2F04-DB47-2BBC-B597CA59349B}"/>
              </a:ext>
            </a:extLst>
          </p:cNvPr>
          <p:cNvSpPr>
            <a:spLocks noGrp="1"/>
          </p:cNvSpPr>
          <p:nvPr>
            <p:ph type="ctrTitle"/>
          </p:nvPr>
        </p:nvSpPr>
        <p:spPr>
          <a:xfrm>
            <a:off x="807244" y="1000125"/>
            <a:ext cx="6858000" cy="675085"/>
          </a:xfrm>
          <a:ln w="38100">
            <a:solidFill>
              <a:srgbClr val="002060"/>
            </a:solidFill>
          </a:ln>
        </p:spPr>
        <p:txBody>
          <a:bodyPr>
            <a:normAutofit fontScale="90000"/>
          </a:bodyPr>
          <a:lstStyle/>
          <a:p>
            <a:r>
              <a:rPr lang="en-US" b="1" dirty="0"/>
              <a:t>How to Install SBT</a:t>
            </a:r>
            <a:endParaRPr lang="en-IN" b="1" dirty="0"/>
          </a:p>
        </p:txBody>
      </p:sp>
      <p:sp>
        <p:nvSpPr>
          <p:cNvPr id="3" name="Subtitle 2">
            <a:extLst>
              <a:ext uri="{FF2B5EF4-FFF2-40B4-BE49-F238E27FC236}">
                <a16:creationId xmlns:a16="http://schemas.microsoft.com/office/drawing/2014/main" id="{5FA0F08F-921F-829B-56C7-758E11CBC584}"/>
              </a:ext>
            </a:extLst>
          </p:cNvPr>
          <p:cNvSpPr>
            <a:spLocks noGrp="1"/>
          </p:cNvSpPr>
          <p:nvPr>
            <p:ph type="subTitle" idx="1"/>
          </p:nvPr>
        </p:nvSpPr>
        <p:spPr>
          <a:xfrm>
            <a:off x="403622" y="1822848"/>
            <a:ext cx="8336756" cy="4035028"/>
          </a:xfrm>
          <a:ln w="38100">
            <a:solidFill>
              <a:srgbClr val="00B050"/>
            </a:solidFill>
          </a:ln>
        </p:spPr>
        <p:txBody>
          <a:bodyPr>
            <a:normAutofit fontScale="85000" lnSpcReduction="10000"/>
          </a:bodyPr>
          <a:lstStyle/>
          <a:p>
            <a:r>
              <a:rPr lang="en-US" dirty="0"/>
              <a:t>1. Download and Install JDK</a:t>
            </a:r>
          </a:p>
          <a:p>
            <a:pPr algn="l"/>
            <a:r>
              <a:rPr lang="en-IN" dirty="0">
                <a:hlinkClick r:id="rId2"/>
              </a:rPr>
              <a:t>https://www.oracle.com/in/java/technologies/downloads/#jdk20-windows</a:t>
            </a:r>
            <a:endParaRPr lang="en-IN" dirty="0"/>
          </a:p>
          <a:p>
            <a:r>
              <a:rPr lang="en-IN" dirty="0"/>
              <a:t>2. Set Environment Variable </a:t>
            </a:r>
          </a:p>
          <a:p>
            <a:pPr marL="342900" indent="-342900">
              <a:buAutoNum type="arabicPeriod" startAt="3"/>
            </a:pPr>
            <a:r>
              <a:rPr lang="en-IN" dirty="0"/>
              <a:t>Download SBT</a:t>
            </a:r>
          </a:p>
          <a:p>
            <a:pPr algn="l"/>
            <a:r>
              <a:rPr lang="en-IN" dirty="0">
                <a:hlinkClick r:id="rId2"/>
              </a:rPr>
              <a:t>https://www.oracle.com/in/java/technologies/downloads/#jdk20-windows</a:t>
            </a:r>
            <a:endParaRPr lang="en-IN" dirty="0"/>
          </a:p>
          <a:p>
            <a:pPr algn="l"/>
            <a:r>
              <a:rPr lang="en-IN" dirty="0"/>
              <a:t>                                                 4.    Goto Command prompt and Create folder for storing Scala </a:t>
            </a:r>
            <a:r>
              <a:rPr lang="en-IN" dirty="0" err="1"/>
              <a:t>Sbt</a:t>
            </a:r>
            <a:r>
              <a:rPr lang="en-IN" dirty="0"/>
              <a:t> Applications</a:t>
            </a:r>
          </a:p>
          <a:p>
            <a:pPr algn="l"/>
            <a:r>
              <a:rPr lang="en-IN" dirty="0" err="1"/>
              <a:t>mkdir</a:t>
            </a:r>
            <a:r>
              <a:rPr lang="en-IN" dirty="0"/>
              <a:t>  </a:t>
            </a:r>
            <a:r>
              <a:rPr lang="en-IN" dirty="0" err="1"/>
              <a:t>scala_Samples</a:t>
            </a:r>
            <a:r>
              <a:rPr lang="en-IN" dirty="0"/>
              <a:t>   </a:t>
            </a:r>
          </a:p>
          <a:p>
            <a:pPr algn="l"/>
            <a:r>
              <a:rPr lang="en-IN" dirty="0" err="1"/>
              <a:t>mkdir</a:t>
            </a:r>
            <a:r>
              <a:rPr lang="en-IN" dirty="0"/>
              <a:t> </a:t>
            </a:r>
            <a:r>
              <a:rPr lang="en-IN" dirty="0" err="1"/>
              <a:t>scala_sbt</a:t>
            </a:r>
            <a:r>
              <a:rPr lang="en-IN" dirty="0"/>
              <a:t> </a:t>
            </a:r>
          </a:p>
          <a:p>
            <a:pPr algn="l"/>
            <a:r>
              <a:rPr lang="en-IN" dirty="0"/>
              <a:t> </a:t>
            </a:r>
            <a:r>
              <a:rPr lang="en-IN" dirty="0" err="1"/>
              <a:t>goto</a:t>
            </a:r>
            <a:r>
              <a:rPr lang="en-IN" dirty="0"/>
              <a:t> </a:t>
            </a:r>
            <a:r>
              <a:rPr lang="en-IN" dirty="0" err="1"/>
              <a:t>scala</a:t>
            </a:r>
            <a:r>
              <a:rPr lang="en-IN" dirty="0"/>
              <a:t>_ </a:t>
            </a:r>
            <a:r>
              <a:rPr lang="en-IN" dirty="0" err="1"/>
              <a:t>sbt</a:t>
            </a:r>
            <a:r>
              <a:rPr lang="en-IN" dirty="0"/>
              <a:t> project </a:t>
            </a:r>
          </a:p>
          <a:p>
            <a:pPr algn="l"/>
            <a:r>
              <a:rPr lang="en-IN" dirty="0"/>
              <a:t>Simply type </a:t>
            </a:r>
            <a:r>
              <a:rPr lang="en-IN" dirty="0" err="1"/>
              <a:t>sbt</a:t>
            </a:r>
            <a:r>
              <a:rPr lang="en-IN" dirty="0"/>
              <a:t> and run command </a:t>
            </a:r>
          </a:p>
          <a:p>
            <a:pPr algn="l"/>
            <a:endParaRPr lang="en-IN" dirty="0"/>
          </a:p>
          <a:p>
            <a:pPr algn="l"/>
            <a:endParaRPr lang="en-IN" dirty="0"/>
          </a:p>
          <a:p>
            <a:pPr algn="l"/>
            <a:endParaRPr lang="en-IN" dirty="0"/>
          </a:p>
          <a:p>
            <a:endParaRPr lang="en-US" dirty="0"/>
          </a:p>
          <a:p>
            <a:endParaRPr lang="en-IN" dirty="0"/>
          </a:p>
        </p:txBody>
      </p:sp>
    </p:spTree>
    <p:extLst>
      <p:ext uri="{BB962C8B-B14F-4D97-AF65-F5344CB8AC3E}">
        <p14:creationId xmlns:p14="http://schemas.microsoft.com/office/powerpoint/2010/main" val="404743926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176D49A-B1E1-4AF2-A3BA-A13A121E0C96}"/>
              </a:ext>
            </a:extLst>
          </p:cNvPr>
          <p:cNvSpPr txBox="1"/>
          <p:nvPr/>
        </p:nvSpPr>
        <p:spPr>
          <a:xfrm>
            <a:off x="350668" y="451801"/>
            <a:ext cx="8571390" cy="1754326"/>
          </a:xfrm>
          <a:prstGeom prst="rect">
            <a:avLst/>
          </a:prstGeom>
          <a:noFill/>
        </p:spPr>
        <p:txBody>
          <a:bodyPr wrap="square">
            <a:spAutoFit/>
          </a:bodyPr>
          <a:lstStyle/>
          <a:p>
            <a:pPr algn="just"/>
            <a:r>
              <a:rPr lang="en-US" b="0" i="0" dirty="0">
                <a:solidFill>
                  <a:srgbClr val="610B38"/>
                </a:solidFill>
                <a:effectLst/>
                <a:latin typeface="erdana"/>
              </a:rPr>
              <a:t>Scala Queue</a:t>
            </a:r>
          </a:p>
          <a:p>
            <a:pPr algn="just"/>
            <a:r>
              <a:rPr lang="en-US" b="0" i="0" dirty="0">
                <a:solidFill>
                  <a:srgbClr val="333333"/>
                </a:solidFill>
                <a:effectLst/>
                <a:latin typeface="inter-regular"/>
              </a:rPr>
              <a:t>Queue implements a data structure that allows inserting and retrieving elements in a first-in-first-out (FIFO) manner.</a:t>
            </a:r>
          </a:p>
          <a:p>
            <a:pPr algn="just"/>
            <a:r>
              <a:rPr lang="en-US" b="0" i="0" dirty="0">
                <a:solidFill>
                  <a:srgbClr val="333333"/>
                </a:solidFill>
                <a:effectLst/>
                <a:latin typeface="inter-regular"/>
              </a:rPr>
              <a:t>In </a:t>
            </a:r>
            <a:r>
              <a:rPr lang="en-US" b="0" i="0" dirty="0" err="1">
                <a:solidFill>
                  <a:srgbClr val="333333"/>
                </a:solidFill>
                <a:effectLst/>
                <a:latin typeface="inter-regular"/>
              </a:rPr>
              <a:t>scala</a:t>
            </a:r>
            <a:r>
              <a:rPr lang="en-US" b="0" i="0" dirty="0">
                <a:solidFill>
                  <a:srgbClr val="333333"/>
                </a:solidFill>
                <a:effectLst/>
                <a:latin typeface="inter-regular"/>
              </a:rPr>
              <a:t>, Queue is implemented as a pair of lists. One is used to insert the elements and second to contain deleted elements. Elements are added to the first list and removed from the second list.</a:t>
            </a:r>
          </a:p>
        </p:txBody>
      </p:sp>
      <p:sp>
        <p:nvSpPr>
          <p:cNvPr id="4" name="Rectangle 1">
            <a:extLst>
              <a:ext uri="{FF2B5EF4-FFF2-40B4-BE49-F238E27FC236}">
                <a16:creationId xmlns:a16="http://schemas.microsoft.com/office/drawing/2014/main" id="{D3536F74-D2E6-42E7-8B1A-5266A6005C7A}"/>
              </a:ext>
            </a:extLst>
          </p:cNvPr>
          <p:cNvSpPr>
            <a:spLocks noChangeArrowheads="1"/>
          </p:cNvSpPr>
          <p:nvPr/>
        </p:nvSpPr>
        <p:spPr bwMode="auto">
          <a:xfrm>
            <a:off x="106531" y="2144033"/>
            <a:ext cx="3630967" cy="256993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300" b="0" i="0" u="none" strike="noStrike" cap="none" normalizeH="0" baseline="0" dirty="0">
                <a:ln>
                  <a:noFill/>
                </a:ln>
                <a:solidFill>
                  <a:srgbClr val="080808"/>
                </a:solidFill>
                <a:effectLst/>
                <a:latin typeface="JetBrains Mono"/>
              </a:rPr>
            </a:br>
            <a:r>
              <a:rPr kumimoji="0" lang="en-US" altLang="en-US" sz="1300" b="0" i="0" u="none" strike="noStrike" cap="none" normalizeH="0" baseline="0" dirty="0">
                <a:ln>
                  <a:noFill/>
                </a:ln>
                <a:solidFill>
                  <a:srgbClr val="0033B3"/>
                </a:solidFill>
                <a:effectLst/>
                <a:latin typeface="JetBrains Mono"/>
              </a:rPr>
              <a:t>import </a:t>
            </a:r>
            <a:r>
              <a:rPr kumimoji="0" lang="en-US" altLang="en-US" sz="1300" b="0" i="0" u="none" strike="noStrike" cap="none" normalizeH="0" baseline="0" dirty="0" err="1">
                <a:ln>
                  <a:noFill/>
                </a:ln>
                <a:solidFill>
                  <a:srgbClr val="000000"/>
                </a:solidFill>
                <a:effectLst/>
                <a:latin typeface="JetBrains Mono"/>
              </a:rPr>
              <a:t>scala</a:t>
            </a:r>
            <a:r>
              <a:rPr kumimoji="0" lang="en-US" altLang="en-US" sz="1300" b="0" i="0" u="none" strike="noStrike" cap="none" normalizeH="0" baseline="0" dirty="0" err="1">
                <a:ln>
                  <a:noFill/>
                </a:ln>
                <a:solidFill>
                  <a:srgbClr val="080808"/>
                </a:solidFill>
                <a:effectLst/>
                <a:latin typeface="JetBrains Mono"/>
              </a:rPr>
              <a:t>.</a:t>
            </a:r>
            <a:r>
              <a:rPr kumimoji="0" lang="en-US" altLang="en-US" sz="1300" b="0" i="0" u="none" strike="noStrike" cap="none" normalizeH="0" baseline="0" dirty="0" err="1">
                <a:ln>
                  <a:noFill/>
                </a:ln>
                <a:solidFill>
                  <a:srgbClr val="000000"/>
                </a:solidFill>
                <a:effectLst/>
                <a:latin typeface="JetBrains Mono"/>
              </a:rPr>
              <a:t>collection</a:t>
            </a:r>
            <a:r>
              <a:rPr kumimoji="0" lang="en-US" altLang="en-US" sz="1300" b="0" i="0" u="none" strike="noStrike" cap="none" normalizeH="0" baseline="0" dirty="0" err="1">
                <a:ln>
                  <a:noFill/>
                </a:ln>
                <a:solidFill>
                  <a:srgbClr val="080808"/>
                </a:solidFill>
                <a:effectLst/>
                <a:latin typeface="JetBrains Mono"/>
              </a:rPr>
              <a:t>.</a:t>
            </a:r>
            <a:r>
              <a:rPr kumimoji="0" lang="en-US" altLang="en-US" sz="1300" b="0" i="0" u="none" strike="noStrike" cap="none" normalizeH="0" baseline="0" dirty="0" err="1">
                <a:ln>
                  <a:noFill/>
                </a:ln>
                <a:solidFill>
                  <a:srgbClr val="000000"/>
                </a:solidFill>
                <a:effectLst/>
                <a:latin typeface="JetBrains Mono"/>
              </a:rPr>
              <a:t>immutable</a:t>
            </a:r>
            <a:r>
              <a:rPr kumimoji="0" lang="en-US" altLang="en-US" sz="1300" b="0" i="0" u="none" strike="noStrike" cap="none" normalizeH="0" baseline="0" dirty="0">
                <a:ln>
                  <a:noFill/>
                </a:ln>
                <a:solidFill>
                  <a:srgbClr val="080808"/>
                </a:solidFill>
                <a:effectLst/>
                <a:latin typeface="JetBrains Mono"/>
              </a:rPr>
              <a:t>._</a:t>
            </a:r>
            <a:br>
              <a:rPr kumimoji="0" lang="en-US" altLang="en-US" sz="1300" b="0" i="0" u="none" strike="noStrike" cap="none" normalizeH="0" baseline="0" dirty="0">
                <a:ln>
                  <a:noFill/>
                </a:ln>
                <a:solidFill>
                  <a:srgbClr val="080808"/>
                </a:solidFill>
                <a:effectLst/>
                <a:latin typeface="JetBrains Mono"/>
              </a:rPr>
            </a:br>
            <a:r>
              <a:rPr kumimoji="0" lang="en-US" altLang="en-US" sz="1300" b="0" i="0" u="none" strike="noStrike" cap="none" normalizeH="0" baseline="0" dirty="0">
                <a:ln>
                  <a:noFill/>
                </a:ln>
                <a:solidFill>
                  <a:srgbClr val="0033B3"/>
                </a:solidFill>
                <a:effectLst/>
                <a:latin typeface="JetBrains Mono"/>
              </a:rPr>
              <a:t>object </a:t>
            </a:r>
            <a:r>
              <a:rPr kumimoji="0" lang="en-US" altLang="en-US" sz="1300" b="0" i="0" u="none" strike="noStrike" cap="none" normalizeH="0" baseline="0" dirty="0" err="1">
                <a:ln>
                  <a:noFill/>
                </a:ln>
                <a:solidFill>
                  <a:srgbClr val="000000"/>
                </a:solidFill>
                <a:effectLst/>
                <a:latin typeface="JetBrains Mono"/>
              </a:rPr>
              <a:t>Scala_Collection_Queue</a:t>
            </a:r>
            <a:r>
              <a:rPr kumimoji="0" lang="en-US" altLang="en-US" sz="1300" b="0" i="0" u="none" strike="noStrike" cap="none" normalizeH="0" baseline="0" dirty="0">
                <a:ln>
                  <a:noFill/>
                </a:ln>
                <a:solidFill>
                  <a:srgbClr val="000000"/>
                </a:solidFill>
                <a:effectLst/>
                <a:latin typeface="JetBrains Mono"/>
              </a:rPr>
              <a:t> </a:t>
            </a:r>
            <a:r>
              <a:rPr kumimoji="0" lang="en-US" altLang="en-US" sz="1300" b="0" i="0" u="none" strike="noStrike" cap="none" normalizeH="0" baseline="0" dirty="0">
                <a:ln>
                  <a:noFill/>
                </a:ln>
                <a:solidFill>
                  <a:srgbClr val="080808"/>
                </a:solidFill>
                <a:effectLst/>
                <a:latin typeface="JetBrains Mono"/>
              </a:rPr>
              <a:t>{</a:t>
            </a:r>
            <a:br>
              <a:rPr kumimoji="0" lang="en-US" altLang="en-US" sz="1300" b="0" i="0" u="none" strike="noStrike" cap="none" normalizeH="0" baseline="0" dirty="0">
                <a:ln>
                  <a:noFill/>
                </a:ln>
                <a:solidFill>
                  <a:srgbClr val="080808"/>
                </a:solidFill>
                <a:effectLst/>
                <a:latin typeface="JetBrains Mono"/>
              </a:rPr>
            </a:br>
            <a:r>
              <a:rPr kumimoji="0" lang="en-US" altLang="en-US" sz="1300" b="0" i="0" u="none" strike="noStrike" cap="none" normalizeH="0" baseline="0" dirty="0">
                <a:ln>
                  <a:noFill/>
                </a:ln>
                <a:solidFill>
                  <a:srgbClr val="080808"/>
                </a:solidFill>
                <a:effectLst/>
                <a:latin typeface="JetBrains Mono"/>
              </a:rPr>
              <a:t>  </a:t>
            </a:r>
            <a:r>
              <a:rPr kumimoji="0" lang="en-US" altLang="en-US" sz="1300" b="0" i="0" u="none" strike="noStrike" cap="none" normalizeH="0" baseline="0" dirty="0">
                <a:ln>
                  <a:noFill/>
                </a:ln>
                <a:solidFill>
                  <a:srgbClr val="0033B3"/>
                </a:solidFill>
                <a:effectLst/>
                <a:latin typeface="JetBrains Mono"/>
              </a:rPr>
              <a:t>def </a:t>
            </a:r>
            <a:r>
              <a:rPr kumimoji="0" lang="en-US" altLang="en-US" sz="1300" b="0" i="0" u="none" strike="noStrike" cap="none" normalizeH="0" baseline="0" dirty="0">
                <a:ln>
                  <a:noFill/>
                </a:ln>
                <a:solidFill>
                  <a:srgbClr val="00627A"/>
                </a:solidFill>
                <a:effectLst/>
                <a:latin typeface="JetBrains Mono"/>
              </a:rPr>
              <a:t>main</a:t>
            </a:r>
            <a:r>
              <a:rPr kumimoji="0" lang="en-US" altLang="en-US" sz="1300" b="0" i="0" u="none" strike="noStrike" cap="none" normalizeH="0" baseline="0" dirty="0">
                <a:ln>
                  <a:noFill/>
                </a:ln>
                <a:solidFill>
                  <a:srgbClr val="080808"/>
                </a:solidFill>
                <a:effectLst/>
                <a:latin typeface="JetBrains Mono"/>
              </a:rPr>
              <a:t>(</a:t>
            </a:r>
            <a:r>
              <a:rPr kumimoji="0" lang="en-US" altLang="en-US" sz="1300" b="0" i="0" u="none" strike="noStrike" cap="none" normalizeH="0" baseline="0" dirty="0" err="1">
                <a:ln>
                  <a:noFill/>
                </a:ln>
                <a:solidFill>
                  <a:srgbClr val="080808"/>
                </a:solidFill>
                <a:effectLst/>
                <a:latin typeface="JetBrains Mono"/>
              </a:rPr>
              <a:t>args</a:t>
            </a:r>
            <a:r>
              <a:rPr kumimoji="0" lang="en-US" altLang="en-US" sz="1300" b="0" i="0" u="none" strike="noStrike" cap="none" normalizeH="0" baseline="0" dirty="0">
                <a:ln>
                  <a:noFill/>
                </a:ln>
                <a:solidFill>
                  <a:srgbClr val="080808"/>
                </a:solidFill>
                <a:effectLst/>
                <a:latin typeface="JetBrains Mono"/>
              </a:rPr>
              <a:t>: </a:t>
            </a:r>
            <a:r>
              <a:rPr kumimoji="0" lang="en-US" altLang="en-US" sz="1300" b="0" i="0" u="none" strike="noStrike" cap="none" normalizeH="0" baseline="0" dirty="0">
                <a:ln>
                  <a:noFill/>
                </a:ln>
                <a:solidFill>
                  <a:srgbClr val="000000"/>
                </a:solidFill>
                <a:effectLst/>
                <a:latin typeface="JetBrains Mono"/>
              </a:rPr>
              <a:t>Array</a:t>
            </a:r>
            <a:r>
              <a:rPr kumimoji="0" lang="en-US" altLang="en-US" sz="1300" b="0" i="0" u="none" strike="noStrike" cap="none" normalizeH="0" baseline="0" dirty="0">
                <a:ln>
                  <a:noFill/>
                </a:ln>
                <a:solidFill>
                  <a:srgbClr val="080808"/>
                </a:solidFill>
                <a:effectLst/>
                <a:latin typeface="JetBrains Mono"/>
              </a:rPr>
              <a:t>[</a:t>
            </a:r>
            <a:r>
              <a:rPr kumimoji="0" lang="en-US" altLang="en-US" sz="1300" b="0" i="0" u="none" strike="noStrike" cap="none" normalizeH="0" baseline="0" dirty="0">
                <a:ln>
                  <a:noFill/>
                </a:ln>
                <a:solidFill>
                  <a:srgbClr val="007E8A"/>
                </a:solidFill>
                <a:effectLst/>
                <a:latin typeface="JetBrains Mono"/>
              </a:rPr>
              <a:t>String</a:t>
            </a:r>
            <a:r>
              <a:rPr kumimoji="0" lang="en-US" altLang="en-US" sz="1300" b="0" i="0" u="none" strike="noStrike" cap="none" normalizeH="0" baseline="0" dirty="0">
                <a:ln>
                  <a:noFill/>
                </a:ln>
                <a:solidFill>
                  <a:srgbClr val="080808"/>
                </a:solidFill>
                <a:effectLst/>
                <a:latin typeface="JetBrains Mono"/>
              </a:rPr>
              <a:t>]): Unit = {</a:t>
            </a:r>
            <a:br>
              <a:rPr kumimoji="0" lang="en-US" altLang="en-US" sz="1300" b="0" i="0" u="none" strike="noStrike" cap="none" normalizeH="0" baseline="0" dirty="0">
                <a:ln>
                  <a:noFill/>
                </a:ln>
                <a:solidFill>
                  <a:srgbClr val="080808"/>
                </a:solidFill>
                <a:effectLst/>
                <a:latin typeface="JetBrains Mono"/>
              </a:rPr>
            </a:br>
            <a:r>
              <a:rPr kumimoji="0" lang="en-US" altLang="en-US" sz="1300" b="0" i="0" u="none" strike="noStrike" cap="none" normalizeH="0" baseline="0" dirty="0">
                <a:ln>
                  <a:noFill/>
                </a:ln>
                <a:solidFill>
                  <a:srgbClr val="080808"/>
                </a:solidFill>
                <a:effectLst/>
                <a:latin typeface="JetBrains Mono"/>
              </a:rPr>
              <a:t>    </a:t>
            </a:r>
            <a:r>
              <a:rPr kumimoji="0" lang="en-US" altLang="en-US" sz="1300" b="0" i="0" u="none" strike="noStrike" cap="none" normalizeH="0" baseline="0" dirty="0">
                <a:ln>
                  <a:noFill/>
                </a:ln>
                <a:solidFill>
                  <a:srgbClr val="0033B3"/>
                </a:solidFill>
                <a:effectLst/>
                <a:latin typeface="JetBrains Mono"/>
              </a:rPr>
              <a:t>var </a:t>
            </a:r>
            <a:r>
              <a:rPr kumimoji="0" lang="en-US" altLang="en-US" sz="1300" b="0" i="0" u="none" strike="noStrike" cap="none" normalizeH="0" baseline="0" dirty="0">
                <a:ln>
                  <a:noFill/>
                </a:ln>
                <a:solidFill>
                  <a:srgbClr val="000000"/>
                </a:solidFill>
                <a:effectLst/>
                <a:latin typeface="JetBrains Mono"/>
              </a:rPr>
              <a:t>queue </a:t>
            </a:r>
            <a:r>
              <a:rPr kumimoji="0" lang="en-US" altLang="en-US" sz="1300" b="0" i="0" u="none" strike="noStrike" cap="none" normalizeH="0" baseline="0" dirty="0">
                <a:ln>
                  <a:noFill/>
                </a:ln>
                <a:solidFill>
                  <a:srgbClr val="080808"/>
                </a:solidFill>
                <a:effectLst/>
                <a:latin typeface="JetBrains Mono"/>
              </a:rPr>
              <a:t>= </a:t>
            </a:r>
            <a:r>
              <a:rPr kumimoji="0" lang="en-US" altLang="en-US" sz="1300" b="0" i="1" u="none" strike="noStrike" cap="none" normalizeH="0" baseline="0" dirty="0">
                <a:ln>
                  <a:noFill/>
                </a:ln>
                <a:solidFill>
                  <a:srgbClr val="080808"/>
                </a:solidFill>
                <a:effectLst/>
                <a:latin typeface="JetBrains Mono"/>
              </a:rPr>
              <a:t>Queue</a:t>
            </a:r>
            <a:r>
              <a:rPr kumimoji="0" lang="en-US" altLang="en-US" sz="1300" b="0" i="0" u="none" strike="noStrike" cap="none" normalizeH="0" baseline="0" dirty="0">
                <a:ln>
                  <a:noFill/>
                </a:ln>
                <a:solidFill>
                  <a:srgbClr val="080808"/>
                </a:solidFill>
                <a:effectLst/>
                <a:latin typeface="JetBrains Mono"/>
              </a:rPr>
              <a:t>(</a:t>
            </a:r>
            <a:r>
              <a:rPr kumimoji="0" lang="en-US" altLang="en-US" sz="1300" b="0" i="0" u="none" strike="noStrike" cap="none" normalizeH="0" baseline="0" dirty="0">
                <a:ln>
                  <a:noFill/>
                </a:ln>
                <a:solidFill>
                  <a:srgbClr val="1750EB"/>
                </a:solidFill>
                <a:effectLst/>
                <a:latin typeface="JetBrains Mono"/>
              </a:rPr>
              <a:t>1</a:t>
            </a:r>
            <a:r>
              <a:rPr kumimoji="0" lang="en-US" altLang="en-US" sz="1300" b="0" i="0" u="none" strike="noStrike" cap="none" normalizeH="0" baseline="0" dirty="0">
                <a:ln>
                  <a:noFill/>
                </a:ln>
                <a:solidFill>
                  <a:srgbClr val="080808"/>
                </a:solidFill>
                <a:effectLst/>
                <a:latin typeface="JetBrains Mono"/>
              </a:rPr>
              <a:t>,</a:t>
            </a:r>
            <a:r>
              <a:rPr kumimoji="0" lang="en-US" altLang="en-US" sz="1300" b="0" i="0" u="none" strike="noStrike" cap="none" normalizeH="0" baseline="0" dirty="0">
                <a:ln>
                  <a:noFill/>
                </a:ln>
                <a:solidFill>
                  <a:srgbClr val="1750EB"/>
                </a:solidFill>
                <a:effectLst/>
                <a:latin typeface="JetBrains Mono"/>
              </a:rPr>
              <a:t>5</a:t>
            </a:r>
            <a:r>
              <a:rPr kumimoji="0" lang="en-US" altLang="en-US" sz="1300" b="0" i="0" u="none" strike="noStrike" cap="none" normalizeH="0" baseline="0" dirty="0">
                <a:ln>
                  <a:noFill/>
                </a:ln>
                <a:solidFill>
                  <a:srgbClr val="080808"/>
                </a:solidFill>
                <a:effectLst/>
                <a:latin typeface="JetBrains Mono"/>
              </a:rPr>
              <a:t>,</a:t>
            </a:r>
            <a:r>
              <a:rPr kumimoji="0" lang="en-US" altLang="en-US" sz="1300" b="0" i="0" u="none" strike="noStrike" cap="none" normalizeH="0" baseline="0" dirty="0">
                <a:ln>
                  <a:noFill/>
                </a:ln>
                <a:solidFill>
                  <a:srgbClr val="1750EB"/>
                </a:solidFill>
                <a:effectLst/>
                <a:latin typeface="JetBrains Mono"/>
              </a:rPr>
              <a:t>6</a:t>
            </a:r>
            <a:r>
              <a:rPr kumimoji="0" lang="en-US" altLang="en-US" sz="1300" b="0" i="0" u="none" strike="noStrike" cap="none" normalizeH="0" baseline="0" dirty="0">
                <a:ln>
                  <a:noFill/>
                </a:ln>
                <a:solidFill>
                  <a:srgbClr val="080808"/>
                </a:solidFill>
                <a:effectLst/>
                <a:latin typeface="JetBrains Mono"/>
              </a:rPr>
              <a:t>,</a:t>
            </a:r>
            <a:r>
              <a:rPr kumimoji="0" lang="en-US" altLang="en-US" sz="1300" b="0" i="0" u="none" strike="noStrike" cap="none" normalizeH="0" baseline="0" dirty="0">
                <a:ln>
                  <a:noFill/>
                </a:ln>
                <a:solidFill>
                  <a:srgbClr val="1750EB"/>
                </a:solidFill>
                <a:effectLst/>
                <a:latin typeface="JetBrains Mono"/>
              </a:rPr>
              <a:t>2</a:t>
            </a:r>
            <a:r>
              <a:rPr kumimoji="0" lang="en-US" altLang="en-US" sz="1300" b="0" i="0" u="none" strike="noStrike" cap="none" normalizeH="0" baseline="0" dirty="0">
                <a:ln>
                  <a:noFill/>
                </a:ln>
                <a:solidFill>
                  <a:srgbClr val="080808"/>
                </a:solidFill>
                <a:effectLst/>
                <a:latin typeface="JetBrains Mono"/>
              </a:rPr>
              <a:t>,</a:t>
            </a:r>
            <a:r>
              <a:rPr kumimoji="0" lang="en-US" altLang="en-US" sz="1300" b="0" i="0" u="none" strike="noStrike" cap="none" normalizeH="0" baseline="0" dirty="0">
                <a:ln>
                  <a:noFill/>
                </a:ln>
                <a:solidFill>
                  <a:srgbClr val="1750EB"/>
                </a:solidFill>
                <a:effectLst/>
                <a:latin typeface="JetBrains Mono"/>
              </a:rPr>
              <a:t>3</a:t>
            </a:r>
            <a:r>
              <a:rPr kumimoji="0" lang="en-US" altLang="en-US" sz="1300" b="0" i="0" u="none" strike="noStrike" cap="none" normalizeH="0" baseline="0" dirty="0">
                <a:ln>
                  <a:noFill/>
                </a:ln>
                <a:solidFill>
                  <a:srgbClr val="080808"/>
                </a:solidFill>
                <a:effectLst/>
                <a:latin typeface="JetBrains Mono"/>
              </a:rPr>
              <a:t>,</a:t>
            </a:r>
            <a:r>
              <a:rPr kumimoji="0" lang="en-US" altLang="en-US" sz="1300" b="0" i="0" u="none" strike="noStrike" cap="none" normalizeH="0" baseline="0" dirty="0">
                <a:ln>
                  <a:noFill/>
                </a:ln>
                <a:solidFill>
                  <a:srgbClr val="1750EB"/>
                </a:solidFill>
                <a:effectLst/>
                <a:latin typeface="JetBrains Mono"/>
              </a:rPr>
              <a:t>9</a:t>
            </a:r>
            <a:r>
              <a:rPr kumimoji="0" lang="en-US" altLang="en-US" sz="1300" b="0" i="0" u="none" strike="noStrike" cap="none" normalizeH="0" baseline="0" dirty="0">
                <a:ln>
                  <a:noFill/>
                </a:ln>
                <a:solidFill>
                  <a:srgbClr val="080808"/>
                </a:solidFill>
                <a:effectLst/>
                <a:latin typeface="JetBrains Mono"/>
              </a:rPr>
              <a:t>,</a:t>
            </a:r>
            <a:r>
              <a:rPr kumimoji="0" lang="en-US" altLang="en-US" sz="1300" b="0" i="0" u="none" strike="noStrike" cap="none" normalizeH="0" baseline="0" dirty="0">
                <a:ln>
                  <a:noFill/>
                </a:ln>
                <a:solidFill>
                  <a:srgbClr val="1750EB"/>
                </a:solidFill>
                <a:effectLst/>
                <a:latin typeface="JetBrains Mono"/>
              </a:rPr>
              <a:t>5</a:t>
            </a:r>
            <a:r>
              <a:rPr kumimoji="0" lang="en-US" altLang="en-US" sz="1300" b="0" i="0" u="none" strike="noStrike" cap="none" normalizeH="0" baseline="0" dirty="0">
                <a:ln>
                  <a:noFill/>
                </a:ln>
                <a:solidFill>
                  <a:srgbClr val="080808"/>
                </a:solidFill>
                <a:effectLst/>
                <a:latin typeface="JetBrains Mono"/>
              </a:rPr>
              <a:t>,</a:t>
            </a:r>
            <a:r>
              <a:rPr kumimoji="0" lang="en-US" altLang="en-US" sz="1300" b="0" i="0" u="none" strike="noStrike" cap="none" normalizeH="0" baseline="0" dirty="0">
                <a:ln>
                  <a:noFill/>
                </a:ln>
                <a:solidFill>
                  <a:srgbClr val="1750EB"/>
                </a:solidFill>
                <a:effectLst/>
                <a:latin typeface="JetBrains Mono"/>
              </a:rPr>
              <a:t>2</a:t>
            </a:r>
            <a:r>
              <a:rPr kumimoji="0" lang="en-US" altLang="en-US" sz="1300" b="0" i="0" u="none" strike="noStrike" cap="none" normalizeH="0" baseline="0" dirty="0">
                <a:ln>
                  <a:noFill/>
                </a:ln>
                <a:solidFill>
                  <a:srgbClr val="080808"/>
                </a:solidFill>
                <a:effectLst/>
                <a:latin typeface="JetBrains Mono"/>
              </a:rPr>
              <a:t>,</a:t>
            </a:r>
            <a:r>
              <a:rPr kumimoji="0" lang="en-US" altLang="en-US" sz="1300" b="0" i="0" u="none" strike="noStrike" cap="none" normalizeH="0" baseline="0" dirty="0">
                <a:ln>
                  <a:noFill/>
                </a:ln>
                <a:solidFill>
                  <a:srgbClr val="1750EB"/>
                </a:solidFill>
                <a:effectLst/>
                <a:latin typeface="JetBrains Mono"/>
              </a:rPr>
              <a:t>5</a:t>
            </a:r>
            <a:r>
              <a:rPr kumimoji="0" lang="en-US" altLang="en-US" sz="1300" b="0" i="0" u="none" strike="noStrike" cap="none" normalizeH="0" baseline="0" dirty="0">
                <a:ln>
                  <a:noFill/>
                </a:ln>
                <a:solidFill>
                  <a:srgbClr val="080808"/>
                </a:solidFill>
                <a:effectLst/>
                <a:latin typeface="JetBrains Mono"/>
              </a:rPr>
              <a:t>)</a:t>
            </a:r>
            <a:br>
              <a:rPr kumimoji="0" lang="en-US" altLang="en-US" sz="1300" b="0" i="0" u="none" strike="noStrike" cap="none" normalizeH="0" baseline="0" dirty="0">
                <a:ln>
                  <a:noFill/>
                </a:ln>
                <a:solidFill>
                  <a:srgbClr val="080808"/>
                </a:solidFill>
                <a:effectLst/>
                <a:latin typeface="JetBrains Mono"/>
              </a:rPr>
            </a:br>
            <a:r>
              <a:rPr kumimoji="0" lang="en-US" altLang="en-US" sz="1300" b="0" i="0" u="none" strike="noStrike" cap="none" normalizeH="0" baseline="0" dirty="0">
                <a:ln>
                  <a:noFill/>
                </a:ln>
                <a:solidFill>
                  <a:srgbClr val="080808"/>
                </a:solidFill>
                <a:effectLst/>
                <a:latin typeface="JetBrains Mono"/>
              </a:rPr>
              <a:t>    </a:t>
            </a:r>
            <a:r>
              <a:rPr kumimoji="0" lang="en-US" altLang="en-US" sz="1300" b="0" i="0" u="none" strike="noStrike" cap="none" normalizeH="0" baseline="0" dirty="0">
                <a:ln>
                  <a:noFill/>
                </a:ln>
                <a:solidFill>
                  <a:srgbClr val="0033B3"/>
                </a:solidFill>
                <a:effectLst/>
                <a:latin typeface="JetBrains Mono"/>
              </a:rPr>
              <a:t>var </a:t>
            </a:r>
            <a:r>
              <a:rPr kumimoji="0" lang="en-US" altLang="en-US" sz="1300" b="0" i="0" u="none" strike="noStrike" cap="none" normalizeH="0" baseline="0" dirty="0">
                <a:ln>
                  <a:noFill/>
                </a:ln>
                <a:solidFill>
                  <a:srgbClr val="000000"/>
                </a:solidFill>
                <a:effectLst/>
                <a:latin typeface="JetBrains Mono"/>
              </a:rPr>
              <a:t>queue2</a:t>
            </a:r>
            <a:r>
              <a:rPr kumimoji="0" lang="en-US" altLang="en-US" sz="1300" b="0" i="0" u="none" strike="noStrike" cap="none" normalizeH="0" baseline="0" dirty="0">
                <a:ln>
                  <a:noFill/>
                </a:ln>
                <a:solidFill>
                  <a:srgbClr val="080808"/>
                </a:solidFill>
                <a:effectLst/>
                <a:latin typeface="JetBrains Mono"/>
              </a:rPr>
              <a:t>:</a:t>
            </a:r>
            <a:r>
              <a:rPr kumimoji="0" lang="en-US" altLang="en-US" sz="1300" b="0" i="0" u="none" strike="noStrike" cap="none" normalizeH="0" baseline="0" dirty="0">
                <a:ln>
                  <a:noFill/>
                </a:ln>
                <a:solidFill>
                  <a:srgbClr val="000000"/>
                </a:solidFill>
                <a:effectLst/>
                <a:latin typeface="JetBrains Mono"/>
              </a:rPr>
              <a:t>Queue</a:t>
            </a:r>
            <a:r>
              <a:rPr kumimoji="0" lang="en-US" altLang="en-US" sz="1300" b="0" i="0" u="none" strike="noStrike" cap="none" normalizeH="0" baseline="0" dirty="0">
                <a:ln>
                  <a:noFill/>
                </a:ln>
                <a:solidFill>
                  <a:srgbClr val="080808"/>
                </a:solidFill>
                <a:effectLst/>
                <a:latin typeface="JetBrains Mono"/>
              </a:rPr>
              <a:t>[Int] = </a:t>
            </a:r>
            <a:r>
              <a:rPr kumimoji="0" lang="en-US" altLang="en-US" sz="1300" b="0" i="1" u="none" strike="noStrike" cap="none" normalizeH="0" baseline="0" dirty="0">
                <a:ln>
                  <a:noFill/>
                </a:ln>
                <a:solidFill>
                  <a:srgbClr val="080808"/>
                </a:solidFill>
                <a:effectLst/>
                <a:latin typeface="JetBrains Mono"/>
              </a:rPr>
              <a:t>Queue</a:t>
            </a:r>
            <a:r>
              <a:rPr kumimoji="0" lang="en-US" altLang="en-US" sz="1300" b="0" i="0" u="none" strike="noStrike" cap="none" normalizeH="0" baseline="0" dirty="0">
                <a:ln>
                  <a:noFill/>
                </a:ln>
                <a:solidFill>
                  <a:srgbClr val="080808"/>
                </a:solidFill>
                <a:effectLst/>
                <a:latin typeface="JetBrains Mono"/>
              </a:rPr>
              <a:t>(</a:t>
            </a:r>
            <a:r>
              <a:rPr kumimoji="0" lang="en-US" altLang="en-US" sz="1300" b="0" i="0" u="none" strike="noStrike" cap="none" normalizeH="0" baseline="0" dirty="0">
                <a:ln>
                  <a:noFill/>
                </a:ln>
                <a:solidFill>
                  <a:srgbClr val="1750EB"/>
                </a:solidFill>
                <a:effectLst/>
                <a:latin typeface="JetBrains Mono"/>
              </a:rPr>
              <a:t>1</a:t>
            </a:r>
            <a:r>
              <a:rPr kumimoji="0" lang="en-US" altLang="en-US" sz="1300" b="0" i="0" u="none" strike="noStrike" cap="none" normalizeH="0" baseline="0" dirty="0">
                <a:ln>
                  <a:noFill/>
                </a:ln>
                <a:solidFill>
                  <a:srgbClr val="080808"/>
                </a:solidFill>
                <a:effectLst/>
                <a:latin typeface="JetBrains Mono"/>
              </a:rPr>
              <a:t>,</a:t>
            </a:r>
            <a:r>
              <a:rPr kumimoji="0" lang="en-US" altLang="en-US" sz="1300" b="0" i="0" u="none" strike="noStrike" cap="none" normalizeH="0" baseline="0" dirty="0">
                <a:ln>
                  <a:noFill/>
                </a:ln>
                <a:solidFill>
                  <a:srgbClr val="1750EB"/>
                </a:solidFill>
                <a:effectLst/>
                <a:latin typeface="JetBrains Mono"/>
              </a:rPr>
              <a:t>5</a:t>
            </a:r>
            <a:r>
              <a:rPr kumimoji="0" lang="en-US" altLang="en-US" sz="1300" b="0" i="0" u="none" strike="noStrike" cap="none" normalizeH="0" baseline="0" dirty="0">
                <a:ln>
                  <a:noFill/>
                </a:ln>
                <a:solidFill>
                  <a:srgbClr val="080808"/>
                </a:solidFill>
                <a:effectLst/>
                <a:latin typeface="JetBrains Mono"/>
              </a:rPr>
              <a:t>,</a:t>
            </a:r>
            <a:r>
              <a:rPr kumimoji="0" lang="en-US" altLang="en-US" sz="1300" b="0" i="0" u="none" strike="noStrike" cap="none" normalizeH="0" baseline="0" dirty="0">
                <a:ln>
                  <a:noFill/>
                </a:ln>
                <a:solidFill>
                  <a:srgbClr val="1750EB"/>
                </a:solidFill>
                <a:effectLst/>
                <a:latin typeface="JetBrains Mono"/>
              </a:rPr>
              <a:t>6</a:t>
            </a:r>
            <a:r>
              <a:rPr kumimoji="0" lang="en-US" altLang="en-US" sz="1300" b="0" i="0" u="none" strike="noStrike" cap="none" normalizeH="0" baseline="0" dirty="0">
                <a:ln>
                  <a:noFill/>
                </a:ln>
                <a:solidFill>
                  <a:srgbClr val="080808"/>
                </a:solidFill>
                <a:effectLst/>
                <a:latin typeface="JetBrains Mono"/>
              </a:rPr>
              <a:t>,</a:t>
            </a:r>
            <a:r>
              <a:rPr kumimoji="0" lang="en-US" altLang="en-US" sz="1300" b="0" i="0" u="none" strike="noStrike" cap="none" normalizeH="0" baseline="0" dirty="0">
                <a:ln>
                  <a:noFill/>
                </a:ln>
                <a:solidFill>
                  <a:srgbClr val="1750EB"/>
                </a:solidFill>
                <a:effectLst/>
                <a:latin typeface="JetBrains Mono"/>
              </a:rPr>
              <a:t>2</a:t>
            </a:r>
            <a:r>
              <a:rPr kumimoji="0" lang="en-US" altLang="en-US" sz="1300" b="0" i="0" u="none" strike="noStrike" cap="none" normalizeH="0" baseline="0" dirty="0">
                <a:ln>
                  <a:noFill/>
                </a:ln>
                <a:solidFill>
                  <a:srgbClr val="080808"/>
                </a:solidFill>
                <a:effectLst/>
                <a:latin typeface="JetBrains Mono"/>
              </a:rPr>
              <a:t>,</a:t>
            </a:r>
            <a:r>
              <a:rPr kumimoji="0" lang="en-US" altLang="en-US" sz="1300" b="0" i="0" u="none" strike="noStrike" cap="none" normalizeH="0" baseline="0" dirty="0">
                <a:ln>
                  <a:noFill/>
                </a:ln>
                <a:solidFill>
                  <a:srgbClr val="1750EB"/>
                </a:solidFill>
                <a:effectLst/>
                <a:latin typeface="JetBrains Mono"/>
              </a:rPr>
              <a:t>3</a:t>
            </a:r>
            <a:r>
              <a:rPr kumimoji="0" lang="en-US" altLang="en-US" sz="1300" b="0" i="0" u="none" strike="noStrike" cap="none" normalizeH="0" baseline="0" dirty="0">
                <a:ln>
                  <a:noFill/>
                </a:ln>
                <a:solidFill>
                  <a:srgbClr val="080808"/>
                </a:solidFill>
                <a:effectLst/>
                <a:latin typeface="JetBrains Mono"/>
              </a:rPr>
              <a:t>,</a:t>
            </a:r>
            <a:r>
              <a:rPr kumimoji="0" lang="en-US" altLang="en-US" sz="1300" b="0" i="0" u="none" strike="noStrike" cap="none" normalizeH="0" baseline="0" dirty="0">
                <a:ln>
                  <a:noFill/>
                </a:ln>
                <a:solidFill>
                  <a:srgbClr val="1750EB"/>
                </a:solidFill>
                <a:effectLst/>
                <a:latin typeface="JetBrains Mono"/>
              </a:rPr>
              <a:t>9</a:t>
            </a:r>
            <a:r>
              <a:rPr kumimoji="0" lang="en-US" altLang="en-US" sz="1300" b="0" i="0" u="none" strike="noStrike" cap="none" normalizeH="0" baseline="0" dirty="0">
                <a:ln>
                  <a:noFill/>
                </a:ln>
                <a:solidFill>
                  <a:srgbClr val="080808"/>
                </a:solidFill>
                <a:effectLst/>
                <a:latin typeface="JetBrains Mono"/>
              </a:rPr>
              <a:t>,</a:t>
            </a:r>
            <a:r>
              <a:rPr kumimoji="0" lang="en-US" altLang="en-US" sz="1300" b="0" i="0" u="none" strike="noStrike" cap="none" normalizeH="0" baseline="0" dirty="0">
                <a:ln>
                  <a:noFill/>
                </a:ln>
                <a:solidFill>
                  <a:srgbClr val="1750EB"/>
                </a:solidFill>
                <a:effectLst/>
                <a:latin typeface="JetBrains Mono"/>
              </a:rPr>
              <a:t>5</a:t>
            </a:r>
            <a:r>
              <a:rPr kumimoji="0" lang="en-US" altLang="en-US" sz="1300" b="0" i="0" u="none" strike="noStrike" cap="none" normalizeH="0" baseline="0" dirty="0">
                <a:ln>
                  <a:noFill/>
                </a:ln>
                <a:solidFill>
                  <a:srgbClr val="080808"/>
                </a:solidFill>
                <a:effectLst/>
                <a:latin typeface="JetBrains Mono"/>
              </a:rPr>
              <a:t>,</a:t>
            </a:r>
            <a:r>
              <a:rPr kumimoji="0" lang="en-US" altLang="en-US" sz="1300" b="0" i="0" u="none" strike="noStrike" cap="none" normalizeH="0" baseline="0" dirty="0">
                <a:ln>
                  <a:noFill/>
                </a:ln>
                <a:solidFill>
                  <a:srgbClr val="1750EB"/>
                </a:solidFill>
                <a:effectLst/>
                <a:latin typeface="JetBrains Mono"/>
              </a:rPr>
              <a:t>2</a:t>
            </a:r>
            <a:r>
              <a:rPr kumimoji="0" lang="en-US" altLang="en-US" sz="1300" b="0" i="0" u="none" strike="noStrike" cap="none" normalizeH="0" baseline="0" dirty="0">
                <a:ln>
                  <a:noFill/>
                </a:ln>
                <a:solidFill>
                  <a:srgbClr val="080808"/>
                </a:solidFill>
                <a:effectLst/>
                <a:latin typeface="JetBrains Mono"/>
              </a:rPr>
              <a:t>,</a:t>
            </a:r>
            <a:r>
              <a:rPr kumimoji="0" lang="en-US" altLang="en-US" sz="1300" b="0" i="0" u="none" strike="noStrike" cap="none" normalizeH="0" baseline="0" dirty="0">
                <a:ln>
                  <a:noFill/>
                </a:ln>
                <a:solidFill>
                  <a:srgbClr val="1750EB"/>
                </a:solidFill>
                <a:effectLst/>
                <a:latin typeface="JetBrains Mono"/>
              </a:rPr>
              <a:t>5</a:t>
            </a:r>
            <a:r>
              <a:rPr kumimoji="0" lang="en-US" altLang="en-US" sz="1300" b="0" i="0" u="none" strike="noStrike" cap="none" normalizeH="0" baseline="0" dirty="0">
                <a:ln>
                  <a:noFill/>
                </a:ln>
                <a:solidFill>
                  <a:srgbClr val="080808"/>
                </a:solidFill>
                <a:effectLst/>
                <a:latin typeface="JetBrains Mono"/>
              </a:rPr>
              <a:t>)</a:t>
            </a:r>
            <a:br>
              <a:rPr kumimoji="0" lang="en-US" altLang="en-US" sz="1300" b="0" i="0" u="none" strike="noStrike" cap="none" normalizeH="0" baseline="0" dirty="0">
                <a:ln>
                  <a:noFill/>
                </a:ln>
                <a:solidFill>
                  <a:srgbClr val="080808"/>
                </a:solidFill>
                <a:effectLst/>
                <a:latin typeface="JetBrains Mono"/>
              </a:rPr>
            </a:br>
            <a:r>
              <a:rPr kumimoji="0" lang="en-US" altLang="en-US" sz="1300" b="0" i="0" u="none" strike="noStrike" cap="none" normalizeH="0" baseline="0" dirty="0">
                <a:ln>
                  <a:noFill/>
                </a:ln>
                <a:solidFill>
                  <a:srgbClr val="080808"/>
                </a:solidFill>
                <a:effectLst/>
                <a:latin typeface="JetBrains Mono"/>
              </a:rPr>
              <a:t>    </a:t>
            </a:r>
            <a:r>
              <a:rPr kumimoji="0" lang="en-US" altLang="en-US" sz="1300" b="0" i="1" u="none" strike="noStrike" cap="none" normalizeH="0" baseline="0" dirty="0" err="1">
                <a:ln>
                  <a:noFill/>
                </a:ln>
                <a:solidFill>
                  <a:srgbClr val="080808"/>
                </a:solidFill>
                <a:effectLst/>
                <a:latin typeface="JetBrains Mono"/>
              </a:rPr>
              <a:t>println</a:t>
            </a:r>
            <a:r>
              <a:rPr kumimoji="0" lang="en-US" altLang="en-US" sz="1300" b="0" i="0" u="none" strike="noStrike" cap="none" normalizeH="0" baseline="0" dirty="0">
                <a:ln>
                  <a:noFill/>
                </a:ln>
                <a:solidFill>
                  <a:srgbClr val="080808"/>
                </a:solidFill>
                <a:effectLst/>
                <a:latin typeface="JetBrains Mono"/>
              </a:rPr>
              <a:t>(</a:t>
            </a:r>
            <a:r>
              <a:rPr kumimoji="0" lang="en-US" altLang="en-US" sz="1300" b="0" i="0" u="none" strike="noStrike" cap="none" normalizeH="0" baseline="0" dirty="0">
                <a:ln>
                  <a:noFill/>
                </a:ln>
                <a:solidFill>
                  <a:srgbClr val="000000"/>
                </a:solidFill>
                <a:effectLst/>
                <a:latin typeface="JetBrains Mono"/>
              </a:rPr>
              <a:t>queue</a:t>
            </a:r>
            <a:r>
              <a:rPr kumimoji="0" lang="en-US" altLang="en-US" sz="1300" b="0" i="0" u="none" strike="noStrike" cap="none" normalizeH="0" baseline="0" dirty="0">
                <a:ln>
                  <a:noFill/>
                </a:ln>
                <a:solidFill>
                  <a:srgbClr val="080808"/>
                </a:solidFill>
                <a:effectLst/>
                <a:latin typeface="JetBrains Mono"/>
              </a:rPr>
              <a:t>)</a:t>
            </a:r>
            <a:br>
              <a:rPr kumimoji="0" lang="en-US" altLang="en-US" sz="1300" b="0" i="0" u="none" strike="noStrike" cap="none" normalizeH="0" baseline="0" dirty="0">
                <a:ln>
                  <a:noFill/>
                </a:ln>
                <a:solidFill>
                  <a:srgbClr val="080808"/>
                </a:solidFill>
                <a:effectLst/>
                <a:latin typeface="JetBrains Mono"/>
              </a:rPr>
            </a:br>
            <a:r>
              <a:rPr kumimoji="0" lang="en-US" altLang="en-US" sz="1300" b="0" i="0" u="none" strike="noStrike" cap="none" normalizeH="0" baseline="0" dirty="0">
                <a:ln>
                  <a:noFill/>
                </a:ln>
                <a:solidFill>
                  <a:srgbClr val="080808"/>
                </a:solidFill>
                <a:effectLst/>
                <a:latin typeface="JetBrains Mono"/>
              </a:rPr>
              <a:t>    </a:t>
            </a:r>
            <a:r>
              <a:rPr kumimoji="0" lang="en-US" altLang="en-US" sz="1300" b="0" i="1" u="none" strike="noStrike" cap="none" normalizeH="0" baseline="0" dirty="0" err="1">
                <a:ln>
                  <a:noFill/>
                </a:ln>
                <a:solidFill>
                  <a:srgbClr val="080808"/>
                </a:solidFill>
                <a:effectLst/>
                <a:latin typeface="JetBrains Mono"/>
              </a:rPr>
              <a:t>println</a:t>
            </a:r>
            <a:r>
              <a:rPr kumimoji="0" lang="en-US" altLang="en-US" sz="1300" b="0" i="0" u="none" strike="noStrike" cap="none" normalizeH="0" baseline="0" dirty="0">
                <a:ln>
                  <a:noFill/>
                </a:ln>
                <a:solidFill>
                  <a:srgbClr val="080808"/>
                </a:solidFill>
                <a:effectLst/>
                <a:latin typeface="JetBrains Mono"/>
              </a:rPr>
              <a:t>(</a:t>
            </a:r>
            <a:r>
              <a:rPr kumimoji="0" lang="en-US" altLang="en-US" sz="1300" b="0" i="0" u="none" strike="noStrike" cap="none" normalizeH="0" baseline="0" dirty="0">
                <a:ln>
                  <a:noFill/>
                </a:ln>
                <a:solidFill>
                  <a:srgbClr val="000000"/>
                </a:solidFill>
                <a:effectLst/>
                <a:latin typeface="JetBrains Mono"/>
              </a:rPr>
              <a:t>queue2</a:t>
            </a:r>
            <a:r>
              <a:rPr kumimoji="0" lang="en-US" altLang="en-US" sz="1300" b="0" i="0" u="none" strike="noStrike" cap="none" normalizeH="0" baseline="0" dirty="0">
                <a:ln>
                  <a:noFill/>
                </a:ln>
                <a:solidFill>
                  <a:srgbClr val="080808"/>
                </a:solidFill>
                <a:effectLst/>
                <a:latin typeface="JetBrains Mono"/>
              </a:rPr>
              <a:t>)</a:t>
            </a:r>
            <a:br>
              <a:rPr kumimoji="0" lang="en-US" altLang="en-US" sz="1300" b="0" i="0" u="none" strike="noStrike" cap="none" normalizeH="0" baseline="0" dirty="0">
                <a:ln>
                  <a:noFill/>
                </a:ln>
                <a:solidFill>
                  <a:srgbClr val="080808"/>
                </a:solidFill>
                <a:effectLst/>
                <a:latin typeface="JetBrains Mono"/>
              </a:rPr>
            </a:br>
            <a:r>
              <a:rPr kumimoji="0" lang="en-US" altLang="en-US" sz="1300" b="0" i="0" u="none" strike="noStrike" cap="none" normalizeH="0" baseline="0" dirty="0">
                <a:ln>
                  <a:noFill/>
                </a:ln>
                <a:solidFill>
                  <a:srgbClr val="080808"/>
                </a:solidFill>
                <a:effectLst/>
                <a:latin typeface="JetBrains Mono"/>
              </a:rPr>
              <a:t>  }</a:t>
            </a:r>
            <a:br>
              <a:rPr kumimoji="0" lang="en-US" altLang="en-US" sz="1300" b="0" i="0" u="none" strike="noStrike" cap="none" normalizeH="0" baseline="0" dirty="0">
                <a:ln>
                  <a:noFill/>
                </a:ln>
                <a:solidFill>
                  <a:srgbClr val="080808"/>
                </a:solidFill>
                <a:effectLst/>
                <a:latin typeface="JetBrains Mono"/>
              </a:rPr>
            </a:br>
            <a:r>
              <a:rPr kumimoji="0" lang="en-US" altLang="en-US" sz="1300" b="0" i="0" u="none" strike="noStrike" cap="none" normalizeH="0" baseline="0" dirty="0">
                <a:ln>
                  <a:noFill/>
                </a:ln>
                <a:solidFill>
                  <a:srgbClr val="080808"/>
                </a:solidFill>
                <a:effectLst/>
                <a:latin typeface="JetBrains Mono"/>
              </a:rPr>
              <a:t>}</a:t>
            </a:r>
            <a:br>
              <a:rPr kumimoji="0" lang="en-US" altLang="en-US" sz="1300" b="0" i="0" u="none" strike="noStrike" cap="none" normalizeH="0" baseline="0" dirty="0">
                <a:ln>
                  <a:noFill/>
                </a:ln>
                <a:solidFill>
                  <a:srgbClr val="080808"/>
                </a:solidFill>
                <a:effectLst/>
                <a:latin typeface="JetBrains Mono"/>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B0E47929-B76F-493F-BF5D-9D8BC961D219}"/>
              </a:ext>
            </a:extLst>
          </p:cNvPr>
          <p:cNvSpPr>
            <a:spLocks noChangeArrowheads="1"/>
          </p:cNvSpPr>
          <p:nvPr/>
        </p:nvSpPr>
        <p:spPr bwMode="auto">
          <a:xfrm>
            <a:off x="3734042" y="2298778"/>
            <a:ext cx="5188016" cy="337015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rgbClr val="0033B3"/>
                </a:solidFill>
                <a:effectLst/>
                <a:latin typeface="JetBrains Mono"/>
              </a:rPr>
              <a:t>import </a:t>
            </a:r>
            <a:r>
              <a:rPr kumimoji="0" lang="en-US" altLang="en-US" sz="1300" b="0" i="0" u="none" strike="noStrike" cap="none" normalizeH="0" baseline="0" dirty="0" err="1">
                <a:ln>
                  <a:noFill/>
                </a:ln>
                <a:solidFill>
                  <a:srgbClr val="000000"/>
                </a:solidFill>
                <a:effectLst/>
                <a:latin typeface="JetBrains Mono"/>
              </a:rPr>
              <a:t>scala</a:t>
            </a:r>
            <a:r>
              <a:rPr kumimoji="0" lang="en-US" altLang="en-US" sz="1300" b="0" i="0" u="none" strike="noStrike" cap="none" normalizeH="0" baseline="0" dirty="0" err="1">
                <a:ln>
                  <a:noFill/>
                </a:ln>
                <a:solidFill>
                  <a:srgbClr val="080808"/>
                </a:solidFill>
                <a:effectLst/>
                <a:latin typeface="JetBrains Mono"/>
              </a:rPr>
              <a:t>.</a:t>
            </a:r>
            <a:r>
              <a:rPr kumimoji="0" lang="en-US" altLang="en-US" sz="1300" b="0" i="0" u="none" strike="noStrike" cap="none" normalizeH="0" baseline="0" dirty="0" err="1">
                <a:ln>
                  <a:noFill/>
                </a:ln>
                <a:solidFill>
                  <a:srgbClr val="000000"/>
                </a:solidFill>
                <a:effectLst/>
                <a:latin typeface="JetBrains Mono"/>
              </a:rPr>
              <a:t>collection</a:t>
            </a:r>
            <a:r>
              <a:rPr kumimoji="0" lang="en-US" altLang="en-US" sz="1300" b="0" i="0" u="none" strike="noStrike" cap="none" normalizeH="0" baseline="0" dirty="0" err="1">
                <a:ln>
                  <a:noFill/>
                </a:ln>
                <a:solidFill>
                  <a:srgbClr val="080808"/>
                </a:solidFill>
                <a:effectLst/>
                <a:latin typeface="JetBrains Mono"/>
              </a:rPr>
              <a:t>.</a:t>
            </a:r>
            <a:r>
              <a:rPr kumimoji="0" lang="en-US" altLang="en-US" sz="1300" b="0" i="0" u="none" strike="noStrike" cap="none" normalizeH="0" baseline="0" dirty="0" err="1">
                <a:ln>
                  <a:noFill/>
                </a:ln>
                <a:solidFill>
                  <a:srgbClr val="000000"/>
                </a:solidFill>
                <a:effectLst/>
                <a:latin typeface="JetBrains Mono"/>
              </a:rPr>
              <a:t>immutable</a:t>
            </a:r>
            <a:r>
              <a:rPr kumimoji="0" lang="en-US" altLang="en-US" sz="1300" b="0" i="0" u="none" strike="noStrike" cap="none" normalizeH="0" baseline="0" dirty="0">
                <a:ln>
                  <a:noFill/>
                </a:ln>
                <a:solidFill>
                  <a:srgbClr val="080808"/>
                </a:solidFill>
                <a:effectLst/>
                <a:latin typeface="JetBrains Mono"/>
              </a:rPr>
              <a:t>._</a:t>
            </a:r>
            <a:br>
              <a:rPr kumimoji="0" lang="en-US" altLang="en-US" sz="1300" b="0" i="0" u="none" strike="noStrike" cap="none" normalizeH="0" baseline="0" dirty="0">
                <a:ln>
                  <a:noFill/>
                </a:ln>
                <a:solidFill>
                  <a:srgbClr val="080808"/>
                </a:solidFill>
                <a:effectLst/>
                <a:latin typeface="JetBrains Mono"/>
              </a:rPr>
            </a:br>
            <a:r>
              <a:rPr kumimoji="0" lang="en-US" altLang="en-US" sz="1300" b="0" i="0" u="none" strike="noStrike" cap="none" normalizeH="0" baseline="0" dirty="0">
                <a:ln>
                  <a:noFill/>
                </a:ln>
                <a:solidFill>
                  <a:srgbClr val="0033B3"/>
                </a:solidFill>
                <a:effectLst/>
                <a:latin typeface="JetBrains Mono"/>
              </a:rPr>
              <a:t>object </a:t>
            </a:r>
            <a:r>
              <a:rPr kumimoji="0" lang="en-US" altLang="en-US" sz="1300" b="0" i="0" u="none" strike="noStrike" cap="none" normalizeH="0" baseline="0" dirty="0" err="1">
                <a:ln>
                  <a:noFill/>
                </a:ln>
                <a:solidFill>
                  <a:srgbClr val="000000"/>
                </a:solidFill>
                <a:effectLst/>
                <a:latin typeface="JetBrains Mono"/>
              </a:rPr>
              <a:t>Scala_Collection_Queue_Methods</a:t>
            </a:r>
            <a:r>
              <a:rPr kumimoji="0" lang="en-US" altLang="en-US" sz="1300" b="0" i="0" u="none" strike="noStrike" cap="none" normalizeH="0" baseline="0" dirty="0">
                <a:ln>
                  <a:noFill/>
                </a:ln>
                <a:solidFill>
                  <a:srgbClr val="000000"/>
                </a:solidFill>
                <a:effectLst/>
                <a:latin typeface="JetBrains Mono"/>
              </a:rPr>
              <a:t> </a:t>
            </a:r>
            <a:r>
              <a:rPr kumimoji="0" lang="en-US" altLang="en-US" sz="1300" b="0" i="0" u="none" strike="noStrike" cap="none" normalizeH="0" baseline="0" dirty="0">
                <a:ln>
                  <a:noFill/>
                </a:ln>
                <a:solidFill>
                  <a:srgbClr val="080808"/>
                </a:solidFill>
                <a:effectLst/>
                <a:latin typeface="JetBrains Mono"/>
              </a:rPr>
              <a:t>{</a:t>
            </a:r>
            <a:br>
              <a:rPr kumimoji="0" lang="en-US" altLang="en-US" sz="1300" b="0" i="0" u="none" strike="noStrike" cap="none" normalizeH="0" baseline="0" dirty="0">
                <a:ln>
                  <a:noFill/>
                </a:ln>
                <a:solidFill>
                  <a:srgbClr val="080808"/>
                </a:solidFill>
                <a:effectLst/>
                <a:latin typeface="JetBrains Mono"/>
              </a:rPr>
            </a:br>
            <a:r>
              <a:rPr kumimoji="0" lang="en-US" altLang="en-US" sz="1300" b="0" i="0" u="none" strike="noStrike" cap="none" normalizeH="0" baseline="0" dirty="0">
                <a:ln>
                  <a:noFill/>
                </a:ln>
                <a:solidFill>
                  <a:srgbClr val="080808"/>
                </a:solidFill>
                <a:effectLst/>
                <a:latin typeface="JetBrains Mono"/>
              </a:rPr>
              <a:t>  </a:t>
            </a:r>
            <a:r>
              <a:rPr kumimoji="0" lang="en-US" altLang="en-US" sz="1300" b="0" i="0" u="none" strike="noStrike" cap="none" normalizeH="0" baseline="0" dirty="0">
                <a:ln>
                  <a:noFill/>
                </a:ln>
                <a:solidFill>
                  <a:srgbClr val="0033B3"/>
                </a:solidFill>
                <a:effectLst/>
                <a:latin typeface="JetBrains Mono"/>
              </a:rPr>
              <a:t>def </a:t>
            </a:r>
            <a:r>
              <a:rPr kumimoji="0" lang="en-US" altLang="en-US" sz="1300" b="0" i="0" u="none" strike="noStrike" cap="none" normalizeH="0" baseline="0" dirty="0">
                <a:ln>
                  <a:noFill/>
                </a:ln>
                <a:solidFill>
                  <a:srgbClr val="00627A"/>
                </a:solidFill>
                <a:effectLst/>
                <a:latin typeface="JetBrains Mono"/>
              </a:rPr>
              <a:t>main</a:t>
            </a:r>
            <a:r>
              <a:rPr kumimoji="0" lang="en-US" altLang="en-US" sz="1300" b="0" i="0" u="none" strike="noStrike" cap="none" normalizeH="0" baseline="0" dirty="0">
                <a:ln>
                  <a:noFill/>
                </a:ln>
                <a:solidFill>
                  <a:srgbClr val="080808"/>
                </a:solidFill>
                <a:effectLst/>
                <a:latin typeface="JetBrains Mono"/>
              </a:rPr>
              <a:t>(</a:t>
            </a:r>
            <a:r>
              <a:rPr kumimoji="0" lang="en-US" altLang="en-US" sz="1300" b="0" i="0" u="none" strike="noStrike" cap="none" normalizeH="0" baseline="0" dirty="0" err="1">
                <a:ln>
                  <a:noFill/>
                </a:ln>
                <a:solidFill>
                  <a:srgbClr val="080808"/>
                </a:solidFill>
                <a:effectLst/>
                <a:latin typeface="JetBrains Mono"/>
              </a:rPr>
              <a:t>args</a:t>
            </a:r>
            <a:r>
              <a:rPr kumimoji="0" lang="en-US" altLang="en-US" sz="1300" b="0" i="0" u="none" strike="noStrike" cap="none" normalizeH="0" baseline="0" dirty="0">
                <a:ln>
                  <a:noFill/>
                </a:ln>
                <a:solidFill>
                  <a:srgbClr val="080808"/>
                </a:solidFill>
                <a:effectLst/>
                <a:latin typeface="JetBrains Mono"/>
              </a:rPr>
              <a:t>: </a:t>
            </a:r>
            <a:r>
              <a:rPr kumimoji="0" lang="en-US" altLang="en-US" sz="1300" b="0" i="0" u="none" strike="noStrike" cap="none" normalizeH="0" baseline="0" dirty="0">
                <a:ln>
                  <a:noFill/>
                </a:ln>
                <a:solidFill>
                  <a:srgbClr val="000000"/>
                </a:solidFill>
                <a:effectLst/>
                <a:latin typeface="JetBrains Mono"/>
              </a:rPr>
              <a:t>Array</a:t>
            </a:r>
            <a:r>
              <a:rPr kumimoji="0" lang="en-US" altLang="en-US" sz="1300" b="0" i="0" u="none" strike="noStrike" cap="none" normalizeH="0" baseline="0" dirty="0">
                <a:ln>
                  <a:noFill/>
                </a:ln>
                <a:solidFill>
                  <a:srgbClr val="080808"/>
                </a:solidFill>
                <a:effectLst/>
                <a:latin typeface="JetBrains Mono"/>
              </a:rPr>
              <a:t>[</a:t>
            </a:r>
            <a:r>
              <a:rPr kumimoji="0" lang="en-US" altLang="en-US" sz="1300" b="0" i="0" u="none" strike="noStrike" cap="none" normalizeH="0" baseline="0" dirty="0">
                <a:ln>
                  <a:noFill/>
                </a:ln>
                <a:solidFill>
                  <a:srgbClr val="007E8A"/>
                </a:solidFill>
                <a:effectLst/>
                <a:latin typeface="JetBrains Mono"/>
              </a:rPr>
              <a:t>String</a:t>
            </a:r>
            <a:r>
              <a:rPr kumimoji="0" lang="en-US" altLang="en-US" sz="1300" b="0" i="0" u="none" strike="noStrike" cap="none" normalizeH="0" baseline="0" dirty="0">
                <a:ln>
                  <a:noFill/>
                </a:ln>
                <a:solidFill>
                  <a:srgbClr val="080808"/>
                </a:solidFill>
                <a:effectLst/>
                <a:latin typeface="JetBrains Mono"/>
              </a:rPr>
              <a:t>]): Unit = {</a:t>
            </a:r>
            <a:br>
              <a:rPr kumimoji="0" lang="en-US" altLang="en-US" sz="1300" b="0" i="0" u="none" strike="noStrike" cap="none" normalizeH="0" baseline="0" dirty="0">
                <a:ln>
                  <a:noFill/>
                </a:ln>
                <a:solidFill>
                  <a:srgbClr val="080808"/>
                </a:solidFill>
                <a:effectLst/>
                <a:latin typeface="JetBrains Mono"/>
              </a:rPr>
            </a:br>
            <a:r>
              <a:rPr kumimoji="0" lang="en-US" altLang="en-US" sz="1300" b="0" i="0" u="none" strike="noStrike" cap="none" normalizeH="0" baseline="0" dirty="0">
                <a:ln>
                  <a:noFill/>
                </a:ln>
                <a:solidFill>
                  <a:srgbClr val="080808"/>
                </a:solidFill>
                <a:effectLst/>
                <a:latin typeface="JetBrains Mono"/>
              </a:rPr>
              <a:t>    </a:t>
            </a:r>
            <a:r>
              <a:rPr kumimoji="0" lang="en-US" altLang="en-US" sz="1300" b="0" i="0" u="none" strike="noStrike" cap="none" normalizeH="0" baseline="0" dirty="0">
                <a:ln>
                  <a:noFill/>
                </a:ln>
                <a:solidFill>
                  <a:srgbClr val="0033B3"/>
                </a:solidFill>
                <a:effectLst/>
                <a:latin typeface="JetBrains Mono"/>
              </a:rPr>
              <a:t>var </a:t>
            </a:r>
            <a:r>
              <a:rPr kumimoji="0" lang="en-US" altLang="en-US" sz="1300" b="0" i="0" u="none" strike="noStrike" cap="none" normalizeH="0" baseline="0" dirty="0">
                <a:ln>
                  <a:noFill/>
                </a:ln>
                <a:solidFill>
                  <a:srgbClr val="000000"/>
                </a:solidFill>
                <a:effectLst/>
                <a:latin typeface="JetBrains Mono"/>
              </a:rPr>
              <a:t>queue </a:t>
            </a:r>
            <a:r>
              <a:rPr kumimoji="0" lang="en-US" altLang="en-US" sz="1300" b="0" i="0" u="none" strike="noStrike" cap="none" normalizeH="0" baseline="0" dirty="0">
                <a:ln>
                  <a:noFill/>
                </a:ln>
                <a:solidFill>
                  <a:srgbClr val="080808"/>
                </a:solidFill>
                <a:effectLst/>
                <a:latin typeface="JetBrains Mono"/>
              </a:rPr>
              <a:t>= </a:t>
            </a:r>
            <a:r>
              <a:rPr kumimoji="0" lang="en-US" altLang="en-US" sz="1300" b="0" i="1" u="none" strike="noStrike" cap="none" normalizeH="0" baseline="0" dirty="0">
                <a:ln>
                  <a:noFill/>
                </a:ln>
                <a:solidFill>
                  <a:srgbClr val="080808"/>
                </a:solidFill>
                <a:effectLst/>
                <a:latin typeface="JetBrains Mono"/>
              </a:rPr>
              <a:t>Queue</a:t>
            </a:r>
            <a:r>
              <a:rPr kumimoji="0" lang="en-US" altLang="en-US" sz="1300" b="0" i="0" u="none" strike="noStrike" cap="none" normalizeH="0" baseline="0" dirty="0">
                <a:ln>
                  <a:noFill/>
                </a:ln>
                <a:solidFill>
                  <a:srgbClr val="080808"/>
                </a:solidFill>
                <a:effectLst/>
                <a:latin typeface="JetBrains Mono"/>
              </a:rPr>
              <a:t>(</a:t>
            </a:r>
            <a:r>
              <a:rPr kumimoji="0" lang="en-US" altLang="en-US" sz="1300" b="0" i="0" u="none" strike="noStrike" cap="none" normalizeH="0" baseline="0" dirty="0">
                <a:ln>
                  <a:noFill/>
                </a:ln>
                <a:solidFill>
                  <a:srgbClr val="1750EB"/>
                </a:solidFill>
                <a:effectLst/>
                <a:latin typeface="JetBrains Mono"/>
              </a:rPr>
              <a:t>1</a:t>
            </a:r>
            <a:r>
              <a:rPr kumimoji="0" lang="en-US" altLang="en-US" sz="1300" b="0" i="0" u="none" strike="noStrike" cap="none" normalizeH="0" baseline="0" dirty="0">
                <a:ln>
                  <a:noFill/>
                </a:ln>
                <a:solidFill>
                  <a:srgbClr val="080808"/>
                </a:solidFill>
                <a:effectLst/>
                <a:latin typeface="JetBrains Mono"/>
              </a:rPr>
              <a:t>,</a:t>
            </a:r>
            <a:r>
              <a:rPr kumimoji="0" lang="en-US" altLang="en-US" sz="1300" b="0" i="0" u="none" strike="noStrike" cap="none" normalizeH="0" baseline="0" dirty="0">
                <a:ln>
                  <a:noFill/>
                </a:ln>
                <a:solidFill>
                  <a:srgbClr val="1750EB"/>
                </a:solidFill>
                <a:effectLst/>
                <a:latin typeface="JetBrains Mono"/>
              </a:rPr>
              <a:t>5</a:t>
            </a:r>
            <a:r>
              <a:rPr kumimoji="0" lang="en-US" altLang="en-US" sz="1300" b="0" i="0" u="none" strike="noStrike" cap="none" normalizeH="0" baseline="0" dirty="0">
                <a:ln>
                  <a:noFill/>
                </a:ln>
                <a:solidFill>
                  <a:srgbClr val="080808"/>
                </a:solidFill>
                <a:effectLst/>
                <a:latin typeface="JetBrains Mono"/>
              </a:rPr>
              <a:t>,</a:t>
            </a:r>
            <a:r>
              <a:rPr kumimoji="0" lang="en-US" altLang="en-US" sz="1300" b="0" i="0" u="none" strike="noStrike" cap="none" normalizeH="0" baseline="0" dirty="0">
                <a:ln>
                  <a:noFill/>
                </a:ln>
                <a:solidFill>
                  <a:srgbClr val="1750EB"/>
                </a:solidFill>
                <a:effectLst/>
                <a:latin typeface="JetBrains Mono"/>
              </a:rPr>
              <a:t>6</a:t>
            </a:r>
            <a:r>
              <a:rPr kumimoji="0" lang="en-US" altLang="en-US" sz="1300" b="0" i="0" u="none" strike="noStrike" cap="none" normalizeH="0" baseline="0" dirty="0">
                <a:ln>
                  <a:noFill/>
                </a:ln>
                <a:solidFill>
                  <a:srgbClr val="080808"/>
                </a:solidFill>
                <a:effectLst/>
                <a:latin typeface="JetBrains Mono"/>
              </a:rPr>
              <a:t>,</a:t>
            </a:r>
            <a:r>
              <a:rPr kumimoji="0" lang="en-US" altLang="en-US" sz="1300" b="0" i="0" u="none" strike="noStrike" cap="none" normalizeH="0" baseline="0" dirty="0">
                <a:ln>
                  <a:noFill/>
                </a:ln>
                <a:solidFill>
                  <a:srgbClr val="1750EB"/>
                </a:solidFill>
                <a:effectLst/>
                <a:latin typeface="JetBrains Mono"/>
              </a:rPr>
              <a:t>2</a:t>
            </a:r>
            <a:r>
              <a:rPr kumimoji="0" lang="en-US" altLang="en-US" sz="1300" b="0" i="0" u="none" strike="noStrike" cap="none" normalizeH="0" baseline="0" dirty="0">
                <a:ln>
                  <a:noFill/>
                </a:ln>
                <a:solidFill>
                  <a:srgbClr val="080808"/>
                </a:solidFill>
                <a:effectLst/>
                <a:latin typeface="JetBrains Mono"/>
              </a:rPr>
              <a:t>,</a:t>
            </a:r>
            <a:r>
              <a:rPr kumimoji="0" lang="en-US" altLang="en-US" sz="1300" b="0" i="0" u="none" strike="noStrike" cap="none" normalizeH="0" baseline="0" dirty="0">
                <a:ln>
                  <a:noFill/>
                </a:ln>
                <a:solidFill>
                  <a:srgbClr val="1750EB"/>
                </a:solidFill>
                <a:effectLst/>
                <a:latin typeface="JetBrains Mono"/>
              </a:rPr>
              <a:t>3</a:t>
            </a:r>
            <a:r>
              <a:rPr kumimoji="0" lang="en-US" altLang="en-US" sz="1300" b="0" i="0" u="none" strike="noStrike" cap="none" normalizeH="0" baseline="0" dirty="0">
                <a:ln>
                  <a:noFill/>
                </a:ln>
                <a:solidFill>
                  <a:srgbClr val="080808"/>
                </a:solidFill>
                <a:effectLst/>
                <a:latin typeface="JetBrains Mono"/>
              </a:rPr>
              <a:t>,</a:t>
            </a:r>
            <a:r>
              <a:rPr kumimoji="0" lang="en-US" altLang="en-US" sz="1300" b="0" i="0" u="none" strike="noStrike" cap="none" normalizeH="0" baseline="0" dirty="0">
                <a:ln>
                  <a:noFill/>
                </a:ln>
                <a:solidFill>
                  <a:srgbClr val="1750EB"/>
                </a:solidFill>
                <a:effectLst/>
                <a:latin typeface="JetBrains Mono"/>
              </a:rPr>
              <a:t>9</a:t>
            </a:r>
            <a:r>
              <a:rPr kumimoji="0" lang="en-US" altLang="en-US" sz="1300" b="0" i="0" u="none" strike="noStrike" cap="none" normalizeH="0" baseline="0" dirty="0">
                <a:ln>
                  <a:noFill/>
                </a:ln>
                <a:solidFill>
                  <a:srgbClr val="080808"/>
                </a:solidFill>
                <a:effectLst/>
                <a:latin typeface="JetBrains Mono"/>
              </a:rPr>
              <a:t>,</a:t>
            </a:r>
            <a:r>
              <a:rPr kumimoji="0" lang="en-US" altLang="en-US" sz="1300" b="0" i="0" u="none" strike="noStrike" cap="none" normalizeH="0" baseline="0" dirty="0">
                <a:ln>
                  <a:noFill/>
                </a:ln>
                <a:solidFill>
                  <a:srgbClr val="1750EB"/>
                </a:solidFill>
                <a:effectLst/>
                <a:latin typeface="JetBrains Mono"/>
              </a:rPr>
              <a:t>5</a:t>
            </a:r>
            <a:r>
              <a:rPr kumimoji="0" lang="en-US" altLang="en-US" sz="1300" b="0" i="0" u="none" strike="noStrike" cap="none" normalizeH="0" baseline="0" dirty="0">
                <a:ln>
                  <a:noFill/>
                </a:ln>
                <a:solidFill>
                  <a:srgbClr val="080808"/>
                </a:solidFill>
                <a:effectLst/>
                <a:latin typeface="JetBrains Mono"/>
              </a:rPr>
              <a:t>,</a:t>
            </a:r>
            <a:r>
              <a:rPr kumimoji="0" lang="en-US" altLang="en-US" sz="1300" b="0" i="0" u="none" strike="noStrike" cap="none" normalizeH="0" baseline="0" dirty="0">
                <a:ln>
                  <a:noFill/>
                </a:ln>
                <a:solidFill>
                  <a:srgbClr val="1750EB"/>
                </a:solidFill>
                <a:effectLst/>
                <a:latin typeface="JetBrains Mono"/>
              </a:rPr>
              <a:t>2</a:t>
            </a:r>
            <a:r>
              <a:rPr kumimoji="0" lang="en-US" altLang="en-US" sz="1300" b="0" i="0" u="none" strike="noStrike" cap="none" normalizeH="0" baseline="0" dirty="0">
                <a:ln>
                  <a:noFill/>
                </a:ln>
                <a:solidFill>
                  <a:srgbClr val="080808"/>
                </a:solidFill>
                <a:effectLst/>
                <a:latin typeface="JetBrains Mono"/>
              </a:rPr>
              <a:t>,</a:t>
            </a:r>
            <a:r>
              <a:rPr kumimoji="0" lang="en-US" altLang="en-US" sz="1300" b="0" i="0" u="none" strike="noStrike" cap="none" normalizeH="0" baseline="0" dirty="0">
                <a:ln>
                  <a:noFill/>
                </a:ln>
                <a:solidFill>
                  <a:srgbClr val="1750EB"/>
                </a:solidFill>
                <a:effectLst/>
                <a:latin typeface="JetBrains Mono"/>
              </a:rPr>
              <a:t>5</a:t>
            </a:r>
            <a:r>
              <a:rPr kumimoji="0" lang="en-US" altLang="en-US" sz="1300" b="0" i="0" u="none" strike="noStrike" cap="none" normalizeH="0" baseline="0" dirty="0">
                <a:ln>
                  <a:noFill/>
                </a:ln>
                <a:solidFill>
                  <a:srgbClr val="080808"/>
                </a:solidFill>
                <a:effectLst/>
                <a:latin typeface="JetBrains Mono"/>
              </a:rPr>
              <a:t>)</a:t>
            </a:r>
            <a:br>
              <a:rPr kumimoji="0" lang="en-US" altLang="en-US" sz="1300" b="0" i="0" u="none" strike="noStrike" cap="none" normalizeH="0" baseline="0" dirty="0">
                <a:ln>
                  <a:noFill/>
                </a:ln>
                <a:solidFill>
                  <a:srgbClr val="080808"/>
                </a:solidFill>
                <a:effectLst/>
                <a:latin typeface="JetBrains Mono"/>
              </a:rPr>
            </a:br>
            <a:r>
              <a:rPr kumimoji="0" lang="en-US" altLang="en-US" sz="1300" b="0" i="0" u="none" strike="noStrike" cap="none" normalizeH="0" baseline="0" dirty="0">
                <a:ln>
                  <a:noFill/>
                </a:ln>
                <a:solidFill>
                  <a:srgbClr val="080808"/>
                </a:solidFill>
                <a:effectLst/>
                <a:latin typeface="JetBrains Mono"/>
              </a:rPr>
              <a:t>    </a:t>
            </a:r>
            <a:r>
              <a:rPr kumimoji="0" lang="en-US" altLang="en-US" sz="1300" b="0" i="1" u="none" strike="noStrike" cap="none" normalizeH="0" baseline="0" dirty="0">
                <a:ln>
                  <a:noFill/>
                </a:ln>
                <a:solidFill>
                  <a:srgbClr val="080808"/>
                </a:solidFill>
                <a:effectLst/>
                <a:latin typeface="JetBrains Mono"/>
              </a:rPr>
              <a:t>print</a:t>
            </a:r>
            <a:r>
              <a:rPr kumimoji="0" lang="en-US" altLang="en-US" sz="1300" b="0" i="0" u="none" strike="noStrike" cap="none" normalizeH="0" baseline="0" dirty="0">
                <a:ln>
                  <a:noFill/>
                </a:ln>
                <a:solidFill>
                  <a:srgbClr val="080808"/>
                </a:solidFill>
                <a:effectLst/>
                <a:latin typeface="JetBrains Mono"/>
              </a:rPr>
              <a:t>(</a:t>
            </a:r>
            <a:r>
              <a:rPr kumimoji="0" lang="en-US" altLang="en-US" sz="1300" b="0" i="0" u="none" strike="noStrike" cap="none" normalizeH="0" baseline="0" dirty="0">
                <a:ln>
                  <a:noFill/>
                </a:ln>
                <a:solidFill>
                  <a:srgbClr val="067D17"/>
                </a:solidFill>
                <a:effectLst/>
                <a:latin typeface="JetBrains Mono"/>
              </a:rPr>
              <a:t>"Queue Elements: "</a:t>
            </a:r>
            <a:r>
              <a:rPr kumimoji="0" lang="en-US" altLang="en-US" sz="1300" b="0" i="0" u="none" strike="noStrike" cap="none" normalizeH="0" baseline="0" dirty="0">
                <a:ln>
                  <a:noFill/>
                </a:ln>
                <a:solidFill>
                  <a:srgbClr val="080808"/>
                </a:solidFill>
                <a:effectLst/>
                <a:latin typeface="JetBrains Mono"/>
              </a:rPr>
              <a:t>)</a:t>
            </a:r>
            <a:br>
              <a:rPr kumimoji="0" lang="en-US" altLang="en-US" sz="1300" b="0" i="0" u="none" strike="noStrike" cap="none" normalizeH="0" baseline="0" dirty="0">
                <a:ln>
                  <a:noFill/>
                </a:ln>
                <a:solidFill>
                  <a:srgbClr val="080808"/>
                </a:solidFill>
                <a:effectLst/>
                <a:latin typeface="JetBrains Mono"/>
              </a:rPr>
            </a:br>
            <a:r>
              <a:rPr kumimoji="0" lang="en-US" altLang="en-US" sz="1300" b="0" i="0" u="none" strike="noStrike" cap="none" normalizeH="0" baseline="0" dirty="0">
                <a:ln>
                  <a:noFill/>
                </a:ln>
                <a:solidFill>
                  <a:srgbClr val="080808"/>
                </a:solidFill>
                <a:effectLst/>
                <a:latin typeface="JetBrains Mono"/>
              </a:rPr>
              <a:t>    </a:t>
            </a:r>
            <a:r>
              <a:rPr kumimoji="0" lang="en-US" altLang="en-US" sz="1300" b="0" i="0" u="none" strike="noStrike" cap="none" normalizeH="0" baseline="0" dirty="0" err="1">
                <a:ln>
                  <a:noFill/>
                </a:ln>
                <a:solidFill>
                  <a:srgbClr val="000000"/>
                </a:solidFill>
                <a:effectLst/>
                <a:latin typeface="JetBrains Mono"/>
              </a:rPr>
              <a:t>queue</a:t>
            </a:r>
            <a:r>
              <a:rPr kumimoji="0" lang="en-US" altLang="en-US" sz="1300" b="0" i="0" u="none" strike="noStrike" cap="none" normalizeH="0" baseline="0" dirty="0" err="1">
                <a:ln>
                  <a:noFill/>
                </a:ln>
                <a:solidFill>
                  <a:srgbClr val="080808"/>
                </a:solidFill>
                <a:effectLst/>
                <a:latin typeface="JetBrains Mono"/>
              </a:rPr>
              <a:t>.foreach</a:t>
            </a:r>
            <a:r>
              <a:rPr kumimoji="0" lang="en-US" altLang="en-US" sz="1300" b="0" i="0" u="none" strike="noStrike" cap="none" normalizeH="0" baseline="0" dirty="0">
                <a:ln>
                  <a:noFill/>
                </a:ln>
                <a:solidFill>
                  <a:srgbClr val="080808"/>
                </a:solidFill>
                <a:effectLst/>
                <a:latin typeface="JetBrains Mono"/>
              </a:rPr>
              <a:t>((</a:t>
            </a:r>
            <a:r>
              <a:rPr kumimoji="0" lang="en-US" altLang="en-US" sz="1300" b="0" i="0" u="none" strike="noStrike" cap="none" normalizeH="0" baseline="0" dirty="0" err="1">
                <a:ln>
                  <a:noFill/>
                </a:ln>
                <a:solidFill>
                  <a:srgbClr val="080808"/>
                </a:solidFill>
                <a:effectLst/>
                <a:latin typeface="JetBrains Mono"/>
              </a:rPr>
              <a:t>element:Int</a:t>
            </a:r>
            <a:r>
              <a:rPr kumimoji="0" lang="en-US" altLang="en-US" sz="1300" b="0" i="0" u="none" strike="noStrike" cap="none" normalizeH="0" baseline="0" dirty="0">
                <a:ln>
                  <a:noFill/>
                </a:ln>
                <a:solidFill>
                  <a:srgbClr val="080808"/>
                </a:solidFill>
                <a:effectLst/>
                <a:latin typeface="JetBrains Mono"/>
              </a:rPr>
              <a:t>)=&gt;</a:t>
            </a:r>
            <a:r>
              <a:rPr kumimoji="0" lang="en-US" altLang="en-US" sz="1300" b="0" i="1" u="none" strike="noStrike" cap="none" normalizeH="0" baseline="0" dirty="0">
                <a:ln>
                  <a:noFill/>
                </a:ln>
                <a:solidFill>
                  <a:srgbClr val="080808"/>
                </a:solidFill>
                <a:effectLst/>
                <a:latin typeface="JetBrains Mono"/>
              </a:rPr>
              <a:t>print</a:t>
            </a:r>
            <a:r>
              <a:rPr kumimoji="0" lang="en-US" altLang="en-US" sz="1300" b="0" i="0" u="none" strike="noStrike" cap="none" normalizeH="0" baseline="0" dirty="0">
                <a:ln>
                  <a:noFill/>
                </a:ln>
                <a:solidFill>
                  <a:srgbClr val="080808"/>
                </a:solidFill>
                <a:effectLst/>
                <a:latin typeface="JetBrains Mono"/>
              </a:rPr>
              <a:t>(element+</a:t>
            </a:r>
            <a:r>
              <a:rPr kumimoji="0" lang="en-US" altLang="en-US" sz="1300" b="0" i="0" u="none" strike="noStrike" cap="none" normalizeH="0" baseline="0" dirty="0">
                <a:ln>
                  <a:noFill/>
                </a:ln>
                <a:solidFill>
                  <a:srgbClr val="067D17"/>
                </a:solidFill>
                <a:effectLst/>
                <a:latin typeface="JetBrains Mono"/>
              </a:rPr>
              <a:t>" "</a:t>
            </a:r>
            <a:r>
              <a:rPr kumimoji="0" lang="en-US" altLang="en-US" sz="1300" b="0" i="0" u="none" strike="noStrike" cap="none" normalizeH="0" baseline="0" dirty="0">
                <a:ln>
                  <a:noFill/>
                </a:ln>
                <a:solidFill>
                  <a:srgbClr val="080808"/>
                </a:solidFill>
                <a:effectLst/>
                <a:latin typeface="JetBrains Mono"/>
              </a:rPr>
              <a:t>))</a:t>
            </a:r>
            <a:br>
              <a:rPr kumimoji="0" lang="en-US" altLang="en-US" sz="1300" b="0" i="0" u="none" strike="noStrike" cap="none" normalizeH="0" baseline="0" dirty="0">
                <a:ln>
                  <a:noFill/>
                </a:ln>
                <a:solidFill>
                  <a:srgbClr val="080808"/>
                </a:solidFill>
                <a:effectLst/>
                <a:latin typeface="JetBrains Mono"/>
              </a:rPr>
            </a:br>
            <a:r>
              <a:rPr kumimoji="0" lang="en-US" altLang="en-US" sz="1300" b="0" i="0" u="none" strike="noStrike" cap="none" normalizeH="0" baseline="0" dirty="0">
                <a:ln>
                  <a:noFill/>
                </a:ln>
                <a:solidFill>
                  <a:srgbClr val="080808"/>
                </a:solidFill>
                <a:effectLst/>
                <a:latin typeface="JetBrains Mono"/>
              </a:rPr>
              <a:t>    </a:t>
            </a:r>
            <a:r>
              <a:rPr kumimoji="0" lang="en-US" altLang="en-US" sz="1300" b="0" i="0" u="none" strike="noStrike" cap="none" normalizeH="0" baseline="0" dirty="0">
                <a:ln>
                  <a:noFill/>
                </a:ln>
                <a:solidFill>
                  <a:srgbClr val="0033B3"/>
                </a:solidFill>
                <a:effectLst/>
                <a:latin typeface="JetBrains Mono"/>
              </a:rPr>
              <a:t>var </a:t>
            </a:r>
            <a:r>
              <a:rPr kumimoji="0" lang="en-US" altLang="en-US" sz="1300" b="0" i="0" u="none" strike="noStrike" cap="none" normalizeH="0" baseline="0" dirty="0" err="1">
                <a:ln>
                  <a:noFill/>
                </a:ln>
                <a:solidFill>
                  <a:srgbClr val="000000"/>
                </a:solidFill>
                <a:effectLst/>
                <a:latin typeface="JetBrains Mono"/>
              </a:rPr>
              <a:t>firstElement</a:t>
            </a:r>
            <a:r>
              <a:rPr kumimoji="0" lang="en-US" altLang="en-US" sz="1300" b="0" i="0" u="none" strike="noStrike" cap="none" normalizeH="0" baseline="0" dirty="0">
                <a:ln>
                  <a:noFill/>
                </a:ln>
                <a:solidFill>
                  <a:srgbClr val="000000"/>
                </a:solidFill>
                <a:effectLst/>
                <a:latin typeface="JetBrains Mono"/>
              </a:rPr>
              <a:t> </a:t>
            </a:r>
            <a:r>
              <a:rPr kumimoji="0" lang="en-US" altLang="en-US" sz="1300" b="0" i="0" u="none" strike="noStrike" cap="none" normalizeH="0" baseline="0" dirty="0">
                <a:ln>
                  <a:noFill/>
                </a:ln>
                <a:solidFill>
                  <a:srgbClr val="080808"/>
                </a:solidFill>
                <a:effectLst/>
                <a:latin typeface="JetBrains Mono"/>
              </a:rPr>
              <a:t>= </a:t>
            </a:r>
            <a:r>
              <a:rPr kumimoji="0" lang="en-US" altLang="en-US" sz="1300" b="0" i="0" u="none" strike="noStrike" cap="none" normalizeH="0" baseline="0" dirty="0" err="1">
                <a:ln>
                  <a:noFill/>
                </a:ln>
                <a:solidFill>
                  <a:srgbClr val="000000"/>
                </a:solidFill>
                <a:effectLst/>
                <a:latin typeface="JetBrains Mono"/>
              </a:rPr>
              <a:t>queue</a:t>
            </a:r>
            <a:r>
              <a:rPr kumimoji="0" lang="en-US" altLang="en-US" sz="1300" b="0" i="0" u="none" strike="noStrike" cap="none" normalizeH="0" baseline="0" dirty="0" err="1">
                <a:ln>
                  <a:noFill/>
                </a:ln>
                <a:solidFill>
                  <a:srgbClr val="080808"/>
                </a:solidFill>
                <a:effectLst/>
                <a:latin typeface="JetBrains Mono"/>
              </a:rPr>
              <a:t>.front</a:t>
            </a:r>
            <a:br>
              <a:rPr kumimoji="0" lang="en-US" altLang="en-US" sz="1300" b="0" i="0" u="none" strike="noStrike" cap="none" normalizeH="0" baseline="0" dirty="0">
                <a:ln>
                  <a:noFill/>
                </a:ln>
                <a:solidFill>
                  <a:srgbClr val="080808"/>
                </a:solidFill>
                <a:effectLst/>
                <a:latin typeface="JetBrains Mono"/>
              </a:rPr>
            </a:br>
            <a:r>
              <a:rPr kumimoji="0" lang="en-US" altLang="en-US" sz="1300" b="0" i="0" u="none" strike="noStrike" cap="none" normalizeH="0" baseline="0" dirty="0">
                <a:ln>
                  <a:noFill/>
                </a:ln>
                <a:solidFill>
                  <a:srgbClr val="080808"/>
                </a:solidFill>
                <a:effectLst/>
                <a:latin typeface="JetBrains Mono"/>
              </a:rPr>
              <a:t>    </a:t>
            </a:r>
            <a:r>
              <a:rPr kumimoji="0" lang="en-US" altLang="en-US" sz="1300" b="0" i="1" u="none" strike="noStrike" cap="none" normalizeH="0" baseline="0" dirty="0">
                <a:ln>
                  <a:noFill/>
                </a:ln>
                <a:solidFill>
                  <a:srgbClr val="080808"/>
                </a:solidFill>
                <a:effectLst/>
                <a:latin typeface="JetBrains Mono"/>
              </a:rPr>
              <a:t>print</a:t>
            </a:r>
            <a:r>
              <a:rPr kumimoji="0" lang="en-US" altLang="en-US" sz="1300" b="0" i="0" u="none" strike="noStrike" cap="none" normalizeH="0" baseline="0" dirty="0">
                <a:ln>
                  <a:noFill/>
                </a:ln>
                <a:solidFill>
                  <a:srgbClr val="080808"/>
                </a:solidFill>
                <a:effectLst/>
                <a:latin typeface="JetBrains Mono"/>
              </a:rPr>
              <a:t>(</a:t>
            </a:r>
            <a:r>
              <a:rPr kumimoji="0" lang="en-US" altLang="en-US" sz="1300" b="0" i="0" u="none" strike="noStrike" cap="none" normalizeH="0" baseline="0" dirty="0">
                <a:ln>
                  <a:noFill/>
                </a:ln>
                <a:solidFill>
                  <a:srgbClr val="067D17"/>
                </a:solidFill>
                <a:effectLst/>
                <a:latin typeface="JetBrains Mono"/>
              </a:rPr>
              <a:t>"</a:t>
            </a:r>
            <a:r>
              <a:rPr kumimoji="0" lang="en-US" altLang="en-US" sz="1300" b="0" i="0" u="none" strike="noStrike" cap="none" normalizeH="0" baseline="0" dirty="0">
                <a:ln>
                  <a:noFill/>
                </a:ln>
                <a:solidFill>
                  <a:srgbClr val="0037A6"/>
                </a:solidFill>
                <a:effectLst/>
                <a:latin typeface="JetBrains Mono"/>
              </a:rPr>
              <a:t>\</a:t>
            </a:r>
            <a:r>
              <a:rPr kumimoji="0" lang="en-US" altLang="en-US" sz="1300" b="0" i="0" u="none" strike="noStrike" cap="none" normalizeH="0" baseline="0" dirty="0" err="1">
                <a:ln>
                  <a:noFill/>
                </a:ln>
                <a:solidFill>
                  <a:srgbClr val="0037A6"/>
                </a:solidFill>
                <a:effectLst/>
                <a:latin typeface="JetBrains Mono"/>
              </a:rPr>
              <a:t>n</a:t>
            </a:r>
            <a:r>
              <a:rPr kumimoji="0" lang="en-US" altLang="en-US" sz="1300" b="0" i="0" u="none" strike="noStrike" cap="none" normalizeH="0" baseline="0" dirty="0" err="1">
                <a:ln>
                  <a:noFill/>
                </a:ln>
                <a:solidFill>
                  <a:srgbClr val="067D17"/>
                </a:solidFill>
                <a:effectLst/>
                <a:latin typeface="JetBrains Mono"/>
              </a:rPr>
              <a:t>First</a:t>
            </a:r>
            <a:r>
              <a:rPr kumimoji="0" lang="en-US" altLang="en-US" sz="1300" b="0" i="0" u="none" strike="noStrike" cap="none" normalizeH="0" baseline="0" dirty="0">
                <a:ln>
                  <a:noFill/>
                </a:ln>
                <a:solidFill>
                  <a:srgbClr val="067D17"/>
                </a:solidFill>
                <a:effectLst/>
                <a:latin typeface="JetBrains Mono"/>
              </a:rPr>
              <a:t> element in the queue: "</a:t>
            </a:r>
            <a:r>
              <a:rPr kumimoji="0" lang="en-US" altLang="en-US" sz="1300" b="0" i="0" u="none" strike="noStrike" cap="none" normalizeH="0" baseline="0" dirty="0">
                <a:ln>
                  <a:noFill/>
                </a:ln>
                <a:solidFill>
                  <a:srgbClr val="000000"/>
                </a:solidFill>
                <a:effectLst/>
                <a:latin typeface="JetBrains Mono"/>
              </a:rPr>
              <a:t>+ </a:t>
            </a:r>
            <a:r>
              <a:rPr kumimoji="0" lang="en-US" altLang="en-US" sz="1300" b="0" i="0" u="none" strike="noStrike" cap="none" normalizeH="0" baseline="0" dirty="0" err="1">
                <a:ln>
                  <a:noFill/>
                </a:ln>
                <a:solidFill>
                  <a:srgbClr val="000000"/>
                </a:solidFill>
                <a:effectLst/>
                <a:latin typeface="JetBrains Mono"/>
              </a:rPr>
              <a:t>firstElement</a:t>
            </a:r>
            <a:r>
              <a:rPr kumimoji="0" lang="en-US" altLang="en-US" sz="1300" b="0" i="0" u="none" strike="noStrike" cap="none" normalizeH="0" baseline="0" dirty="0">
                <a:ln>
                  <a:noFill/>
                </a:ln>
                <a:solidFill>
                  <a:srgbClr val="080808"/>
                </a:solidFill>
                <a:effectLst/>
                <a:latin typeface="JetBrains Mono"/>
              </a:rPr>
              <a:t>)</a:t>
            </a:r>
            <a:br>
              <a:rPr kumimoji="0" lang="en-US" altLang="en-US" sz="1300" b="0" i="0" u="none" strike="noStrike" cap="none" normalizeH="0" baseline="0" dirty="0">
                <a:ln>
                  <a:noFill/>
                </a:ln>
                <a:solidFill>
                  <a:srgbClr val="080808"/>
                </a:solidFill>
                <a:effectLst/>
                <a:latin typeface="JetBrains Mono"/>
              </a:rPr>
            </a:br>
            <a:r>
              <a:rPr kumimoji="0" lang="en-US" altLang="en-US" sz="1300" b="0" i="0" u="none" strike="noStrike" cap="none" normalizeH="0" baseline="0" dirty="0">
                <a:ln>
                  <a:noFill/>
                </a:ln>
                <a:solidFill>
                  <a:srgbClr val="080808"/>
                </a:solidFill>
                <a:effectLst/>
                <a:latin typeface="JetBrains Mono"/>
              </a:rPr>
              <a:t>    </a:t>
            </a:r>
            <a:r>
              <a:rPr kumimoji="0" lang="en-US" altLang="en-US" sz="1300" b="0" i="0" u="none" strike="noStrike" cap="none" normalizeH="0" baseline="0" dirty="0">
                <a:ln>
                  <a:noFill/>
                </a:ln>
                <a:solidFill>
                  <a:srgbClr val="0033B3"/>
                </a:solidFill>
                <a:effectLst/>
                <a:latin typeface="JetBrains Mono"/>
              </a:rPr>
              <a:t>var </a:t>
            </a:r>
            <a:r>
              <a:rPr kumimoji="0" lang="en-US" altLang="en-US" sz="1300" b="0" i="0" u="none" strike="noStrike" cap="none" normalizeH="0" baseline="0" dirty="0" err="1">
                <a:ln>
                  <a:noFill/>
                </a:ln>
                <a:solidFill>
                  <a:srgbClr val="000000"/>
                </a:solidFill>
                <a:effectLst/>
                <a:latin typeface="JetBrains Mono"/>
              </a:rPr>
              <a:t>enqueueQueue</a:t>
            </a:r>
            <a:r>
              <a:rPr kumimoji="0" lang="en-US" altLang="en-US" sz="1300" b="0" i="0" u="none" strike="noStrike" cap="none" normalizeH="0" baseline="0" dirty="0">
                <a:ln>
                  <a:noFill/>
                </a:ln>
                <a:solidFill>
                  <a:srgbClr val="000000"/>
                </a:solidFill>
                <a:effectLst/>
                <a:latin typeface="JetBrains Mono"/>
              </a:rPr>
              <a:t> </a:t>
            </a:r>
            <a:r>
              <a:rPr kumimoji="0" lang="en-US" altLang="en-US" sz="1300" b="0" i="0" u="none" strike="noStrike" cap="none" normalizeH="0" baseline="0" dirty="0">
                <a:ln>
                  <a:noFill/>
                </a:ln>
                <a:solidFill>
                  <a:srgbClr val="080808"/>
                </a:solidFill>
                <a:effectLst/>
                <a:latin typeface="JetBrains Mono"/>
              </a:rPr>
              <a:t>= </a:t>
            </a:r>
            <a:r>
              <a:rPr kumimoji="0" lang="en-US" altLang="en-US" sz="1300" b="0" i="0" u="none" strike="noStrike" cap="none" normalizeH="0" baseline="0" dirty="0" err="1">
                <a:ln>
                  <a:noFill/>
                </a:ln>
                <a:solidFill>
                  <a:srgbClr val="000000"/>
                </a:solidFill>
                <a:effectLst/>
                <a:latin typeface="JetBrains Mono"/>
              </a:rPr>
              <a:t>queue</a:t>
            </a:r>
            <a:r>
              <a:rPr kumimoji="0" lang="en-US" altLang="en-US" sz="1300" b="0" i="0" u="none" strike="noStrike" cap="none" normalizeH="0" baseline="0" dirty="0" err="1">
                <a:ln>
                  <a:noFill/>
                </a:ln>
                <a:solidFill>
                  <a:srgbClr val="080808"/>
                </a:solidFill>
                <a:effectLst/>
                <a:latin typeface="JetBrains Mono"/>
              </a:rPr>
              <a:t>.enqueue</a:t>
            </a:r>
            <a:r>
              <a:rPr kumimoji="0" lang="en-US" altLang="en-US" sz="1300" b="0" i="0" u="none" strike="noStrike" cap="none" normalizeH="0" baseline="0" dirty="0">
                <a:ln>
                  <a:noFill/>
                </a:ln>
                <a:solidFill>
                  <a:srgbClr val="080808"/>
                </a:solidFill>
                <a:effectLst/>
                <a:latin typeface="JetBrains Mono"/>
              </a:rPr>
              <a:t>(</a:t>
            </a:r>
            <a:r>
              <a:rPr kumimoji="0" lang="en-US" altLang="en-US" sz="1300" b="0" i="0" u="none" strike="noStrike" cap="none" normalizeH="0" baseline="0" dirty="0">
                <a:ln>
                  <a:noFill/>
                </a:ln>
                <a:solidFill>
                  <a:srgbClr val="1750EB"/>
                </a:solidFill>
                <a:effectLst/>
                <a:latin typeface="JetBrains Mono"/>
              </a:rPr>
              <a:t>100</a:t>
            </a:r>
            <a:r>
              <a:rPr kumimoji="0" lang="en-US" altLang="en-US" sz="1300" b="0" i="0" u="none" strike="noStrike" cap="none" normalizeH="0" baseline="0" dirty="0">
                <a:ln>
                  <a:noFill/>
                </a:ln>
                <a:solidFill>
                  <a:srgbClr val="080808"/>
                </a:solidFill>
                <a:effectLst/>
                <a:latin typeface="JetBrains Mono"/>
              </a:rPr>
              <a:t>)</a:t>
            </a:r>
            <a:br>
              <a:rPr kumimoji="0" lang="en-US" altLang="en-US" sz="1300" b="0" i="0" u="none" strike="noStrike" cap="none" normalizeH="0" baseline="0" dirty="0">
                <a:ln>
                  <a:noFill/>
                </a:ln>
                <a:solidFill>
                  <a:srgbClr val="080808"/>
                </a:solidFill>
                <a:effectLst/>
                <a:latin typeface="JetBrains Mono"/>
              </a:rPr>
            </a:br>
            <a:r>
              <a:rPr kumimoji="0" lang="en-US" altLang="en-US" sz="1300" b="0" i="0" u="none" strike="noStrike" cap="none" normalizeH="0" baseline="0" dirty="0">
                <a:ln>
                  <a:noFill/>
                </a:ln>
                <a:solidFill>
                  <a:srgbClr val="080808"/>
                </a:solidFill>
                <a:effectLst/>
                <a:latin typeface="JetBrains Mono"/>
              </a:rPr>
              <a:t>    </a:t>
            </a:r>
            <a:r>
              <a:rPr kumimoji="0" lang="en-US" altLang="en-US" sz="1300" b="0" i="1" u="none" strike="noStrike" cap="none" normalizeH="0" baseline="0" dirty="0">
                <a:ln>
                  <a:noFill/>
                </a:ln>
                <a:solidFill>
                  <a:srgbClr val="080808"/>
                </a:solidFill>
                <a:effectLst/>
                <a:latin typeface="JetBrains Mono"/>
              </a:rPr>
              <a:t>print</a:t>
            </a:r>
            <a:r>
              <a:rPr kumimoji="0" lang="en-US" altLang="en-US" sz="1300" b="0" i="0" u="none" strike="noStrike" cap="none" normalizeH="0" baseline="0" dirty="0">
                <a:ln>
                  <a:noFill/>
                </a:ln>
                <a:solidFill>
                  <a:srgbClr val="080808"/>
                </a:solidFill>
                <a:effectLst/>
                <a:latin typeface="JetBrains Mono"/>
              </a:rPr>
              <a:t>(</a:t>
            </a:r>
            <a:r>
              <a:rPr kumimoji="0" lang="en-US" altLang="en-US" sz="1300" b="0" i="0" u="none" strike="noStrike" cap="none" normalizeH="0" baseline="0" dirty="0">
                <a:ln>
                  <a:noFill/>
                </a:ln>
                <a:solidFill>
                  <a:srgbClr val="067D17"/>
                </a:solidFill>
                <a:effectLst/>
                <a:latin typeface="JetBrains Mono"/>
              </a:rPr>
              <a:t>"</a:t>
            </a:r>
            <a:r>
              <a:rPr kumimoji="0" lang="en-US" altLang="en-US" sz="1300" b="0" i="0" u="none" strike="noStrike" cap="none" normalizeH="0" baseline="0" dirty="0">
                <a:ln>
                  <a:noFill/>
                </a:ln>
                <a:solidFill>
                  <a:srgbClr val="0037A6"/>
                </a:solidFill>
                <a:effectLst/>
                <a:latin typeface="JetBrains Mono"/>
              </a:rPr>
              <a:t>\</a:t>
            </a:r>
            <a:r>
              <a:rPr kumimoji="0" lang="en-US" altLang="en-US" sz="1300" b="0" i="0" u="none" strike="noStrike" cap="none" normalizeH="0" baseline="0" dirty="0" err="1">
                <a:ln>
                  <a:noFill/>
                </a:ln>
                <a:solidFill>
                  <a:srgbClr val="0037A6"/>
                </a:solidFill>
                <a:effectLst/>
                <a:latin typeface="JetBrains Mono"/>
              </a:rPr>
              <a:t>n</a:t>
            </a:r>
            <a:r>
              <a:rPr kumimoji="0" lang="en-US" altLang="en-US" sz="1300" b="0" i="0" u="none" strike="noStrike" cap="none" normalizeH="0" baseline="0" dirty="0" err="1">
                <a:ln>
                  <a:noFill/>
                </a:ln>
                <a:solidFill>
                  <a:srgbClr val="067D17"/>
                </a:solidFill>
                <a:effectLst/>
                <a:latin typeface="JetBrains Mono"/>
              </a:rPr>
              <a:t>Element</a:t>
            </a:r>
            <a:r>
              <a:rPr kumimoji="0" lang="en-US" altLang="en-US" sz="1300" b="0" i="0" u="none" strike="noStrike" cap="none" normalizeH="0" baseline="0" dirty="0">
                <a:ln>
                  <a:noFill/>
                </a:ln>
                <a:solidFill>
                  <a:srgbClr val="067D17"/>
                </a:solidFill>
                <a:effectLst/>
                <a:latin typeface="JetBrains Mono"/>
              </a:rPr>
              <a:t> added in the queue: "</a:t>
            </a:r>
            <a:r>
              <a:rPr kumimoji="0" lang="en-US" altLang="en-US" sz="1300" b="0" i="0" u="none" strike="noStrike" cap="none" normalizeH="0" baseline="0" dirty="0">
                <a:ln>
                  <a:noFill/>
                </a:ln>
                <a:solidFill>
                  <a:srgbClr val="080808"/>
                </a:solidFill>
                <a:effectLst/>
                <a:latin typeface="JetBrains Mono"/>
              </a:rPr>
              <a:t>)</a:t>
            </a:r>
            <a:br>
              <a:rPr kumimoji="0" lang="en-US" altLang="en-US" sz="1300" b="0" i="0" u="none" strike="noStrike" cap="none" normalizeH="0" baseline="0" dirty="0">
                <a:ln>
                  <a:noFill/>
                </a:ln>
                <a:solidFill>
                  <a:srgbClr val="080808"/>
                </a:solidFill>
                <a:effectLst/>
                <a:latin typeface="JetBrains Mono"/>
              </a:rPr>
            </a:br>
            <a:r>
              <a:rPr kumimoji="0" lang="en-US" altLang="en-US" sz="1300" b="0" i="0" u="none" strike="noStrike" cap="none" normalizeH="0" baseline="0" dirty="0">
                <a:ln>
                  <a:noFill/>
                </a:ln>
                <a:solidFill>
                  <a:srgbClr val="080808"/>
                </a:solidFill>
                <a:effectLst/>
                <a:latin typeface="JetBrains Mono"/>
              </a:rPr>
              <a:t>    </a:t>
            </a:r>
            <a:r>
              <a:rPr kumimoji="0" lang="en-US" altLang="en-US" sz="1300" b="0" i="0" u="none" strike="noStrike" cap="none" normalizeH="0" baseline="0" dirty="0" err="1">
                <a:ln>
                  <a:noFill/>
                </a:ln>
                <a:solidFill>
                  <a:srgbClr val="000000"/>
                </a:solidFill>
                <a:effectLst/>
                <a:latin typeface="JetBrains Mono"/>
              </a:rPr>
              <a:t>enqueueQueue</a:t>
            </a:r>
            <a:r>
              <a:rPr kumimoji="0" lang="en-US" altLang="en-US" sz="1300" b="0" i="0" u="none" strike="noStrike" cap="none" normalizeH="0" baseline="0" dirty="0" err="1">
                <a:ln>
                  <a:noFill/>
                </a:ln>
                <a:solidFill>
                  <a:srgbClr val="080808"/>
                </a:solidFill>
                <a:effectLst/>
                <a:latin typeface="JetBrains Mono"/>
              </a:rPr>
              <a:t>.foreach</a:t>
            </a:r>
            <a:r>
              <a:rPr kumimoji="0" lang="en-US" altLang="en-US" sz="1300" b="0" i="0" u="none" strike="noStrike" cap="none" normalizeH="0" baseline="0" dirty="0">
                <a:ln>
                  <a:noFill/>
                </a:ln>
                <a:solidFill>
                  <a:srgbClr val="080808"/>
                </a:solidFill>
                <a:effectLst/>
                <a:latin typeface="JetBrains Mono"/>
              </a:rPr>
              <a:t>((</a:t>
            </a:r>
            <a:r>
              <a:rPr kumimoji="0" lang="en-US" altLang="en-US" sz="1300" b="0" i="0" u="none" strike="noStrike" cap="none" normalizeH="0" baseline="0" dirty="0" err="1">
                <a:ln>
                  <a:noFill/>
                </a:ln>
                <a:solidFill>
                  <a:srgbClr val="080808"/>
                </a:solidFill>
                <a:effectLst/>
                <a:latin typeface="JetBrains Mono"/>
              </a:rPr>
              <a:t>element:Int</a:t>
            </a:r>
            <a:r>
              <a:rPr kumimoji="0" lang="en-US" altLang="en-US" sz="1300" b="0" i="0" u="none" strike="noStrike" cap="none" normalizeH="0" baseline="0" dirty="0">
                <a:ln>
                  <a:noFill/>
                </a:ln>
                <a:solidFill>
                  <a:srgbClr val="080808"/>
                </a:solidFill>
                <a:effectLst/>
                <a:latin typeface="JetBrains Mono"/>
              </a:rPr>
              <a:t>)=&gt;</a:t>
            </a:r>
            <a:r>
              <a:rPr kumimoji="0" lang="en-US" altLang="en-US" sz="1300" b="0" i="1" u="none" strike="noStrike" cap="none" normalizeH="0" baseline="0" dirty="0">
                <a:ln>
                  <a:noFill/>
                </a:ln>
                <a:solidFill>
                  <a:srgbClr val="080808"/>
                </a:solidFill>
                <a:effectLst/>
                <a:latin typeface="JetBrains Mono"/>
              </a:rPr>
              <a:t>print</a:t>
            </a:r>
            <a:r>
              <a:rPr kumimoji="0" lang="en-US" altLang="en-US" sz="1300" b="0" i="0" u="none" strike="noStrike" cap="none" normalizeH="0" baseline="0" dirty="0">
                <a:ln>
                  <a:noFill/>
                </a:ln>
                <a:solidFill>
                  <a:srgbClr val="080808"/>
                </a:solidFill>
                <a:effectLst/>
                <a:latin typeface="JetBrains Mono"/>
              </a:rPr>
              <a:t>(element+</a:t>
            </a:r>
            <a:r>
              <a:rPr kumimoji="0" lang="en-US" altLang="en-US" sz="1300" b="0" i="0" u="none" strike="noStrike" cap="none" normalizeH="0" baseline="0" dirty="0">
                <a:ln>
                  <a:noFill/>
                </a:ln>
                <a:solidFill>
                  <a:srgbClr val="067D17"/>
                </a:solidFill>
                <a:effectLst/>
                <a:latin typeface="JetBrains Mono"/>
              </a:rPr>
              <a:t>" "</a:t>
            </a:r>
            <a:r>
              <a:rPr kumimoji="0" lang="en-US" altLang="en-US" sz="1300" b="0" i="0" u="none" strike="noStrike" cap="none" normalizeH="0" baseline="0" dirty="0">
                <a:ln>
                  <a:noFill/>
                </a:ln>
                <a:solidFill>
                  <a:srgbClr val="080808"/>
                </a:solidFill>
                <a:effectLst/>
                <a:latin typeface="JetBrains Mono"/>
              </a:rPr>
              <a:t>))</a:t>
            </a:r>
            <a:br>
              <a:rPr kumimoji="0" lang="en-US" altLang="en-US" sz="1300" b="0" i="0" u="none" strike="noStrike" cap="none" normalizeH="0" baseline="0" dirty="0">
                <a:ln>
                  <a:noFill/>
                </a:ln>
                <a:solidFill>
                  <a:srgbClr val="080808"/>
                </a:solidFill>
                <a:effectLst/>
                <a:latin typeface="JetBrains Mono"/>
              </a:rPr>
            </a:br>
            <a:r>
              <a:rPr kumimoji="0" lang="en-US" altLang="en-US" sz="1300" b="0" i="0" u="none" strike="noStrike" cap="none" normalizeH="0" baseline="0" dirty="0">
                <a:ln>
                  <a:noFill/>
                </a:ln>
                <a:solidFill>
                  <a:srgbClr val="080808"/>
                </a:solidFill>
                <a:effectLst/>
                <a:latin typeface="JetBrains Mono"/>
              </a:rPr>
              <a:t>    </a:t>
            </a:r>
            <a:r>
              <a:rPr kumimoji="0" lang="en-US" altLang="en-US" sz="1300" b="0" i="0" u="none" strike="noStrike" cap="none" normalizeH="0" baseline="0" dirty="0">
                <a:ln>
                  <a:noFill/>
                </a:ln>
                <a:solidFill>
                  <a:srgbClr val="0033B3"/>
                </a:solidFill>
                <a:effectLst/>
                <a:latin typeface="JetBrains Mono"/>
              </a:rPr>
              <a:t>var </a:t>
            </a:r>
            <a:r>
              <a:rPr kumimoji="0" lang="en-US" altLang="en-US" sz="1300" b="0" i="0" u="none" strike="noStrike" cap="none" normalizeH="0" baseline="0" dirty="0" err="1">
                <a:ln>
                  <a:noFill/>
                </a:ln>
                <a:solidFill>
                  <a:srgbClr val="000000"/>
                </a:solidFill>
                <a:effectLst/>
                <a:latin typeface="JetBrains Mono"/>
              </a:rPr>
              <a:t>dequeueQueue</a:t>
            </a:r>
            <a:r>
              <a:rPr kumimoji="0" lang="en-US" altLang="en-US" sz="1300" b="0" i="0" u="none" strike="noStrike" cap="none" normalizeH="0" baseline="0" dirty="0">
                <a:ln>
                  <a:noFill/>
                </a:ln>
                <a:solidFill>
                  <a:srgbClr val="000000"/>
                </a:solidFill>
                <a:effectLst/>
                <a:latin typeface="JetBrains Mono"/>
              </a:rPr>
              <a:t> </a:t>
            </a:r>
            <a:r>
              <a:rPr kumimoji="0" lang="en-US" altLang="en-US" sz="1300" b="0" i="0" u="none" strike="noStrike" cap="none" normalizeH="0" baseline="0" dirty="0">
                <a:ln>
                  <a:noFill/>
                </a:ln>
                <a:solidFill>
                  <a:srgbClr val="080808"/>
                </a:solidFill>
                <a:effectLst/>
                <a:latin typeface="JetBrains Mono"/>
              </a:rPr>
              <a:t>= </a:t>
            </a:r>
            <a:r>
              <a:rPr kumimoji="0" lang="en-US" altLang="en-US" sz="1300" b="0" i="0" u="none" strike="noStrike" cap="none" normalizeH="0" baseline="0" dirty="0" err="1">
                <a:ln>
                  <a:noFill/>
                </a:ln>
                <a:solidFill>
                  <a:srgbClr val="000000"/>
                </a:solidFill>
                <a:effectLst/>
                <a:latin typeface="JetBrains Mono"/>
              </a:rPr>
              <a:t>queue</a:t>
            </a:r>
            <a:r>
              <a:rPr kumimoji="0" lang="en-US" altLang="en-US" sz="1300" b="0" i="0" u="none" strike="noStrike" cap="none" normalizeH="0" baseline="0" dirty="0" err="1">
                <a:ln>
                  <a:noFill/>
                </a:ln>
                <a:solidFill>
                  <a:srgbClr val="080808"/>
                </a:solidFill>
                <a:effectLst/>
                <a:latin typeface="JetBrains Mono"/>
              </a:rPr>
              <a:t>.dequeue</a:t>
            </a:r>
            <a:br>
              <a:rPr kumimoji="0" lang="en-US" altLang="en-US" sz="1300" b="0" i="0" u="none" strike="noStrike" cap="none" normalizeH="0" baseline="0" dirty="0">
                <a:ln>
                  <a:noFill/>
                </a:ln>
                <a:solidFill>
                  <a:srgbClr val="080808"/>
                </a:solidFill>
                <a:effectLst/>
                <a:latin typeface="JetBrains Mono"/>
              </a:rPr>
            </a:br>
            <a:r>
              <a:rPr kumimoji="0" lang="en-US" altLang="en-US" sz="1300" b="0" i="0" u="none" strike="noStrike" cap="none" normalizeH="0" baseline="0" dirty="0">
                <a:ln>
                  <a:noFill/>
                </a:ln>
                <a:solidFill>
                  <a:srgbClr val="080808"/>
                </a:solidFill>
                <a:effectLst/>
                <a:latin typeface="JetBrains Mono"/>
              </a:rPr>
              <a:t>    </a:t>
            </a:r>
            <a:r>
              <a:rPr kumimoji="0" lang="en-US" altLang="en-US" sz="1300" b="0" i="1" u="none" strike="noStrike" cap="none" normalizeH="0" baseline="0" dirty="0">
                <a:ln>
                  <a:noFill/>
                </a:ln>
                <a:solidFill>
                  <a:srgbClr val="080808"/>
                </a:solidFill>
                <a:effectLst/>
                <a:latin typeface="JetBrains Mono"/>
              </a:rPr>
              <a:t>print</a:t>
            </a:r>
            <a:r>
              <a:rPr kumimoji="0" lang="en-US" altLang="en-US" sz="1300" b="0" i="0" u="none" strike="noStrike" cap="none" normalizeH="0" baseline="0" dirty="0">
                <a:ln>
                  <a:noFill/>
                </a:ln>
                <a:solidFill>
                  <a:srgbClr val="080808"/>
                </a:solidFill>
                <a:effectLst/>
                <a:latin typeface="JetBrains Mono"/>
              </a:rPr>
              <a:t>(</a:t>
            </a:r>
            <a:r>
              <a:rPr kumimoji="0" lang="en-US" altLang="en-US" sz="1300" b="0" i="0" u="none" strike="noStrike" cap="none" normalizeH="0" baseline="0" dirty="0">
                <a:ln>
                  <a:noFill/>
                </a:ln>
                <a:solidFill>
                  <a:srgbClr val="067D17"/>
                </a:solidFill>
                <a:effectLst/>
                <a:latin typeface="JetBrains Mono"/>
              </a:rPr>
              <a:t>"</a:t>
            </a:r>
            <a:r>
              <a:rPr kumimoji="0" lang="en-US" altLang="en-US" sz="1300" b="0" i="0" u="none" strike="noStrike" cap="none" normalizeH="0" baseline="0" dirty="0">
                <a:ln>
                  <a:noFill/>
                </a:ln>
                <a:solidFill>
                  <a:srgbClr val="0037A6"/>
                </a:solidFill>
                <a:effectLst/>
                <a:latin typeface="JetBrains Mono"/>
              </a:rPr>
              <a:t>\</a:t>
            </a:r>
            <a:r>
              <a:rPr kumimoji="0" lang="en-US" altLang="en-US" sz="1300" b="0" i="0" u="none" strike="noStrike" cap="none" normalizeH="0" baseline="0" dirty="0" err="1">
                <a:ln>
                  <a:noFill/>
                </a:ln>
                <a:solidFill>
                  <a:srgbClr val="0037A6"/>
                </a:solidFill>
                <a:effectLst/>
                <a:latin typeface="JetBrains Mono"/>
              </a:rPr>
              <a:t>n</a:t>
            </a:r>
            <a:r>
              <a:rPr kumimoji="0" lang="en-US" altLang="en-US" sz="1300" b="0" i="0" u="none" strike="noStrike" cap="none" normalizeH="0" baseline="0" dirty="0" err="1">
                <a:ln>
                  <a:noFill/>
                </a:ln>
                <a:solidFill>
                  <a:srgbClr val="067D17"/>
                </a:solidFill>
                <a:effectLst/>
                <a:latin typeface="JetBrains Mono"/>
              </a:rPr>
              <a:t>Element</a:t>
            </a:r>
            <a:r>
              <a:rPr kumimoji="0" lang="en-US" altLang="en-US" sz="1300" b="0" i="0" u="none" strike="noStrike" cap="none" normalizeH="0" baseline="0" dirty="0">
                <a:ln>
                  <a:noFill/>
                </a:ln>
                <a:solidFill>
                  <a:srgbClr val="067D17"/>
                </a:solidFill>
                <a:effectLst/>
                <a:latin typeface="JetBrains Mono"/>
              </a:rPr>
              <a:t> deleted from this queue: "</a:t>
            </a:r>
            <a:r>
              <a:rPr kumimoji="0" lang="en-US" altLang="en-US" sz="1300" b="0" i="0" u="none" strike="noStrike" cap="none" normalizeH="0" baseline="0" dirty="0">
                <a:ln>
                  <a:noFill/>
                </a:ln>
                <a:solidFill>
                  <a:srgbClr val="000000"/>
                </a:solidFill>
                <a:effectLst/>
                <a:latin typeface="JetBrains Mono"/>
              </a:rPr>
              <a:t>+ </a:t>
            </a:r>
            <a:r>
              <a:rPr kumimoji="0" lang="en-US" altLang="en-US" sz="1300" b="0" i="0" u="none" strike="noStrike" cap="none" normalizeH="0" baseline="0" dirty="0" err="1">
                <a:ln>
                  <a:noFill/>
                </a:ln>
                <a:solidFill>
                  <a:srgbClr val="000000"/>
                </a:solidFill>
                <a:effectLst/>
                <a:latin typeface="JetBrains Mono"/>
              </a:rPr>
              <a:t>dequeueQueue</a:t>
            </a:r>
            <a:r>
              <a:rPr kumimoji="0" lang="en-US" altLang="en-US" sz="1300" b="0" i="0" u="none" strike="noStrike" cap="none" normalizeH="0" baseline="0" dirty="0">
                <a:ln>
                  <a:noFill/>
                </a:ln>
                <a:solidFill>
                  <a:srgbClr val="080808"/>
                </a:solidFill>
                <a:effectLst/>
                <a:latin typeface="JetBrains Mono"/>
              </a:rPr>
              <a:t>)</a:t>
            </a:r>
            <a:br>
              <a:rPr kumimoji="0" lang="en-US" altLang="en-US" sz="1300" b="0" i="0" u="none" strike="noStrike" cap="none" normalizeH="0" baseline="0" dirty="0">
                <a:ln>
                  <a:noFill/>
                </a:ln>
                <a:solidFill>
                  <a:srgbClr val="080808"/>
                </a:solidFill>
                <a:effectLst/>
                <a:latin typeface="JetBrains Mono"/>
              </a:rPr>
            </a:br>
            <a:r>
              <a:rPr kumimoji="0" lang="en-US" altLang="en-US" sz="1300" b="0" i="0" u="none" strike="noStrike" cap="none" normalizeH="0" baseline="0" dirty="0">
                <a:ln>
                  <a:noFill/>
                </a:ln>
                <a:solidFill>
                  <a:srgbClr val="080808"/>
                </a:solidFill>
                <a:effectLst/>
                <a:latin typeface="JetBrains Mono"/>
              </a:rPr>
              <a:t>  }</a:t>
            </a:r>
            <a:br>
              <a:rPr kumimoji="0" lang="en-US" altLang="en-US" sz="1300" b="0" i="0" u="none" strike="noStrike" cap="none" normalizeH="0" baseline="0" dirty="0">
                <a:ln>
                  <a:noFill/>
                </a:ln>
                <a:solidFill>
                  <a:srgbClr val="080808"/>
                </a:solidFill>
                <a:effectLst/>
                <a:latin typeface="JetBrains Mono"/>
              </a:rPr>
            </a:br>
            <a:r>
              <a:rPr kumimoji="0" lang="en-US" altLang="en-US" sz="1300" b="0" i="0" u="none" strike="noStrike" cap="none" normalizeH="0" baseline="0" dirty="0">
                <a:ln>
                  <a:noFill/>
                </a:ln>
                <a:solidFill>
                  <a:srgbClr val="080808"/>
                </a:solidFill>
                <a:effectLst/>
                <a:latin typeface="JetBrains Mono"/>
              </a:rPr>
              <a:t>}</a:t>
            </a:r>
            <a:br>
              <a:rPr kumimoji="0" lang="en-US" altLang="en-US" sz="1300" b="0" i="0" u="none" strike="noStrike" cap="none" normalizeH="0" baseline="0" dirty="0">
                <a:ln>
                  <a:noFill/>
                </a:ln>
                <a:solidFill>
                  <a:srgbClr val="080808"/>
                </a:solidFill>
                <a:effectLst/>
                <a:latin typeface="JetBrains Mono"/>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26252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2C25886-8E4A-437A-A7A9-3AB87A845017}"/>
              </a:ext>
            </a:extLst>
          </p:cNvPr>
          <p:cNvSpPr txBox="1"/>
          <p:nvPr/>
        </p:nvSpPr>
        <p:spPr>
          <a:xfrm>
            <a:off x="457200" y="290289"/>
            <a:ext cx="4572000" cy="369332"/>
          </a:xfrm>
          <a:prstGeom prst="rect">
            <a:avLst/>
          </a:prstGeom>
          <a:noFill/>
        </p:spPr>
        <p:txBody>
          <a:bodyPr wrap="square">
            <a:spAutoFit/>
          </a:bodyPr>
          <a:lstStyle/>
          <a:p>
            <a:pPr algn="l" fontAlgn="base"/>
            <a:r>
              <a:rPr lang="en-US" b="1" i="0" dirty="0">
                <a:solidFill>
                  <a:srgbClr val="273239"/>
                </a:solidFill>
                <a:effectLst/>
                <a:latin typeface="sofia-pro"/>
              </a:rPr>
              <a:t>Scala Set map() method  </a:t>
            </a:r>
          </a:p>
        </p:txBody>
      </p:sp>
      <p:sp>
        <p:nvSpPr>
          <p:cNvPr id="5" name="TextBox 4">
            <a:extLst>
              <a:ext uri="{FF2B5EF4-FFF2-40B4-BE49-F238E27FC236}">
                <a16:creationId xmlns:a16="http://schemas.microsoft.com/office/drawing/2014/main" id="{A51FB985-4672-47BE-8549-4A8660C5D152}"/>
              </a:ext>
            </a:extLst>
          </p:cNvPr>
          <p:cNvSpPr txBox="1"/>
          <p:nvPr/>
        </p:nvSpPr>
        <p:spPr>
          <a:xfrm>
            <a:off x="2641107" y="659621"/>
            <a:ext cx="6414116" cy="646331"/>
          </a:xfrm>
          <a:prstGeom prst="rect">
            <a:avLst/>
          </a:prstGeom>
          <a:noFill/>
        </p:spPr>
        <p:txBody>
          <a:bodyPr wrap="square">
            <a:spAutoFit/>
          </a:bodyPr>
          <a:lstStyle/>
          <a:p>
            <a:r>
              <a:rPr lang="en-US" b="0" i="0" dirty="0">
                <a:solidFill>
                  <a:srgbClr val="273239"/>
                </a:solidFill>
                <a:effectLst/>
                <a:latin typeface="urw-din"/>
              </a:rPr>
              <a:t>The </a:t>
            </a:r>
            <a:r>
              <a:rPr lang="en-US" b="1" i="0" dirty="0">
                <a:solidFill>
                  <a:srgbClr val="273239"/>
                </a:solidFill>
                <a:effectLst/>
                <a:latin typeface="urw-din"/>
              </a:rPr>
              <a:t>map()</a:t>
            </a:r>
            <a:r>
              <a:rPr lang="en-US" b="0" i="0" dirty="0">
                <a:solidFill>
                  <a:srgbClr val="273239"/>
                </a:solidFill>
                <a:effectLst/>
                <a:latin typeface="urw-din"/>
              </a:rPr>
              <a:t> method is utilized to build a new set by applying a function to all elements of this set.</a:t>
            </a:r>
            <a:endParaRPr lang="en-IN" dirty="0"/>
          </a:p>
        </p:txBody>
      </p:sp>
      <p:sp>
        <p:nvSpPr>
          <p:cNvPr id="7" name="TextBox 6">
            <a:extLst>
              <a:ext uri="{FF2B5EF4-FFF2-40B4-BE49-F238E27FC236}">
                <a16:creationId xmlns:a16="http://schemas.microsoft.com/office/drawing/2014/main" id="{EA839384-8098-4745-B2D1-A7C151DC2F6C}"/>
              </a:ext>
            </a:extLst>
          </p:cNvPr>
          <p:cNvSpPr txBox="1"/>
          <p:nvPr/>
        </p:nvSpPr>
        <p:spPr>
          <a:xfrm>
            <a:off x="2689933" y="1375117"/>
            <a:ext cx="6365289" cy="923330"/>
          </a:xfrm>
          <a:prstGeom prst="rect">
            <a:avLst/>
          </a:prstGeom>
          <a:noFill/>
        </p:spPr>
        <p:txBody>
          <a:bodyPr wrap="square">
            <a:spAutoFit/>
          </a:bodyPr>
          <a:lstStyle/>
          <a:p>
            <a:pPr algn="l" fontAlgn="base"/>
            <a:r>
              <a:rPr lang="en-IN" b="1" i="1" dirty="0">
                <a:solidFill>
                  <a:srgbClr val="273239"/>
                </a:solidFill>
                <a:effectLst/>
                <a:latin typeface="urw-din"/>
              </a:rPr>
              <a:t>Method Definition:</a:t>
            </a:r>
            <a:r>
              <a:rPr lang="en-IN" b="0" i="1" dirty="0">
                <a:solidFill>
                  <a:srgbClr val="273239"/>
                </a:solidFill>
                <a:effectLst/>
                <a:latin typeface="urw-din"/>
              </a:rPr>
              <a:t> def map[B](f: (A) =&gt; B): </a:t>
            </a:r>
            <a:r>
              <a:rPr lang="en-IN" b="0" i="1" dirty="0" err="1">
                <a:solidFill>
                  <a:srgbClr val="273239"/>
                </a:solidFill>
                <a:effectLst/>
                <a:latin typeface="urw-din"/>
              </a:rPr>
              <a:t>immutable.Set</a:t>
            </a:r>
            <a:r>
              <a:rPr lang="en-IN" b="0" i="1" dirty="0">
                <a:solidFill>
                  <a:srgbClr val="273239"/>
                </a:solidFill>
                <a:effectLst/>
                <a:latin typeface="urw-din"/>
              </a:rPr>
              <a:t>[B]</a:t>
            </a:r>
          </a:p>
          <a:p>
            <a:br>
              <a:rPr lang="en-IN" b="0" i="1" dirty="0">
                <a:solidFill>
                  <a:srgbClr val="273239"/>
                </a:solidFill>
                <a:effectLst/>
                <a:latin typeface="urw-din"/>
              </a:rPr>
            </a:br>
            <a:endParaRPr lang="en-IN" dirty="0"/>
          </a:p>
        </p:txBody>
      </p:sp>
      <p:sp>
        <p:nvSpPr>
          <p:cNvPr id="10" name="TextBox 9">
            <a:extLst>
              <a:ext uri="{FF2B5EF4-FFF2-40B4-BE49-F238E27FC236}">
                <a16:creationId xmlns:a16="http://schemas.microsoft.com/office/drawing/2014/main" id="{9C3C8EA5-ABF3-4EB3-A5F3-6475BD1CAE33}"/>
              </a:ext>
            </a:extLst>
          </p:cNvPr>
          <p:cNvSpPr txBox="1"/>
          <p:nvPr/>
        </p:nvSpPr>
        <p:spPr>
          <a:xfrm>
            <a:off x="2871926" y="2298447"/>
            <a:ext cx="5774923" cy="3416320"/>
          </a:xfrm>
          <a:prstGeom prst="rect">
            <a:avLst/>
          </a:prstGeom>
          <a:noFill/>
        </p:spPr>
        <p:txBody>
          <a:bodyPr wrap="square">
            <a:spAutoFit/>
          </a:bodyPr>
          <a:lstStyle/>
          <a:p>
            <a:r>
              <a:rPr lang="en-IN" dirty="0"/>
              <a:t>object </a:t>
            </a:r>
            <a:r>
              <a:rPr lang="en-IN" dirty="0" err="1"/>
              <a:t>Scala_Collection_Maps_new</a:t>
            </a:r>
            <a:r>
              <a:rPr lang="en-IN" dirty="0"/>
              <a:t> {</a:t>
            </a:r>
          </a:p>
          <a:p>
            <a:r>
              <a:rPr lang="en-IN" dirty="0"/>
              <a:t>  def main(</a:t>
            </a:r>
            <a:r>
              <a:rPr lang="en-IN" dirty="0" err="1"/>
              <a:t>args</a:t>
            </a:r>
            <a:r>
              <a:rPr lang="en-IN" dirty="0"/>
              <a:t>: Array[String]): Unit = {</a:t>
            </a:r>
          </a:p>
          <a:p>
            <a:r>
              <a:rPr lang="en-IN" dirty="0"/>
              <a:t>//    Creating a set</a:t>
            </a:r>
          </a:p>
          <a:p>
            <a:r>
              <a:rPr lang="en-IN" dirty="0"/>
              <a:t>    </a:t>
            </a:r>
            <a:r>
              <a:rPr lang="en-IN" dirty="0" err="1"/>
              <a:t>val</a:t>
            </a:r>
            <a:r>
              <a:rPr lang="en-IN" dirty="0"/>
              <a:t> s1 = Set(5, 1, 3, 2, 4)</a:t>
            </a:r>
          </a:p>
          <a:p>
            <a:r>
              <a:rPr lang="en-IN" dirty="0"/>
              <a:t>    // Applying map method</a:t>
            </a:r>
          </a:p>
          <a:p>
            <a:r>
              <a:rPr lang="en-IN" dirty="0"/>
              <a:t>//    </a:t>
            </a:r>
            <a:r>
              <a:rPr lang="en-IN" dirty="0" err="1"/>
              <a:t>val</a:t>
            </a:r>
            <a:r>
              <a:rPr lang="en-IN" dirty="0"/>
              <a:t> result = s1.map(x =&gt; x*x)</a:t>
            </a:r>
          </a:p>
          <a:p>
            <a:r>
              <a:rPr lang="en-IN" dirty="0"/>
              <a:t>    </a:t>
            </a:r>
            <a:r>
              <a:rPr lang="en-IN" dirty="0" err="1"/>
              <a:t>val</a:t>
            </a:r>
            <a:r>
              <a:rPr lang="en-IN" dirty="0"/>
              <a:t> result1 = s1.map(x =&gt; x+2)</a:t>
            </a:r>
          </a:p>
          <a:p>
            <a:r>
              <a:rPr lang="en-IN" dirty="0"/>
              <a:t>   // Display output</a:t>
            </a:r>
          </a:p>
          <a:p>
            <a:r>
              <a:rPr lang="en-IN" dirty="0"/>
              <a:t>//    </a:t>
            </a:r>
            <a:r>
              <a:rPr lang="en-IN" dirty="0" err="1"/>
              <a:t>println</a:t>
            </a:r>
            <a:r>
              <a:rPr lang="en-IN" dirty="0"/>
              <a:t>(result)</a:t>
            </a:r>
          </a:p>
          <a:p>
            <a:r>
              <a:rPr lang="en-IN" dirty="0"/>
              <a:t>    </a:t>
            </a:r>
            <a:r>
              <a:rPr lang="en-IN" dirty="0" err="1"/>
              <a:t>println</a:t>
            </a:r>
            <a:r>
              <a:rPr lang="en-IN" dirty="0"/>
              <a:t>(result1)</a:t>
            </a:r>
          </a:p>
          <a:p>
            <a:r>
              <a:rPr lang="en-IN" dirty="0"/>
              <a:t>  }</a:t>
            </a:r>
          </a:p>
          <a:p>
            <a:r>
              <a:rPr lang="en-IN" dirty="0"/>
              <a:t>}</a:t>
            </a:r>
          </a:p>
        </p:txBody>
      </p:sp>
    </p:spTree>
    <p:extLst>
      <p:ext uri="{BB962C8B-B14F-4D97-AF65-F5344CB8AC3E}">
        <p14:creationId xmlns:p14="http://schemas.microsoft.com/office/powerpoint/2010/main" val="328615748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FDBA9EF-863B-4B4E-98F0-2483A8295A4F}"/>
              </a:ext>
            </a:extLst>
          </p:cNvPr>
          <p:cNvSpPr txBox="1"/>
          <p:nvPr/>
        </p:nvSpPr>
        <p:spPr>
          <a:xfrm>
            <a:off x="652508" y="183757"/>
            <a:ext cx="4572000" cy="369332"/>
          </a:xfrm>
          <a:prstGeom prst="rect">
            <a:avLst/>
          </a:prstGeom>
          <a:noFill/>
        </p:spPr>
        <p:txBody>
          <a:bodyPr wrap="square">
            <a:spAutoFit/>
          </a:bodyPr>
          <a:lstStyle/>
          <a:p>
            <a:pPr algn="l" fontAlgn="base"/>
            <a:r>
              <a:rPr lang="en-IN" b="1" i="0" dirty="0">
                <a:solidFill>
                  <a:srgbClr val="273239"/>
                </a:solidFill>
                <a:effectLst/>
                <a:latin typeface="sofia-pro"/>
              </a:rPr>
              <a:t>Scala Map</a:t>
            </a:r>
          </a:p>
        </p:txBody>
      </p:sp>
      <p:sp>
        <p:nvSpPr>
          <p:cNvPr id="5" name="TextBox 4">
            <a:extLst>
              <a:ext uri="{FF2B5EF4-FFF2-40B4-BE49-F238E27FC236}">
                <a16:creationId xmlns:a16="http://schemas.microsoft.com/office/drawing/2014/main" id="{7500127E-2697-446C-83AC-F7DC213ACE4F}"/>
              </a:ext>
            </a:extLst>
          </p:cNvPr>
          <p:cNvSpPr txBox="1"/>
          <p:nvPr/>
        </p:nvSpPr>
        <p:spPr>
          <a:xfrm>
            <a:off x="2246050" y="183757"/>
            <a:ext cx="6516210" cy="2031325"/>
          </a:xfrm>
          <a:prstGeom prst="rect">
            <a:avLst/>
          </a:prstGeom>
          <a:noFill/>
        </p:spPr>
        <p:txBody>
          <a:bodyPr wrap="square">
            <a:spAutoFit/>
          </a:bodyPr>
          <a:lstStyle/>
          <a:p>
            <a:r>
              <a:rPr lang="en-US" b="1" i="0" dirty="0">
                <a:solidFill>
                  <a:srgbClr val="273239"/>
                </a:solidFill>
                <a:effectLst/>
                <a:latin typeface="urw-din"/>
              </a:rPr>
              <a:t>Map</a:t>
            </a:r>
            <a:r>
              <a:rPr lang="en-US" b="0" i="0" dirty="0">
                <a:solidFill>
                  <a:srgbClr val="273239"/>
                </a:solidFill>
                <a:effectLst/>
                <a:latin typeface="urw-din"/>
              </a:rPr>
              <a:t> is a collection of key-value pairs. In other words, it is similar to dictionary. Keys are always unique while values need not be unique. Key-value pairs can have any data type. However, data type once used for any key and value must be consistent throughout. Maps are classified into two types: </a:t>
            </a:r>
            <a:r>
              <a:rPr lang="en-US" b="0" i="1" dirty="0">
                <a:solidFill>
                  <a:srgbClr val="273239"/>
                </a:solidFill>
                <a:effectLst/>
                <a:latin typeface="urw-din"/>
              </a:rPr>
              <a:t>mutable</a:t>
            </a:r>
            <a:r>
              <a:rPr lang="en-US" b="0" i="0" dirty="0">
                <a:solidFill>
                  <a:srgbClr val="273239"/>
                </a:solidFill>
                <a:effectLst/>
                <a:latin typeface="urw-din"/>
              </a:rPr>
              <a:t> and </a:t>
            </a:r>
            <a:r>
              <a:rPr lang="en-US" b="0" i="1" dirty="0">
                <a:solidFill>
                  <a:srgbClr val="273239"/>
                </a:solidFill>
                <a:effectLst/>
                <a:latin typeface="urw-din"/>
              </a:rPr>
              <a:t>immutable</a:t>
            </a:r>
            <a:r>
              <a:rPr lang="en-US" b="0" i="0" dirty="0">
                <a:solidFill>
                  <a:srgbClr val="273239"/>
                </a:solidFill>
                <a:effectLst/>
                <a:latin typeface="urw-din"/>
              </a:rPr>
              <a:t>. By default Scala uses immutable Map. In order to use mutable Map, we must import </a:t>
            </a:r>
            <a:r>
              <a:rPr lang="en-US" b="1" i="0" dirty="0" err="1">
                <a:solidFill>
                  <a:srgbClr val="273239"/>
                </a:solidFill>
                <a:effectLst/>
                <a:latin typeface="urw-din"/>
              </a:rPr>
              <a:t>scala.collection.mutable.Map</a:t>
            </a:r>
            <a:r>
              <a:rPr lang="en-US" b="0" i="0" dirty="0">
                <a:solidFill>
                  <a:srgbClr val="273239"/>
                </a:solidFill>
                <a:effectLst/>
                <a:latin typeface="urw-din"/>
              </a:rPr>
              <a:t> class explicitly.</a:t>
            </a:r>
            <a:endParaRPr lang="en-IN" dirty="0"/>
          </a:p>
        </p:txBody>
      </p:sp>
      <p:sp>
        <p:nvSpPr>
          <p:cNvPr id="7" name="TextBox 6">
            <a:extLst>
              <a:ext uri="{FF2B5EF4-FFF2-40B4-BE49-F238E27FC236}">
                <a16:creationId xmlns:a16="http://schemas.microsoft.com/office/drawing/2014/main" id="{BBE4373B-560D-4385-A8E8-A17C821FD340}"/>
              </a:ext>
            </a:extLst>
          </p:cNvPr>
          <p:cNvSpPr txBox="1"/>
          <p:nvPr/>
        </p:nvSpPr>
        <p:spPr>
          <a:xfrm>
            <a:off x="195308" y="2403096"/>
            <a:ext cx="4572000" cy="369332"/>
          </a:xfrm>
          <a:prstGeom prst="rect">
            <a:avLst/>
          </a:prstGeom>
          <a:noFill/>
        </p:spPr>
        <p:txBody>
          <a:bodyPr wrap="square">
            <a:spAutoFit/>
          </a:bodyPr>
          <a:lstStyle/>
          <a:p>
            <a:r>
              <a:rPr lang="en-US" b="1" i="0" dirty="0">
                <a:solidFill>
                  <a:srgbClr val="273239"/>
                </a:solidFill>
                <a:effectLst/>
                <a:latin typeface="urw-din"/>
              </a:rPr>
              <a:t>How to create Scala Maps</a:t>
            </a:r>
            <a:endParaRPr lang="en-IN" dirty="0"/>
          </a:p>
        </p:txBody>
      </p:sp>
      <p:sp>
        <p:nvSpPr>
          <p:cNvPr id="10" name="TextBox 9">
            <a:extLst>
              <a:ext uri="{FF2B5EF4-FFF2-40B4-BE49-F238E27FC236}">
                <a16:creationId xmlns:a16="http://schemas.microsoft.com/office/drawing/2014/main" id="{B6B9830E-BF6F-479A-AB0F-616D9813AC58}"/>
              </a:ext>
            </a:extLst>
          </p:cNvPr>
          <p:cNvSpPr txBox="1"/>
          <p:nvPr/>
        </p:nvSpPr>
        <p:spPr>
          <a:xfrm>
            <a:off x="2912984" y="2772428"/>
            <a:ext cx="6035708" cy="2954655"/>
          </a:xfrm>
          <a:prstGeom prst="rect">
            <a:avLst/>
          </a:prstGeom>
          <a:noFill/>
        </p:spPr>
        <p:txBody>
          <a:bodyPr wrap="square">
            <a:spAutoFit/>
          </a:bodyPr>
          <a:lstStyle/>
          <a:p>
            <a:r>
              <a:rPr lang="en-IN" sz="1200" dirty="0"/>
              <a:t>object </a:t>
            </a:r>
            <a:r>
              <a:rPr lang="en-IN" sz="1200" dirty="0" err="1"/>
              <a:t>scala_collection_maps</a:t>
            </a:r>
            <a:r>
              <a:rPr lang="en-IN" sz="1200" dirty="0"/>
              <a:t> {</a:t>
            </a:r>
          </a:p>
          <a:p>
            <a:r>
              <a:rPr lang="en-IN" sz="1200" dirty="0"/>
              <a:t>  def main(</a:t>
            </a:r>
            <a:r>
              <a:rPr lang="en-IN" sz="1200" dirty="0" err="1"/>
              <a:t>args</a:t>
            </a:r>
            <a:r>
              <a:rPr lang="en-IN" sz="1200" dirty="0"/>
              <a:t>: array[string]): unit = {</a:t>
            </a:r>
          </a:p>
          <a:p>
            <a:r>
              <a:rPr lang="en-IN" sz="1200" dirty="0"/>
              <a:t>//    var </a:t>
            </a:r>
            <a:r>
              <a:rPr lang="en-IN" sz="1200" dirty="0" err="1"/>
              <a:t>name:vector</a:t>
            </a:r>
            <a:r>
              <a:rPr lang="en-IN" sz="1200" dirty="0"/>
              <a:t>[string] = vector("</a:t>
            </a:r>
            <a:r>
              <a:rPr lang="en-IN" sz="1200" dirty="0" err="1"/>
              <a:t>kapil</a:t>
            </a:r>
            <a:r>
              <a:rPr lang="en-IN" sz="1200" dirty="0"/>
              <a:t>","</a:t>
            </a:r>
            <a:r>
              <a:rPr lang="en-IN" sz="1200" dirty="0" err="1"/>
              <a:t>somesh</a:t>
            </a:r>
            <a:r>
              <a:rPr lang="en-IN" sz="1200" dirty="0"/>
              <a:t>","</a:t>
            </a:r>
            <a:r>
              <a:rPr lang="en-IN" sz="1200" dirty="0" err="1"/>
              <a:t>rohit</a:t>
            </a:r>
            <a:r>
              <a:rPr lang="en-IN" sz="1200" dirty="0"/>
              <a:t>","</a:t>
            </a:r>
            <a:r>
              <a:rPr lang="en-IN" sz="1200" dirty="0" err="1"/>
              <a:t>mohit</a:t>
            </a:r>
            <a:r>
              <a:rPr lang="en-IN" sz="1200" dirty="0"/>
              <a:t>") //or</a:t>
            </a:r>
          </a:p>
          <a:p>
            <a:r>
              <a:rPr lang="en-IN" sz="1200" dirty="0"/>
              <a:t>//    var </a:t>
            </a:r>
            <a:r>
              <a:rPr lang="en-IN" sz="1200" dirty="0" err="1"/>
              <a:t>rollnumber</a:t>
            </a:r>
            <a:r>
              <a:rPr lang="en-IN" sz="1200" dirty="0"/>
              <a:t> = vector(101,102,103,104,105)</a:t>
            </a:r>
          </a:p>
          <a:p>
            <a:r>
              <a:rPr lang="en-IN" sz="1200" dirty="0"/>
              <a:t>    var name =map((1,"kapil"),(2,"somesh"))</a:t>
            </a:r>
          </a:p>
          <a:p>
            <a:r>
              <a:rPr lang="en-IN" sz="1200" dirty="0"/>
              <a:t>// another way</a:t>
            </a:r>
          </a:p>
          <a:p>
            <a:r>
              <a:rPr lang="en-IN" sz="1200" dirty="0"/>
              <a:t>    var name2 = map(3-&gt;"somesh",4-&gt;"ball")</a:t>
            </a:r>
          </a:p>
          <a:p>
            <a:r>
              <a:rPr lang="en-IN" sz="1200" dirty="0"/>
              <a:t>    var </a:t>
            </a:r>
            <a:r>
              <a:rPr lang="en-IN" sz="1200" dirty="0" err="1"/>
              <a:t>newmap</a:t>
            </a:r>
            <a:r>
              <a:rPr lang="en-IN" sz="1200" dirty="0"/>
              <a:t> = name2+(5-&gt;"</a:t>
            </a:r>
            <a:r>
              <a:rPr lang="en-IN" sz="1200" dirty="0" err="1"/>
              <a:t>xyz</a:t>
            </a:r>
            <a:r>
              <a:rPr lang="en-IN" sz="1200" dirty="0"/>
              <a:t>")                  // adding a new element to map</a:t>
            </a:r>
          </a:p>
          <a:p>
            <a:r>
              <a:rPr lang="en-IN" sz="1200" dirty="0"/>
              <a:t>    var </a:t>
            </a:r>
            <a:r>
              <a:rPr lang="en-IN" sz="1200" dirty="0" err="1"/>
              <a:t>removeelement</a:t>
            </a:r>
            <a:r>
              <a:rPr lang="en-IN" sz="1200" dirty="0"/>
              <a:t> = newmap-4             //  // removing an element from map</a:t>
            </a:r>
          </a:p>
          <a:p>
            <a:r>
              <a:rPr lang="en-IN" sz="1200" dirty="0"/>
              <a:t>    </a:t>
            </a:r>
            <a:r>
              <a:rPr lang="en-IN" sz="1200" dirty="0" err="1"/>
              <a:t>println</a:t>
            </a:r>
            <a:r>
              <a:rPr lang="en-IN" sz="1200" dirty="0"/>
              <a:t>(name)</a:t>
            </a:r>
          </a:p>
          <a:p>
            <a:r>
              <a:rPr lang="en-IN" sz="1200" dirty="0"/>
              <a:t>    </a:t>
            </a:r>
            <a:r>
              <a:rPr lang="en-IN" sz="1200" dirty="0" err="1"/>
              <a:t>println</a:t>
            </a:r>
            <a:r>
              <a:rPr lang="en-IN" sz="1200" dirty="0"/>
              <a:t>(name2)</a:t>
            </a:r>
          </a:p>
          <a:p>
            <a:r>
              <a:rPr lang="en-IN" sz="1200" dirty="0"/>
              <a:t>    </a:t>
            </a:r>
            <a:r>
              <a:rPr lang="en-IN" sz="1200" dirty="0" err="1"/>
              <a:t>println</a:t>
            </a:r>
            <a:r>
              <a:rPr lang="en-IN" sz="1200" dirty="0"/>
              <a:t>(</a:t>
            </a:r>
            <a:r>
              <a:rPr lang="en-IN" sz="1200" dirty="0" err="1"/>
              <a:t>newmap</a:t>
            </a:r>
            <a:r>
              <a:rPr lang="en-IN" sz="1200" dirty="0"/>
              <a:t>)</a:t>
            </a:r>
          </a:p>
          <a:p>
            <a:r>
              <a:rPr lang="en-IN" sz="1200" dirty="0"/>
              <a:t>    </a:t>
            </a:r>
            <a:r>
              <a:rPr lang="en-IN" sz="1200" dirty="0" err="1"/>
              <a:t>println</a:t>
            </a:r>
            <a:r>
              <a:rPr lang="en-IN" sz="1200" dirty="0"/>
              <a:t>(</a:t>
            </a:r>
            <a:r>
              <a:rPr lang="en-IN" sz="1200" dirty="0" err="1"/>
              <a:t>removeelement</a:t>
            </a:r>
            <a:r>
              <a:rPr lang="en-IN" sz="1200" dirty="0"/>
              <a:t>)</a:t>
            </a:r>
          </a:p>
          <a:p>
            <a:r>
              <a:rPr lang="en-IN" sz="1200" dirty="0"/>
              <a:t>  }</a:t>
            </a:r>
          </a:p>
          <a:p>
            <a:r>
              <a:rPr lang="en-IN" dirty="0"/>
              <a:t>}</a:t>
            </a:r>
          </a:p>
        </p:txBody>
      </p:sp>
    </p:spTree>
    <p:extLst>
      <p:ext uri="{BB962C8B-B14F-4D97-AF65-F5344CB8AC3E}">
        <p14:creationId xmlns:p14="http://schemas.microsoft.com/office/powerpoint/2010/main" val="134673092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D7182C0-DCB7-4AD7-BAE1-8DF1959BDB46}"/>
              </a:ext>
            </a:extLst>
          </p:cNvPr>
          <p:cNvSpPr txBox="1"/>
          <p:nvPr/>
        </p:nvSpPr>
        <p:spPr>
          <a:xfrm>
            <a:off x="472736" y="0"/>
            <a:ext cx="8671264" cy="2031325"/>
          </a:xfrm>
          <a:prstGeom prst="rect">
            <a:avLst/>
          </a:prstGeom>
          <a:noFill/>
        </p:spPr>
        <p:txBody>
          <a:bodyPr wrap="square">
            <a:spAutoFit/>
          </a:bodyPr>
          <a:lstStyle/>
          <a:p>
            <a:r>
              <a:rPr lang="en-US" dirty="0"/>
              <a:t>Operations on a Scala Map</a:t>
            </a:r>
          </a:p>
          <a:p>
            <a:r>
              <a:rPr lang="en-US" dirty="0"/>
              <a:t>There are three basic operations we can carry out on a Map:</a:t>
            </a:r>
          </a:p>
          <a:p>
            <a:endParaRPr lang="en-US" dirty="0"/>
          </a:p>
          <a:p>
            <a:r>
              <a:rPr lang="en-US" dirty="0"/>
              <a:t>keys: In Scala Map, This method returns an </a:t>
            </a:r>
            <a:r>
              <a:rPr lang="en-US" dirty="0" err="1"/>
              <a:t>iterable</a:t>
            </a:r>
            <a:r>
              <a:rPr lang="en-US" dirty="0"/>
              <a:t> containing each key in the map.</a:t>
            </a:r>
          </a:p>
          <a:p>
            <a:r>
              <a:rPr lang="en-US" dirty="0"/>
              <a:t>values: Value method returns an </a:t>
            </a:r>
            <a:r>
              <a:rPr lang="en-US" dirty="0" err="1"/>
              <a:t>iterable</a:t>
            </a:r>
            <a:r>
              <a:rPr lang="en-US" dirty="0"/>
              <a:t> containing each value in the Scala map.</a:t>
            </a:r>
          </a:p>
          <a:p>
            <a:r>
              <a:rPr lang="en-US" dirty="0" err="1"/>
              <a:t>isEmpty</a:t>
            </a:r>
            <a:r>
              <a:rPr lang="en-US" dirty="0"/>
              <a:t>: This Scala map method returns true if the map is empty otherwise this returns false.</a:t>
            </a:r>
            <a:endParaRPr lang="en-IN" dirty="0"/>
          </a:p>
        </p:txBody>
      </p:sp>
      <p:sp>
        <p:nvSpPr>
          <p:cNvPr id="6" name="TextBox 5">
            <a:extLst>
              <a:ext uri="{FF2B5EF4-FFF2-40B4-BE49-F238E27FC236}">
                <a16:creationId xmlns:a16="http://schemas.microsoft.com/office/drawing/2014/main" id="{DE5F3D08-553A-43BB-8C34-5AE52778C347}"/>
              </a:ext>
            </a:extLst>
          </p:cNvPr>
          <p:cNvSpPr txBox="1"/>
          <p:nvPr/>
        </p:nvSpPr>
        <p:spPr>
          <a:xfrm>
            <a:off x="747944" y="2274838"/>
            <a:ext cx="6727054" cy="2308324"/>
          </a:xfrm>
          <a:prstGeom prst="rect">
            <a:avLst/>
          </a:prstGeom>
          <a:noFill/>
        </p:spPr>
        <p:txBody>
          <a:bodyPr wrap="square">
            <a:spAutoFit/>
          </a:bodyPr>
          <a:lstStyle/>
          <a:p>
            <a:r>
              <a:rPr lang="en-IN" dirty="0"/>
              <a:t>object </a:t>
            </a:r>
            <a:r>
              <a:rPr lang="en-IN" dirty="0" err="1"/>
              <a:t>Scala_Collection_Map_Accessing</a:t>
            </a:r>
            <a:r>
              <a:rPr lang="en-IN" dirty="0"/>
              <a:t> {</a:t>
            </a:r>
          </a:p>
          <a:p>
            <a:r>
              <a:rPr lang="en-IN" dirty="0"/>
              <a:t>  def main(</a:t>
            </a:r>
            <a:r>
              <a:rPr lang="en-IN" dirty="0" err="1"/>
              <a:t>args</a:t>
            </a:r>
            <a:r>
              <a:rPr lang="en-IN" dirty="0"/>
              <a:t>: Array[String]): Unit = {</a:t>
            </a:r>
          </a:p>
          <a:p>
            <a:r>
              <a:rPr lang="en-IN" dirty="0"/>
              <a:t>    var name2 = Map(3-&gt;"somesh",4-&gt;"Ball")</a:t>
            </a:r>
          </a:p>
          <a:p>
            <a:r>
              <a:rPr lang="en-IN" dirty="0"/>
              <a:t>    // Accessing score of Ajay</a:t>
            </a:r>
          </a:p>
          <a:p>
            <a:r>
              <a:rPr lang="en-IN" dirty="0"/>
              <a:t>    </a:t>
            </a:r>
            <a:r>
              <a:rPr lang="en-IN" dirty="0" err="1"/>
              <a:t>val</a:t>
            </a:r>
            <a:r>
              <a:rPr lang="en-IN" dirty="0"/>
              <a:t> Three= name2(3)</a:t>
            </a:r>
          </a:p>
          <a:p>
            <a:r>
              <a:rPr lang="en-IN" dirty="0"/>
              <a:t>    </a:t>
            </a:r>
            <a:r>
              <a:rPr lang="en-IN" dirty="0" err="1"/>
              <a:t>println</a:t>
            </a:r>
            <a:r>
              <a:rPr lang="en-IN" dirty="0"/>
              <a:t>(Three)</a:t>
            </a:r>
          </a:p>
          <a:p>
            <a:r>
              <a:rPr lang="en-IN" dirty="0"/>
              <a:t>  }</a:t>
            </a:r>
          </a:p>
          <a:p>
            <a:r>
              <a:rPr lang="en-IN" dirty="0"/>
              <a:t>}</a:t>
            </a:r>
          </a:p>
        </p:txBody>
      </p:sp>
      <p:sp>
        <p:nvSpPr>
          <p:cNvPr id="8" name="TextBox 7">
            <a:extLst>
              <a:ext uri="{FF2B5EF4-FFF2-40B4-BE49-F238E27FC236}">
                <a16:creationId xmlns:a16="http://schemas.microsoft.com/office/drawing/2014/main" id="{982D90D9-0B03-4DC6-890C-2CE59D82B237}"/>
              </a:ext>
            </a:extLst>
          </p:cNvPr>
          <p:cNvSpPr txBox="1"/>
          <p:nvPr/>
        </p:nvSpPr>
        <p:spPr>
          <a:xfrm>
            <a:off x="3937247" y="3906110"/>
            <a:ext cx="4922668" cy="2031325"/>
          </a:xfrm>
          <a:prstGeom prst="rect">
            <a:avLst/>
          </a:prstGeom>
          <a:noFill/>
        </p:spPr>
        <p:txBody>
          <a:bodyPr wrap="square">
            <a:spAutoFit/>
          </a:bodyPr>
          <a:lstStyle/>
          <a:p>
            <a:r>
              <a:rPr lang="en-US" dirty="0"/>
              <a:t>If we try to access value associated with the key “Kapil”, we will get an error because no such key is present in the Map. Therefore, it is recommended to use contains() function while accessing any value using key.</a:t>
            </a:r>
          </a:p>
          <a:p>
            <a:r>
              <a:rPr lang="en-US" dirty="0"/>
              <a:t>This function checks for the key in the Map. If the key is present then it returns true, false otherwise.</a:t>
            </a:r>
            <a:endParaRPr lang="en-IN" dirty="0"/>
          </a:p>
        </p:txBody>
      </p:sp>
    </p:spTree>
    <p:extLst>
      <p:ext uri="{BB962C8B-B14F-4D97-AF65-F5344CB8AC3E}">
        <p14:creationId xmlns:p14="http://schemas.microsoft.com/office/powerpoint/2010/main" val="66898529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02EE764-31E1-427F-9258-B93608BABA34}"/>
              </a:ext>
            </a:extLst>
          </p:cNvPr>
          <p:cNvSpPr txBox="1"/>
          <p:nvPr/>
        </p:nvSpPr>
        <p:spPr>
          <a:xfrm>
            <a:off x="863354" y="98485"/>
            <a:ext cx="7526044" cy="1754326"/>
          </a:xfrm>
          <a:prstGeom prst="rect">
            <a:avLst/>
          </a:prstGeom>
          <a:noFill/>
        </p:spPr>
        <p:txBody>
          <a:bodyPr wrap="square">
            <a:spAutoFit/>
          </a:bodyPr>
          <a:lstStyle/>
          <a:p>
            <a:r>
              <a:rPr lang="en-US" dirty="0"/>
              <a:t>Updating the values</a:t>
            </a:r>
          </a:p>
          <a:p>
            <a:r>
              <a:rPr lang="en-US" dirty="0"/>
              <a:t>If we try to update value of an immutable Map, Scala outputs an error. On the other hand, any changes made in value of any key in case of mutable Maps is accepted.</a:t>
            </a:r>
          </a:p>
          <a:p>
            <a:r>
              <a:rPr lang="en-US" dirty="0"/>
              <a:t>Example:</a:t>
            </a:r>
          </a:p>
          <a:p>
            <a:r>
              <a:rPr lang="en-US" dirty="0"/>
              <a:t>Updating immutable Map:</a:t>
            </a:r>
            <a:endParaRPr lang="en-IN" dirty="0"/>
          </a:p>
        </p:txBody>
      </p:sp>
      <p:sp>
        <p:nvSpPr>
          <p:cNvPr id="7" name="TextBox 6">
            <a:extLst>
              <a:ext uri="{FF2B5EF4-FFF2-40B4-BE49-F238E27FC236}">
                <a16:creationId xmlns:a16="http://schemas.microsoft.com/office/drawing/2014/main" id="{F5A84AAA-26FF-4351-B538-CBEF494E60E8}"/>
              </a:ext>
            </a:extLst>
          </p:cNvPr>
          <p:cNvSpPr txBox="1"/>
          <p:nvPr/>
        </p:nvSpPr>
        <p:spPr>
          <a:xfrm>
            <a:off x="958788" y="1997839"/>
            <a:ext cx="7861177" cy="2585323"/>
          </a:xfrm>
          <a:prstGeom prst="rect">
            <a:avLst/>
          </a:prstGeom>
          <a:noFill/>
        </p:spPr>
        <p:txBody>
          <a:bodyPr wrap="square">
            <a:spAutoFit/>
          </a:bodyPr>
          <a:lstStyle/>
          <a:p>
            <a:r>
              <a:rPr lang="en-IN" dirty="0"/>
              <a:t>object </a:t>
            </a:r>
            <a:r>
              <a:rPr lang="en-IN" dirty="0" err="1"/>
              <a:t>Scala_Collections_Map_Updating</a:t>
            </a:r>
            <a:r>
              <a:rPr lang="en-IN" dirty="0"/>
              <a:t> {</a:t>
            </a:r>
          </a:p>
          <a:p>
            <a:r>
              <a:rPr lang="en-IN" dirty="0"/>
              <a:t>  def main(</a:t>
            </a:r>
            <a:r>
              <a:rPr lang="en-IN" dirty="0" err="1"/>
              <a:t>args</a:t>
            </a:r>
            <a:r>
              <a:rPr lang="en-IN" dirty="0"/>
              <a:t>: Array[String]): Unit = {</a:t>
            </a:r>
          </a:p>
          <a:p>
            <a:r>
              <a:rPr lang="en-IN" dirty="0"/>
              <a:t>    </a:t>
            </a:r>
            <a:r>
              <a:rPr lang="en-IN" dirty="0" err="1"/>
              <a:t>val</a:t>
            </a:r>
            <a:r>
              <a:rPr lang="en-IN" dirty="0"/>
              <a:t> </a:t>
            </a:r>
            <a:r>
              <a:rPr lang="en-IN" dirty="0" err="1"/>
              <a:t>mapIm</a:t>
            </a:r>
            <a:r>
              <a:rPr lang="en-IN" dirty="0"/>
              <a:t> = Map("Ajay" -&gt; 30,"Bhavesh" -&gt; 20,"Charlie" -&gt; 50)</a:t>
            </a:r>
          </a:p>
          <a:p>
            <a:r>
              <a:rPr lang="en-IN" dirty="0"/>
              <a:t>    </a:t>
            </a:r>
            <a:r>
              <a:rPr lang="en-IN" dirty="0" err="1"/>
              <a:t>println</a:t>
            </a:r>
            <a:r>
              <a:rPr lang="en-IN" dirty="0"/>
              <a:t>(</a:t>
            </a:r>
            <a:r>
              <a:rPr lang="en-IN" dirty="0" err="1"/>
              <a:t>mapIm</a:t>
            </a:r>
            <a:r>
              <a:rPr lang="en-IN" dirty="0"/>
              <a:t>)</a:t>
            </a:r>
          </a:p>
          <a:p>
            <a:r>
              <a:rPr lang="en-IN" dirty="0"/>
              <a:t>    //Updating</a:t>
            </a:r>
          </a:p>
          <a:p>
            <a:r>
              <a:rPr lang="en-IN" dirty="0"/>
              <a:t>    </a:t>
            </a:r>
            <a:r>
              <a:rPr lang="en-IN" dirty="0" err="1"/>
              <a:t>mapIm</a:t>
            </a:r>
            <a:r>
              <a:rPr lang="en-IN" dirty="0"/>
              <a:t>("Ajay") = 10</a:t>
            </a:r>
          </a:p>
          <a:p>
            <a:r>
              <a:rPr lang="en-IN" dirty="0"/>
              <a:t>    </a:t>
            </a:r>
            <a:r>
              <a:rPr lang="en-IN" dirty="0" err="1"/>
              <a:t>println</a:t>
            </a:r>
            <a:r>
              <a:rPr lang="en-IN" dirty="0"/>
              <a:t>(</a:t>
            </a:r>
            <a:r>
              <a:rPr lang="en-IN" dirty="0" err="1"/>
              <a:t>mapIm</a:t>
            </a:r>
            <a:r>
              <a:rPr lang="en-IN" dirty="0"/>
              <a:t>)</a:t>
            </a:r>
          </a:p>
          <a:p>
            <a:r>
              <a:rPr lang="en-IN" dirty="0"/>
              <a:t>  }</a:t>
            </a:r>
          </a:p>
          <a:p>
            <a:r>
              <a:rPr lang="en-IN" dirty="0"/>
              <a:t>}</a:t>
            </a:r>
          </a:p>
        </p:txBody>
      </p:sp>
      <p:sp>
        <p:nvSpPr>
          <p:cNvPr id="10" name="TextBox 9">
            <a:extLst>
              <a:ext uri="{FF2B5EF4-FFF2-40B4-BE49-F238E27FC236}">
                <a16:creationId xmlns:a16="http://schemas.microsoft.com/office/drawing/2014/main" id="{ED0B6665-94DA-4264-A3F3-84427C5C9753}"/>
              </a:ext>
            </a:extLst>
          </p:cNvPr>
          <p:cNvSpPr txBox="1"/>
          <p:nvPr/>
        </p:nvSpPr>
        <p:spPr>
          <a:xfrm>
            <a:off x="2210541" y="3695330"/>
            <a:ext cx="7528264" cy="2862322"/>
          </a:xfrm>
          <a:prstGeom prst="rect">
            <a:avLst/>
          </a:prstGeom>
          <a:noFill/>
        </p:spPr>
        <p:txBody>
          <a:bodyPr wrap="square">
            <a:spAutoFit/>
          </a:bodyPr>
          <a:lstStyle/>
          <a:p>
            <a:endParaRPr lang="en-IN" dirty="0"/>
          </a:p>
          <a:p>
            <a:r>
              <a:rPr lang="en-IN" dirty="0"/>
              <a:t>        </a:t>
            </a:r>
            <a:r>
              <a:rPr lang="en-IN" dirty="0" err="1"/>
              <a:t>val</a:t>
            </a:r>
            <a:r>
              <a:rPr lang="en-IN" dirty="0"/>
              <a:t> </a:t>
            </a:r>
            <a:r>
              <a:rPr lang="en-IN" dirty="0" err="1"/>
              <a:t>mapMut</a:t>
            </a:r>
            <a:r>
              <a:rPr lang="en-IN" dirty="0"/>
              <a:t> = </a:t>
            </a:r>
            <a:r>
              <a:rPr lang="en-IN" dirty="0" err="1"/>
              <a:t>scala.collection.mutable.Map</a:t>
            </a:r>
            <a:r>
              <a:rPr lang="en-IN" dirty="0"/>
              <a:t>("Ajay" -&gt; 30,</a:t>
            </a:r>
          </a:p>
          <a:p>
            <a:r>
              <a:rPr lang="en-IN" dirty="0"/>
              <a:t>                                                  "Bhavesh" -&gt; 20, </a:t>
            </a:r>
          </a:p>
          <a:p>
            <a:r>
              <a:rPr lang="en-IN" dirty="0"/>
              <a:t>                                                  "Charlie" -&gt; 50)</a:t>
            </a:r>
          </a:p>
          <a:p>
            <a:r>
              <a:rPr lang="en-IN" dirty="0"/>
              <a:t>        </a:t>
            </a:r>
            <a:r>
              <a:rPr lang="en-IN" dirty="0" err="1"/>
              <a:t>println</a:t>
            </a:r>
            <a:r>
              <a:rPr lang="en-IN" dirty="0"/>
              <a:t>("Before Updating: " + </a:t>
            </a:r>
            <a:r>
              <a:rPr lang="en-IN" dirty="0" err="1"/>
              <a:t>mapMut</a:t>
            </a:r>
            <a:r>
              <a:rPr lang="en-IN" dirty="0"/>
              <a:t>)</a:t>
            </a:r>
          </a:p>
          <a:p>
            <a:r>
              <a:rPr lang="en-IN" dirty="0"/>
              <a:t>  </a:t>
            </a:r>
          </a:p>
          <a:p>
            <a:r>
              <a:rPr lang="en-IN" dirty="0"/>
              <a:t>        // Updating</a:t>
            </a:r>
          </a:p>
          <a:p>
            <a:r>
              <a:rPr lang="en-IN" dirty="0"/>
              <a:t>        </a:t>
            </a:r>
            <a:r>
              <a:rPr lang="en-IN" dirty="0" err="1"/>
              <a:t>mapMut</a:t>
            </a:r>
            <a:r>
              <a:rPr lang="en-IN" dirty="0"/>
              <a:t>("Ajay") = 10 </a:t>
            </a:r>
          </a:p>
          <a:p>
            <a:r>
              <a:rPr lang="en-IN" dirty="0"/>
              <a:t>  </a:t>
            </a:r>
          </a:p>
          <a:p>
            <a:r>
              <a:rPr lang="en-IN" dirty="0"/>
              <a:t>        </a:t>
            </a:r>
            <a:r>
              <a:rPr lang="en-IN" dirty="0" err="1"/>
              <a:t>println</a:t>
            </a:r>
            <a:r>
              <a:rPr lang="en-IN" dirty="0"/>
              <a:t>("After Updating: " + </a:t>
            </a:r>
            <a:r>
              <a:rPr lang="en-IN" dirty="0" err="1"/>
              <a:t>mapMut</a:t>
            </a:r>
            <a:r>
              <a:rPr lang="en-IN" dirty="0"/>
              <a:t>)</a:t>
            </a:r>
          </a:p>
        </p:txBody>
      </p:sp>
    </p:spTree>
    <p:extLst>
      <p:ext uri="{BB962C8B-B14F-4D97-AF65-F5344CB8AC3E}">
        <p14:creationId xmlns:p14="http://schemas.microsoft.com/office/powerpoint/2010/main" val="28175930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67991159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EAF8202-0363-41D8-8B21-6EF16A25617F}"/>
              </a:ext>
            </a:extLst>
          </p:cNvPr>
          <p:cNvSpPr txBox="1"/>
          <p:nvPr/>
        </p:nvSpPr>
        <p:spPr>
          <a:xfrm>
            <a:off x="377301" y="478394"/>
            <a:ext cx="7976586" cy="2585323"/>
          </a:xfrm>
          <a:prstGeom prst="rect">
            <a:avLst/>
          </a:prstGeom>
          <a:noFill/>
        </p:spPr>
        <p:txBody>
          <a:bodyPr wrap="square">
            <a:spAutoFit/>
          </a:bodyPr>
          <a:lstStyle/>
          <a:p>
            <a:pPr algn="just"/>
            <a:r>
              <a:rPr lang="en-US" b="0" i="0" dirty="0">
                <a:solidFill>
                  <a:srgbClr val="FF0000"/>
                </a:solidFill>
                <a:effectLst/>
                <a:latin typeface="erdana"/>
              </a:rPr>
              <a:t>Scala Access Modifier</a:t>
            </a:r>
          </a:p>
          <a:p>
            <a:pPr algn="just"/>
            <a:r>
              <a:rPr lang="en-US" b="0" i="0" dirty="0">
                <a:solidFill>
                  <a:srgbClr val="333333"/>
                </a:solidFill>
                <a:effectLst/>
                <a:latin typeface="inter-regular"/>
              </a:rPr>
              <a:t>Access modifier is used to define accessibility of data and our code to the outside world. You can apply accessibly to classes, traits, data members, member methods and constructors etc. Scala provides least accessibility to access to all. You can apply any access modifier to your code according to your application requirement.</a:t>
            </a:r>
          </a:p>
          <a:p>
            <a:pPr algn="just"/>
            <a:r>
              <a:rPr lang="en-US" b="0" i="0" dirty="0">
                <a:solidFill>
                  <a:srgbClr val="333333"/>
                </a:solidFill>
                <a:effectLst/>
                <a:latin typeface="inter-regular"/>
              </a:rPr>
              <a:t>Scala provides only three types of access modifiers, which are given below:</a:t>
            </a:r>
          </a:p>
          <a:p>
            <a:pPr algn="just">
              <a:buFont typeface="+mj-lt"/>
              <a:buAutoNum type="arabicPeriod"/>
            </a:pPr>
            <a:r>
              <a:rPr lang="en-US" b="0" i="0" dirty="0">
                <a:solidFill>
                  <a:srgbClr val="000000"/>
                </a:solidFill>
                <a:effectLst/>
                <a:latin typeface="inter-regular"/>
              </a:rPr>
              <a:t>No modifier</a:t>
            </a:r>
          </a:p>
          <a:p>
            <a:pPr algn="just">
              <a:buFont typeface="+mj-lt"/>
              <a:buAutoNum type="arabicPeriod"/>
            </a:pPr>
            <a:r>
              <a:rPr lang="en-US" b="0" i="0" dirty="0">
                <a:solidFill>
                  <a:srgbClr val="000000"/>
                </a:solidFill>
                <a:effectLst/>
                <a:latin typeface="inter-regular"/>
              </a:rPr>
              <a:t>Protected</a:t>
            </a:r>
          </a:p>
          <a:p>
            <a:pPr algn="just">
              <a:buFont typeface="+mj-lt"/>
              <a:buAutoNum type="arabicPeriod"/>
            </a:pPr>
            <a:r>
              <a:rPr lang="en-US" b="0" i="0" dirty="0">
                <a:solidFill>
                  <a:srgbClr val="000000"/>
                </a:solidFill>
                <a:effectLst/>
                <a:latin typeface="inter-regular"/>
              </a:rPr>
              <a:t>Private</a:t>
            </a:r>
          </a:p>
        </p:txBody>
      </p:sp>
      <p:sp>
        <p:nvSpPr>
          <p:cNvPr id="5" name="TextBox 4">
            <a:extLst>
              <a:ext uri="{FF2B5EF4-FFF2-40B4-BE49-F238E27FC236}">
                <a16:creationId xmlns:a16="http://schemas.microsoft.com/office/drawing/2014/main" id="{C777CA34-3EC8-438E-8449-CA5899E6B74C}"/>
              </a:ext>
            </a:extLst>
          </p:cNvPr>
          <p:cNvSpPr txBox="1"/>
          <p:nvPr/>
        </p:nvSpPr>
        <p:spPr>
          <a:xfrm>
            <a:off x="0" y="3264269"/>
            <a:ext cx="8491492" cy="1200329"/>
          </a:xfrm>
          <a:prstGeom prst="rect">
            <a:avLst/>
          </a:prstGeom>
          <a:noFill/>
        </p:spPr>
        <p:txBody>
          <a:bodyPr wrap="square">
            <a:spAutoFit/>
          </a:bodyPr>
          <a:lstStyle/>
          <a:p>
            <a:pPr algn="just"/>
            <a:r>
              <a:rPr lang="en-US" b="0" i="0" dirty="0">
                <a:solidFill>
                  <a:srgbClr val="610B38"/>
                </a:solidFill>
                <a:effectLst/>
                <a:latin typeface="erdana"/>
              </a:rPr>
              <a:t>Scala Example: Private Access Modifier</a:t>
            </a:r>
          </a:p>
          <a:p>
            <a:pPr algn="just"/>
            <a:r>
              <a:rPr lang="en-US" b="0" i="0" dirty="0">
                <a:solidFill>
                  <a:srgbClr val="333333"/>
                </a:solidFill>
                <a:effectLst/>
                <a:latin typeface="inter-regular"/>
              </a:rPr>
              <a:t>In </a:t>
            </a:r>
            <a:r>
              <a:rPr lang="en-US" b="0" i="0" dirty="0" err="1">
                <a:solidFill>
                  <a:srgbClr val="333333"/>
                </a:solidFill>
                <a:effectLst/>
                <a:latin typeface="inter-regular"/>
              </a:rPr>
              <a:t>scala</a:t>
            </a:r>
            <a:r>
              <a:rPr lang="en-US" b="0" i="0" dirty="0">
                <a:solidFill>
                  <a:srgbClr val="333333"/>
                </a:solidFill>
                <a:effectLst/>
                <a:latin typeface="inter-regular"/>
              </a:rPr>
              <a:t>, private access modifier is used to make data accessible only within class in which it is declared. It is most restricted and keeps your data in limited scope. Private data members does not inherit into subclasses.</a:t>
            </a:r>
          </a:p>
        </p:txBody>
      </p:sp>
    </p:spTree>
    <p:extLst>
      <p:ext uri="{BB962C8B-B14F-4D97-AF65-F5344CB8AC3E}">
        <p14:creationId xmlns:p14="http://schemas.microsoft.com/office/powerpoint/2010/main" val="398110148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DDE7DF6-930E-4B3B-A015-F7FC932E1B3D}"/>
              </a:ext>
            </a:extLst>
          </p:cNvPr>
          <p:cNvSpPr txBox="1"/>
          <p:nvPr/>
        </p:nvSpPr>
        <p:spPr>
          <a:xfrm>
            <a:off x="79899" y="334638"/>
            <a:ext cx="8491492" cy="1200329"/>
          </a:xfrm>
          <a:prstGeom prst="rect">
            <a:avLst/>
          </a:prstGeom>
          <a:noFill/>
        </p:spPr>
        <p:txBody>
          <a:bodyPr wrap="square">
            <a:spAutoFit/>
          </a:bodyPr>
          <a:lstStyle/>
          <a:p>
            <a:pPr algn="just"/>
            <a:r>
              <a:rPr lang="en-US" b="0" i="0" dirty="0">
                <a:solidFill>
                  <a:srgbClr val="610B38"/>
                </a:solidFill>
                <a:effectLst/>
                <a:latin typeface="erdana"/>
              </a:rPr>
              <a:t>Scala Example: Private Access Modifier</a:t>
            </a:r>
          </a:p>
          <a:p>
            <a:pPr algn="just"/>
            <a:r>
              <a:rPr lang="en-US" b="0" i="0" dirty="0">
                <a:solidFill>
                  <a:srgbClr val="333333"/>
                </a:solidFill>
                <a:effectLst/>
                <a:latin typeface="inter-regular"/>
              </a:rPr>
              <a:t>In </a:t>
            </a:r>
            <a:r>
              <a:rPr lang="en-US" b="0" i="0" dirty="0" err="1">
                <a:solidFill>
                  <a:srgbClr val="333333"/>
                </a:solidFill>
                <a:effectLst/>
                <a:latin typeface="inter-regular"/>
              </a:rPr>
              <a:t>scala</a:t>
            </a:r>
            <a:r>
              <a:rPr lang="en-US" b="0" i="0" dirty="0">
                <a:solidFill>
                  <a:srgbClr val="333333"/>
                </a:solidFill>
                <a:effectLst/>
                <a:latin typeface="inter-regular"/>
              </a:rPr>
              <a:t>, private access modifier is used to make data accessible only within class in which it is declared. It is most restricted and keeps your data in limited scope. Private data members does not inherit into subclasses.</a:t>
            </a:r>
          </a:p>
        </p:txBody>
      </p:sp>
      <p:sp>
        <p:nvSpPr>
          <p:cNvPr id="4" name="TextBox 3">
            <a:extLst>
              <a:ext uri="{FF2B5EF4-FFF2-40B4-BE49-F238E27FC236}">
                <a16:creationId xmlns:a16="http://schemas.microsoft.com/office/drawing/2014/main" id="{7EB251A6-D025-4C41-9F68-309554110720}"/>
              </a:ext>
            </a:extLst>
          </p:cNvPr>
          <p:cNvSpPr txBox="1"/>
          <p:nvPr/>
        </p:nvSpPr>
        <p:spPr>
          <a:xfrm>
            <a:off x="221942" y="1626185"/>
            <a:ext cx="8207406" cy="4247317"/>
          </a:xfrm>
          <a:prstGeom prst="rect">
            <a:avLst/>
          </a:prstGeom>
          <a:noFill/>
        </p:spPr>
        <p:txBody>
          <a:bodyPr wrap="square">
            <a:spAutoFit/>
          </a:bodyPr>
          <a:lstStyle/>
          <a:p>
            <a:r>
              <a:rPr lang="en-IN" dirty="0"/>
              <a:t>class </a:t>
            </a:r>
            <a:r>
              <a:rPr lang="en-IN" dirty="0" err="1"/>
              <a:t>Scala_Access_Modifier_Private</a:t>
            </a:r>
            <a:r>
              <a:rPr lang="en-IN" dirty="0"/>
              <a:t> {</a:t>
            </a:r>
          </a:p>
          <a:p>
            <a:r>
              <a:rPr lang="en-IN" dirty="0"/>
              <a:t>  private var a: Int = 10</a:t>
            </a:r>
          </a:p>
          <a:p>
            <a:endParaRPr lang="en-IN" dirty="0"/>
          </a:p>
          <a:p>
            <a:r>
              <a:rPr lang="en-IN" dirty="0"/>
              <a:t>  def show() {</a:t>
            </a:r>
          </a:p>
          <a:p>
            <a:r>
              <a:rPr lang="en-IN" dirty="0"/>
              <a:t>    </a:t>
            </a:r>
            <a:r>
              <a:rPr lang="en-IN" dirty="0" err="1"/>
              <a:t>println</a:t>
            </a:r>
            <a:r>
              <a:rPr lang="en-IN" dirty="0"/>
              <a:t>(a)</a:t>
            </a:r>
          </a:p>
          <a:p>
            <a:r>
              <a:rPr lang="en-IN" dirty="0"/>
              <a:t>  }</a:t>
            </a:r>
          </a:p>
          <a:p>
            <a:r>
              <a:rPr lang="en-IN" dirty="0"/>
              <a:t>}</a:t>
            </a:r>
          </a:p>
          <a:p>
            <a:r>
              <a:rPr lang="en-IN" dirty="0"/>
              <a:t>object  </a:t>
            </a:r>
            <a:r>
              <a:rPr lang="en-IN" dirty="0" err="1"/>
              <a:t>MainObject</a:t>
            </a:r>
            <a:r>
              <a:rPr lang="en-IN" dirty="0"/>
              <a:t>{</a:t>
            </a:r>
          </a:p>
          <a:p>
            <a:r>
              <a:rPr lang="en-IN" dirty="0"/>
              <a:t>  def main(</a:t>
            </a:r>
            <a:r>
              <a:rPr lang="en-IN" dirty="0" err="1"/>
              <a:t>args:Array</a:t>
            </a:r>
            <a:r>
              <a:rPr lang="en-IN" dirty="0"/>
              <a:t>[String]){</a:t>
            </a:r>
          </a:p>
          <a:p>
            <a:r>
              <a:rPr lang="en-IN" dirty="0"/>
              <a:t>    var p = new </a:t>
            </a:r>
            <a:r>
              <a:rPr lang="en-IN" dirty="0" err="1"/>
              <a:t>Scala_Access_Modifier_Private</a:t>
            </a:r>
            <a:r>
              <a:rPr lang="en-IN" dirty="0"/>
              <a:t>()</a:t>
            </a:r>
          </a:p>
          <a:p>
            <a:r>
              <a:rPr lang="en-IN" dirty="0"/>
              <a:t>    </a:t>
            </a:r>
            <a:r>
              <a:rPr lang="en-IN" dirty="0" err="1"/>
              <a:t>p.a</a:t>
            </a:r>
            <a:r>
              <a:rPr lang="en-IN" dirty="0"/>
              <a:t> = 12                                                          //variable a in class </a:t>
            </a:r>
            <a:r>
              <a:rPr lang="en-IN" dirty="0" err="1"/>
              <a:t>Scala_Access_Modifier_Private</a:t>
            </a:r>
            <a:r>
              <a:rPr lang="en-IN" dirty="0"/>
              <a:t> cannot be accessed in </a:t>
            </a:r>
            <a:r>
              <a:rPr lang="en-IN" dirty="0" err="1"/>
              <a:t>Scala_Access_Modifier_Private</a:t>
            </a:r>
            <a:endParaRPr lang="en-IN" dirty="0"/>
          </a:p>
          <a:p>
            <a:r>
              <a:rPr lang="en-IN" dirty="0"/>
              <a:t>    </a:t>
            </a:r>
            <a:r>
              <a:rPr lang="en-IN" dirty="0" err="1"/>
              <a:t>p.show</a:t>
            </a:r>
            <a:r>
              <a:rPr lang="en-IN" dirty="0"/>
              <a:t>()</a:t>
            </a:r>
          </a:p>
          <a:p>
            <a:r>
              <a:rPr lang="en-IN" dirty="0"/>
              <a:t>  }</a:t>
            </a:r>
          </a:p>
          <a:p>
            <a:r>
              <a:rPr lang="en-IN" dirty="0"/>
              <a:t>}</a:t>
            </a:r>
          </a:p>
        </p:txBody>
      </p:sp>
    </p:spTree>
    <p:extLst>
      <p:ext uri="{BB962C8B-B14F-4D97-AF65-F5344CB8AC3E}">
        <p14:creationId xmlns:p14="http://schemas.microsoft.com/office/powerpoint/2010/main" val="272575216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2EB9251-E20B-46C3-8F7E-9474C15ED096}"/>
              </a:ext>
            </a:extLst>
          </p:cNvPr>
          <p:cNvSpPr txBox="1"/>
          <p:nvPr/>
        </p:nvSpPr>
        <p:spPr>
          <a:xfrm>
            <a:off x="217502" y="233441"/>
            <a:ext cx="8669045" cy="923330"/>
          </a:xfrm>
          <a:prstGeom prst="rect">
            <a:avLst/>
          </a:prstGeom>
          <a:noFill/>
        </p:spPr>
        <p:txBody>
          <a:bodyPr wrap="square">
            <a:spAutoFit/>
          </a:bodyPr>
          <a:lstStyle/>
          <a:p>
            <a:pPr algn="just"/>
            <a:r>
              <a:rPr lang="en-US" b="0" i="0" dirty="0">
                <a:solidFill>
                  <a:srgbClr val="610B38"/>
                </a:solidFill>
                <a:effectLst/>
                <a:latin typeface="erdana"/>
              </a:rPr>
              <a:t>Scala Example: Protected Access Modifier</a:t>
            </a:r>
          </a:p>
          <a:p>
            <a:pPr algn="just"/>
            <a:r>
              <a:rPr lang="en-US" b="0" i="0" dirty="0">
                <a:solidFill>
                  <a:srgbClr val="333333"/>
                </a:solidFill>
                <a:effectLst/>
                <a:latin typeface="inter-regular"/>
              </a:rPr>
              <a:t>Protected access modifier is accessible only within class, sub class and companion object. Data members declared as protected are inherited in subclass. Let's see an example.</a:t>
            </a:r>
          </a:p>
        </p:txBody>
      </p:sp>
      <p:sp>
        <p:nvSpPr>
          <p:cNvPr id="4" name="Rectangle 1">
            <a:extLst>
              <a:ext uri="{FF2B5EF4-FFF2-40B4-BE49-F238E27FC236}">
                <a16:creationId xmlns:a16="http://schemas.microsoft.com/office/drawing/2014/main" id="{F9046345-31CF-4C97-BAE2-013E0D9CD6F7}"/>
              </a:ext>
            </a:extLst>
          </p:cNvPr>
          <p:cNvSpPr>
            <a:spLocks noChangeArrowheads="1"/>
          </p:cNvSpPr>
          <p:nvPr/>
        </p:nvSpPr>
        <p:spPr bwMode="auto">
          <a:xfrm>
            <a:off x="648070" y="2336047"/>
            <a:ext cx="6232124" cy="397031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rgbClr val="0033B3"/>
                </a:solidFill>
                <a:effectLst/>
                <a:latin typeface="JetBrains Mono"/>
              </a:rPr>
              <a:t>class </a:t>
            </a:r>
            <a:r>
              <a:rPr kumimoji="0" lang="en-US" altLang="en-US" sz="1300" b="0" i="0" u="none" strike="noStrike" cap="none" normalizeH="0" baseline="0" dirty="0" err="1">
                <a:ln>
                  <a:noFill/>
                </a:ln>
                <a:solidFill>
                  <a:srgbClr val="000000"/>
                </a:solidFill>
                <a:effectLst/>
                <a:latin typeface="JetBrains Mono"/>
              </a:rPr>
              <a:t>Scala_Procted_Access_Specifier</a:t>
            </a:r>
            <a:r>
              <a:rPr kumimoji="0" lang="en-US" altLang="en-US" sz="1300" b="0" i="0" u="none" strike="noStrike" cap="none" normalizeH="0" baseline="0" dirty="0">
                <a:ln>
                  <a:noFill/>
                </a:ln>
                <a:solidFill>
                  <a:srgbClr val="000000"/>
                </a:solidFill>
                <a:effectLst/>
                <a:latin typeface="JetBrains Mono"/>
              </a:rPr>
              <a:t> </a:t>
            </a:r>
            <a:r>
              <a:rPr kumimoji="0" lang="en-US" altLang="en-US" sz="1300" b="0" i="0" u="none" strike="noStrike" cap="none" normalizeH="0" baseline="0" dirty="0">
                <a:ln>
                  <a:noFill/>
                </a:ln>
                <a:solidFill>
                  <a:srgbClr val="080808"/>
                </a:solidFill>
                <a:effectLst/>
                <a:latin typeface="JetBrains Mono"/>
              </a:rPr>
              <a:t>{</a:t>
            </a:r>
            <a:br>
              <a:rPr kumimoji="0" lang="en-US" altLang="en-US" sz="1300" b="0" i="0" u="none" strike="noStrike" cap="none" normalizeH="0" baseline="0" dirty="0">
                <a:ln>
                  <a:noFill/>
                </a:ln>
                <a:solidFill>
                  <a:srgbClr val="080808"/>
                </a:solidFill>
                <a:effectLst/>
                <a:latin typeface="JetBrains Mono"/>
              </a:rPr>
            </a:br>
            <a:r>
              <a:rPr kumimoji="0" lang="en-US" altLang="en-US" sz="1300" b="0" i="0" u="none" strike="noStrike" cap="none" normalizeH="0" baseline="0" dirty="0">
                <a:ln>
                  <a:noFill/>
                </a:ln>
                <a:solidFill>
                  <a:srgbClr val="080808"/>
                </a:solidFill>
                <a:effectLst/>
                <a:latin typeface="JetBrains Mono"/>
              </a:rPr>
              <a:t>  </a:t>
            </a:r>
            <a:r>
              <a:rPr kumimoji="0" lang="en-US" altLang="en-US" sz="1300" b="0" i="0" u="none" strike="noStrike" cap="none" normalizeH="0" baseline="0" dirty="0">
                <a:ln>
                  <a:noFill/>
                </a:ln>
                <a:solidFill>
                  <a:srgbClr val="0033B3"/>
                </a:solidFill>
                <a:effectLst/>
                <a:latin typeface="JetBrains Mono"/>
              </a:rPr>
              <a:t>protected var </a:t>
            </a:r>
            <a:r>
              <a:rPr kumimoji="0" lang="en-US" altLang="en-US" sz="1300" b="0" i="1" u="none" strike="noStrike" cap="none" normalizeH="0" baseline="0" dirty="0">
                <a:ln>
                  <a:noFill/>
                </a:ln>
                <a:solidFill>
                  <a:srgbClr val="871094"/>
                </a:solidFill>
                <a:effectLst/>
                <a:latin typeface="JetBrains Mono"/>
              </a:rPr>
              <a:t>a</a:t>
            </a:r>
            <a:r>
              <a:rPr kumimoji="0" lang="en-US" altLang="en-US" sz="1300" b="0" i="0" u="none" strike="noStrike" cap="none" normalizeH="0" baseline="0" dirty="0">
                <a:ln>
                  <a:noFill/>
                </a:ln>
                <a:solidFill>
                  <a:srgbClr val="080808"/>
                </a:solidFill>
                <a:effectLst/>
                <a:latin typeface="JetBrains Mono"/>
              </a:rPr>
              <a:t>:Int = </a:t>
            </a:r>
            <a:r>
              <a:rPr kumimoji="0" lang="en-US" altLang="en-US" sz="1300" b="0" i="0" u="none" strike="noStrike" cap="none" normalizeH="0" baseline="0" dirty="0">
                <a:ln>
                  <a:noFill/>
                </a:ln>
                <a:solidFill>
                  <a:srgbClr val="1750EB"/>
                </a:solidFill>
                <a:effectLst/>
                <a:latin typeface="JetBrains Mono"/>
              </a:rPr>
              <a:t>10</a:t>
            </a:r>
            <a:br>
              <a:rPr kumimoji="0" lang="en-US" altLang="en-US" sz="1300" b="0" i="0" u="none" strike="noStrike" cap="none" normalizeH="0" baseline="0" dirty="0">
                <a:ln>
                  <a:noFill/>
                </a:ln>
                <a:solidFill>
                  <a:srgbClr val="1750EB"/>
                </a:solidFill>
                <a:effectLst/>
                <a:latin typeface="JetBrains Mono"/>
              </a:rPr>
            </a:br>
            <a:r>
              <a:rPr kumimoji="0" lang="en-US" altLang="en-US" sz="1300" b="0" i="0" u="none" strike="noStrike" cap="none" normalizeH="0" baseline="0" dirty="0">
                <a:ln>
                  <a:noFill/>
                </a:ln>
                <a:solidFill>
                  <a:srgbClr val="080808"/>
                </a:solidFill>
                <a:effectLst/>
                <a:latin typeface="JetBrains Mono"/>
              </a:rPr>
              <a:t>}</a:t>
            </a:r>
            <a:br>
              <a:rPr kumimoji="0" lang="en-US" altLang="en-US" sz="1300" b="0" i="0" u="none" strike="noStrike" cap="none" normalizeH="0" baseline="0" dirty="0">
                <a:ln>
                  <a:noFill/>
                </a:ln>
                <a:solidFill>
                  <a:srgbClr val="080808"/>
                </a:solidFill>
                <a:effectLst/>
                <a:latin typeface="JetBrains Mono"/>
              </a:rPr>
            </a:br>
            <a:r>
              <a:rPr kumimoji="0" lang="en-US" altLang="en-US" sz="1300" b="0" i="0" u="none" strike="noStrike" cap="none" normalizeH="0" baseline="0" dirty="0">
                <a:ln>
                  <a:noFill/>
                </a:ln>
                <a:solidFill>
                  <a:srgbClr val="0033B3"/>
                </a:solidFill>
                <a:effectLst/>
                <a:latin typeface="JetBrains Mono"/>
              </a:rPr>
              <a:t>class </a:t>
            </a:r>
            <a:r>
              <a:rPr kumimoji="0" lang="en-US" altLang="en-US" sz="1300" b="0" i="0" u="none" strike="noStrike" cap="none" normalizeH="0" baseline="0" dirty="0" err="1">
                <a:ln>
                  <a:noFill/>
                </a:ln>
                <a:solidFill>
                  <a:srgbClr val="000000"/>
                </a:solidFill>
                <a:effectLst/>
                <a:latin typeface="JetBrains Mono"/>
              </a:rPr>
              <a:t>SubClass</a:t>
            </a:r>
            <a:r>
              <a:rPr kumimoji="0" lang="en-US" altLang="en-US" sz="1300" b="0" i="0" u="none" strike="noStrike" cap="none" normalizeH="0" baseline="0" dirty="0">
                <a:ln>
                  <a:noFill/>
                </a:ln>
                <a:solidFill>
                  <a:srgbClr val="000000"/>
                </a:solidFill>
                <a:effectLst/>
                <a:latin typeface="JetBrains Mono"/>
              </a:rPr>
              <a:t> </a:t>
            </a:r>
            <a:r>
              <a:rPr kumimoji="0" lang="en-US" altLang="en-US" sz="1300" b="0" i="0" u="none" strike="noStrike" cap="none" normalizeH="0" baseline="0" dirty="0">
                <a:ln>
                  <a:noFill/>
                </a:ln>
                <a:solidFill>
                  <a:srgbClr val="0033B3"/>
                </a:solidFill>
                <a:effectLst/>
                <a:latin typeface="JetBrains Mono"/>
              </a:rPr>
              <a:t>extends </a:t>
            </a:r>
            <a:r>
              <a:rPr kumimoji="0" lang="en-US" altLang="en-US" sz="1300" b="0" i="0" u="none" strike="noStrike" cap="none" normalizeH="0" baseline="0" dirty="0" err="1">
                <a:ln>
                  <a:noFill/>
                </a:ln>
                <a:solidFill>
                  <a:srgbClr val="080808"/>
                </a:solidFill>
                <a:effectLst/>
                <a:latin typeface="JetBrains Mono"/>
              </a:rPr>
              <a:t>Scala_Procted_Access_Specifier</a:t>
            </a:r>
            <a:r>
              <a:rPr kumimoji="0" lang="en-US" altLang="en-US" sz="1300" b="0" i="0" u="none" strike="noStrike" cap="none" normalizeH="0" baseline="0" dirty="0">
                <a:ln>
                  <a:noFill/>
                </a:ln>
                <a:solidFill>
                  <a:srgbClr val="080808"/>
                </a:solidFill>
                <a:effectLst/>
                <a:latin typeface="JetBrains Mono"/>
              </a:rPr>
              <a:t>{</a:t>
            </a:r>
            <a:br>
              <a:rPr kumimoji="0" lang="en-US" altLang="en-US" sz="1300" b="0" i="0" u="none" strike="noStrike" cap="none" normalizeH="0" baseline="0" dirty="0">
                <a:ln>
                  <a:noFill/>
                </a:ln>
                <a:solidFill>
                  <a:srgbClr val="080808"/>
                </a:solidFill>
                <a:effectLst/>
                <a:latin typeface="JetBrains Mono"/>
              </a:rPr>
            </a:br>
            <a:r>
              <a:rPr kumimoji="0" lang="en-US" altLang="en-US" sz="1300" b="0" i="0" u="none" strike="noStrike" cap="none" normalizeH="0" baseline="0" dirty="0">
                <a:ln>
                  <a:noFill/>
                </a:ln>
                <a:solidFill>
                  <a:srgbClr val="080808"/>
                </a:solidFill>
                <a:effectLst/>
                <a:latin typeface="JetBrains Mono"/>
              </a:rPr>
              <a:t>  </a:t>
            </a:r>
            <a:r>
              <a:rPr kumimoji="0" lang="en-US" altLang="en-US" sz="1300" b="0" i="0" u="none" strike="noStrike" cap="none" normalizeH="0" baseline="0" dirty="0">
                <a:ln>
                  <a:noFill/>
                </a:ln>
                <a:solidFill>
                  <a:srgbClr val="0033B3"/>
                </a:solidFill>
                <a:effectLst/>
                <a:latin typeface="JetBrains Mono"/>
              </a:rPr>
              <a:t>def </a:t>
            </a:r>
            <a:r>
              <a:rPr kumimoji="0" lang="en-US" altLang="en-US" sz="1300" b="0" i="0" u="none" strike="noStrike" cap="none" normalizeH="0" baseline="0" dirty="0">
                <a:ln>
                  <a:noFill/>
                </a:ln>
                <a:solidFill>
                  <a:srgbClr val="00627A"/>
                </a:solidFill>
                <a:effectLst/>
                <a:latin typeface="JetBrains Mono"/>
              </a:rPr>
              <a:t>display</a:t>
            </a:r>
            <a:r>
              <a:rPr kumimoji="0" lang="en-US" altLang="en-US" sz="1300" b="0" i="0" u="none" strike="noStrike" cap="none" normalizeH="0" baseline="0" dirty="0">
                <a:ln>
                  <a:noFill/>
                </a:ln>
                <a:solidFill>
                  <a:srgbClr val="080808"/>
                </a:solidFill>
                <a:effectLst/>
                <a:latin typeface="JetBrains Mono"/>
              </a:rPr>
              <a:t>(){</a:t>
            </a:r>
            <a:br>
              <a:rPr kumimoji="0" lang="en-US" altLang="en-US" sz="1300" b="0" i="0" u="none" strike="noStrike" cap="none" normalizeH="0" baseline="0" dirty="0">
                <a:ln>
                  <a:noFill/>
                </a:ln>
                <a:solidFill>
                  <a:srgbClr val="080808"/>
                </a:solidFill>
                <a:effectLst/>
                <a:latin typeface="JetBrains Mono"/>
              </a:rPr>
            </a:br>
            <a:r>
              <a:rPr kumimoji="0" lang="en-US" altLang="en-US" sz="1300" b="0" i="0" u="none" strike="noStrike" cap="none" normalizeH="0" baseline="0" dirty="0">
                <a:ln>
                  <a:noFill/>
                </a:ln>
                <a:solidFill>
                  <a:srgbClr val="080808"/>
                </a:solidFill>
                <a:effectLst/>
                <a:latin typeface="JetBrains Mono"/>
              </a:rPr>
              <a:t>    </a:t>
            </a:r>
            <a:r>
              <a:rPr kumimoji="0" lang="en-US" altLang="en-US" sz="1300" b="0" i="1" u="none" strike="noStrike" cap="none" normalizeH="0" baseline="0" dirty="0" err="1">
                <a:ln>
                  <a:noFill/>
                </a:ln>
                <a:solidFill>
                  <a:srgbClr val="080808"/>
                </a:solidFill>
                <a:effectLst/>
                <a:latin typeface="JetBrains Mono"/>
              </a:rPr>
              <a:t>println</a:t>
            </a:r>
            <a:r>
              <a:rPr kumimoji="0" lang="en-US" altLang="en-US" sz="1300" b="0" i="0" u="none" strike="noStrike" cap="none" normalizeH="0" baseline="0" dirty="0">
                <a:ln>
                  <a:noFill/>
                </a:ln>
                <a:solidFill>
                  <a:srgbClr val="080808"/>
                </a:solidFill>
                <a:effectLst/>
                <a:latin typeface="JetBrains Mono"/>
              </a:rPr>
              <a:t>(</a:t>
            </a:r>
            <a:r>
              <a:rPr kumimoji="0" lang="en-US" altLang="en-US" sz="1300" b="0" i="0" u="none" strike="noStrike" cap="none" normalizeH="0" baseline="0" dirty="0">
                <a:ln>
                  <a:noFill/>
                </a:ln>
                <a:solidFill>
                  <a:srgbClr val="067D17"/>
                </a:solidFill>
                <a:effectLst/>
                <a:latin typeface="JetBrains Mono"/>
              </a:rPr>
              <a:t>"a = "</a:t>
            </a:r>
            <a:r>
              <a:rPr kumimoji="0" lang="en-US" altLang="en-US" sz="1300" b="0" i="0" u="none" strike="noStrike" cap="none" normalizeH="0" baseline="0" dirty="0">
                <a:ln>
                  <a:noFill/>
                </a:ln>
                <a:solidFill>
                  <a:srgbClr val="000000"/>
                </a:solidFill>
                <a:effectLst/>
                <a:latin typeface="JetBrains Mono"/>
              </a:rPr>
              <a:t>+</a:t>
            </a:r>
            <a:r>
              <a:rPr kumimoji="0" lang="en-US" altLang="en-US" sz="1300" b="0" i="1" u="none" strike="noStrike" cap="none" normalizeH="0" baseline="0" dirty="0">
                <a:ln>
                  <a:noFill/>
                </a:ln>
                <a:solidFill>
                  <a:srgbClr val="871094"/>
                </a:solidFill>
                <a:effectLst/>
                <a:latin typeface="JetBrains Mono"/>
              </a:rPr>
              <a:t>a</a:t>
            </a:r>
            <a:r>
              <a:rPr kumimoji="0" lang="en-US" altLang="en-US" sz="1300" b="0" i="0" u="none" strike="noStrike" cap="none" normalizeH="0" baseline="0" dirty="0">
                <a:ln>
                  <a:noFill/>
                </a:ln>
                <a:solidFill>
                  <a:srgbClr val="080808"/>
                </a:solidFill>
                <a:effectLst/>
                <a:latin typeface="JetBrains Mono"/>
              </a:rPr>
              <a:t>)</a:t>
            </a:r>
            <a:br>
              <a:rPr kumimoji="0" lang="en-US" altLang="en-US" sz="1300" b="0" i="0" u="none" strike="noStrike" cap="none" normalizeH="0" baseline="0" dirty="0">
                <a:ln>
                  <a:noFill/>
                </a:ln>
                <a:solidFill>
                  <a:srgbClr val="080808"/>
                </a:solidFill>
                <a:effectLst/>
                <a:latin typeface="JetBrains Mono"/>
              </a:rPr>
            </a:br>
            <a:r>
              <a:rPr kumimoji="0" lang="en-US" altLang="en-US" sz="1300" b="0" i="0" u="none" strike="noStrike" cap="none" normalizeH="0" baseline="0" dirty="0">
                <a:ln>
                  <a:noFill/>
                </a:ln>
                <a:solidFill>
                  <a:srgbClr val="080808"/>
                </a:solidFill>
                <a:effectLst/>
                <a:latin typeface="JetBrains Mono"/>
              </a:rPr>
              <a:t>  }</a:t>
            </a:r>
            <a:br>
              <a:rPr kumimoji="0" lang="en-US" altLang="en-US" sz="1300" b="0" i="0" u="none" strike="noStrike" cap="none" normalizeH="0" baseline="0" dirty="0">
                <a:ln>
                  <a:noFill/>
                </a:ln>
                <a:solidFill>
                  <a:srgbClr val="080808"/>
                </a:solidFill>
                <a:effectLst/>
                <a:latin typeface="JetBrains Mono"/>
              </a:rPr>
            </a:br>
            <a:br>
              <a:rPr kumimoji="0" lang="en-US" altLang="en-US" sz="1300" b="0" i="0" u="none" strike="noStrike" cap="none" normalizeH="0" baseline="0" dirty="0">
                <a:ln>
                  <a:noFill/>
                </a:ln>
                <a:solidFill>
                  <a:srgbClr val="080808"/>
                </a:solidFill>
                <a:effectLst/>
                <a:latin typeface="JetBrains Mono"/>
              </a:rPr>
            </a:br>
            <a:br>
              <a:rPr kumimoji="0" lang="en-US" altLang="en-US" sz="1300" b="0" i="0" u="none" strike="noStrike" cap="none" normalizeH="0" baseline="0" dirty="0">
                <a:ln>
                  <a:noFill/>
                </a:ln>
                <a:solidFill>
                  <a:srgbClr val="080808"/>
                </a:solidFill>
                <a:effectLst/>
                <a:latin typeface="JetBrains Mono"/>
              </a:rPr>
            </a:br>
            <a:r>
              <a:rPr kumimoji="0" lang="en-US" altLang="en-US" sz="1300" b="0" i="0" u="none" strike="noStrike" cap="none" normalizeH="0" baseline="0" dirty="0">
                <a:ln>
                  <a:noFill/>
                </a:ln>
                <a:solidFill>
                  <a:srgbClr val="080808"/>
                </a:solidFill>
                <a:effectLst/>
                <a:latin typeface="JetBrains Mono"/>
              </a:rPr>
              <a:t>}</a:t>
            </a:r>
            <a:br>
              <a:rPr kumimoji="0" lang="en-US" altLang="en-US" sz="1300" b="0" i="0" u="none" strike="noStrike" cap="none" normalizeH="0" baseline="0" dirty="0">
                <a:ln>
                  <a:noFill/>
                </a:ln>
                <a:solidFill>
                  <a:srgbClr val="080808"/>
                </a:solidFill>
                <a:effectLst/>
                <a:latin typeface="JetBrains Mono"/>
              </a:rPr>
            </a:br>
            <a:br>
              <a:rPr kumimoji="0" lang="en-US" altLang="en-US" sz="1300" b="0" i="0" u="none" strike="noStrike" cap="none" normalizeH="0" baseline="0" dirty="0">
                <a:ln>
                  <a:noFill/>
                </a:ln>
                <a:solidFill>
                  <a:srgbClr val="080808"/>
                </a:solidFill>
                <a:effectLst/>
                <a:latin typeface="JetBrains Mono"/>
              </a:rPr>
            </a:br>
            <a:r>
              <a:rPr kumimoji="0" lang="en-US" altLang="en-US" sz="1300" b="0" i="0" u="none" strike="noStrike" cap="none" normalizeH="0" baseline="0" dirty="0">
                <a:ln>
                  <a:noFill/>
                </a:ln>
                <a:solidFill>
                  <a:srgbClr val="0033B3"/>
                </a:solidFill>
                <a:effectLst/>
                <a:latin typeface="JetBrains Mono"/>
              </a:rPr>
              <a:t>object </a:t>
            </a:r>
            <a:r>
              <a:rPr kumimoji="0" lang="en-US" altLang="en-US" sz="1300" b="0" i="0" u="none" strike="noStrike" cap="none" normalizeH="0" baseline="0" dirty="0">
                <a:ln>
                  <a:noFill/>
                </a:ln>
                <a:solidFill>
                  <a:srgbClr val="000000"/>
                </a:solidFill>
                <a:effectLst/>
                <a:latin typeface="JetBrains Mono"/>
              </a:rPr>
              <a:t>MainObject3 </a:t>
            </a:r>
            <a:r>
              <a:rPr kumimoji="0" lang="en-US" altLang="en-US" sz="1300" b="0" i="0" u="none" strike="noStrike" cap="none" normalizeH="0" baseline="0" dirty="0">
                <a:ln>
                  <a:noFill/>
                </a:ln>
                <a:solidFill>
                  <a:srgbClr val="080808"/>
                </a:solidFill>
                <a:effectLst/>
                <a:latin typeface="JetBrains Mono"/>
              </a:rPr>
              <a:t>{</a:t>
            </a:r>
            <a:br>
              <a:rPr kumimoji="0" lang="en-US" altLang="en-US" sz="1300" b="0" i="0" u="none" strike="noStrike" cap="none" normalizeH="0" baseline="0" dirty="0">
                <a:ln>
                  <a:noFill/>
                </a:ln>
                <a:solidFill>
                  <a:srgbClr val="080808"/>
                </a:solidFill>
                <a:effectLst/>
                <a:latin typeface="JetBrains Mono"/>
              </a:rPr>
            </a:br>
            <a:r>
              <a:rPr kumimoji="0" lang="en-US" altLang="en-US" sz="1300" b="0" i="0" u="none" strike="noStrike" cap="none" normalizeH="0" baseline="0" dirty="0">
                <a:ln>
                  <a:noFill/>
                </a:ln>
                <a:solidFill>
                  <a:srgbClr val="080808"/>
                </a:solidFill>
                <a:effectLst/>
                <a:latin typeface="JetBrains Mono"/>
              </a:rPr>
              <a:t>  </a:t>
            </a:r>
            <a:r>
              <a:rPr kumimoji="0" lang="en-US" altLang="en-US" sz="1300" b="0" i="0" u="none" strike="noStrike" cap="none" normalizeH="0" baseline="0" dirty="0">
                <a:ln>
                  <a:noFill/>
                </a:ln>
                <a:solidFill>
                  <a:srgbClr val="0033B3"/>
                </a:solidFill>
                <a:effectLst/>
                <a:latin typeface="JetBrains Mono"/>
              </a:rPr>
              <a:t>def </a:t>
            </a:r>
            <a:r>
              <a:rPr kumimoji="0" lang="en-US" altLang="en-US" sz="1300" b="0" i="0" u="none" strike="noStrike" cap="none" normalizeH="0" baseline="0" dirty="0">
                <a:ln>
                  <a:noFill/>
                </a:ln>
                <a:solidFill>
                  <a:srgbClr val="00627A"/>
                </a:solidFill>
                <a:effectLst/>
                <a:latin typeface="JetBrains Mono"/>
              </a:rPr>
              <a:t>main</a:t>
            </a:r>
            <a:r>
              <a:rPr kumimoji="0" lang="en-US" altLang="en-US" sz="1300" b="0" i="0" u="none" strike="noStrike" cap="none" normalizeH="0" baseline="0" dirty="0">
                <a:ln>
                  <a:noFill/>
                </a:ln>
                <a:solidFill>
                  <a:srgbClr val="080808"/>
                </a:solidFill>
                <a:effectLst/>
                <a:latin typeface="JetBrains Mono"/>
              </a:rPr>
              <a:t>(</a:t>
            </a:r>
            <a:r>
              <a:rPr kumimoji="0" lang="en-US" altLang="en-US" sz="1300" b="0" i="0" u="none" strike="noStrike" cap="none" normalizeH="0" baseline="0" dirty="0" err="1">
                <a:ln>
                  <a:noFill/>
                </a:ln>
                <a:solidFill>
                  <a:srgbClr val="080808"/>
                </a:solidFill>
                <a:effectLst/>
                <a:latin typeface="JetBrains Mono"/>
              </a:rPr>
              <a:t>args</a:t>
            </a:r>
            <a:r>
              <a:rPr kumimoji="0" lang="en-US" altLang="en-US" sz="1300" b="0" i="0" u="none" strike="noStrike" cap="none" normalizeH="0" baseline="0" dirty="0">
                <a:ln>
                  <a:noFill/>
                </a:ln>
                <a:solidFill>
                  <a:srgbClr val="080808"/>
                </a:solidFill>
                <a:effectLst/>
                <a:latin typeface="JetBrains Mono"/>
              </a:rPr>
              <a:t>: </a:t>
            </a:r>
            <a:r>
              <a:rPr kumimoji="0" lang="en-US" altLang="en-US" sz="1300" b="0" i="0" u="none" strike="noStrike" cap="none" normalizeH="0" baseline="0" dirty="0">
                <a:ln>
                  <a:noFill/>
                </a:ln>
                <a:solidFill>
                  <a:srgbClr val="000000"/>
                </a:solidFill>
                <a:effectLst/>
                <a:latin typeface="JetBrains Mono"/>
              </a:rPr>
              <a:t>Array</a:t>
            </a:r>
            <a:r>
              <a:rPr kumimoji="0" lang="en-US" altLang="en-US" sz="1300" b="0" i="0" u="none" strike="noStrike" cap="none" normalizeH="0" baseline="0" dirty="0">
                <a:ln>
                  <a:noFill/>
                </a:ln>
                <a:solidFill>
                  <a:srgbClr val="080808"/>
                </a:solidFill>
                <a:effectLst/>
                <a:latin typeface="JetBrains Mono"/>
              </a:rPr>
              <a:t>[</a:t>
            </a:r>
            <a:r>
              <a:rPr kumimoji="0" lang="en-US" altLang="en-US" sz="1300" b="0" i="0" u="none" strike="noStrike" cap="none" normalizeH="0" baseline="0" dirty="0">
                <a:ln>
                  <a:noFill/>
                </a:ln>
                <a:solidFill>
                  <a:srgbClr val="007E8A"/>
                </a:solidFill>
                <a:effectLst/>
                <a:latin typeface="JetBrains Mono"/>
              </a:rPr>
              <a:t>String</a:t>
            </a:r>
            <a:r>
              <a:rPr kumimoji="0" lang="en-US" altLang="en-US" sz="1300" b="0" i="0" u="none" strike="noStrike" cap="none" normalizeH="0" baseline="0" dirty="0">
                <a:ln>
                  <a:noFill/>
                </a:ln>
                <a:solidFill>
                  <a:srgbClr val="080808"/>
                </a:solidFill>
                <a:effectLst/>
                <a:latin typeface="JetBrains Mono"/>
              </a:rPr>
              <a:t>]) {</a:t>
            </a:r>
            <a:br>
              <a:rPr kumimoji="0" lang="en-US" altLang="en-US" sz="1300" b="0" i="0" u="none" strike="noStrike" cap="none" normalizeH="0" baseline="0" dirty="0">
                <a:ln>
                  <a:noFill/>
                </a:ln>
                <a:solidFill>
                  <a:srgbClr val="080808"/>
                </a:solidFill>
                <a:effectLst/>
                <a:latin typeface="JetBrains Mono"/>
              </a:rPr>
            </a:br>
            <a:r>
              <a:rPr kumimoji="0" lang="en-US" altLang="en-US" sz="1300" b="0" i="0" u="none" strike="noStrike" cap="none" normalizeH="0" baseline="0" dirty="0">
                <a:ln>
                  <a:noFill/>
                </a:ln>
                <a:solidFill>
                  <a:srgbClr val="080808"/>
                </a:solidFill>
                <a:effectLst/>
                <a:latin typeface="JetBrains Mono"/>
              </a:rPr>
              <a:t>    </a:t>
            </a:r>
            <a:r>
              <a:rPr kumimoji="0" lang="en-US" altLang="en-US" sz="1300" b="0" i="0" u="none" strike="noStrike" cap="none" normalizeH="0" baseline="0" dirty="0">
                <a:ln>
                  <a:noFill/>
                </a:ln>
                <a:solidFill>
                  <a:srgbClr val="0033B3"/>
                </a:solidFill>
                <a:effectLst/>
                <a:latin typeface="JetBrains Mono"/>
              </a:rPr>
              <a:t>var </a:t>
            </a:r>
            <a:r>
              <a:rPr kumimoji="0" lang="en-US" altLang="en-US" sz="1300" b="0" i="0" u="none" strike="noStrike" cap="none" normalizeH="0" baseline="0" dirty="0">
                <a:ln>
                  <a:noFill/>
                </a:ln>
                <a:solidFill>
                  <a:srgbClr val="000000"/>
                </a:solidFill>
                <a:effectLst/>
                <a:latin typeface="JetBrains Mono"/>
              </a:rPr>
              <a:t>s </a:t>
            </a:r>
            <a:r>
              <a:rPr kumimoji="0" lang="en-US" altLang="en-US" sz="1300" b="0" i="0" u="none" strike="noStrike" cap="none" normalizeH="0" baseline="0" dirty="0">
                <a:ln>
                  <a:noFill/>
                </a:ln>
                <a:solidFill>
                  <a:srgbClr val="080808"/>
                </a:solidFill>
                <a:effectLst/>
                <a:latin typeface="JetBrains Mono"/>
              </a:rPr>
              <a:t>= </a:t>
            </a:r>
            <a:r>
              <a:rPr kumimoji="0" lang="en-US" altLang="en-US" sz="1300" b="0" i="0" u="none" strike="noStrike" cap="none" normalizeH="0" baseline="0" dirty="0">
                <a:ln>
                  <a:noFill/>
                </a:ln>
                <a:solidFill>
                  <a:srgbClr val="0033B3"/>
                </a:solidFill>
                <a:effectLst/>
                <a:latin typeface="JetBrains Mono"/>
              </a:rPr>
              <a:t>new </a:t>
            </a:r>
            <a:r>
              <a:rPr kumimoji="0" lang="en-US" altLang="en-US" sz="1300" b="0" i="0" u="none" strike="noStrike" cap="none" normalizeH="0" baseline="0" dirty="0" err="1">
                <a:ln>
                  <a:noFill/>
                </a:ln>
                <a:solidFill>
                  <a:srgbClr val="080808"/>
                </a:solidFill>
                <a:effectLst/>
                <a:latin typeface="JetBrains Mono"/>
              </a:rPr>
              <a:t>SubClass</a:t>
            </a:r>
            <a:r>
              <a:rPr kumimoji="0" lang="en-US" altLang="en-US" sz="1300" b="0" i="0" u="none" strike="noStrike" cap="none" normalizeH="0" baseline="0" dirty="0">
                <a:ln>
                  <a:noFill/>
                </a:ln>
                <a:solidFill>
                  <a:srgbClr val="080808"/>
                </a:solidFill>
                <a:effectLst/>
                <a:latin typeface="JetBrains Mono"/>
              </a:rPr>
              <a:t>()</a:t>
            </a:r>
            <a:br>
              <a:rPr kumimoji="0" lang="en-US" altLang="en-US" sz="1300" b="0" i="0" u="none" strike="noStrike" cap="none" normalizeH="0" baseline="0" dirty="0">
                <a:ln>
                  <a:noFill/>
                </a:ln>
                <a:solidFill>
                  <a:srgbClr val="080808"/>
                </a:solidFill>
                <a:effectLst/>
                <a:latin typeface="JetBrains Mono"/>
              </a:rPr>
            </a:br>
            <a:r>
              <a:rPr kumimoji="0" lang="en-US" altLang="en-US" sz="1300" b="0" i="0" u="none" strike="noStrike" cap="none" normalizeH="0" baseline="0" dirty="0">
                <a:ln>
                  <a:noFill/>
                </a:ln>
                <a:solidFill>
                  <a:srgbClr val="080808"/>
                </a:solidFill>
                <a:effectLst/>
                <a:latin typeface="JetBrains Mono"/>
              </a:rPr>
              <a:t>    </a:t>
            </a:r>
            <a:r>
              <a:rPr kumimoji="0" lang="en-US" altLang="en-US" sz="1300" b="0" i="0" u="none" strike="noStrike" cap="none" normalizeH="0" baseline="0" dirty="0" err="1">
                <a:ln>
                  <a:noFill/>
                </a:ln>
                <a:solidFill>
                  <a:srgbClr val="000000"/>
                </a:solidFill>
                <a:effectLst/>
                <a:latin typeface="JetBrains Mono"/>
              </a:rPr>
              <a:t>s</a:t>
            </a:r>
            <a:r>
              <a:rPr kumimoji="0" lang="en-US" altLang="en-US" sz="1300" b="0" i="0" u="none" strike="noStrike" cap="none" normalizeH="0" baseline="0" dirty="0" err="1">
                <a:ln>
                  <a:noFill/>
                </a:ln>
                <a:solidFill>
                  <a:srgbClr val="080808"/>
                </a:solidFill>
                <a:effectLst/>
                <a:latin typeface="JetBrains Mono"/>
              </a:rPr>
              <a:t>.display</a:t>
            </a:r>
            <a:r>
              <a:rPr kumimoji="0" lang="en-US" altLang="en-US" sz="1300" b="0" i="0" u="none" strike="noStrike" cap="none" normalizeH="0" baseline="0" dirty="0">
                <a:ln>
                  <a:noFill/>
                </a:ln>
                <a:solidFill>
                  <a:srgbClr val="080808"/>
                </a:solidFill>
                <a:effectLst/>
                <a:latin typeface="JetBrains Mono"/>
              </a:rPr>
              <a:t>()</a:t>
            </a:r>
            <a:br>
              <a:rPr kumimoji="0" lang="en-US" altLang="en-US" sz="1300" b="0" i="0" u="none" strike="noStrike" cap="none" normalizeH="0" baseline="0" dirty="0">
                <a:ln>
                  <a:noFill/>
                </a:ln>
                <a:solidFill>
                  <a:srgbClr val="080808"/>
                </a:solidFill>
                <a:effectLst/>
                <a:latin typeface="JetBrains Mono"/>
              </a:rPr>
            </a:br>
            <a:r>
              <a:rPr kumimoji="0" lang="en-US" altLang="en-US" sz="1300" b="0" i="0" u="none" strike="noStrike" cap="none" normalizeH="0" baseline="0" dirty="0">
                <a:ln>
                  <a:noFill/>
                </a:ln>
                <a:solidFill>
                  <a:srgbClr val="080808"/>
                </a:solidFill>
                <a:effectLst/>
                <a:latin typeface="JetBrains Mono"/>
              </a:rPr>
              <a:t>  }</a:t>
            </a:r>
            <a:br>
              <a:rPr kumimoji="0" lang="en-US" altLang="en-US" sz="1300" b="0" i="0" u="none" strike="noStrike" cap="none" normalizeH="0" baseline="0" dirty="0">
                <a:ln>
                  <a:noFill/>
                </a:ln>
                <a:solidFill>
                  <a:srgbClr val="080808"/>
                </a:solidFill>
                <a:effectLst/>
                <a:latin typeface="JetBrains Mono"/>
              </a:rPr>
            </a:br>
            <a:r>
              <a:rPr kumimoji="0" lang="en-US" altLang="en-US" sz="1300" b="0" i="0" u="none" strike="noStrike" cap="none" normalizeH="0" baseline="0" dirty="0">
                <a:ln>
                  <a:noFill/>
                </a:ln>
                <a:solidFill>
                  <a:srgbClr val="080808"/>
                </a:solidFill>
                <a:effectLst/>
                <a:latin typeface="JetBrains Mono"/>
              </a:rPr>
              <a:t>}</a:t>
            </a:r>
            <a:br>
              <a:rPr kumimoji="0" lang="en-US" altLang="en-US" sz="1300" b="0" i="0" u="none" strike="noStrike" cap="none" normalizeH="0" baseline="0" dirty="0">
                <a:ln>
                  <a:noFill/>
                </a:ln>
                <a:solidFill>
                  <a:srgbClr val="080808"/>
                </a:solidFill>
                <a:effectLst/>
                <a:latin typeface="JetBrains Mono"/>
              </a:rPr>
            </a:br>
            <a:br>
              <a:rPr kumimoji="0" lang="en-US" altLang="en-US" sz="1300" b="0" i="0" u="none" strike="noStrike" cap="none" normalizeH="0" baseline="0" dirty="0">
                <a:ln>
                  <a:noFill/>
                </a:ln>
                <a:solidFill>
                  <a:srgbClr val="080808"/>
                </a:solidFill>
                <a:effectLst/>
                <a:latin typeface="JetBrains Mono"/>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0687751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1920EB8-3794-4D4C-AF74-0FF04FC17AB5}"/>
              </a:ext>
            </a:extLst>
          </p:cNvPr>
          <p:cNvSpPr txBox="1"/>
          <p:nvPr/>
        </p:nvSpPr>
        <p:spPr>
          <a:xfrm>
            <a:off x="474955" y="503314"/>
            <a:ext cx="8482614" cy="1200329"/>
          </a:xfrm>
          <a:prstGeom prst="rect">
            <a:avLst/>
          </a:prstGeom>
          <a:noFill/>
        </p:spPr>
        <p:txBody>
          <a:bodyPr wrap="square">
            <a:spAutoFit/>
          </a:bodyPr>
          <a:lstStyle/>
          <a:p>
            <a:pPr algn="just"/>
            <a:r>
              <a:rPr lang="en-US" b="0" i="0" dirty="0">
                <a:solidFill>
                  <a:srgbClr val="610B38"/>
                </a:solidFill>
                <a:effectLst/>
                <a:latin typeface="erdana"/>
              </a:rPr>
              <a:t>Scala Example: No-Access-Modifier</a:t>
            </a:r>
          </a:p>
          <a:p>
            <a:pPr algn="just"/>
            <a:r>
              <a:rPr lang="en-US" b="0" i="0" dirty="0">
                <a:solidFill>
                  <a:srgbClr val="333333"/>
                </a:solidFill>
                <a:effectLst/>
                <a:latin typeface="inter-regular"/>
              </a:rPr>
              <a:t>In </a:t>
            </a:r>
            <a:r>
              <a:rPr lang="en-US" b="0" i="0" dirty="0" err="1">
                <a:solidFill>
                  <a:srgbClr val="333333"/>
                </a:solidFill>
                <a:effectLst/>
                <a:latin typeface="inter-regular"/>
              </a:rPr>
              <a:t>scala</a:t>
            </a:r>
            <a:r>
              <a:rPr lang="en-US" b="0" i="0" dirty="0">
                <a:solidFill>
                  <a:srgbClr val="333333"/>
                </a:solidFill>
                <a:effectLst/>
                <a:latin typeface="inter-regular"/>
              </a:rPr>
              <a:t>, when you don't mention any access modifier, it is treated as no-access-modifier. It is same as public in java. It is least restricted and can easily accessible from anywhere inside or outside the package.</a:t>
            </a:r>
          </a:p>
        </p:txBody>
      </p:sp>
      <p:sp>
        <p:nvSpPr>
          <p:cNvPr id="4" name="TextBox 3">
            <a:extLst>
              <a:ext uri="{FF2B5EF4-FFF2-40B4-BE49-F238E27FC236}">
                <a16:creationId xmlns:a16="http://schemas.microsoft.com/office/drawing/2014/main" id="{601E5EFA-EBC0-4390-AB85-4583040BF16A}"/>
              </a:ext>
            </a:extLst>
          </p:cNvPr>
          <p:cNvSpPr txBox="1"/>
          <p:nvPr/>
        </p:nvSpPr>
        <p:spPr>
          <a:xfrm>
            <a:off x="474955" y="1847346"/>
            <a:ext cx="7328517" cy="3693319"/>
          </a:xfrm>
          <a:prstGeom prst="rect">
            <a:avLst/>
          </a:prstGeom>
          <a:noFill/>
        </p:spPr>
        <p:txBody>
          <a:bodyPr wrap="square">
            <a:spAutoFit/>
          </a:bodyPr>
          <a:lstStyle/>
          <a:p>
            <a:r>
              <a:rPr lang="en-IN" dirty="0"/>
              <a:t>class </a:t>
            </a:r>
            <a:r>
              <a:rPr lang="en-IN" dirty="0" err="1"/>
              <a:t>Scala_No_Access_Modifier</a:t>
            </a:r>
            <a:endParaRPr lang="en-IN" dirty="0"/>
          </a:p>
          <a:p>
            <a:r>
              <a:rPr lang="en-IN" dirty="0"/>
              <a:t> {</a:t>
            </a:r>
          </a:p>
          <a:p>
            <a:r>
              <a:rPr lang="en-IN" dirty="0"/>
              <a:t>  var a:Int = 10</a:t>
            </a:r>
          </a:p>
          <a:p>
            <a:r>
              <a:rPr lang="en-IN" dirty="0"/>
              <a:t>  def show(){</a:t>
            </a:r>
          </a:p>
          <a:p>
            <a:r>
              <a:rPr lang="en-IN" dirty="0"/>
              <a:t>    </a:t>
            </a:r>
            <a:r>
              <a:rPr lang="en-IN" dirty="0" err="1"/>
              <a:t>println</a:t>
            </a:r>
            <a:r>
              <a:rPr lang="en-IN" dirty="0"/>
              <a:t>(" a = "+a)</a:t>
            </a:r>
          </a:p>
          <a:p>
            <a:r>
              <a:rPr lang="en-IN" dirty="0"/>
              <a:t>  }</a:t>
            </a:r>
          </a:p>
          <a:p>
            <a:r>
              <a:rPr lang="en-IN" dirty="0"/>
              <a:t>}</a:t>
            </a:r>
          </a:p>
          <a:p>
            <a:r>
              <a:rPr lang="en-IN" dirty="0"/>
              <a:t>object MainObject5{</a:t>
            </a:r>
          </a:p>
          <a:p>
            <a:r>
              <a:rPr lang="en-IN" dirty="0"/>
              <a:t>  def main(</a:t>
            </a:r>
            <a:r>
              <a:rPr lang="en-IN" dirty="0" err="1"/>
              <a:t>args:Array</a:t>
            </a:r>
            <a:r>
              <a:rPr lang="en-IN" dirty="0"/>
              <a:t>[String]){</a:t>
            </a:r>
          </a:p>
          <a:p>
            <a:r>
              <a:rPr lang="en-IN" dirty="0"/>
              <a:t>    var a = new </a:t>
            </a:r>
            <a:r>
              <a:rPr lang="en-IN" dirty="0" err="1"/>
              <a:t>Scala_No_Access_Modifier</a:t>
            </a:r>
            <a:r>
              <a:rPr lang="en-IN" dirty="0"/>
              <a:t>()</a:t>
            </a:r>
          </a:p>
          <a:p>
            <a:r>
              <a:rPr lang="en-IN" dirty="0"/>
              <a:t>    </a:t>
            </a:r>
            <a:r>
              <a:rPr lang="en-IN" dirty="0" err="1"/>
              <a:t>a.show</a:t>
            </a:r>
            <a:r>
              <a:rPr lang="en-IN" dirty="0"/>
              <a:t>()</a:t>
            </a:r>
          </a:p>
          <a:p>
            <a:r>
              <a:rPr lang="en-IN" dirty="0"/>
              <a:t>  }</a:t>
            </a:r>
          </a:p>
          <a:p>
            <a:r>
              <a:rPr lang="en-IN" dirty="0"/>
              <a:t>}</a:t>
            </a:r>
          </a:p>
        </p:txBody>
      </p:sp>
    </p:spTree>
    <p:extLst>
      <p:ext uri="{BB962C8B-B14F-4D97-AF65-F5344CB8AC3E}">
        <p14:creationId xmlns:p14="http://schemas.microsoft.com/office/powerpoint/2010/main" val="3374876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Text&#10;&#10;Description automatically generated">
            <a:extLst>
              <a:ext uri="{FF2B5EF4-FFF2-40B4-BE49-F238E27FC236}">
                <a16:creationId xmlns:a16="http://schemas.microsoft.com/office/drawing/2014/main" id="{412D4F7D-89EE-44F0-AAF4-888FDB8DE3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30147"/>
            <a:ext cx="8954276" cy="5058093"/>
          </a:xfrm>
          <a:prstGeom prst="rect">
            <a:avLst/>
          </a:prstGeom>
        </p:spPr>
      </p:pic>
    </p:spTree>
    <p:extLst>
      <p:ext uri="{BB962C8B-B14F-4D97-AF65-F5344CB8AC3E}">
        <p14:creationId xmlns:p14="http://schemas.microsoft.com/office/powerpoint/2010/main" val="137976344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EC4CCD6-B5D9-4717-B122-7EB4CF6E8940}"/>
              </a:ext>
            </a:extLst>
          </p:cNvPr>
          <p:cNvSpPr txBox="1"/>
          <p:nvPr/>
        </p:nvSpPr>
        <p:spPr>
          <a:xfrm>
            <a:off x="190869" y="166001"/>
            <a:ext cx="5215631" cy="646331"/>
          </a:xfrm>
          <a:prstGeom prst="rect">
            <a:avLst/>
          </a:prstGeom>
          <a:noFill/>
        </p:spPr>
        <p:txBody>
          <a:bodyPr wrap="square">
            <a:spAutoFit/>
          </a:bodyPr>
          <a:lstStyle/>
          <a:p>
            <a:pPr algn="just"/>
            <a:r>
              <a:rPr lang="en-IN" b="1" i="0" dirty="0">
                <a:solidFill>
                  <a:srgbClr val="FF0000"/>
                </a:solidFill>
                <a:effectLst/>
                <a:latin typeface="erdana"/>
              </a:rPr>
              <a:t>Scala Pattern Matching</a:t>
            </a:r>
          </a:p>
          <a:p>
            <a:pPr algn="just"/>
            <a:endParaRPr lang="en-IN" b="0" i="0" dirty="0">
              <a:solidFill>
                <a:srgbClr val="FF0000"/>
              </a:solidFill>
              <a:effectLst/>
              <a:latin typeface="erdana"/>
            </a:endParaRPr>
          </a:p>
        </p:txBody>
      </p:sp>
      <p:sp>
        <p:nvSpPr>
          <p:cNvPr id="5" name="TextBox 4">
            <a:extLst>
              <a:ext uri="{FF2B5EF4-FFF2-40B4-BE49-F238E27FC236}">
                <a16:creationId xmlns:a16="http://schemas.microsoft.com/office/drawing/2014/main" id="{E73A5762-573F-494E-ADF8-315A4BEA3308}"/>
              </a:ext>
            </a:extLst>
          </p:cNvPr>
          <p:cNvSpPr txBox="1"/>
          <p:nvPr/>
        </p:nvSpPr>
        <p:spPr>
          <a:xfrm>
            <a:off x="288523" y="682659"/>
            <a:ext cx="8766699" cy="646331"/>
          </a:xfrm>
          <a:prstGeom prst="rect">
            <a:avLst/>
          </a:prstGeom>
          <a:noFill/>
        </p:spPr>
        <p:txBody>
          <a:bodyPr wrap="square">
            <a:spAutoFit/>
          </a:bodyPr>
          <a:lstStyle/>
          <a:p>
            <a:r>
              <a:rPr lang="en-US" b="0" i="0" dirty="0">
                <a:solidFill>
                  <a:srgbClr val="333333"/>
                </a:solidFill>
                <a:effectLst/>
                <a:latin typeface="inter-regular"/>
              </a:rPr>
              <a:t>Pattern matching is a feature of </a:t>
            </a:r>
            <a:r>
              <a:rPr lang="en-US" b="0" i="0" dirty="0" err="1">
                <a:solidFill>
                  <a:srgbClr val="333333"/>
                </a:solidFill>
                <a:effectLst/>
                <a:latin typeface="inter-regular"/>
              </a:rPr>
              <a:t>scala</a:t>
            </a:r>
            <a:r>
              <a:rPr lang="en-US" b="0" i="0" dirty="0">
                <a:solidFill>
                  <a:srgbClr val="333333"/>
                </a:solidFill>
                <a:effectLst/>
                <a:latin typeface="inter-regular"/>
              </a:rPr>
              <a:t>. It works same as switch case in other programming languages. It matches best case available in the pattern.</a:t>
            </a:r>
            <a:endParaRPr lang="en-IN" dirty="0"/>
          </a:p>
        </p:txBody>
      </p:sp>
      <p:sp>
        <p:nvSpPr>
          <p:cNvPr id="7" name="TextBox 6">
            <a:extLst>
              <a:ext uri="{FF2B5EF4-FFF2-40B4-BE49-F238E27FC236}">
                <a16:creationId xmlns:a16="http://schemas.microsoft.com/office/drawing/2014/main" id="{CFA97A49-E47C-431D-8B7A-730882E3C4CB}"/>
              </a:ext>
            </a:extLst>
          </p:cNvPr>
          <p:cNvSpPr txBox="1"/>
          <p:nvPr/>
        </p:nvSpPr>
        <p:spPr>
          <a:xfrm>
            <a:off x="288523" y="1559796"/>
            <a:ext cx="4572000" cy="369332"/>
          </a:xfrm>
          <a:prstGeom prst="rect">
            <a:avLst/>
          </a:prstGeom>
          <a:noFill/>
        </p:spPr>
        <p:txBody>
          <a:bodyPr wrap="square">
            <a:spAutoFit/>
          </a:bodyPr>
          <a:lstStyle/>
          <a:p>
            <a:r>
              <a:rPr lang="en-IN" b="0" i="0" dirty="0">
                <a:solidFill>
                  <a:srgbClr val="333333"/>
                </a:solidFill>
                <a:effectLst/>
                <a:latin typeface="inter-regular"/>
              </a:rPr>
              <a:t>Let's see an example.</a:t>
            </a:r>
            <a:endParaRPr lang="en-IN" dirty="0"/>
          </a:p>
        </p:txBody>
      </p:sp>
      <p:sp>
        <p:nvSpPr>
          <p:cNvPr id="8" name="Rectangle 1">
            <a:extLst>
              <a:ext uri="{FF2B5EF4-FFF2-40B4-BE49-F238E27FC236}">
                <a16:creationId xmlns:a16="http://schemas.microsoft.com/office/drawing/2014/main" id="{A4105CF2-6230-4888-89F9-291F92347901}"/>
              </a:ext>
            </a:extLst>
          </p:cNvPr>
          <p:cNvSpPr>
            <a:spLocks noChangeArrowheads="1"/>
          </p:cNvSpPr>
          <p:nvPr/>
        </p:nvSpPr>
        <p:spPr bwMode="auto">
          <a:xfrm>
            <a:off x="423908" y="2159934"/>
            <a:ext cx="4301230" cy="31700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33B3"/>
                </a:solidFill>
                <a:effectLst/>
                <a:latin typeface="JetBrains Mono"/>
              </a:rPr>
              <a:t>object </a:t>
            </a:r>
            <a:r>
              <a:rPr kumimoji="0" lang="en-US" altLang="en-US" sz="2000" b="0" i="0" u="none" strike="noStrike" cap="none" normalizeH="0" baseline="0" dirty="0" err="1">
                <a:ln>
                  <a:noFill/>
                </a:ln>
                <a:solidFill>
                  <a:srgbClr val="000000"/>
                </a:solidFill>
                <a:effectLst/>
                <a:latin typeface="JetBrains Mono"/>
              </a:rPr>
              <a:t>Scala_Pattern</a:t>
            </a:r>
            <a:r>
              <a:rPr kumimoji="0" lang="en-US" altLang="en-US" sz="2000" b="0" i="0" u="none" strike="noStrike" cap="none" normalizeH="0" baseline="0" dirty="0">
                <a:ln>
                  <a:noFill/>
                </a:ln>
                <a:solidFill>
                  <a:srgbClr val="000000"/>
                </a:solidFill>
                <a:effectLst/>
                <a:latin typeface="JetBrains Mono"/>
              </a:rPr>
              <a:t> </a:t>
            </a:r>
            <a:r>
              <a:rPr kumimoji="0" lang="en-US" altLang="en-US" sz="2000" b="0" i="0" u="none" strike="noStrike" cap="none" normalizeH="0" baseline="0" dirty="0">
                <a:ln>
                  <a:noFill/>
                </a:ln>
                <a:solidFill>
                  <a:srgbClr val="080808"/>
                </a:solidFill>
                <a:effectLst/>
                <a:latin typeface="JetBrains Mono"/>
              </a:rPr>
              <a:t>{</a:t>
            </a:r>
            <a:br>
              <a:rPr kumimoji="0" lang="en-US" altLang="en-US" sz="2000" b="0" i="0" u="none" strike="noStrike" cap="none" normalizeH="0" baseline="0" dirty="0">
                <a:ln>
                  <a:noFill/>
                </a:ln>
                <a:solidFill>
                  <a:srgbClr val="080808"/>
                </a:solidFill>
                <a:effectLst/>
                <a:latin typeface="JetBrains Mono"/>
              </a:rPr>
            </a:br>
            <a:r>
              <a:rPr kumimoji="0" lang="en-US" altLang="en-US" sz="2000" b="0" i="0" u="none" strike="noStrike" cap="none" normalizeH="0" baseline="0" dirty="0">
                <a:ln>
                  <a:noFill/>
                </a:ln>
                <a:solidFill>
                  <a:srgbClr val="080808"/>
                </a:solidFill>
                <a:effectLst/>
                <a:latin typeface="JetBrains Mono"/>
              </a:rPr>
              <a:t>  </a:t>
            </a:r>
            <a:r>
              <a:rPr kumimoji="0" lang="en-US" altLang="en-US" sz="2000" b="0" i="0" u="none" strike="noStrike" cap="none" normalizeH="0" baseline="0" dirty="0">
                <a:ln>
                  <a:noFill/>
                </a:ln>
                <a:solidFill>
                  <a:srgbClr val="0033B3"/>
                </a:solidFill>
                <a:effectLst/>
                <a:latin typeface="JetBrains Mono"/>
              </a:rPr>
              <a:t>def </a:t>
            </a:r>
            <a:r>
              <a:rPr kumimoji="0" lang="en-US" altLang="en-US" sz="2000" b="0" i="0" u="none" strike="noStrike" cap="none" normalizeH="0" baseline="0" dirty="0">
                <a:ln>
                  <a:noFill/>
                </a:ln>
                <a:solidFill>
                  <a:srgbClr val="00627A"/>
                </a:solidFill>
                <a:effectLst/>
                <a:latin typeface="JetBrains Mono"/>
              </a:rPr>
              <a:t>main</a:t>
            </a:r>
            <a:r>
              <a:rPr kumimoji="0" lang="en-US" altLang="en-US" sz="2000" b="0" i="0" u="none" strike="noStrike" cap="none" normalizeH="0" baseline="0" dirty="0">
                <a:ln>
                  <a:noFill/>
                </a:ln>
                <a:solidFill>
                  <a:srgbClr val="080808"/>
                </a:solidFill>
                <a:effectLst/>
                <a:latin typeface="JetBrains Mono"/>
              </a:rPr>
              <a:t>(</a:t>
            </a:r>
            <a:r>
              <a:rPr kumimoji="0" lang="en-US" altLang="en-US" sz="2000" b="0" i="0" u="none" strike="noStrike" cap="none" normalizeH="0" baseline="0" dirty="0" err="1">
                <a:ln>
                  <a:noFill/>
                </a:ln>
                <a:solidFill>
                  <a:srgbClr val="080808"/>
                </a:solidFill>
                <a:effectLst/>
                <a:latin typeface="JetBrains Mono"/>
              </a:rPr>
              <a:t>args</a:t>
            </a:r>
            <a:r>
              <a:rPr kumimoji="0" lang="en-US" altLang="en-US" sz="2000" b="0" i="0" u="none" strike="noStrike" cap="none" normalizeH="0" baseline="0" dirty="0">
                <a:ln>
                  <a:noFill/>
                </a:ln>
                <a:solidFill>
                  <a:srgbClr val="080808"/>
                </a:solidFill>
                <a:effectLst/>
                <a:latin typeface="JetBrains Mono"/>
              </a:rPr>
              <a:t>: </a:t>
            </a:r>
            <a:r>
              <a:rPr kumimoji="0" lang="en-US" altLang="en-US" sz="2000" b="0" i="0" u="none" strike="noStrike" cap="none" normalizeH="0" baseline="0" dirty="0">
                <a:ln>
                  <a:noFill/>
                </a:ln>
                <a:solidFill>
                  <a:srgbClr val="000000"/>
                </a:solidFill>
                <a:effectLst/>
                <a:latin typeface="JetBrains Mono"/>
              </a:rPr>
              <a:t>Array</a:t>
            </a:r>
            <a:r>
              <a:rPr kumimoji="0" lang="en-US" altLang="en-US" sz="2000" b="0" i="0" u="none" strike="noStrike" cap="none" normalizeH="0" baseline="0" dirty="0">
                <a:ln>
                  <a:noFill/>
                </a:ln>
                <a:solidFill>
                  <a:srgbClr val="080808"/>
                </a:solidFill>
                <a:effectLst/>
                <a:latin typeface="JetBrains Mono"/>
              </a:rPr>
              <a:t>[</a:t>
            </a:r>
            <a:r>
              <a:rPr kumimoji="0" lang="en-US" altLang="en-US" sz="2000" b="0" i="0" u="none" strike="noStrike" cap="none" normalizeH="0" baseline="0" dirty="0">
                <a:ln>
                  <a:noFill/>
                </a:ln>
                <a:solidFill>
                  <a:srgbClr val="007E8A"/>
                </a:solidFill>
                <a:effectLst/>
                <a:latin typeface="JetBrains Mono"/>
              </a:rPr>
              <a:t>String</a:t>
            </a:r>
            <a:r>
              <a:rPr kumimoji="0" lang="en-US" altLang="en-US" sz="2000" b="0" i="0" u="none" strike="noStrike" cap="none" normalizeH="0" baseline="0" dirty="0">
                <a:ln>
                  <a:noFill/>
                </a:ln>
                <a:solidFill>
                  <a:srgbClr val="080808"/>
                </a:solidFill>
                <a:effectLst/>
                <a:latin typeface="JetBrains Mono"/>
              </a:rPr>
              <a:t>]): Unit = {</a:t>
            </a:r>
            <a:br>
              <a:rPr kumimoji="0" lang="en-US" altLang="en-US" sz="2000" b="0" i="0" u="none" strike="noStrike" cap="none" normalizeH="0" baseline="0" dirty="0">
                <a:ln>
                  <a:noFill/>
                </a:ln>
                <a:solidFill>
                  <a:srgbClr val="080808"/>
                </a:solidFill>
                <a:effectLst/>
                <a:latin typeface="JetBrains Mono"/>
              </a:rPr>
            </a:br>
            <a:r>
              <a:rPr kumimoji="0" lang="en-US" altLang="en-US" sz="2000" b="0" i="0" u="none" strike="noStrike" cap="none" normalizeH="0" baseline="0" dirty="0">
                <a:ln>
                  <a:noFill/>
                </a:ln>
                <a:solidFill>
                  <a:srgbClr val="080808"/>
                </a:solidFill>
                <a:effectLst/>
                <a:latin typeface="JetBrains Mono"/>
              </a:rPr>
              <a:t>    </a:t>
            </a:r>
            <a:r>
              <a:rPr kumimoji="0" lang="en-US" altLang="en-US" sz="2000" b="0" i="0" u="none" strike="noStrike" cap="none" normalizeH="0" baseline="0" dirty="0">
                <a:ln>
                  <a:noFill/>
                </a:ln>
                <a:solidFill>
                  <a:srgbClr val="0033B3"/>
                </a:solidFill>
                <a:effectLst/>
                <a:latin typeface="JetBrains Mono"/>
              </a:rPr>
              <a:t>var </a:t>
            </a:r>
            <a:r>
              <a:rPr kumimoji="0" lang="en-US" altLang="en-US" sz="2000" b="0" i="0" u="none" strike="noStrike" cap="none" normalizeH="0" baseline="0" dirty="0">
                <a:ln>
                  <a:noFill/>
                </a:ln>
                <a:solidFill>
                  <a:srgbClr val="000000"/>
                </a:solidFill>
                <a:effectLst/>
                <a:latin typeface="JetBrains Mono"/>
              </a:rPr>
              <a:t>a </a:t>
            </a:r>
            <a:r>
              <a:rPr kumimoji="0" lang="en-US" altLang="en-US" sz="2000" b="0" i="0" u="none" strike="noStrike" cap="none" normalizeH="0" baseline="0" dirty="0">
                <a:ln>
                  <a:noFill/>
                </a:ln>
                <a:solidFill>
                  <a:srgbClr val="080808"/>
                </a:solidFill>
                <a:effectLst/>
                <a:latin typeface="JetBrains Mono"/>
              </a:rPr>
              <a:t>= </a:t>
            </a:r>
            <a:r>
              <a:rPr kumimoji="0" lang="en-US" altLang="en-US" sz="2000" b="0" i="0" u="none" strike="noStrike" cap="none" normalizeH="0" baseline="0" dirty="0">
                <a:ln>
                  <a:noFill/>
                </a:ln>
                <a:solidFill>
                  <a:srgbClr val="1750EB"/>
                </a:solidFill>
                <a:effectLst/>
                <a:latin typeface="JetBrains Mono"/>
              </a:rPr>
              <a:t>1</a:t>
            </a:r>
            <a:br>
              <a:rPr kumimoji="0" lang="en-US" altLang="en-US" sz="2000" b="0" i="0" u="none" strike="noStrike" cap="none" normalizeH="0" baseline="0" dirty="0">
                <a:ln>
                  <a:noFill/>
                </a:ln>
                <a:solidFill>
                  <a:srgbClr val="1750EB"/>
                </a:solidFill>
                <a:effectLst/>
                <a:latin typeface="JetBrains Mono"/>
              </a:rPr>
            </a:br>
            <a:r>
              <a:rPr kumimoji="0" lang="en-US" altLang="en-US" sz="2000" b="0" i="0" u="none" strike="noStrike" cap="none" normalizeH="0" baseline="0" dirty="0">
                <a:ln>
                  <a:noFill/>
                </a:ln>
                <a:solidFill>
                  <a:srgbClr val="1750EB"/>
                </a:solidFill>
                <a:effectLst/>
                <a:latin typeface="JetBrains Mono"/>
              </a:rPr>
              <a:t>    </a:t>
            </a:r>
            <a:r>
              <a:rPr kumimoji="0" lang="en-US" altLang="en-US" sz="2000" b="0" i="0" u="none" strike="noStrike" cap="none" normalizeH="0" baseline="0" dirty="0">
                <a:ln>
                  <a:noFill/>
                </a:ln>
                <a:solidFill>
                  <a:srgbClr val="000000"/>
                </a:solidFill>
                <a:effectLst/>
                <a:latin typeface="JetBrains Mono"/>
              </a:rPr>
              <a:t>a </a:t>
            </a:r>
            <a:r>
              <a:rPr kumimoji="0" lang="en-US" altLang="en-US" sz="2000" b="0" i="0" u="none" strike="noStrike" cap="none" normalizeH="0" baseline="0" dirty="0">
                <a:ln>
                  <a:noFill/>
                </a:ln>
                <a:solidFill>
                  <a:srgbClr val="0033B3"/>
                </a:solidFill>
                <a:effectLst/>
                <a:latin typeface="JetBrains Mono"/>
              </a:rPr>
              <a:t>match </a:t>
            </a:r>
            <a:r>
              <a:rPr kumimoji="0" lang="en-US" altLang="en-US" sz="2000" b="0" i="0" u="none" strike="noStrike" cap="none" normalizeH="0" baseline="0" dirty="0">
                <a:ln>
                  <a:noFill/>
                </a:ln>
                <a:solidFill>
                  <a:srgbClr val="080808"/>
                </a:solidFill>
                <a:effectLst/>
                <a:latin typeface="JetBrains Mono"/>
              </a:rPr>
              <a:t>{</a:t>
            </a:r>
            <a:br>
              <a:rPr kumimoji="0" lang="en-US" altLang="en-US" sz="2000" b="0" i="0" u="none" strike="noStrike" cap="none" normalizeH="0" baseline="0" dirty="0">
                <a:ln>
                  <a:noFill/>
                </a:ln>
                <a:solidFill>
                  <a:srgbClr val="080808"/>
                </a:solidFill>
                <a:effectLst/>
                <a:latin typeface="JetBrains Mono"/>
              </a:rPr>
            </a:br>
            <a:r>
              <a:rPr kumimoji="0" lang="en-US" altLang="en-US" sz="2000" b="0" i="0" u="none" strike="noStrike" cap="none" normalizeH="0" baseline="0" dirty="0">
                <a:ln>
                  <a:noFill/>
                </a:ln>
                <a:solidFill>
                  <a:srgbClr val="080808"/>
                </a:solidFill>
                <a:effectLst/>
                <a:latin typeface="JetBrains Mono"/>
              </a:rPr>
              <a:t>      </a:t>
            </a:r>
            <a:r>
              <a:rPr kumimoji="0" lang="en-US" altLang="en-US" sz="2000" b="0" i="0" u="none" strike="noStrike" cap="none" normalizeH="0" baseline="0" dirty="0">
                <a:ln>
                  <a:noFill/>
                </a:ln>
                <a:solidFill>
                  <a:srgbClr val="0033B3"/>
                </a:solidFill>
                <a:effectLst/>
                <a:latin typeface="JetBrains Mono"/>
              </a:rPr>
              <a:t>case </a:t>
            </a:r>
            <a:r>
              <a:rPr kumimoji="0" lang="en-US" altLang="en-US" sz="2000" b="0" i="0" u="none" strike="noStrike" cap="none" normalizeH="0" baseline="0" dirty="0">
                <a:ln>
                  <a:noFill/>
                </a:ln>
                <a:solidFill>
                  <a:srgbClr val="1750EB"/>
                </a:solidFill>
                <a:effectLst/>
                <a:latin typeface="JetBrains Mono"/>
              </a:rPr>
              <a:t>1 </a:t>
            </a:r>
            <a:r>
              <a:rPr kumimoji="0" lang="en-US" altLang="en-US" sz="2000" b="0" i="0" u="none" strike="noStrike" cap="none" normalizeH="0" baseline="0" dirty="0">
                <a:ln>
                  <a:noFill/>
                </a:ln>
                <a:solidFill>
                  <a:srgbClr val="080808"/>
                </a:solidFill>
                <a:effectLst/>
                <a:latin typeface="JetBrains Mono"/>
              </a:rPr>
              <a:t>=&gt; </a:t>
            </a:r>
            <a:r>
              <a:rPr kumimoji="0" lang="en-US" altLang="en-US" sz="2000" b="0" i="1" u="none" strike="noStrike" cap="none" normalizeH="0" baseline="0" dirty="0" err="1">
                <a:ln>
                  <a:noFill/>
                </a:ln>
                <a:solidFill>
                  <a:srgbClr val="080808"/>
                </a:solidFill>
                <a:effectLst/>
                <a:latin typeface="JetBrains Mono"/>
              </a:rPr>
              <a:t>println</a:t>
            </a:r>
            <a:r>
              <a:rPr kumimoji="0" lang="en-US" altLang="en-US" sz="2000" b="0" i="0" u="none" strike="noStrike" cap="none" normalizeH="0" baseline="0" dirty="0">
                <a:ln>
                  <a:noFill/>
                </a:ln>
                <a:solidFill>
                  <a:srgbClr val="080808"/>
                </a:solidFill>
                <a:effectLst/>
                <a:latin typeface="JetBrains Mono"/>
              </a:rPr>
              <a:t>(</a:t>
            </a:r>
            <a:r>
              <a:rPr kumimoji="0" lang="en-US" altLang="en-US" sz="2000" b="0" i="0" u="none" strike="noStrike" cap="none" normalizeH="0" baseline="0" dirty="0">
                <a:ln>
                  <a:noFill/>
                </a:ln>
                <a:solidFill>
                  <a:srgbClr val="067D17"/>
                </a:solidFill>
                <a:effectLst/>
                <a:latin typeface="JetBrains Mono"/>
              </a:rPr>
              <a:t>"One"</a:t>
            </a:r>
            <a:r>
              <a:rPr kumimoji="0" lang="en-US" altLang="en-US" sz="2000" b="0" i="0" u="none" strike="noStrike" cap="none" normalizeH="0" baseline="0" dirty="0">
                <a:ln>
                  <a:noFill/>
                </a:ln>
                <a:solidFill>
                  <a:srgbClr val="080808"/>
                </a:solidFill>
                <a:effectLst/>
                <a:latin typeface="JetBrains Mono"/>
              </a:rPr>
              <a:t>)</a:t>
            </a:r>
            <a:br>
              <a:rPr kumimoji="0" lang="en-US" altLang="en-US" sz="2000" b="0" i="0" u="none" strike="noStrike" cap="none" normalizeH="0" baseline="0" dirty="0">
                <a:ln>
                  <a:noFill/>
                </a:ln>
                <a:solidFill>
                  <a:srgbClr val="080808"/>
                </a:solidFill>
                <a:effectLst/>
                <a:latin typeface="JetBrains Mono"/>
              </a:rPr>
            </a:br>
            <a:r>
              <a:rPr kumimoji="0" lang="en-US" altLang="en-US" sz="2000" b="0" i="0" u="none" strike="noStrike" cap="none" normalizeH="0" baseline="0" dirty="0">
                <a:ln>
                  <a:noFill/>
                </a:ln>
                <a:solidFill>
                  <a:srgbClr val="080808"/>
                </a:solidFill>
                <a:effectLst/>
                <a:latin typeface="JetBrains Mono"/>
              </a:rPr>
              <a:t>      </a:t>
            </a:r>
            <a:r>
              <a:rPr kumimoji="0" lang="en-US" altLang="en-US" sz="2000" b="0" i="0" u="none" strike="noStrike" cap="none" normalizeH="0" baseline="0" dirty="0">
                <a:ln>
                  <a:noFill/>
                </a:ln>
                <a:solidFill>
                  <a:srgbClr val="0033B3"/>
                </a:solidFill>
                <a:effectLst/>
                <a:latin typeface="JetBrains Mono"/>
              </a:rPr>
              <a:t>case </a:t>
            </a:r>
            <a:r>
              <a:rPr kumimoji="0" lang="en-US" altLang="en-US" sz="2000" b="0" i="0" u="none" strike="noStrike" cap="none" normalizeH="0" baseline="0" dirty="0">
                <a:ln>
                  <a:noFill/>
                </a:ln>
                <a:solidFill>
                  <a:srgbClr val="1750EB"/>
                </a:solidFill>
                <a:effectLst/>
                <a:latin typeface="JetBrains Mono"/>
              </a:rPr>
              <a:t>2 </a:t>
            </a:r>
            <a:r>
              <a:rPr kumimoji="0" lang="en-US" altLang="en-US" sz="2000" b="0" i="0" u="none" strike="noStrike" cap="none" normalizeH="0" baseline="0" dirty="0">
                <a:ln>
                  <a:noFill/>
                </a:ln>
                <a:solidFill>
                  <a:srgbClr val="080808"/>
                </a:solidFill>
                <a:effectLst/>
                <a:latin typeface="JetBrains Mono"/>
              </a:rPr>
              <a:t>=&gt; </a:t>
            </a:r>
            <a:r>
              <a:rPr kumimoji="0" lang="en-US" altLang="en-US" sz="2000" b="0" i="1" u="none" strike="noStrike" cap="none" normalizeH="0" baseline="0" dirty="0" err="1">
                <a:ln>
                  <a:noFill/>
                </a:ln>
                <a:solidFill>
                  <a:srgbClr val="080808"/>
                </a:solidFill>
                <a:effectLst/>
                <a:latin typeface="JetBrains Mono"/>
              </a:rPr>
              <a:t>println</a:t>
            </a:r>
            <a:r>
              <a:rPr kumimoji="0" lang="en-US" altLang="en-US" sz="2000" b="0" i="0" u="none" strike="noStrike" cap="none" normalizeH="0" baseline="0" dirty="0">
                <a:ln>
                  <a:noFill/>
                </a:ln>
                <a:solidFill>
                  <a:srgbClr val="080808"/>
                </a:solidFill>
                <a:effectLst/>
                <a:latin typeface="JetBrains Mono"/>
              </a:rPr>
              <a:t>(</a:t>
            </a:r>
            <a:r>
              <a:rPr kumimoji="0" lang="en-US" altLang="en-US" sz="2000" b="0" i="0" u="none" strike="noStrike" cap="none" normalizeH="0" baseline="0" dirty="0">
                <a:ln>
                  <a:noFill/>
                </a:ln>
                <a:solidFill>
                  <a:srgbClr val="067D17"/>
                </a:solidFill>
                <a:effectLst/>
                <a:latin typeface="JetBrains Mono"/>
              </a:rPr>
              <a:t>"Two"</a:t>
            </a:r>
            <a:r>
              <a:rPr kumimoji="0" lang="en-US" altLang="en-US" sz="2000" b="0" i="0" u="none" strike="noStrike" cap="none" normalizeH="0" baseline="0" dirty="0">
                <a:ln>
                  <a:noFill/>
                </a:ln>
                <a:solidFill>
                  <a:srgbClr val="080808"/>
                </a:solidFill>
                <a:effectLst/>
                <a:latin typeface="JetBrains Mono"/>
              </a:rPr>
              <a:t>)</a:t>
            </a:r>
            <a:br>
              <a:rPr kumimoji="0" lang="en-US" altLang="en-US" sz="2000" b="0" i="0" u="none" strike="noStrike" cap="none" normalizeH="0" baseline="0" dirty="0">
                <a:ln>
                  <a:noFill/>
                </a:ln>
                <a:solidFill>
                  <a:srgbClr val="080808"/>
                </a:solidFill>
                <a:effectLst/>
                <a:latin typeface="JetBrains Mono"/>
              </a:rPr>
            </a:br>
            <a:r>
              <a:rPr kumimoji="0" lang="en-US" altLang="en-US" sz="2000" b="0" i="0" u="none" strike="noStrike" cap="none" normalizeH="0" baseline="0" dirty="0">
                <a:ln>
                  <a:noFill/>
                </a:ln>
                <a:solidFill>
                  <a:srgbClr val="080808"/>
                </a:solidFill>
                <a:effectLst/>
                <a:latin typeface="JetBrains Mono"/>
              </a:rPr>
              <a:t>      </a:t>
            </a:r>
            <a:r>
              <a:rPr kumimoji="0" lang="en-US" altLang="en-US" sz="2000" b="0" i="0" u="none" strike="noStrike" cap="none" normalizeH="0" baseline="0" dirty="0">
                <a:ln>
                  <a:noFill/>
                </a:ln>
                <a:solidFill>
                  <a:srgbClr val="0033B3"/>
                </a:solidFill>
                <a:effectLst/>
                <a:latin typeface="JetBrains Mono"/>
              </a:rPr>
              <a:t>case </a:t>
            </a:r>
            <a:r>
              <a:rPr kumimoji="0" lang="en-US" altLang="en-US" sz="2000" b="0" i="0" u="none" strike="noStrike" cap="none" normalizeH="0" baseline="0" dirty="0">
                <a:ln>
                  <a:noFill/>
                </a:ln>
                <a:solidFill>
                  <a:srgbClr val="080808"/>
                </a:solidFill>
                <a:effectLst/>
                <a:latin typeface="JetBrains Mono"/>
              </a:rPr>
              <a:t>_ =&gt; </a:t>
            </a:r>
            <a:r>
              <a:rPr kumimoji="0" lang="en-US" altLang="en-US" sz="2000" b="0" i="1" u="none" strike="noStrike" cap="none" normalizeH="0" baseline="0" dirty="0" err="1">
                <a:ln>
                  <a:noFill/>
                </a:ln>
                <a:solidFill>
                  <a:srgbClr val="080808"/>
                </a:solidFill>
                <a:effectLst/>
                <a:latin typeface="JetBrains Mono"/>
              </a:rPr>
              <a:t>println</a:t>
            </a:r>
            <a:r>
              <a:rPr kumimoji="0" lang="en-US" altLang="en-US" sz="2000" b="0" i="0" u="none" strike="noStrike" cap="none" normalizeH="0" baseline="0" dirty="0">
                <a:ln>
                  <a:noFill/>
                </a:ln>
                <a:solidFill>
                  <a:srgbClr val="080808"/>
                </a:solidFill>
                <a:effectLst/>
                <a:latin typeface="JetBrains Mono"/>
              </a:rPr>
              <a:t>(</a:t>
            </a:r>
            <a:r>
              <a:rPr kumimoji="0" lang="en-US" altLang="en-US" sz="2000" b="0" i="0" u="none" strike="noStrike" cap="none" normalizeH="0" baseline="0" dirty="0">
                <a:ln>
                  <a:noFill/>
                </a:ln>
                <a:solidFill>
                  <a:srgbClr val="067D17"/>
                </a:solidFill>
                <a:effectLst/>
                <a:latin typeface="JetBrains Mono"/>
              </a:rPr>
              <a:t>"No"</a:t>
            </a:r>
            <a:r>
              <a:rPr kumimoji="0" lang="en-US" altLang="en-US" sz="2000" b="0" i="0" u="none" strike="noStrike" cap="none" normalizeH="0" baseline="0" dirty="0">
                <a:ln>
                  <a:noFill/>
                </a:ln>
                <a:solidFill>
                  <a:srgbClr val="080808"/>
                </a:solidFill>
                <a:effectLst/>
                <a:latin typeface="JetBrains Mono"/>
              </a:rPr>
              <a:t>)</a:t>
            </a:r>
            <a:br>
              <a:rPr kumimoji="0" lang="en-US" altLang="en-US" sz="2000" b="0" i="0" u="none" strike="noStrike" cap="none" normalizeH="0" baseline="0" dirty="0">
                <a:ln>
                  <a:noFill/>
                </a:ln>
                <a:solidFill>
                  <a:srgbClr val="080808"/>
                </a:solidFill>
                <a:effectLst/>
                <a:latin typeface="JetBrains Mono"/>
              </a:rPr>
            </a:br>
            <a:r>
              <a:rPr kumimoji="0" lang="en-US" altLang="en-US" sz="2000" b="0" i="0" u="none" strike="noStrike" cap="none" normalizeH="0" baseline="0" dirty="0">
                <a:ln>
                  <a:noFill/>
                </a:ln>
                <a:solidFill>
                  <a:srgbClr val="080808"/>
                </a:solidFill>
                <a:effectLst/>
                <a:latin typeface="JetBrains Mono"/>
              </a:rPr>
              <a:t>    }</a:t>
            </a:r>
            <a:br>
              <a:rPr kumimoji="0" lang="en-US" altLang="en-US" sz="2000" b="0" i="0" u="none" strike="noStrike" cap="none" normalizeH="0" baseline="0" dirty="0">
                <a:ln>
                  <a:noFill/>
                </a:ln>
                <a:solidFill>
                  <a:srgbClr val="080808"/>
                </a:solidFill>
                <a:effectLst/>
                <a:latin typeface="JetBrains Mono"/>
              </a:rPr>
            </a:br>
            <a:r>
              <a:rPr kumimoji="0" lang="en-US" altLang="en-US" sz="2000" b="0" i="0" u="none" strike="noStrike" cap="none" normalizeH="0" baseline="0" dirty="0">
                <a:ln>
                  <a:noFill/>
                </a:ln>
                <a:solidFill>
                  <a:srgbClr val="080808"/>
                </a:solidFill>
                <a:effectLst/>
                <a:latin typeface="JetBrains Mono"/>
              </a:rPr>
              <a:t>  }</a:t>
            </a:r>
            <a:br>
              <a:rPr kumimoji="0" lang="en-US" altLang="en-US" sz="2000" b="0" i="0" u="none" strike="noStrike" cap="none" normalizeH="0" baseline="0" dirty="0">
                <a:ln>
                  <a:noFill/>
                </a:ln>
                <a:solidFill>
                  <a:srgbClr val="080808"/>
                </a:solidFill>
                <a:effectLst/>
                <a:latin typeface="JetBrains Mono"/>
              </a:rPr>
            </a:br>
            <a:r>
              <a:rPr kumimoji="0" lang="en-US" altLang="en-US" sz="2000" b="0" i="0" u="none" strike="noStrike" cap="none" normalizeH="0" baseline="0" dirty="0">
                <a:ln>
                  <a:noFill/>
                </a:ln>
                <a:solidFill>
                  <a:srgbClr val="080808"/>
                </a:solidFill>
                <a:effectLst/>
                <a:latin typeface="JetBrains Mono"/>
              </a:rPr>
              <a:t>}</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
        <p:nvSpPr>
          <p:cNvPr id="10" name="TextBox 9">
            <a:extLst>
              <a:ext uri="{FF2B5EF4-FFF2-40B4-BE49-F238E27FC236}">
                <a16:creationId xmlns:a16="http://schemas.microsoft.com/office/drawing/2014/main" id="{CECD3891-B602-4BCD-AA95-F8F743F7A702}"/>
              </a:ext>
            </a:extLst>
          </p:cNvPr>
          <p:cNvSpPr txBox="1"/>
          <p:nvPr/>
        </p:nvSpPr>
        <p:spPr>
          <a:xfrm>
            <a:off x="705775" y="5164090"/>
            <a:ext cx="6875756" cy="1200329"/>
          </a:xfrm>
          <a:prstGeom prst="rect">
            <a:avLst/>
          </a:prstGeom>
          <a:noFill/>
        </p:spPr>
        <p:txBody>
          <a:bodyPr wrap="square">
            <a:spAutoFit/>
          </a:bodyPr>
          <a:lstStyle/>
          <a:p>
            <a:pPr algn="just"/>
            <a:r>
              <a:rPr lang="en-US" b="0" i="0" dirty="0">
                <a:solidFill>
                  <a:srgbClr val="333333"/>
                </a:solidFill>
                <a:effectLst/>
                <a:latin typeface="inter-regular"/>
              </a:rPr>
              <a:t>In the above example, we have implemented a pattern matching.</a:t>
            </a:r>
          </a:p>
          <a:p>
            <a:pPr algn="just"/>
            <a:r>
              <a:rPr lang="en-US" b="0" i="0" dirty="0">
                <a:solidFill>
                  <a:srgbClr val="333333"/>
                </a:solidFill>
                <a:effectLst/>
                <a:latin typeface="inter-regular"/>
              </a:rPr>
              <a:t>Here, match using a variable named </a:t>
            </a:r>
            <a:r>
              <a:rPr lang="en-US" b="0" i="1" dirty="0">
                <a:solidFill>
                  <a:srgbClr val="333333"/>
                </a:solidFill>
                <a:effectLst/>
                <a:latin typeface="inter-regular"/>
              </a:rPr>
              <a:t>a</a:t>
            </a:r>
            <a:r>
              <a:rPr lang="en-US" b="0" i="0" dirty="0">
                <a:solidFill>
                  <a:srgbClr val="333333"/>
                </a:solidFill>
                <a:effectLst/>
                <a:latin typeface="inter-regular"/>
              </a:rPr>
              <a:t>. This variable matches with best available case and prints output. Underscore (_) is used in the last case for making it default case.</a:t>
            </a:r>
          </a:p>
        </p:txBody>
      </p:sp>
    </p:spTree>
    <p:extLst>
      <p:ext uri="{BB962C8B-B14F-4D97-AF65-F5344CB8AC3E}">
        <p14:creationId xmlns:p14="http://schemas.microsoft.com/office/powerpoint/2010/main" val="230073317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5547C1A-E07C-4986-BEA3-EAC85E983152}"/>
              </a:ext>
            </a:extLst>
          </p:cNvPr>
          <p:cNvSpPr txBox="1"/>
          <p:nvPr/>
        </p:nvSpPr>
        <p:spPr>
          <a:xfrm>
            <a:off x="288525" y="192596"/>
            <a:ext cx="8393836" cy="923330"/>
          </a:xfrm>
          <a:prstGeom prst="rect">
            <a:avLst/>
          </a:prstGeom>
          <a:noFill/>
        </p:spPr>
        <p:txBody>
          <a:bodyPr wrap="square">
            <a:spAutoFit/>
          </a:bodyPr>
          <a:lstStyle/>
          <a:p>
            <a:r>
              <a:rPr lang="en-US" b="0" i="0" dirty="0">
                <a:solidFill>
                  <a:srgbClr val="333333"/>
                </a:solidFill>
                <a:effectLst/>
                <a:latin typeface="inter-regular"/>
              </a:rPr>
              <a:t>Match expression can return case value also. In next example, we are defining method having a match with cases for any type of data. Any is a class in </a:t>
            </a:r>
            <a:r>
              <a:rPr lang="en-US" b="0" i="0" dirty="0" err="1">
                <a:solidFill>
                  <a:srgbClr val="333333"/>
                </a:solidFill>
                <a:effectLst/>
                <a:latin typeface="inter-regular"/>
              </a:rPr>
              <a:t>scala</a:t>
            </a:r>
            <a:r>
              <a:rPr lang="en-US" b="0" i="0" dirty="0">
                <a:solidFill>
                  <a:srgbClr val="333333"/>
                </a:solidFill>
                <a:effectLst/>
                <a:latin typeface="inter-regular"/>
              </a:rPr>
              <a:t> which is a super class of all data types and deals with all type of data. Let's see an example.</a:t>
            </a:r>
            <a:endParaRPr lang="en-IN" dirty="0"/>
          </a:p>
        </p:txBody>
      </p:sp>
      <p:sp>
        <p:nvSpPr>
          <p:cNvPr id="4" name="Rectangle 1">
            <a:extLst>
              <a:ext uri="{FF2B5EF4-FFF2-40B4-BE49-F238E27FC236}">
                <a16:creationId xmlns:a16="http://schemas.microsoft.com/office/drawing/2014/main" id="{D7B34C01-2D69-4B92-8703-1F58AE7549DF}"/>
              </a:ext>
            </a:extLst>
          </p:cNvPr>
          <p:cNvSpPr>
            <a:spLocks noChangeArrowheads="1"/>
          </p:cNvSpPr>
          <p:nvPr/>
        </p:nvSpPr>
        <p:spPr bwMode="auto">
          <a:xfrm>
            <a:off x="656948" y="1492240"/>
            <a:ext cx="5992427" cy="341632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33B3"/>
                </a:solidFill>
                <a:effectLst/>
                <a:latin typeface="JetBrains Mono"/>
              </a:rPr>
              <a:t>object </a:t>
            </a:r>
            <a:r>
              <a:rPr kumimoji="0" lang="en-US" altLang="en-US" b="0" i="0" u="none" strike="noStrike" cap="none" normalizeH="0" baseline="0" dirty="0" err="1">
                <a:ln>
                  <a:noFill/>
                </a:ln>
                <a:solidFill>
                  <a:srgbClr val="000000"/>
                </a:solidFill>
                <a:effectLst/>
                <a:latin typeface="JetBrains Mono"/>
              </a:rPr>
              <a:t>Scala_Pattern_Match_AntType</a:t>
            </a:r>
            <a:r>
              <a:rPr kumimoji="0" lang="en-US" altLang="en-US" b="0" i="0" u="none" strike="noStrike" cap="none" normalizeH="0" baseline="0" dirty="0">
                <a:ln>
                  <a:noFill/>
                </a:ln>
                <a:solidFill>
                  <a:srgbClr val="000000"/>
                </a:solidFill>
                <a:effectLst/>
                <a:latin typeface="JetBrains Mono"/>
              </a:rPr>
              <a:t> </a:t>
            </a:r>
            <a:r>
              <a:rPr kumimoji="0" lang="en-US" altLang="en-US" b="0" i="0" u="none" strike="noStrike" cap="none" normalizeH="0" baseline="0" dirty="0">
                <a:ln>
                  <a:noFill/>
                </a:ln>
                <a:solidFill>
                  <a:srgbClr val="080808"/>
                </a:solidFill>
                <a:effectLst/>
                <a:latin typeface="JetBrains Mono"/>
              </a:rPr>
              <a:t>{</a:t>
            </a:r>
            <a:br>
              <a:rPr kumimoji="0" lang="en-US" altLang="en-US" b="0" i="0" u="none" strike="noStrike" cap="none" normalizeH="0" baseline="0" dirty="0">
                <a:ln>
                  <a:noFill/>
                </a:ln>
                <a:solidFill>
                  <a:srgbClr val="080808"/>
                </a:solidFill>
                <a:effectLst/>
                <a:latin typeface="JetBrains Mono"/>
              </a:rPr>
            </a:br>
            <a:r>
              <a:rPr kumimoji="0" lang="en-US" altLang="en-US" b="0" i="0" u="none" strike="noStrike" cap="none" normalizeH="0" baseline="0" dirty="0">
                <a:ln>
                  <a:noFill/>
                </a:ln>
                <a:solidFill>
                  <a:srgbClr val="080808"/>
                </a:solidFill>
                <a:effectLst/>
                <a:latin typeface="JetBrains Mono"/>
              </a:rPr>
              <a:t>  </a:t>
            </a:r>
            <a:r>
              <a:rPr kumimoji="0" lang="en-US" altLang="en-US" b="0" i="0" u="none" strike="noStrike" cap="none" normalizeH="0" baseline="0" dirty="0">
                <a:ln>
                  <a:noFill/>
                </a:ln>
                <a:solidFill>
                  <a:srgbClr val="0033B3"/>
                </a:solidFill>
                <a:effectLst/>
                <a:latin typeface="JetBrains Mono"/>
              </a:rPr>
              <a:t>def </a:t>
            </a:r>
            <a:r>
              <a:rPr kumimoji="0" lang="en-US" altLang="en-US" b="0" i="0" u="none" strike="noStrike" cap="none" normalizeH="0" baseline="0" dirty="0">
                <a:ln>
                  <a:noFill/>
                </a:ln>
                <a:solidFill>
                  <a:srgbClr val="00627A"/>
                </a:solidFill>
                <a:effectLst/>
                <a:latin typeface="JetBrains Mono"/>
              </a:rPr>
              <a:t>main</a:t>
            </a:r>
            <a:r>
              <a:rPr kumimoji="0" lang="en-US" altLang="en-US" b="0" i="0" u="none" strike="noStrike" cap="none" normalizeH="0" baseline="0" dirty="0">
                <a:ln>
                  <a:noFill/>
                </a:ln>
                <a:solidFill>
                  <a:srgbClr val="080808"/>
                </a:solidFill>
                <a:effectLst/>
                <a:latin typeface="JetBrains Mono"/>
              </a:rPr>
              <a:t>(</a:t>
            </a:r>
            <a:r>
              <a:rPr kumimoji="0" lang="en-US" altLang="en-US" b="0" i="0" u="none" strike="noStrike" cap="none" normalizeH="0" baseline="0" dirty="0" err="1">
                <a:ln>
                  <a:noFill/>
                </a:ln>
                <a:solidFill>
                  <a:srgbClr val="080808"/>
                </a:solidFill>
                <a:effectLst/>
                <a:latin typeface="JetBrains Mono"/>
              </a:rPr>
              <a:t>args</a:t>
            </a:r>
            <a:r>
              <a:rPr kumimoji="0" lang="en-US" altLang="en-US" b="0" i="0" u="none" strike="noStrike" cap="none" normalizeH="0" baseline="0" dirty="0">
                <a:ln>
                  <a:noFill/>
                </a:ln>
                <a:solidFill>
                  <a:srgbClr val="080808"/>
                </a:solidFill>
                <a:effectLst/>
                <a:latin typeface="JetBrains Mono"/>
              </a:rPr>
              <a:t>: </a:t>
            </a:r>
            <a:r>
              <a:rPr kumimoji="0" lang="en-US" altLang="en-US" b="0" i="0" u="none" strike="noStrike" cap="none" normalizeH="0" baseline="0" dirty="0">
                <a:ln>
                  <a:noFill/>
                </a:ln>
                <a:solidFill>
                  <a:srgbClr val="000000"/>
                </a:solidFill>
                <a:effectLst/>
                <a:latin typeface="JetBrains Mono"/>
              </a:rPr>
              <a:t>Array</a:t>
            </a:r>
            <a:r>
              <a:rPr kumimoji="0" lang="en-US" altLang="en-US" b="0" i="0" u="none" strike="noStrike" cap="none" normalizeH="0" baseline="0" dirty="0">
                <a:ln>
                  <a:noFill/>
                </a:ln>
                <a:solidFill>
                  <a:srgbClr val="080808"/>
                </a:solidFill>
                <a:effectLst/>
                <a:latin typeface="JetBrains Mono"/>
              </a:rPr>
              <a:t>[</a:t>
            </a:r>
            <a:r>
              <a:rPr kumimoji="0" lang="en-US" altLang="en-US" b="0" i="0" u="none" strike="noStrike" cap="none" normalizeH="0" baseline="0" dirty="0">
                <a:ln>
                  <a:noFill/>
                </a:ln>
                <a:solidFill>
                  <a:srgbClr val="007E8A"/>
                </a:solidFill>
                <a:effectLst/>
                <a:latin typeface="JetBrains Mono"/>
              </a:rPr>
              <a:t>String</a:t>
            </a:r>
            <a:r>
              <a:rPr kumimoji="0" lang="en-US" altLang="en-US" b="0" i="0" u="none" strike="noStrike" cap="none" normalizeH="0" baseline="0" dirty="0">
                <a:ln>
                  <a:noFill/>
                </a:ln>
                <a:solidFill>
                  <a:srgbClr val="080808"/>
                </a:solidFill>
                <a:effectLst/>
                <a:latin typeface="JetBrains Mono"/>
              </a:rPr>
              <a:t>]): Unit = {</a:t>
            </a:r>
            <a:br>
              <a:rPr kumimoji="0" lang="en-US" altLang="en-US" b="0" i="0" u="none" strike="noStrike" cap="none" normalizeH="0" baseline="0" dirty="0">
                <a:ln>
                  <a:noFill/>
                </a:ln>
                <a:solidFill>
                  <a:srgbClr val="080808"/>
                </a:solidFill>
                <a:effectLst/>
                <a:latin typeface="JetBrains Mono"/>
              </a:rPr>
            </a:br>
            <a:r>
              <a:rPr kumimoji="0" lang="en-US" altLang="en-US" b="0" i="0" u="none" strike="noStrike" cap="none" normalizeH="0" baseline="0" dirty="0">
                <a:ln>
                  <a:noFill/>
                </a:ln>
                <a:solidFill>
                  <a:srgbClr val="080808"/>
                </a:solidFill>
                <a:effectLst/>
                <a:latin typeface="JetBrains Mono"/>
              </a:rPr>
              <a:t>    </a:t>
            </a:r>
            <a:r>
              <a:rPr kumimoji="0" lang="en-US" altLang="en-US" b="0" i="0" u="none" strike="noStrike" cap="none" normalizeH="0" baseline="0" dirty="0">
                <a:ln>
                  <a:noFill/>
                </a:ln>
                <a:solidFill>
                  <a:srgbClr val="0033B3"/>
                </a:solidFill>
                <a:effectLst/>
                <a:latin typeface="JetBrains Mono"/>
              </a:rPr>
              <a:t>var </a:t>
            </a:r>
            <a:r>
              <a:rPr kumimoji="0" lang="en-US" altLang="en-US" b="0" i="0" u="none" strike="noStrike" cap="none" normalizeH="0" baseline="0" dirty="0">
                <a:ln>
                  <a:noFill/>
                </a:ln>
                <a:solidFill>
                  <a:srgbClr val="000000"/>
                </a:solidFill>
                <a:effectLst/>
                <a:latin typeface="JetBrains Mono"/>
              </a:rPr>
              <a:t>result </a:t>
            </a:r>
            <a:r>
              <a:rPr kumimoji="0" lang="en-US" altLang="en-US" b="0" i="0" u="none" strike="noStrike" cap="none" normalizeH="0" baseline="0" dirty="0">
                <a:ln>
                  <a:noFill/>
                </a:ln>
                <a:solidFill>
                  <a:srgbClr val="080808"/>
                </a:solidFill>
                <a:effectLst/>
                <a:latin typeface="JetBrains Mono"/>
              </a:rPr>
              <a:t>= </a:t>
            </a:r>
            <a:r>
              <a:rPr kumimoji="0" lang="en-US" altLang="en-US" b="0" i="1" u="none" strike="noStrike" cap="none" normalizeH="0" baseline="0" dirty="0">
                <a:ln>
                  <a:noFill/>
                </a:ln>
                <a:solidFill>
                  <a:srgbClr val="080808"/>
                </a:solidFill>
                <a:effectLst/>
                <a:latin typeface="JetBrains Mono"/>
              </a:rPr>
              <a:t>search</a:t>
            </a:r>
            <a:r>
              <a:rPr kumimoji="0" lang="en-US" altLang="en-US" b="0" i="0" u="none" strike="noStrike" cap="none" normalizeH="0" baseline="0" dirty="0">
                <a:ln>
                  <a:noFill/>
                </a:ln>
                <a:solidFill>
                  <a:srgbClr val="080808"/>
                </a:solidFill>
                <a:effectLst/>
                <a:latin typeface="JetBrains Mono"/>
              </a:rPr>
              <a:t>(</a:t>
            </a:r>
            <a:r>
              <a:rPr kumimoji="0" lang="en-US" altLang="en-US" b="0" i="0" u="none" strike="noStrike" cap="none" normalizeH="0" baseline="0" dirty="0">
                <a:ln>
                  <a:noFill/>
                </a:ln>
                <a:solidFill>
                  <a:srgbClr val="067D17"/>
                </a:solidFill>
                <a:effectLst/>
                <a:latin typeface="JetBrains Mono"/>
              </a:rPr>
              <a:t>"Hello"</a:t>
            </a:r>
            <a:r>
              <a:rPr kumimoji="0" lang="en-US" altLang="en-US" b="0" i="0" u="none" strike="noStrike" cap="none" normalizeH="0" baseline="0" dirty="0">
                <a:ln>
                  <a:noFill/>
                </a:ln>
                <a:solidFill>
                  <a:srgbClr val="080808"/>
                </a:solidFill>
                <a:effectLst/>
                <a:latin typeface="JetBrains Mono"/>
              </a:rPr>
              <a:t>)</a:t>
            </a:r>
            <a:br>
              <a:rPr kumimoji="0" lang="en-US" altLang="en-US" b="0" i="0" u="none" strike="noStrike" cap="none" normalizeH="0" baseline="0" dirty="0">
                <a:ln>
                  <a:noFill/>
                </a:ln>
                <a:solidFill>
                  <a:srgbClr val="080808"/>
                </a:solidFill>
                <a:effectLst/>
                <a:latin typeface="JetBrains Mono"/>
              </a:rPr>
            </a:br>
            <a:r>
              <a:rPr kumimoji="0" lang="en-US" altLang="en-US" b="0" i="0" u="none" strike="noStrike" cap="none" normalizeH="0" baseline="0" dirty="0">
                <a:ln>
                  <a:noFill/>
                </a:ln>
                <a:solidFill>
                  <a:srgbClr val="080808"/>
                </a:solidFill>
                <a:effectLst/>
                <a:latin typeface="JetBrains Mono"/>
              </a:rPr>
              <a:t>    </a:t>
            </a:r>
            <a:r>
              <a:rPr kumimoji="0" lang="en-US" altLang="en-US" b="0" i="1" u="none" strike="noStrike" cap="none" normalizeH="0" baseline="0" dirty="0">
                <a:ln>
                  <a:noFill/>
                </a:ln>
                <a:solidFill>
                  <a:srgbClr val="080808"/>
                </a:solidFill>
                <a:effectLst/>
                <a:latin typeface="JetBrains Mono"/>
              </a:rPr>
              <a:t>print</a:t>
            </a:r>
            <a:r>
              <a:rPr kumimoji="0" lang="en-US" altLang="en-US" b="0" i="0" u="none" strike="noStrike" cap="none" normalizeH="0" baseline="0" dirty="0">
                <a:ln>
                  <a:noFill/>
                </a:ln>
                <a:solidFill>
                  <a:srgbClr val="080808"/>
                </a:solidFill>
                <a:effectLst/>
                <a:latin typeface="JetBrains Mono"/>
              </a:rPr>
              <a:t>(</a:t>
            </a:r>
            <a:r>
              <a:rPr kumimoji="0" lang="en-US" altLang="en-US" b="0" i="0" u="none" strike="noStrike" cap="none" normalizeH="0" baseline="0" dirty="0">
                <a:ln>
                  <a:noFill/>
                </a:ln>
                <a:solidFill>
                  <a:srgbClr val="000000"/>
                </a:solidFill>
                <a:effectLst/>
                <a:latin typeface="JetBrains Mono"/>
              </a:rPr>
              <a:t>result</a:t>
            </a:r>
            <a:r>
              <a:rPr kumimoji="0" lang="en-US" altLang="en-US" b="0" i="0" u="none" strike="noStrike" cap="none" normalizeH="0" baseline="0" dirty="0">
                <a:ln>
                  <a:noFill/>
                </a:ln>
                <a:solidFill>
                  <a:srgbClr val="080808"/>
                </a:solidFill>
                <a:effectLst/>
                <a:latin typeface="JetBrains Mono"/>
              </a:rPr>
              <a:t>)</a:t>
            </a:r>
            <a:br>
              <a:rPr kumimoji="0" lang="en-US" altLang="en-US" b="0" i="0" u="none" strike="noStrike" cap="none" normalizeH="0" baseline="0" dirty="0">
                <a:ln>
                  <a:noFill/>
                </a:ln>
                <a:solidFill>
                  <a:srgbClr val="080808"/>
                </a:solidFill>
                <a:effectLst/>
                <a:latin typeface="JetBrains Mono"/>
              </a:rPr>
            </a:br>
            <a:r>
              <a:rPr kumimoji="0" lang="en-US" altLang="en-US" b="0" i="0" u="none" strike="noStrike" cap="none" normalizeH="0" baseline="0" dirty="0">
                <a:ln>
                  <a:noFill/>
                </a:ln>
                <a:solidFill>
                  <a:srgbClr val="080808"/>
                </a:solidFill>
                <a:effectLst/>
                <a:latin typeface="JetBrains Mono"/>
              </a:rPr>
              <a:t>  }</a:t>
            </a:r>
            <a:br>
              <a:rPr kumimoji="0" lang="en-US" altLang="en-US" b="0" i="0" u="none" strike="noStrike" cap="none" normalizeH="0" baseline="0" dirty="0">
                <a:ln>
                  <a:noFill/>
                </a:ln>
                <a:solidFill>
                  <a:srgbClr val="080808"/>
                </a:solidFill>
                <a:effectLst/>
                <a:latin typeface="JetBrains Mono"/>
              </a:rPr>
            </a:br>
            <a:br>
              <a:rPr kumimoji="0" lang="en-US" altLang="en-US" b="0" i="0" u="none" strike="noStrike" cap="none" normalizeH="0" baseline="0" dirty="0">
                <a:ln>
                  <a:noFill/>
                </a:ln>
                <a:solidFill>
                  <a:srgbClr val="080808"/>
                </a:solidFill>
                <a:effectLst/>
                <a:latin typeface="JetBrains Mono"/>
              </a:rPr>
            </a:br>
            <a:r>
              <a:rPr kumimoji="0" lang="en-US" altLang="en-US" b="0" i="0" u="none" strike="noStrike" cap="none" normalizeH="0" baseline="0" dirty="0">
                <a:ln>
                  <a:noFill/>
                </a:ln>
                <a:solidFill>
                  <a:srgbClr val="080808"/>
                </a:solidFill>
                <a:effectLst/>
                <a:latin typeface="JetBrains Mono"/>
              </a:rPr>
              <a:t>  </a:t>
            </a:r>
            <a:r>
              <a:rPr kumimoji="0" lang="en-US" altLang="en-US" b="0" i="0" u="none" strike="noStrike" cap="none" normalizeH="0" baseline="0" dirty="0">
                <a:ln>
                  <a:noFill/>
                </a:ln>
                <a:solidFill>
                  <a:srgbClr val="0033B3"/>
                </a:solidFill>
                <a:effectLst/>
                <a:latin typeface="JetBrains Mono"/>
              </a:rPr>
              <a:t>def </a:t>
            </a:r>
            <a:r>
              <a:rPr kumimoji="0" lang="en-US" altLang="en-US" b="0" i="0" u="none" strike="noStrike" cap="none" normalizeH="0" baseline="0" dirty="0">
                <a:ln>
                  <a:noFill/>
                </a:ln>
                <a:solidFill>
                  <a:srgbClr val="00627A"/>
                </a:solidFill>
                <a:effectLst/>
                <a:latin typeface="JetBrains Mono"/>
              </a:rPr>
              <a:t>search</a:t>
            </a:r>
            <a:r>
              <a:rPr kumimoji="0" lang="en-US" altLang="en-US" b="0" i="0" u="none" strike="noStrike" cap="none" normalizeH="0" baseline="0" dirty="0">
                <a:ln>
                  <a:noFill/>
                </a:ln>
                <a:solidFill>
                  <a:srgbClr val="080808"/>
                </a:solidFill>
                <a:effectLst/>
                <a:latin typeface="JetBrains Mono"/>
              </a:rPr>
              <a:t>(a: Any): Any = a </a:t>
            </a:r>
            <a:r>
              <a:rPr kumimoji="0" lang="en-US" altLang="en-US" b="0" i="0" u="none" strike="noStrike" cap="none" normalizeH="0" baseline="0" dirty="0">
                <a:ln>
                  <a:noFill/>
                </a:ln>
                <a:solidFill>
                  <a:srgbClr val="0033B3"/>
                </a:solidFill>
                <a:effectLst/>
                <a:latin typeface="JetBrains Mono"/>
              </a:rPr>
              <a:t>match </a:t>
            </a:r>
            <a:r>
              <a:rPr kumimoji="0" lang="en-US" altLang="en-US" b="0" i="0" u="none" strike="noStrike" cap="none" normalizeH="0" baseline="0" dirty="0">
                <a:ln>
                  <a:noFill/>
                </a:ln>
                <a:solidFill>
                  <a:srgbClr val="080808"/>
                </a:solidFill>
                <a:effectLst/>
                <a:latin typeface="JetBrains Mono"/>
              </a:rPr>
              <a:t>{</a:t>
            </a:r>
            <a:br>
              <a:rPr kumimoji="0" lang="en-US" altLang="en-US" b="0" i="0" u="none" strike="noStrike" cap="none" normalizeH="0" baseline="0" dirty="0">
                <a:ln>
                  <a:noFill/>
                </a:ln>
                <a:solidFill>
                  <a:srgbClr val="080808"/>
                </a:solidFill>
                <a:effectLst/>
                <a:latin typeface="JetBrains Mono"/>
              </a:rPr>
            </a:br>
            <a:r>
              <a:rPr kumimoji="0" lang="en-US" altLang="en-US" b="0" i="0" u="none" strike="noStrike" cap="none" normalizeH="0" baseline="0" dirty="0">
                <a:ln>
                  <a:noFill/>
                </a:ln>
                <a:solidFill>
                  <a:srgbClr val="080808"/>
                </a:solidFill>
                <a:effectLst/>
                <a:latin typeface="JetBrains Mono"/>
              </a:rPr>
              <a:t>    </a:t>
            </a:r>
            <a:r>
              <a:rPr kumimoji="0" lang="en-US" altLang="en-US" b="0" i="0" u="none" strike="noStrike" cap="none" normalizeH="0" baseline="0" dirty="0">
                <a:ln>
                  <a:noFill/>
                </a:ln>
                <a:solidFill>
                  <a:srgbClr val="0033B3"/>
                </a:solidFill>
                <a:effectLst/>
                <a:latin typeface="JetBrains Mono"/>
              </a:rPr>
              <a:t>case </a:t>
            </a:r>
            <a:r>
              <a:rPr kumimoji="0" lang="en-US" altLang="en-US" b="0" i="0" u="none" strike="noStrike" cap="none" normalizeH="0" baseline="0" dirty="0">
                <a:ln>
                  <a:noFill/>
                </a:ln>
                <a:solidFill>
                  <a:srgbClr val="1750EB"/>
                </a:solidFill>
                <a:effectLst/>
                <a:latin typeface="JetBrains Mono"/>
              </a:rPr>
              <a:t>1 </a:t>
            </a:r>
            <a:r>
              <a:rPr kumimoji="0" lang="en-US" altLang="en-US" b="0" i="0" u="none" strike="noStrike" cap="none" normalizeH="0" baseline="0" dirty="0">
                <a:ln>
                  <a:noFill/>
                </a:ln>
                <a:solidFill>
                  <a:srgbClr val="080808"/>
                </a:solidFill>
                <a:effectLst/>
                <a:latin typeface="JetBrains Mono"/>
              </a:rPr>
              <a:t>=&gt; </a:t>
            </a:r>
            <a:r>
              <a:rPr kumimoji="0" lang="en-US" altLang="en-US" b="0" i="1" u="none" strike="noStrike" cap="none" normalizeH="0" baseline="0" dirty="0" err="1">
                <a:ln>
                  <a:noFill/>
                </a:ln>
                <a:solidFill>
                  <a:srgbClr val="080808"/>
                </a:solidFill>
                <a:effectLst/>
                <a:latin typeface="JetBrains Mono"/>
              </a:rPr>
              <a:t>println</a:t>
            </a:r>
            <a:r>
              <a:rPr kumimoji="0" lang="en-US" altLang="en-US" b="0" i="0" u="none" strike="noStrike" cap="none" normalizeH="0" baseline="0" dirty="0">
                <a:ln>
                  <a:noFill/>
                </a:ln>
                <a:solidFill>
                  <a:srgbClr val="080808"/>
                </a:solidFill>
                <a:effectLst/>
                <a:latin typeface="JetBrains Mono"/>
              </a:rPr>
              <a:t>(</a:t>
            </a:r>
            <a:r>
              <a:rPr kumimoji="0" lang="en-US" altLang="en-US" b="0" i="0" u="none" strike="noStrike" cap="none" normalizeH="0" baseline="0" dirty="0">
                <a:ln>
                  <a:noFill/>
                </a:ln>
                <a:solidFill>
                  <a:srgbClr val="067D17"/>
                </a:solidFill>
                <a:effectLst/>
                <a:latin typeface="JetBrains Mono"/>
              </a:rPr>
              <a:t>"One"</a:t>
            </a:r>
            <a:r>
              <a:rPr kumimoji="0" lang="en-US" altLang="en-US" b="0" i="0" u="none" strike="noStrike" cap="none" normalizeH="0" baseline="0" dirty="0">
                <a:ln>
                  <a:noFill/>
                </a:ln>
                <a:solidFill>
                  <a:srgbClr val="080808"/>
                </a:solidFill>
                <a:effectLst/>
                <a:latin typeface="JetBrains Mono"/>
              </a:rPr>
              <a:t>)</a:t>
            </a:r>
            <a:br>
              <a:rPr kumimoji="0" lang="en-US" altLang="en-US" b="0" i="0" u="none" strike="noStrike" cap="none" normalizeH="0" baseline="0" dirty="0">
                <a:ln>
                  <a:noFill/>
                </a:ln>
                <a:solidFill>
                  <a:srgbClr val="080808"/>
                </a:solidFill>
                <a:effectLst/>
                <a:latin typeface="JetBrains Mono"/>
              </a:rPr>
            </a:br>
            <a:r>
              <a:rPr kumimoji="0" lang="en-US" altLang="en-US" b="0" i="0" u="none" strike="noStrike" cap="none" normalizeH="0" baseline="0" dirty="0">
                <a:ln>
                  <a:noFill/>
                </a:ln>
                <a:solidFill>
                  <a:srgbClr val="080808"/>
                </a:solidFill>
                <a:effectLst/>
                <a:latin typeface="JetBrains Mono"/>
              </a:rPr>
              <a:t>    </a:t>
            </a:r>
            <a:r>
              <a:rPr kumimoji="0" lang="en-US" altLang="en-US" b="0" i="0" u="none" strike="noStrike" cap="none" normalizeH="0" baseline="0" dirty="0">
                <a:ln>
                  <a:noFill/>
                </a:ln>
                <a:solidFill>
                  <a:srgbClr val="0033B3"/>
                </a:solidFill>
                <a:effectLst/>
                <a:latin typeface="JetBrains Mono"/>
              </a:rPr>
              <a:t>case </a:t>
            </a:r>
            <a:r>
              <a:rPr kumimoji="0" lang="en-US" altLang="en-US" b="0" i="0" u="none" strike="noStrike" cap="none" normalizeH="0" baseline="0" dirty="0">
                <a:ln>
                  <a:noFill/>
                </a:ln>
                <a:solidFill>
                  <a:srgbClr val="067D17"/>
                </a:solidFill>
                <a:effectLst/>
                <a:latin typeface="JetBrains Mono"/>
              </a:rPr>
              <a:t>"Two" </a:t>
            </a:r>
            <a:r>
              <a:rPr kumimoji="0" lang="en-US" altLang="en-US" b="0" i="0" u="none" strike="noStrike" cap="none" normalizeH="0" baseline="0" dirty="0">
                <a:ln>
                  <a:noFill/>
                </a:ln>
                <a:solidFill>
                  <a:srgbClr val="080808"/>
                </a:solidFill>
                <a:effectLst/>
                <a:latin typeface="JetBrains Mono"/>
              </a:rPr>
              <a:t>=&gt; </a:t>
            </a:r>
            <a:r>
              <a:rPr kumimoji="0" lang="en-US" altLang="en-US" b="0" i="1" u="none" strike="noStrike" cap="none" normalizeH="0" baseline="0" dirty="0" err="1">
                <a:ln>
                  <a:noFill/>
                </a:ln>
                <a:solidFill>
                  <a:srgbClr val="080808"/>
                </a:solidFill>
                <a:effectLst/>
                <a:latin typeface="JetBrains Mono"/>
              </a:rPr>
              <a:t>println</a:t>
            </a:r>
            <a:r>
              <a:rPr kumimoji="0" lang="en-US" altLang="en-US" b="0" i="0" u="none" strike="noStrike" cap="none" normalizeH="0" baseline="0" dirty="0">
                <a:ln>
                  <a:noFill/>
                </a:ln>
                <a:solidFill>
                  <a:srgbClr val="080808"/>
                </a:solidFill>
                <a:effectLst/>
                <a:latin typeface="JetBrains Mono"/>
              </a:rPr>
              <a:t>(</a:t>
            </a:r>
            <a:r>
              <a:rPr kumimoji="0" lang="en-US" altLang="en-US" b="0" i="0" u="none" strike="noStrike" cap="none" normalizeH="0" baseline="0" dirty="0">
                <a:ln>
                  <a:noFill/>
                </a:ln>
                <a:solidFill>
                  <a:srgbClr val="067D17"/>
                </a:solidFill>
                <a:effectLst/>
                <a:latin typeface="JetBrains Mono"/>
              </a:rPr>
              <a:t>"Two"</a:t>
            </a:r>
            <a:r>
              <a:rPr kumimoji="0" lang="en-US" altLang="en-US" b="0" i="0" u="none" strike="noStrike" cap="none" normalizeH="0" baseline="0" dirty="0">
                <a:ln>
                  <a:noFill/>
                </a:ln>
                <a:solidFill>
                  <a:srgbClr val="080808"/>
                </a:solidFill>
                <a:effectLst/>
                <a:latin typeface="JetBrains Mono"/>
              </a:rPr>
              <a:t>)</a:t>
            </a:r>
            <a:br>
              <a:rPr kumimoji="0" lang="en-US" altLang="en-US" b="0" i="0" u="none" strike="noStrike" cap="none" normalizeH="0" baseline="0" dirty="0">
                <a:ln>
                  <a:noFill/>
                </a:ln>
                <a:solidFill>
                  <a:srgbClr val="080808"/>
                </a:solidFill>
                <a:effectLst/>
                <a:latin typeface="JetBrains Mono"/>
              </a:rPr>
            </a:br>
            <a:r>
              <a:rPr kumimoji="0" lang="en-US" altLang="en-US" b="0" i="0" u="none" strike="noStrike" cap="none" normalizeH="0" baseline="0" dirty="0">
                <a:ln>
                  <a:noFill/>
                </a:ln>
                <a:solidFill>
                  <a:srgbClr val="080808"/>
                </a:solidFill>
                <a:effectLst/>
                <a:latin typeface="JetBrains Mono"/>
              </a:rPr>
              <a:t>    </a:t>
            </a:r>
            <a:r>
              <a:rPr kumimoji="0" lang="en-US" altLang="en-US" b="0" i="0" u="none" strike="noStrike" cap="none" normalizeH="0" baseline="0" dirty="0">
                <a:ln>
                  <a:noFill/>
                </a:ln>
                <a:solidFill>
                  <a:srgbClr val="0033B3"/>
                </a:solidFill>
                <a:effectLst/>
                <a:latin typeface="JetBrains Mono"/>
              </a:rPr>
              <a:t>case </a:t>
            </a:r>
            <a:r>
              <a:rPr kumimoji="0" lang="en-US" altLang="en-US" b="0" i="0" u="none" strike="noStrike" cap="none" normalizeH="0" baseline="0" dirty="0">
                <a:ln>
                  <a:noFill/>
                </a:ln>
                <a:solidFill>
                  <a:srgbClr val="067D17"/>
                </a:solidFill>
                <a:effectLst/>
                <a:latin typeface="JetBrains Mono"/>
              </a:rPr>
              <a:t>"Hello" </a:t>
            </a:r>
            <a:r>
              <a:rPr kumimoji="0" lang="en-US" altLang="en-US" b="0" i="0" u="none" strike="noStrike" cap="none" normalizeH="0" baseline="0" dirty="0">
                <a:ln>
                  <a:noFill/>
                </a:ln>
                <a:solidFill>
                  <a:srgbClr val="080808"/>
                </a:solidFill>
                <a:effectLst/>
                <a:latin typeface="JetBrains Mono"/>
              </a:rPr>
              <a:t>=&gt; </a:t>
            </a:r>
            <a:r>
              <a:rPr kumimoji="0" lang="en-US" altLang="en-US" b="0" i="1" u="none" strike="noStrike" cap="none" normalizeH="0" baseline="0" dirty="0" err="1">
                <a:ln>
                  <a:noFill/>
                </a:ln>
                <a:solidFill>
                  <a:srgbClr val="080808"/>
                </a:solidFill>
                <a:effectLst/>
                <a:latin typeface="JetBrains Mono"/>
              </a:rPr>
              <a:t>println</a:t>
            </a:r>
            <a:r>
              <a:rPr kumimoji="0" lang="en-US" altLang="en-US" b="0" i="0" u="none" strike="noStrike" cap="none" normalizeH="0" baseline="0" dirty="0">
                <a:ln>
                  <a:noFill/>
                </a:ln>
                <a:solidFill>
                  <a:srgbClr val="080808"/>
                </a:solidFill>
                <a:effectLst/>
                <a:latin typeface="JetBrains Mono"/>
              </a:rPr>
              <a:t>(</a:t>
            </a:r>
            <a:r>
              <a:rPr kumimoji="0" lang="en-US" altLang="en-US" b="0" i="0" u="none" strike="noStrike" cap="none" normalizeH="0" baseline="0" dirty="0">
                <a:ln>
                  <a:noFill/>
                </a:ln>
                <a:solidFill>
                  <a:srgbClr val="067D17"/>
                </a:solidFill>
                <a:effectLst/>
                <a:latin typeface="JetBrains Mono"/>
              </a:rPr>
              <a:t>"Hello"</a:t>
            </a:r>
            <a:r>
              <a:rPr kumimoji="0" lang="en-US" altLang="en-US" b="0" i="0" u="none" strike="noStrike" cap="none" normalizeH="0" baseline="0" dirty="0">
                <a:ln>
                  <a:noFill/>
                </a:ln>
                <a:solidFill>
                  <a:srgbClr val="080808"/>
                </a:solidFill>
                <a:effectLst/>
                <a:latin typeface="JetBrains Mono"/>
              </a:rPr>
              <a:t>)</a:t>
            </a:r>
            <a:br>
              <a:rPr kumimoji="0" lang="en-US" altLang="en-US" b="0" i="0" u="none" strike="noStrike" cap="none" normalizeH="0" baseline="0" dirty="0">
                <a:ln>
                  <a:noFill/>
                </a:ln>
                <a:solidFill>
                  <a:srgbClr val="080808"/>
                </a:solidFill>
                <a:effectLst/>
                <a:latin typeface="JetBrains Mono"/>
              </a:rPr>
            </a:br>
            <a:r>
              <a:rPr kumimoji="0" lang="en-US" altLang="en-US" b="0" i="0" u="none" strike="noStrike" cap="none" normalizeH="0" baseline="0" dirty="0">
                <a:ln>
                  <a:noFill/>
                </a:ln>
                <a:solidFill>
                  <a:srgbClr val="080808"/>
                </a:solidFill>
                <a:effectLst/>
                <a:latin typeface="JetBrains Mono"/>
              </a:rPr>
              <a:t>    </a:t>
            </a:r>
            <a:r>
              <a:rPr kumimoji="0" lang="en-US" altLang="en-US" b="0" i="0" u="none" strike="noStrike" cap="none" normalizeH="0" baseline="0" dirty="0">
                <a:ln>
                  <a:noFill/>
                </a:ln>
                <a:solidFill>
                  <a:srgbClr val="0033B3"/>
                </a:solidFill>
                <a:effectLst/>
                <a:latin typeface="JetBrains Mono"/>
              </a:rPr>
              <a:t>case </a:t>
            </a:r>
            <a:r>
              <a:rPr kumimoji="0" lang="en-US" altLang="en-US" b="0" i="0" u="none" strike="noStrike" cap="none" normalizeH="0" baseline="0" dirty="0">
                <a:ln>
                  <a:noFill/>
                </a:ln>
                <a:solidFill>
                  <a:srgbClr val="080808"/>
                </a:solidFill>
                <a:effectLst/>
                <a:latin typeface="JetBrains Mono"/>
              </a:rPr>
              <a:t>_ =&gt; </a:t>
            </a:r>
            <a:r>
              <a:rPr kumimoji="0" lang="en-US" altLang="en-US" b="0" i="1" u="none" strike="noStrike" cap="none" normalizeH="0" baseline="0" dirty="0" err="1">
                <a:ln>
                  <a:noFill/>
                </a:ln>
                <a:solidFill>
                  <a:srgbClr val="080808"/>
                </a:solidFill>
                <a:effectLst/>
                <a:latin typeface="JetBrains Mono"/>
              </a:rPr>
              <a:t>println</a:t>
            </a:r>
            <a:r>
              <a:rPr kumimoji="0" lang="en-US" altLang="en-US" b="0" i="0" u="none" strike="noStrike" cap="none" normalizeH="0" baseline="0" dirty="0">
                <a:ln>
                  <a:noFill/>
                </a:ln>
                <a:solidFill>
                  <a:srgbClr val="080808"/>
                </a:solidFill>
                <a:effectLst/>
                <a:latin typeface="JetBrains Mono"/>
              </a:rPr>
              <a:t>(</a:t>
            </a:r>
            <a:r>
              <a:rPr kumimoji="0" lang="en-US" altLang="en-US" b="0" i="0" u="none" strike="noStrike" cap="none" normalizeH="0" baseline="0" dirty="0">
                <a:ln>
                  <a:noFill/>
                </a:ln>
                <a:solidFill>
                  <a:srgbClr val="067D17"/>
                </a:solidFill>
                <a:effectLst/>
                <a:latin typeface="JetBrains Mono"/>
              </a:rPr>
              <a:t>"No"</a:t>
            </a:r>
            <a:r>
              <a:rPr kumimoji="0" lang="en-US" altLang="en-US" b="0" i="0" u="none" strike="noStrike" cap="none" normalizeH="0" baseline="0" dirty="0">
                <a:ln>
                  <a:noFill/>
                </a:ln>
                <a:solidFill>
                  <a:srgbClr val="080808"/>
                </a:solidFill>
                <a:effectLst/>
                <a:latin typeface="JetBrains Mono"/>
              </a:rPr>
              <a:t>)</a:t>
            </a:r>
            <a:br>
              <a:rPr kumimoji="0" lang="en-US" altLang="en-US" b="0" i="0" u="none" strike="noStrike" cap="none" normalizeH="0" baseline="0" dirty="0">
                <a:ln>
                  <a:noFill/>
                </a:ln>
                <a:solidFill>
                  <a:srgbClr val="080808"/>
                </a:solidFill>
                <a:effectLst/>
                <a:latin typeface="JetBrains Mono"/>
              </a:rPr>
            </a:br>
            <a:r>
              <a:rPr kumimoji="0" lang="en-US" altLang="en-US" b="0" i="0" u="none" strike="noStrike" cap="none" normalizeH="0" baseline="0" dirty="0">
                <a:ln>
                  <a:noFill/>
                </a:ln>
                <a:solidFill>
                  <a:srgbClr val="080808"/>
                </a:solidFill>
                <a:effectLst/>
                <a:latin typeface="JetBrains Mono"/>
              </a:rPr>
              <a:t>  }</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7220468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A7B3A68-4175-48F8-A5E9-8D00ADB5AA38}"/>
              </a:ext>
            </a:extLst>
          </p:cNvPr>
          <p:cNvSpPr>
            <a:spLocks noChangeArrowheads="1"/>
          </p:cNvSpPr>
          <p:nvPr/>
        </p:nvSpPr>
        <p:spPr bwMode="auto">
          <a:xfrm>
            <a:off x="408373" y="1548020"/>
            <a:ext cx="7803472" cy="347787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33B3"/>
                </a:solidFill>
                <a:effectLst/>
                <a:latin typeface="JetBrains Mono"/>
              </a:rPr>
              <a:t>import </a:t>
            </a:r>
            <a:r>
              <a:rPr kumimoji="0" lang="en-US" altLang="en-US" sz="2000" b="0" i="0" u="none" strike="noStrike" cap="none" normalizeH="0" baseline="0" dirty="0" err="1">
                <a:ln>
                  <a:noFill/>
                </a:ln>
                <a:solidFill>
                  <a:srgbClr val="0033B3"/>
                </a:solidFill>
                <a:effectLst/>
                <a:latin typeface="JetBrains Mono"/>
              </a:rPr>
              <a:t>scala.io.StdIn</a:t>
            </a:r>
            <a:r>
              <a:rPr kumimoji="0" lang="en-US" altLang="en-US" sz="2000" b="0" i="0" u="none" strike="noStrike" cap="none" normalizeH="0" baseline="0" dirty="0">
                <a:ln>
                  <a:noFill/>
                </a:ln>
                <a:solidFill>
                  <a:srgbClr val="0033B3"/>
                </a:solidFill>
                <a:effectLst/>
                <a:latin typeface="JetBrains Mono"/>
              </a:rPr>
              <a:t>._</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33B3"/>
                </a:solidFill>
                <a:effectLst/>
                <a:latin typeface="JetBrains Mono"/>
              </a:rPr>
              <a:t>object </a:t>
            </a:r>
            <a:r>
              <a:rPr kumimoji="0" lang="en-US" altLang="en-US" sz="2000" b="0" i="0" u="none" strike="noStrike" cap="none" normalizeH="0" baseline="0" dirty="0" err="1">
                <a:ln>
                  <a:noFill/>
                </a:ln>
                <a:solidFill>
                  <a:srgbClr val="0033B3"/>
                </a:solidFill>
                <a:effectLst/>
                <a:latin typeface="JetBrains Mono"/>
              </a:rPr>
              <a:t>Scala_how_to_take_input</a:t>
            </a:r>
            <a:r>
              <a:rPr kumimoji="0" lang="en-US" altLang="en-US" sz="2000" b="0" i="0" u="none" strike="noStrike" cap="none" normalizeH="0" baseline="0" dirty="0">
                <a:ln>
                  <a:noFill/>
                </a:ln>
                <a:solidFill>
                  <a:srgbClr val="0033B3"/>
                </a:solidFill>
                <a:effectLst/>
                <a:latin typeface="JetBrains Mon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33B3"/>
                </a:solidFill>
                <a:effectLst/>
                <a:latin typeface="JetBrains Mono"/>
              </a:rPr>
              <a:t>  def main(</a:t>
            </a:r>
            <a:r>
              <a:rPr kumimoji="0" lang="en-US" altLang="en-US" sz="2000" b="0" i="0" u="none" strike="noStrike" cap="none" normalizeH="0" baseline="0" dirty="0" err="1">
                <a:ln>
                  <a:noFill/>
                </a:ln>
                <a:solidFill>
                  <a:srgbClr val="0033B3"/>
                </a:solidFill>
                <a:effectLst/>
                <a:latin typeface="JetBrains Mono"/>
              </a:rPr>
              <a:t>args</a:t>
            </a:r>
            <a:r>
              <a:rPr kumimoji="0" lang="en-US" altLang="en-US" sz="2000" b="0" i="0" u="none" strike="noStrike" cap="none" normalizeH="0" baseline="0" dirty="0">
                <a:ln>
                  <a:noFill/>
                </a:ln>
                <a:solidFill>
                  <a:srgbClr val="0033B3"/>
                </a:solidFill>
                <a:effectLst/>
                <a:latin typeface="JetBrains Mono"/>
              </a:rPr>
              <a:t>: Array[String]): Unit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33B3"/>
                </a:solidFill>
                <a:effectLst/>
                <a:latin typeface="JetBrains Mono"/>
              </a:rPr>
              <a:t>    print("Enter a number: a and b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33B3"/>
                </a:solidFill>
                <a:effectLst/>
                <a:latin typeface="JetBrains Mono"/>
              </a:rPr>
              <a:t>    </a:t>
            </a:r>
            <a:r>
              <a:rPr kumimoji="0" lang="en-US" altLang="en-US" sz="2000" b="0" i="0" u="none" strike="noStrike" cap="none" normalizeH="0" baseline="0" dirty="0" err="1">
                <a:ln>
                  <a:noFill/>
                </a:ln>
                <a:solidFill>
                  <a:srgbClr val="0033B3"/>
                </a:solidFill>
                <a:effectLst/>
                <a:latin typeface="JetBrains Mono"/>
              </a:rPr>
              <a:t>val</a:t>
            </a:r>
            <a:r>
              <a:rPr kumimoji="0" lang="en-US" altLang="en-US" sz="2000" b="0" i="0" u="none" strike="noStrike" cap="none" normalizeH="0" baseline="0" dirty="0">
                <a:ln>
                  <a:noFill/>
                </a:ln>
                <a:solidFill>
                  <a:srgbClr val="0033B3"/>
                </a:solidFill>
                <a:effectLst/>
                <a:latin typeface="JetBrains Mono"/>
              </a:rPr>
              <a:t> a= </a:t>
            </a:r>
            <a:r>
              <a:rPr kumimoji="0" lang="en-US" altLang="en-US" sz="2000" b="0" i="0" u="none" strike="noStrike" cap="none" normalizeH="0" baseline="0" dirty="0" err="1">
                <a:ln>
                  <a:noFill/>
                </a:ln>
                <a:solidFill>
                  <a:srgbClr val="0033B3"/>
                </a:solidFill>
                <a:effectLst/>
                <a:latin typeface="JetBrains Mono"/>
              </a:rPr>
              <a:t>readInt</a:t>
            </a:r>
            <a:r>
              <a:rPr kumimoji="0" lang="en-US" altLang="en-US" sz="2000" b="0" i="0" u="none" strike="noStrike" cap="none" normalizeH="0" baseline="0" dirty="0">
                <a:ln>
                  <a:noFill/>
                </a:ln>
                <a:solidFill>
                  <a:srgbClr val="0033B3"/>
                </a:solidFill>
                <a:effectLst/>
                <a:latin typeface="JetBrains Mono"/>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33B3"/>
                </a:solidFill>
                <a:effectLst/>
                <a:latin typeface="JetBrains Mono"/>
              </a:rPr>
              <a:t>    var length = </a:t>
            </a:r>
            <a:r>
              <a:rPr kumimoji="0" lang="en-US" altLang="en-US" sz="2000" b="0" i="0" u="none" strike="noStrike" cap="none" normalizeH="0" baseline="0" dirty="0" err="1">
                <a:ln>
                  <a:noFill/>
                </a:ln>
                <a:solidFill>
                  <a:srgbClr val="0033B3"/>
                </a:solidFill>
                <a:effectLst/>
                <a:latin typeface="JetBrains Mono"/>
              </a:rPr>
              <a:t>readFloat</a:t>
            </a:r>
            <a:r>
              <a:rPr kumimoji="0" lang="en-US" altLang="en-US" sz="2000" b="0" i="0" u="none" strike="noStrike" cap="none" normalizeH="0" baseline="0" dirty="0">
                <a:ln>
                  <a:noFill/>
                </a:ln>
                <a:solidFill>
                  <a:srgbClr val="0033B3"/>
                </a:solidFill>
                <a:effectLst/>
                <a:latin typeface="JetBrains Mono"/>
              </a:rPr>
              <a:t>(),</a:t>
            </a:r>
            <a:r>
              <a:rPr kumimoji="0" lang="en-US" altLang="en-US" sz="2000" b="0" i="0" u="none" strike="noStrike" cap="none" normalizeH="0" baseline="0" dirty="0" err="1">
                <a:ln>
                  <a:noFill/>
                </a:ln>
                <a:solidFill>
                  <a:srgbClr val="0033B3"/>
                </a:solidFill>
                <a:effectLst/>
                <a:latin typeface="JetBrains Mono"/>
              </a:rPr>
              <a:t>readChar</a:t>
            </a:r>
            <a:r>
              <a:rPr kumimoji="0" lang="en-US" altLang="en-US" sz="2000" b="0" i="0" u="none" strike="noStrike" cap="none" normalizeH="0" baseline="0" dirty="0">
                <a:ln>
                  <a:noFill/>
                </a:ln>
                <a:solidFill>
                  <a:srgbClr val="0033B3"/>
                </a:solidFill>
                <a:effectLst/>
                <a:latin typeface="JetBrains Mono"/>
              </a:rPr>
              <a:t>(),</a:t>
            </a:r>
            <a:r>
              <a:rPr kumimoji="0" lang="en-US" altLang="en-US" sz="2000" b="0" i="0" u="none" strike="noStrike" cap="none" normalizeH="0" baseline="0" dirty="0" err="1">
                <a:ln>
                  <a:noFill/>
                </a:ln>
                <a:solidFill>
                  <a:srgbClr val="0033B3"/>
                </a:solidFill>
                <a:effectLst/>
                <a:latin typeface="JetBrains Mono"/>
              </a:rPr>
              <a:t>readBoolean</a:t>
            </a:r>
            <a:r>
              <a:rPr kumimoji="0" lang="en-US" altLang="en-US" sz="2000" b="0" i="0" u="none" strike="noStrike" cap="none" normalizeH="0" baseline="0" dirty="0">
                <a:ln>
                  <a:noFill/>
                </a:ln>
                <a:solidFill>
                  <a:srgbClr val="0033B3"/>
                </a:solidFill>
                <a:effectLst/>
                <a:latin typeface="JetBrains Mono"/>
              </a:rPr>
              <a:t>(),</a:t>
            </a:r>
            <a:r>
              <a:rPr kumimoji="0" lang="en-US" altLang="en-US" sz="2000" b="0" i="0" u="none" strike="noStrike" cap="none" normalizeH="0" baseline="0" dirty="0" err="1">
                <a:ln>
                  <a:noFill/>
                </a:ln>
                <a:solidFill>
                  <a:srgbClr val="0033B3"/>
                </a:solidFill>
                <a:effectLst/>
                <a:latin typeface="JetBrains Mono"/>
              </a:rPr>
              <a:t>readDouble</a:t>
            </a:r>
            <a:r>
              <a:rPr kumimoji="0" lang="en-US" altLang="en-US" sz="2000" b="0" i="0" u="none" strike="noStrike" cap="none" normalizeH="0" baseline="0" dirty="0">
                <a:ln>
                  <a:noFill/>
                </a:ln>
                <a:solidFill>
                  <a:srgbClr val="0033B3"/>
                </a:solidFill>
                <a:effectLst/>
                <a:latin typeface="JetBrains Mono"/>
              </a:rPr>
              <a:t>(),</a:t>
            </a:r>
            <a:r>
              <a:rPr kumimoji="0" lang="en-US" altLang="en-US" sz="2000" b="0" i="0" u="none" strike="noStrike" cap="none" normalizeH="0" baseline="0" dirty="0" err="1">
                <a:ln>
                  <a:noFill/>
                </a:ln>
                <a:solidFill>
                  <a:srgbClr val="0033B3"/>
                </a:solidFill>
                <a:effectLst/>
                <a:latin typeface="JetBrains Mono"/>
              </a:rPr>
              <a:t>readChar</a:t>
            </a:r>
            <a:r>
              <a:rPr kumimoji="0" lang="en-US" altLang="en-US" sz="2000" b="0" i="0" u="none" strike="noStrike" cap="none" normalizeH="0" baseline="0" dirty="0">
                <a:ln>
                  <a:noFill/>
                </a:ln>
                <a:solidFill>
                  <a:srgbClr val="0033B3"/>
                </a:solidFill>
                <a:effectLst/>
                <a:latin typeface="JetBrains Mono"/>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33B3"/>
                </a:solidFill>
                <a:effectLst/>
                <a:latin typeface="JetBrains Mono"/>
              </a:rPr>
              <a:t>    </a:t>
            </a:r>
            <a:r>
              <a:rPr kumimoji="0" lang="en-US" altLang="en-US" sz="2000" b="0" i="0" u="none" strike="noStrike" cap="none" normalizeH="0" baseline="0" dirty="0" err="1">
                <a:ln>
                  <a:noFill/>
                </a:ln>
                <a:solidFill>
                  <a:srgbClr val="0033B3"/>
                </a:solidFill>
                <a:effectLst/>
                <a:latin typeface="JetBrains Mono"/>
              </a:rPr>
              <a:t>val</a:t>
            </a:r>
            <a:r>
              <a:rPr kumimoji="0" lang="en-US" altLang="en-US" sz="2000" b="0" i="0" u="none" strike="noStrike" cap="none" normalizeH="0" baseline="0" dirty="0">
                <a:ln>
                  <a:noFill/>
                </a:ln>
                <a:solidFill>
                  <a:srgbClr val="0033B3"/>
                </a:solidFill>
                <a:effectLst/>
                <a:latin typeface="JetBrains Mono"/>
              </a:rPr>
              <a:t> b= </a:t>
            </a:r>
            <a:r>
              <a:rPr kumimoji="0" lang="en-US" altLang="en-US" sz="2000" b="0" i="0" u="none" strike="noStrike" cap="none" normalizeH="0" baseline="0" dirty="0" err="1">
                <a:ln>
                  <a:noFill/>
                </a:ln>
                <a:solidFill>
                  <a:srgbClr val="0033B3"/>
                </a:solidFill>
                <a:effectLst/>
                <a:latin typeface="JetBrains Mono"/>
              </a:rPr>
              <a:t>readInt</a:t>
            </a:r>
            <a:r>
              <a:rPr kumimoji="0" lang="en-US" altLang="en-US" sz="2000" b="0" i="0" u="none" strike="noStrike" cap="none" normalizeH="0" baseline="0" dirty="0">
                <a:ln>
                  <a:noFill/>
                </a:ln>
                <a:solidFill>
                  <a:srgbClr val="0033B3"/>
                </a:solidFill>
                <a:effectLst/>
                <a:latin typeface="JetBrains Mono"/>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33B3"/>
                </a:solidFill>
                <a:effectLst/>
                <a:latin typeface="JetBrains Mono"/>
              </a:rPr>
              <a:t>    </a:t>
            </a:r>
            <a:r>
              <a:rPr kumimoji="0" lang="en-US" altLang="en-US" sz="2000" b="0" i="0" u="none" strike="noStrike" cap="none" normalizeH="0" baseline="0" dirty="0" err="1">
                <a:ln>
                  <a:noFill/>
                </a:ln>
                <a:solidFill>
                  <a:srgbClr val="0033B3"/>
                </a:solidFill>
                <a:effectLst/>
                <a:latin typeface="JetBrains Mono"/>
              </a:rPr>
              <a:t>println</a:t>
            </a:r>
            <a:r>
              <a:rPr kumimoji="0" lang="en-US" altLang="en-US" sz="2000" b="0" i="0" u="none" strike="noStrike" cap="none" normalizeH="0" baseline="0" dirty="0">
                <a:ln>
                  <a:noFill/>
                </a:ln>
                <a:solidFill>
                  <a:srgbClr val="0033B3"/>
                </a:solidFill>
                <a:effectLst/>
                <a:latin typeface="JetBrains Mono"/>
              </a:rPr>
              <a:t>("The value of a &amp; b is=: "+ </a:t>
            </a:r>
            <a:r>
              <a:rPr kumimoji="0" lang="en-US" altLang="en-US" sz="2000" b="0" i="0" u="none" strike="noStrike" cap="none" normalizeH="0" baseline="0" dirty="0" err="1">
                <a:ln>
                  <a:noFill/>
                </a:ln>
                <a:solidFill>
                  <a:srgbClr val="0033B3"/>
                </a:solidFill>
                <a:effectLst/>
                <a:latin typeface="JetBrains Mono"/>
              </a:rPr>
              <a:t>a,b</a:t>
            </a:r>
            <a:r>
              <a:rPr kumimoji="0" lang="en-US" altLang="en-US" sz="2000" b="0" i="0" u="none" strike="noStrike" cap="none" normalizeH="0" baseline="0" dirty="0">
                <a:ln>
                  <a:noFill/>
                </a:ln>
                <a:solidFill>
                  <a:srgbClr val="0033B3"/>
                </a:solidFill>
                <a:effectLst/>
                <a:latin typeface="JetBrains Mono"/>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33B3"/>
                </a:solidFill>
                <a:effectLst/>
                <a:latin typeface="JetBrains Mon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33B3"/>
                </a:solidFill>
                <a:effectLst/>
                <a:latin typeface="JetBrains Mono"/>
              </a:rPr>
              <a:t>}</a:t>
            </a:r>
          </a:p>
        </p:txBody>
      </p:sp>
      <p:sp>
        <p:nvSpPr>
          <p:cNvPr id="3" name="TextBox 2">
            <a:extLst>
              <a:ext uri="{FF2B5EF4-FFF2-40B4-BE49-F238E27FC236}">
                <a16:creationId xmlns:a16="http://schemas.microsoft.com/office/drawing/2014/main" id="{D446171F-5E11-4049-B140-49260F9A05B3}"/>
              </a:ext>
            </a:extLst>
          </p:cNvPr>
          <p:cNvSpPr txBox="1"/>
          <p:nvPr/>
        </p:nvSpPr>
        <p:spPr>
          <a:xfrm>
            <a:off x="292963" y="736847"/>
            <a:ext cx="3639845" cy="369332"/>
          </a:xfrm>
          <a:prstGeom prst="rect">
            <a:avLst/>
          </a:prstGeom>
          <a:noFill/>
        </p:spPr>
        <p:txBody>
          <a:bodyPr wrap="square" rtlCol="0">
            <a:spAutoFit/>
          </a:bodyPr>
          <a:lstStyle/>
          <a:p>
            <a:r>
              <a:rPr lang="en-US" b="1" dirty="0">
                <a:solidFill>
                  <a:srgbClr val="FF0000"/>
                </a:solidFill>
              </a:rPr>
              <a:t>How to take Input from Users</a:t>
            </a:r>
            <a:endParaRPr lang="en-IN" b="1" dirty="0">
              <a:solidFill>
                <a:srgbClr val="FF0000"/>
              </a:solidFill>
            </a:endParaRPr>
          </a:p>
        </p:txBody>
      </p:sp>
    </p:spTree>
    <p:extLst>
      <p:ext uri="{BB962C8B-B14F-4D97-AF65-F5344CB8AC3E}">
        <p14:creationId xmlns:p14="http://schemas.microsoft.com/office/powerpoint/2010/main" val="342052667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36FC391-FA8B-4D3E-814F-B3BC87F2D1B6}"/>
              </a:ext>
            </a:extLst>
          </p:cNvPr>
          <p:cNvSpPr txBox="1"/>
          <p:nvPr/>
        </p:nvSpPr>
        <p:spPr>
          <a:xfrm>
            <a:off x="181991" y="396743"/>
            <a:ext cx="8713433" cy="2031325"/>
          </a:xfrm>
          <a:prstGeom prst="rect">
            <a:avLst/>
          </a:prstGeom>
          <a:noFill/>
        </p:spPr>
        <p:txBody>
          <a:bodyPr wrap="square">
            <a:spAutoFit/>
          </a:bodyPr>
          <a:lstStyle/>
          <a:p>
            <a:pPr algn="just"/>
            <a:r>
              <a:rPr lang="en-US" b="0" i="0" dirty="0">
                <a:solidFill>
                  <a:srgbClr val="610B38"/>
                </a:solidFill>
                <a:effectLst/>
                <a:latin typeface="erdana"/>
              </a:rPr>
              <a:t>Scala Exception Handling</a:t>
            </a:r>
          </a:p>
          <a:p>
            <a:pPr algn="just"/>
            <a:r>
              <a:rPr lang="en-US" b="0" i="0" dirty="0">
                <a:solidFill>
                  <a:srgbClr val="333333"/>
                </a:solidFill>
                <a:effectLst/>
                <a:latin typeface="inter-regular"/>
              </a:rPr>
              <a:t>Exception handling is a mechanism which is used to handle abnormal conditions. </a:t>
            </a:r>
            <a:r>
              <a:rPr lang="en-US" dirty="0">
                <a:solidFill>
                  <a:srgbClr val="333333"/>
                </a:solidFill>
                <a:latin typeface="inter-regular"/>
              </a:rPr>
              <a:t>we</a:t>
            </a:r>
            <a:r>
              <a:rPr lang="en-US" b="0" i="0" dirty="0">
                <a:solidFill>
                  <a:srgbClr val="333333"/>
                </a:solidFill>
                <a:effectLst/>
                <a:latin typeface="inter-regular"/>
              </a:rPr>
              <a:t> can also avoid termination of your program unexpectedly.</a:t>
            </a:r>
          </a:p>
          <a:p>
            <a:pPr algn="just"/>
            <a:r>
              <a:rPr lang="en-US" b="0" i="0" dirty="0">
                <a:solidFill>
                  <a:srgbClr val="333333"/>
                </a:solidFill>
                <a:effectLst/>
                <a:latin typeface="inter-regular"/>
              </a:rPr>
              <a:t>Scala makes "checked vs unchecked" very simple. It doesn't have checked exceptions. All exceptions are unchecked in Scala, even </a:t>
            </a:r>
            <a:r>
              <a:rPr lang="en-US" b="0" i="0" dirty="0" err="1">
                <a:solidFill>
                  <a:srgbClr val="333333"/>
                </a:solidFill>
                <a:effectLst/>
                <a:latin typeface="inter-regular"/>
              </a:rPr>
              <a:t>SQLException</a:t>
            </a:r>
            <a:r>
              <a:rPr lang="en-US" b="0" i="0" dirty="0">
                <a:solidFill>
                  <a:srgbClr val="333333"/>
                </a:solidFill>
                <a:effectLst/>
                <a:latin typeface="inter-regular"/>
              </a:rPr>
              <a:t> and </a:t>
            </a:r>
            <a:r>
              <a:rPr lang="en-US" b="0" i="0" dirty="0" err="1">
                <a:solidFill>
                  <a:srgbClr val="333333"/>
                </a:solidFill>
                <a:effectLst/>
                <a:latin typeface="inter-regular"/>
              </a:rPr>
              <a:t>IOException</a:t>
            </a:r>
            <a:r>
              <a:rPr lang="en-US" b="0" i="0" dirty="0">
                <a:solidFill>
                  <a:srgbClr val="333333"/>
                </a:solidFill>
                <a:effectLst/>
                <a:latin typeface="inter-regular"/>
              </a:rPr>
              <a:t>.</a:t>
            </a:r>
          </a:p>
          <a:p>
            <a:br>
              <a:rPr lang="en-US" dirty="0"/>
            </a:br>
            <a:endParaRPr lang="en-IN" dirty="0"/>
          </a:p>
        </p:txBody>
      </p:sp>
      <p:sp>
        <p:nvSpPr>
          <p:cNvPr id="5" name="TextBox 4">
            <a:extLst>
              <a:ext uri="{FF2B5EF4-FFF2-40B4-BE49-F238E27FC236}">
                <a16:creationId xmlns:a16="http://schemas.microsoft.com/office/drawing/2014/main" id="{E20706D3-4AEE-419C-AF4E-ED8F212E54EC}"/>
              </a:ext>
            </a:extLst>
          </p:cNvPr>
          <p:cNvSpPr txBox="1"/>
          <p:nvPr/>
        </p:nvSpPr>
        <p:spPr>
          <a:xfrm>
            <a:off x="315156" y="2193654"/>
            <a:ext cx="7168719" cy="369332"/>
          </a:xfrm>
          <a:prstGeom prst="rect">
            <a:avLst/>
          </a:prstGeom>
          <a:noFill/>
        </p:spPr>
        <p:txBody>
          <a:bodyPr wrap="square">
            <a:spAutoFit/>
          </a:bodyPr>
          <a:lstStyle/>
          <a:p>
            <a:pPr algn="just"/>
            <a:r>
              <a:rPr lang="en-US" b="0" i="0" dirty="0">
                <a:solidFill>
                  <a:srgbClr val="610B38"/>
                </a:solidFill>
                <a:effectLst/>
                <a:latin typeface="erdana"/>
              </a:rPr>
              <a:t>Scala Program Example without Exception Handling</a:t>
            </a:r>
          </a:p>
        </p:txBody>
      </p:sp>
      <p:sp>
        <p:nvSpPr>
          <p:cNvPr id="7" name="TextBox 6">
            <a:extLst>
              <a:ext uri="{FF2B5EF4-FFF2-40B4-BE49-F238E27FC236}">
                <a16:creationId xmlns:a16="http://schemas.microsoft.com/office/drawing/2014/main" id="{62EDB360-0D73-41D5-9A0C-9533363A87E8}"/>
              </a:ext>
            </a:extLst>
          </p:cNvPr>
          <p:cNvSpPr txBox="1"/>
          <p:nvPr/>
        </p:nvSpPr>
        <p:spPr>
          <a:xfrm>
            <a:off x="2525697" y="2667636"/>
            <a:ext cx="4572000" cy="3693319"/>
          </a:xfrm>
          <a:prstGeom prst="rect">
            <a:avLst/>
          </a:prstGeom>
          <a:noFill/>
        </p:spPr>
        <p:txBody>
          <a:bodyPr wrap="square">
            <a:spAutoFit/>
          </a:bodyPr>
          <a:lstStyle/>
          <a:p>
            <a:r>
              <a:rPr lang="en-IN" dirty="0"/>
              <a:t>class </a:t>
            </a:r>
            <a:r>
              <a:rPr lang="en-IN" dirty="0" err="1"/>
              <a:t>Scala_Exception</a:t>
            </a:r>
            <a:r>
              <a:rPr lang="en-IN" dirty="0"/>
              <a:t>{  </a:t>
            </a:r>
          </a:p>
          <a:p>
            <a:r>
              <a:rPr lang="en-IN" dirty="0"/>
              <a:t>    def divide(</a:t>
            </a:r>
            <a:r>
              <a:rPr lang="en-IN" dirty="0" err="1"/>
              <a:t>a:Int</a:t>
            </a:r>
            <a:r>
              <a:rPr lang="en-IN" dirty="0"/>
              <a:t>, b:Int) = {  </a:t>
            </a:r>
          </a:p>
          <a:p>
            <a:r>
              <a:rPr lang="en-IN" dirty="0"/>
              <a:t>            a/b             // Exception occurred here  </a:t>
            </a:r>
          </a:p>
          <a:p>
            <a:r>
              <a:rPr lang="en-IN" dirty="0"/>
              <a:t>        </a:t>
            </a:r>
            <a:r>
              <a:rPr lang="en-IN" dirty="0" err="1"/>
              <a:t>println</a:t>
            </a:r>
            <a:r>
              <a:rPr lang="en-IN" dirty="0"/>
              <a:t>("Rest of the code is executing...")  </a:t>
            </a:r>
          </a:p>
          <a:p>
            <a:r>
              <a:rPr lang="en-IN" dirty="0"/>
              <a:t>    }  </a:t>
            </a:r>
          </a:p>
          <a:p>
            <a:r>
              <a:rPr lang="en-IN" dirty="0"/>
              <a:t>}  </a:t>
            </a:r>
          </a:p>
          <a:p>
            <a:r>
              <a:rPr lang="en-IN" dirty="0"/>
              <a:t>object </a:t>
            </a:r>
            <a:r>
              <a:rPr lang="en-IN" dirty="0" err="1"/>
              <a:t>MainObject</a:t>
            </a:r>
            <a:r>
              <a:rPr lang="en-IN" dirty="0"/>
              <a:t>{  </a:t>
            </a:r>
          </a:p>
          <a:p>
            <a:r>
              <a:rPr lang="en-IN" dirty="0"/>
              <a:t>    def main(</a:t>
            </a:r>
            <a:r>
              <a:rPr lang="en-IN" dirty="0" err="1"/>
              <a:t>args:Array</a:t>
            </a:r>
            <a:r>
              <a:rPr lang="en-IN" dirty="0"/>
              <a:t>[String]){  </a:t>
            </a:r>
          </a:p>
          <a:p>
            <a:r>
              <a:rPr lang="en-IN" dirty="0"/>
              <a:t>        var e = new </a:t>
            </a:r>
            <a:r>
              <a:rPr lang="en-IN" dirty="0" err="1"/>
              <a:t>ExceptionExample</a:t>
            </a:r>
            <a:r>
              <a:rPr lang="en-IN" dirty="0"/>
              <a:t>()  </a:t>
            </a:r>
          </a:p>
          <a:p>
            <a:r>
              <a:rPr lang="en-IN" dirty="0"/>
              <a:t>        </a:t>
            </a:r>
            <a:r>
              <a:rPr lang="en-IN" dirty="0" err="1"/>
              <a:t>e.divide</a:t>
            </a:r>
            <a:r>
              <a:rPr lang="en-IN" dirty="0"/>
              <a:t>(100,0)  </a:t>
            </a:r>
          </a:p>
          <a:p>
            <a:r>
              <a:rPr lang="en-IN" dirty="0"/>
              <a:t>   </a:t>
            </a:r>
          </a:p>
          <a:p>
            <a:r>
              <a:rPr lang="en-IN" dirty="0"/>
              <a:t>    }  </a:t>
            </a:r>
          </a:p>
          <a:p>
            <a:r>
              <a:rPr lang="en-IN" dirty="0"/>
              <a:t>} </a:t>
            </a:r>
          </a:p>
        </p:txBody>
      </p:sp>
    </p:spTree>
    <p:extLst>
      <p:ext uri="{BB962C8B-B14F-4D97-AF65-F5344CB8AC3E}">
        <p14:creationId xmlns:p14="http://schemas.microsoft.com/office/powerpoint/2010/main" val="108171407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3EFD267-0362-4A20-ADAE-F814B6EBBE0A}"/>
              </a:ext>
            </a:extLst>
          </p:cNvPr>
          <p:cNvSpPr txBox="1"/>
          <p:nvPr/>
        </p:nvSpPr>
        <p:spPr>
          <a:xfrm>
            <a:off x="395056" y="87776"/>
            <a:ext cx="8322815" cy="2308324"/>
          </a:xfrm>
          <a:prstGeom prst="rect">
            <a:avLst/>
          </a:prstGeom>
          <a:noFill/>
        </p:spPr>
        <p:txBody>
          <a:bodyPr wrap="square">
            <a:spAutoFit/>
          </a:bodyPr>
          <a:lstStyle/>
          <a:p>
            <a:pPr algn="just"/>
            <a:r>
              <a:rPr lang="en-US" b="0" i="0" dirty="0">
                <a:solidFill>
                  <a:srgbClr val="610B38"/>
                </a:solidFill>
                <a:effectLst/>
                <a:latin typeface="erdana"/>
              </a:rPr>
              <a:t>Scala Try Catch</a:t>
            </a:r>
          </a:p>
          <a:p>
            <a:pPr algn="just"/>
            <a:r>
              <a:rPr lang="en-US" b="0" i="0" dirty="0">
                <a:solidFill>
                  <a:srgbClr val="333333"/>
                </a:solidFill>
                <a:effectLst/>
                <a:latin typeface="inter-regular"/>
              </a:rPr>
              <a:t>Scala provides try and catch block to handle exception. The try block is used to enclose suspect code. The catch block is used to handle exception occurred in try block. </a:t>
            </a:r>
            <a:r>
              <a:rPr lang="en-US" dirty="0">
                <a:solidFill>
                  <a:srgbClr val="333333"/>
                </a:solidFill>
                <a:latin typeface="inter-regular"/>
              </a:rPr>
              <a:t>we</a:t>
            </a:r>
            <a:r>
              <a:rPr lang="en-US" b="0" i="0" dirty="0">
                <a:solidFill>
                  <a:srgbClr val="333333"/>
                </a:solidFill>
                <a:effectLst/>
                <a:latin typeface="inter-regular"/>
              </a:rPr>
              <a:t> can have any number of try catch block in your program according to need.</a:t>
            </a:r>
          </a:p>
          <a:p>
            <a:pPr algn="just"/>
            <a:r>
              <a:rPr lang="en-US" b="0" i="0" dirty="0">
                <a:solidFill>
                  <a:srgbClr val="610B38"/>
                </a:solidFill>
                <a:effectLst/>
                <a:latin typeface="erdana"/>
              </a:rPr>
              <a:t>Scala Try Catch Example</a:t>
            </a:r>
          </a:p>
          <a:p>
            <a:pPr algn="just"/>
            <a:r>
              <a:rPr lang="en-US" b="0" i="0" dirty="0">
                <a:solidFill>
                  <a:srgbClr val="333333"/>
                </a:solidFill>
                <a:effectLst/>
                <a:latin typeface="inter-regular"/>
              </a:rPr>
              <a:t>In the following program, we have enclosed our suspect code inside try block. After try block we have used a catch handler to catch exception. If any exception occurs, catch handler will handle it and program will not terminate abnormally.</a:t>
            </a:r>
          </a:p>
        </p:txBody>
      </p:sp>
      <p:sp>
        <p:nvSpPr>
          <p:cNvPr id="5" name="TextBox 4">
            <a:extLst>
              <a:ext uri="{FF2B5EF4-FFF2-40B4-BE49-F238E27FC236}">
                <a16:creationId xmlns:a16="http://schemas.microsoft.com/office/drawing/2014/main" id="{682EBD7E-E74F-4733-8F51-21EF325114AD}"/>
              </a:ext>
            </a:extLst>
          </p:cNvPr>
          <p:cNvSpPr txBox="1"/>
          <p:nvPr/>
        </p:nvSpPr>
        <p:spPr>
          <a:xfrm>
            <a:off x="847818" y="2661408"/>
            <a:ext cx="4572000" cy="3600986"/>
          </a:xfrm>
          <a:prstGeom prst="rect">
            <a:avLst/>
          </a:prstGeom>
          <a:noFill/>
        </p:spPr>
        <p:txBody>
          <a:bodyPr wrap="square">
            <a:spAutoFit/>
          </a:bodyPr>
          <a:lstStyle/>
          <a:p>
            <a:r>
              <a:rPr lang="en-IN" sz="1200" dirty="0"/>
              <a:t>class </a:t>
            </a:r>
            <a:r>
              <a:rPr lang="en-IN" sz="1200" dirty="0" err="1"/>
              <a:t>Scala_try_catch</a:t>
            </a:r>
            <a:r>
              <a:rPr lang="en-IN" sz="1200" dirty="0"/>
              <a:t> {</a:t>
            </a:r>
          </a:p>
          <a:p>
            <a:r>
              <a:rPr lang="en-IN" sz="1200" dirty="0"/>
              <a:t>  def divide(</a:t>
            </a:r>
            <a:r>
              <a:rPr lang="en-IN" sz="1200" dirty="0" err="1"/>
              <a:t>a:Int</a:t>
            </a:r>
            <a:r>
              <a:rPr lang="en-IN" sz="1200" dirty="0"/>
              <a:t>, b:Int) = {</a:t>
            </a:r>
          </a:p>
          <a:p>
            <a:r>
              <a:rPr lang="en-IN" sz="1200" dirty="0"/>
              <a:t>    try{</a:t>
            </a:r>
          </a:p>
          <a:p>
            <a:r>
              <a:rPr lang="en-IN" sz="1200" dirty="0"/>
              <a:t>      a/b</a:t>
            </a:r>
          </a:p>
          <a:p>
            <a:r>
              <a:rPr lang="en-IN" sz="1200" dirty="0"/>
              <a:t>    }catch{</a:t>
            </a:r>
          </a:p>
          <a:p>
            <a:r>
              <a:rPr lang="en-IN" sz="1200" dirty="0"/>
              <a:t>      case e: Exception=&gt;</a:t>
            </a:r>
            <a:r>
              <a:rPr lang="en-IN" sz="1200" dirty="0" err="1"/>
              <a:t>println</a:t>
            </a:r>
            <a:r>
              <a:rPr lang="en-IN" sz="1200" dirty="0"/>
              <a:t>(e)</a:t>
            </a:r>
          </a:p>
          <a:p>
            <a:r>
              <a:rPr lang="en-IN" sz="1200" dirty="0"/>
              <a:t>    }</a:t>
            </a:r>
          </a:p>
          <a:p>
            <a:r>
              <a:rPr lang="en-IN" sz="1200" dirty="0"/>
              <a:t>    </a:t>
            </a:r>
            <a:r>
              <a:rPr lang="en-IN" sz="1200" dirty="0" err="1"/>
              <a:t>println</a:t>
            </a:r>
            <a:r>
              <a:rPr lang="en-IN" sz="1200" dirty="0"/>
              <a:t>("Rest of the code is executing...")</a:t>
            </a:r>
          </a:p>
          <a:p>
            <a:r>
              <a:rPr lang="en-IN" sz="1200" dirty="0"/>
              <a:t>  }</a:t>
            </a:r>
          </a:p>
          <a:p>
            <a:r>
              <a:rPr lang="en-IN" sz="1200" dirty="0"/>
              <a:t>}</a:t>
            </a:r>
          </a:p>
          <a:p>
            <a:r>
              <a:rPr lang="en-IN" sz="1200" dirty="0"/>
              <a:t>object  </a:t>
            </a:r>
            <a:r>
              <a:rPr lang="en-IN" sz="1200" dirty="0" err="1"/>
              <a:t>Scala_try_obj</a:t>
            </a:r>
            <a:endParaRPr lang="en-IN" sz="1200" dirty="0"/>
          </a:p>
          <a:p>
            <a:r>
              <a:rPr lang="en-IN" sz="1200" dirty="0"/>
              <a:t>{</a:t>
            </a:r>
          </a:p>
          <a:p>
            <a:endParaRPr lang="en-IN" sz="1200" dirty="0"/>
          </a:p>
          <a:p>
            <a:r>
              <a:rPr lang="en-IN" sz="1200" dirty="0"/>
              <a:t>  def main(</a:t>
            </a:r>
            <a:r>
              <a:rPr lang="en-IN" sz="1200" dirty="0" err="1"/>
              <a:t>args</a:t>
            </a:r>
            <a:r>
              <a:rPr lang="en-IN" sz="1200" dirty="0"/>
              <a:t>: Array[String]): Unit = {</a:t>
            </a:r>
          </a:p>
          <a:p>
            <a:r>
              <a:rPr lang="en-IN" sz="1200" dirty="0"/>
              <a:t>    var e = new </a:t>
            </a:r>
            <a:r>
              <a:rPr lang="en-IN" sz="1200" dirty="0" err="1"/>
              <a:t>Scala_try_catch</a:t>
            </a:r>
            <a:r>
              <a:rPr lang="en-IN" sz="1200" dirty="0"/>
              <a:t>()</a:t>
            </a:r>
          </a:p>
          <a:p>
            <a:r>
              <a:rPr lang="en-IN" sz="1200" dirty="0"/>
              <a:t>    </a:t>
            </a:r>
            <a:r>
              <a:rPr lang="en-IN" sz="1200" dirty="0" err="1"/>
              <a:t>e.divide</a:t>
            </a:r>
            <a:r>
              <a:rPr lang="en-IN" sz="1200" dirty="0"/>
              <a:t>(100,0)</a:t>
            </a:r>
          </a:p>
          <a:p>
            <a:endParaRPr lang="en-IN" sz="1200" dirty="0"/>
          </a:p>
          <a:p>
            <a:r>
              <a:rPr lang="en-IN" sz="1200" dirty="0"/>
              <a:t>  }</a:t>
            </a:r>
          </a:p>
          <a:p>
            <a:r>
              <a:rPr lang="en-IN" sz="1200" dirty="0"/>
              <a:t>}</a:t>
            </a:r>
          </a:p>
        </p:txBody>
      </p:sp>
    </p:spTree>
    <p:extLst>
      <p:ext uri="{BB962C8B-B14F-4D97-AF65-F5344CB8AC3E}">
        <p14:creationId xmlns:p14="http://schemas.microsoft.com/office/powerpoint/2010/main" val="23027246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2628218-78DA-4507-8738-4CACC06D25BD}"/>
              </a:ext>
            </a:extLst>
          </p:cNvPr>
          <p:cNvSpPr txBox="1"/>
          <p:nvPr/>
        </p:nvSpPr>
        <p:spPr>
          <a:xfrm>
            <a:off x="279646" y="274248"/>
            <a:ext cx="7887809" cy="1754326"/>
          </a:xfrm>
          <a:prstGeom prst="rect">
            <a:avLst/>
          </a:prstGeom>
          <a:noFill/>
        </p:spPr>
        <p:txBody>
          <a:bodyPr wrap="square">
            <a:spAutoFit/>
          </a:bodyPr>
          <a:lstStyle/>
          <a:p>
            <a:pPr algn="just"/>
            <a:r>
              <a:rPr lang="en-US" b="0" i="0" dirty="0">
                <a:solidFill>
                  <a:srgbClr val="610B38"/>
                </a:solidFill>
                <a:effectLst/>
                <a:latin typeface="erdana"/>
              </a:rPr>
              <a:t>Scala Try Catch Example 2</a:t>
            </a:r>
          </a:p>
          <a:p>
            <a:pPr algn="just"/>
            <a:r>
              <a:rPr lang="en-US" b="0" i="0" dirty="0">
                <a:solidFill>
                  <a:srgbClr val="333333"/>
                </a:solidFill>
                <a:effectLst/>
                <a:latin typeface="inter-regular"/>
              </a:rPr>
              <a:t>In this example, we have two cases in our catch handler. First case will handle only arithmetic type exception. Second case has Throwable class which is a super class in exception hierarchy. The second case is able to handle any type of exception in your program. Sometimes when you don't know about the type of exception, you can use super class.</a:t>
            </a:r>
          </a:p>
        </p:txBody>
      </p:sp>
      <p:sp>
        <p:nvSpPr>
          <p:cNvPr id="5" name="TextBox 4">
            <a:extLst>
              <a:ext uri="{FF2B5EF4-FFF2-40B4-BE49-F238E27FC236}">
                <a16:creationId xmlns:a16="http://schemas.microsoft.com/office/drawing/2014/main" id="{BB02BA86-6F44-4350-B0D2-3541DDA43BCC}"/>
              </a:ext>
            </a:extLst>
          </p:cNvPr>
          <p:cNvSpPr txBox="1"/>
          <p:nvPr/>
        </p:nvSpPr>
        <p:spPr>
          <a:xfrm>
            <a:off x="3584356" y="1922042"/>
            <a:ext cx="4572000" cy="4154984"/>
          </a:xfrm>
          <a:prstGeom prst="rect">
            <a:avLst/>
          </a:prstGeom>
          <a:noFill/>
        </p:spPr>
        <p:txBody>
          <a:bodyPr wrap="square">
            <a:spAutoFit/>
          </a:bodyPr>
          <a:lstStyle/>
          <a:p>
            <a:r>
              <a:rPr lang="en-IN" sz="1200" dirty="0"/>
              <a:t>class </a:t>
            </a:r>
            <a:r>
              <a:rPr lang="en-IN" sz="1200" dirty="0" err="1"/>
              <a:t>Scala_try_Multiple_catch</a:t>
            </a:r>
            <a:r>
              <a:rPr lang="en-IN" sz="1200" dirty="0"/>
              <a:t> {</a:t>
            </a:r>
          </a:p>
          <a:p>
            <a:r>
              <a:rPr lang="en-IN" sz="1200" dirty="0"/>
              <a:t>  def divide(</a:t>
            </a:r>
            <a:r>
              <a:rPr lang="en-IN" sz="1200" dirty="0" err="1"/>
              <a:t>a:Int</a:t>
            </a:r>
            <a:r>
              <a:rPr lang="en-IN" sz="1200" dirty="0"/>
              <a:t>, b:Int) = {</a:t>
            </a:r>
          </a:p>
          <a:p>
            <a:r>
              <a:rPr lang="en-IN" sz="1200" dirty="0"/>
              <a:t>    try{</a:t>
            </a:r>
          </a:p>
          <a:p>
            <a:r>
              <a:rPr lang="en-IN" sz="1200" dirty="0"/>
              <a:t>      a/b</a:t>
            </a:r>
          </a:p>
          <a:p>
            <a:r>
              <a:rPr lang="en-IN" sz="1200" dirty="0"/>
              <a:t>      var </a:t>
            </a:r>
            <a:r>
              <a:rPr lang="en-IN" sz="1200" dirty="0" err="1"/>
              <a:t>arr</a:t>
            </a:r>
            <a:r>
              <a:rPr lang="en-IN" sz="1200" dirty="0"/>
              <a:t> = Array(1,2)</a:t>
            </a:r>
          </a:p>
          <a:p>
            <a:r>
              <a:rPr lang="en-IN" sz="1200" dirty="0"/>
              <a:t>      </a:t>
            </a:r>
            <a:r>
              <a:rPr lang="en-IN" sz="1200" dirty="0" err="1"/>
              <a:t>arr</a:t>
            </a:r>
            <a:r>
              <a:rPr lang="en-IN" sz="1200" dirty="0"/>
              <a:t>(10)</a:t>
            </a:r>
          </a:p>
          <a:p>
            <a:r>
              <a:rPr lang="en-IN" sz="1200" dirty="0"/>
              <a:t>    }catch{</a:t>
            </a:r>
          </a:p>
          <a:p>
            <a:r>
              <a:rPr lang="en-IN" sz="1200" dirty="0"/>
              <a:t>      case e: </a:t>
            </a:r>
            <a:r>
              <a:rPr lang="en-IN" sz="1200" dirty="0" err="1"/>
              <a:t>ArithmeticException</a:t>
            </a:r>
            <a:r>
              <a:rPr lang="en-IN" sz="1200" dirty="0"/>
              <a:t> =&gt; </a:t>
            </a:r>
            <a:r>
              <a:rPr lang="en-IN" sz="1200" dirty="0" err="1"/>
              <a:t>println</a:t>
            </a:r>
            <a:r>
              <a:rPr lang="en-IN" sz="1200" dirty="0"/>
              <a:t>(e)</a:t>
            </a:r>
          </a:p>
          <a:p>
            <a:r>
              <a:rPr lang="en-IN" sz="1200" dirty="0"/>
              <a:t>      case ex: Throwable =&gt;</a:t>
            </a:r>
            <a:r>
              <a:rPr lang="en-IN" sz="1200" dirty="0" err="1"/>
              <a:t>println</a:t>
            </a:r>
            <a:r>
              <a:rPr lang="en-IN" sz="1200" dirty="0"/>
              <a:t>("found a unknown exception"+ ex)</a:t>
            </a:r>
          </a:p>
          <a:p>
            <a:r>
              <a:rPr lang="en-IN" sz="1200" dirty="0"/>
              <a:t>    }</a:t>
            </a:r>
          </a:p>
          <a:p>
            <a:r>
              <a:rPr lang="en-IN" sz="1200" dirty="0"/>
              <a:t>    </a:t>
            </a:r>
            <a:r>
              <a:rPr lang="en-IN" sz="1200" dirty="0" err="1"/>
              <a:t>println</a:t>
            </a:r>
            <a:r>
              <a:rPr lang="en-IN" sz="1200" dirty="0"/>
              <a:t>("Rest of the code is executing...")</a:t>
            </a:r>
          </a:p>
          <a:p>
            <a:r>
              <a:rPr lang="en-IN" sz="1200" dirty="0"/>
              <a:t>  }</a:t>
            </a:r>
          </a:p>
          <a:p>
            <a:r>
              <a:rPr lang="en-IN" sz="1200" dirty="0"/>
              <a:t>}</a:t>
            </a:r>
          </a:p>
          <a:p>
            <a:r>
              <a:rPr lang="en-IN" sz="1200" dirty="0"/>
              <a:t>object </a:t>
            </a:r>
            <a:r>
              <a:rPr lang="en-IN" sz="1200" dirty="0" err="1"/>
              <a:t>Scala_try_mul_obj</a:t>
            </a:r>
            <a:endParaRPr lang="en-IN" sz="1200" dirty="0"/>
          </a:p>
          <a:p>
            <a:r>
              <a:rPr lang="en-IN" sz="1200" dirty="0"/>
              <a:t>{</a:t>
            </a:r>
          </a:p>
          <a:p>
            <a:r>
              <a:rPr lang="en-IN" sz="1200" dirty="0"/>
              <a:t>  def main(</a:t>
            </a:r>
            <a:r>
              <a:rPr lang="en-IN" sz="1200" dirty="0" err="1"/>
              <a:t>args</a:t>
            </a:r>
            <a:r>
              <a:rPr lang="en-IN" sz="1200" dirty="0"/>
              <a:t>: Array[String]): Unit = {</a:t>
            </a:r>
          </a:p>
          <a:p>
            <a:r>
              <a:rPr lang="en-IN" sz="1200" dirty="0"/>
              <a:t>    var e = new </a:t>
            </a:r>
            <a:r>
              <a:rPr lang="en-IN" sz="1200" dirty="0" err="1"/>
              <a:t>Scala_try_Multiple_catch</a:t>
            </a:r>
            <a:r>
              <a:rPr lang="en-IN" sz="1200" dirty="0"/>
              <a:t>()</a:t>
            </a:r>
          </a:p>
          <a:p>
            <a:r>
              <a:rPr lang="en-IN" sz="1200" dirty="0"/>
              <a:t>    </a:t>
            </a:r>
            <a:r>
              <a:rPr lang="en-IN" sz="1200" dirty="0" err="1"/>
              <a:t>e.divide</a:t>
            </a:r>
            <a:r>
              <a:rPr lang="en-IN" sz="1200" dirty="0"/>
              <a:t>(100,10)</a:t>
            </a:r>
          </a:p>
          <a:p>
            <a:endParaRPr lang="en-IN" sz="1200" dirty="0"/>
          </a:p>
          <a:p>
            <a:r>
              <a:rPr lang="en-IN" sz="1200" dirty="0"/>
              <a:t>  }</a:t>
            </a:r>
          </a:p>
          <a:p>
            <a:endParaRPr lang="en-IN" sz="1200" dirty="0"/>
          </a:p>
          <a:p>
            <a:r>
              <a:rPr lang="en-IN" sz="1200" dirty="0"/>
              <a:t>}</a:t>
            </a:r>
          </a:p>
        </p:txBody>
      </p:sp>
    </p:spTree>
    <p:extLst>
      <p:ext uri="{BB962C8B-B14F-4D97-AF65-F5344CB8AC3E}">
        <p14:creationId xmlns:p14="http://schemas.microsoft.com/office/powerpoint/2010/main" val="320722278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D91F7F2-11E1-4C6A-9243-1B4955EBA0DB}"/>
              </a:ext>
            </a:extLst>
          </p:cNvPr>
          <p:cNvSpPr txBox="1"/>
          <p:nvPr/>
        </p:nvSpPr>
        <p:spPr>
          <a:xfrm>
            <a:off x="102092" y="181927"/>
            <a:ext cx="8873231" cy="1477328"/>
          </a:xfrm>
          <a:prstGeom prst="rect">
            <a:avLst/>
          </a:prstGeom>
          <a:noFill/>
        </p:spPr>
        <p:txBody>
          <a:bodyPr wrap="square">
            <a:spAutoFit/>
          </a:bodyPr>
          <a:lstStyle/>
          <a:p>
            <a:pPr algn="just"/>
            <a:r>
              <a:rPr lang="en-US" b="0" i="0" dirty="0">
                <a:solidFill>
                  <a:srgbClr val="610B38"/>
                </a:solidFill>
                <a:effectLst/>
                <a:latin typeface="erdana"/>
              </a:rPr>
              <a:t>Scala Finally</a:t>
            </a:r>
          </a:p>
          <a:p>
            <a:pPr algn="just"/>
            <a:r>
              <a:rPr lang="en-US" b="0" i="0" dirty="0">
                <a:solidFill>
                  <a:srgbClr val="333333"/>
                </a:solidFill>
                <a:effectLst/>
                <a:latin typeface="inter-regular"/>
              </a:rPr>
              <a:t>The finally block is used to release resources during exception. Resources may be file, network connection, database connection etc. the finally block executes guaranteed. The following program illustrate the use of finally block.</a:t>
            </a:r>
          </a:p>
          <a:p>
            <a:pPr algn="just"/>
            <a:r>
              <a:rPr lang="en-US" b="0" i="0" dirty="0">
                <a:solidFill>
                  <a:srgbClr val="610B38"/>
                </a:solidFill>
                <a:effectLst/>
                <a:latin typeface="erdana"/>
              </a:rPr>
              <a:t>Scala Finally Block Example</a:t>
            </a:r>
          </a:p>
        </p:txBody>
      </p:sp>
      <p:sp>
        <p:nvSpPr>
          <p:cNvPr id="7" name="TextBox 6">
            <a:extLst>
              <a:ext uri="{FF2B5EF4-FFF2-40B4-BE49-F238E27FC236}">
                <a16:creationId xmlns:a16="http://schemas.microsoft.com/office/drawing/2014/main" id="{FB37A60A-2308-47F8-847B-610DCE8A1A9C}"/>
              </a:ext>
            </a:extLst>
          </p:cNvPr>
          <p:cNvSpPr txBox="1"/>
          <p:nvPr/>
        </p:nvSpPr>
        <p:spPr>
          <a:xfrm>
            <a:off x="4403323" y="1782426"/>
            <a:ext cx="4572000" cy="4893647"/>
          </a:xfrm>
          <a:prstGeom prst="rect">
            <a:avLst/>
          </a:prstGeom>
          <a:noFill/>
        </p:spPr>
        <p:txBody>
          <a:bodyPr wrap="square">
            <a:spAutoFit/>
          </a:bodyPr>
          <a:lstStyle/>
          <a:p>
            <a:r>
              <a:rPr lang="en-IN" sz="1200" dirty="0"/>
              <a:t>class </a:t>
            </a:r>
            <a:r>
              <a:rPr lang="en-IN" sz="1200" dirty="0" err="1"/>
              <a:t>ExceptionExample</a:t>
            </a:r>
            <a:r>
              <a:rPr lang="en-IN" sz="1200" dirty="0"/>
              <a:t>{  </a:t>
            </a:r>
          </a:p>
          <a:p>
            <a:r>
              <a:rPr lang="en-IN" sz="1200" dirty="0"/>
              <a:t>    def divide(</a:t>
            </a:r>
            <a:r>
              <a:rPr lang="en-IN" sz="1200" dirty="0" err="1"/>
              <a:t>a:Int</a:t>
            </a:r>
            <a:r>
              <a:rPr lang="en-IN" sz="1200" dirty="0"/>
              <a:t>, b:Int) = {  </a:t>
            </a:r>
          </a:p>
          <a:p>
            <a:r>
              <a:rPr lang="en-IN" sz="1200" dirty="0"/>
              <a:t>        try{  </a:t>
            </a:r>
          </a:p>
          <a:p>
            <a:r>
              <a:rPr lang="en-IN" sz="1200" dirty="0"/>
              <a:t>            a/b  </a:t>
            </a:r>
          </a:p>
          <a:p>
            <a:r>
              <a:rPr lang="en-IN" sz="1200" dirty="0"/>
              <a:t>            var </a:t>
            </a:r>
            <a:r>
              <a:rPr lang="en-IN" sz="1200" dirty="0" err="1"/>
              <a:t>arr</a:t>
            </a:r>
            <a:r>
              <a:rPr lang="en-IN" sz="1200" dirty="0"/>
              <a:t> = Array(1,2)  </a:t>
            </a:r>
          </a:p>
          <a:p>
            <a:r>
              <a:rPr lang="en-IN" sz="1200" dirty="0"/>
              <a:t>            </a:t>
            </a:r>
            <a:r>
              <a:rPr lang="en-IN" sz="1200" dirty="0" err="1"/>
              <a:t>arr</a:t>
            </a:r>
            <a:r>
              <a:rPr lang="en-IN" sz="1200" dirty="0"/>
              <a:t>(10)  </a:t>
            </a:r>
          </a:p>
          <a:p>
            <a:r>
              <a:rPr lang="en-IN" sz="1200" dirty="0"/>
              <a:t>        }catch{  </a:t>
            </a:r>
          </a:p>
          <a:p>
            <a:r>
              <a:rPr lang="en-IN" sz="1200" dirty="0"/>
              <a:t>            case e: </a:t>
            </a:r>
            <a:r>
              <a:rPr lang="en-IN" sz="1200" dirty="0" err="1"/>
              <a:t>ArithmeticException</a:t>
            </a:r>
            <a:r>
              <a:rPr lang="en-IN" sz="1200" dirty="0"/>
              <a:t> =&gt; </a:t>
            </a:r>
            <a:r>
              <a:rPr lang="en-IN" sz="1200" dirty="0" err="1"/>
              <a:t>println</a:t>
            </a:r>
            <a:r>
              <a:rPr lang="en-IN" sz="1200" dirty="0"/>
              <a:t>(e)  </a:t>
            </a:r>
          </a:p>
          <a:p>
            <a:r>
              <a:rPr lang="en-IN" sz="1200" dirty="0"/>
              <a:t>            case ex: Exception =&gt;</a:t>
            </a:r>
            <a:r>
              <a:rPr lang="en-IN" sz="1200" dirty="0" err="1"/>
              <a:t>println</a:t>
            </a:r>
            <a:r>
              <a:rPr lang="en-IN" sz="1200" dirty="0"/>
              <a:t>(ex)  </a:t>
            </a:r>
          </a:p>
          <a:p>
            <a:r>
              <a:rPr lang="en-IN" sz="1200" dirty="0"/>
              <a:t>            case </a:t>
            </a:r>
            <a:r>
              <a:rPr lang="en-IN" sz="1200" dirty="0" err="1"/>
              <a:t>th</a:t>
            </a:r>
            <a:r>
              <a:rPr lang="en-IN" sz="1200" dirty="0"/>
              <a:t>: Throwable=&gt;</a:t>
            </a:r>
            <a:r>
              <a:rPr lang="en-IN" sz="1200" dirty="0" err="1"/>
              <a:t>println</a:t>
            </a:r>
            <a:r>
              <a:rPr lang="en-IN" sz="1200" dirty="0"/>
              <a:t>("found a unknown exception"+</a:t>
            </a:r>
            <a:r>
              <a:rPr lang="en-IN" sz="1200" dirty="0" err="1"/>
              <a:t>th</a:t>
            </a:r>
            <a:r>
              <a:rPr lang="en-IN" sz="1200" dirty="0"/>
              <a:t>)  </a:t>
            </a:r>
          </a:p>
          <a:p>
            <a:r>
              <a:rPr lang="en-IN" sz="1200" dirty="0"/>
              <a:t>        }  </a:t>
            </a:r>
          </a:p>
          <a:p>
            <a:r>
              <a:rPr lang="en-IN" sz="1200" dirty="0"/>
              <a:t>        finally{  </a:t>
            </a:r>
          </a:p>
          <a:p>
            <a:r>
              <a:rPr lang="en-IN" sz="1200" dirty="0"/>
              <a:t>            </a:t>
            </a:r>
            <a:r>
              <a:rPr lang="en-IN" sz="1200" dirty="0" err="1"/>
              <a:t>println</a:t>
            </a:r>
            <a:r>
              <a:rPr lang="en-IN" sz="1200" dirty="0"/>
              <a:t>("</a:t>
            </a:r>
            <a:r>
              <a:rPr lang="en-IN" sz="1200" dirty="0" err="1"/>
              <a:t>Finaly</a:t>
            </a:r>
            <a:r>
              <a:rPr lang="en-IN" sz="1200" dirty="0"/>
              <a:t> block always executes")  </a:t>
            </a:r>
          </a:p>
          <a:p>
            <a:r>
              <a:rPr lang="en-IN" sz="1200" dirty="0"/>
              <a:t>        }  </a:t>
            </a:r>
          </a:p>
          <a:p>
            <a:r>
              <a:rPr lang="en-IN" sz="1200" dirty="0"/>
              <a:t>        </a:t>
            </a:r>
            <a:r>
              <a:rPr lang="en-IN" sz="1200" dirty="0" err="1"/>
              <a:t>println</a:t>
            </a:r>
            <a:r>
              <a:rPr lang="en-IN" sz="1200" dirty="0"/>
              <a:t>("Rest of the code is executing...")  </a:t>
            </a:r>
          </a:p>
          <a:p>
            <a:r>
              <a:rPr lang="en-IN" sz="1200" dirty="0"/>
              <a:t>    }  </a:t>
            </a:r>
          </a:p>
          <a:p>
            <a:r>
              <a:rPr lang="en-IN" sz="1200" dirty="0"/>
              <a:t>}  </a:t>
            </a:r>
          </a:p>
          <a:p>
            <a:r>
              <a:rPr lang="en-IN" sz="1200" dirty="0"/>
              <a:t>  </a:t>
            </a:r>
          </a:p>
          <a:p>
            <a:r>
              <a:rPr lang="en-IN" sz="1200" dirty="0"/>
              <a:t>  </a:t>
            </a:r>
          </a:p>
          <a:p>
            <a:r>
              <a:rPr lang="en-IN" sz="1200" dirty="0"/>
              <a:t>object </a:t>
            </a:r>
            <a:r>
              <a:rPr lang="en-IN" sz="1200" dirty="0" err="1"/>
              <a:t>MainObject</a:t>
            </a:r>
            <a:r>
              <a:rPr lang="en-IN" sz="1200" dirty="0"/>
              <a:t>{  </a:t>
            </a:r>
          </a:p>
          <a:p>
            <a:r>
              <a:rPr lang="en-IN" sz="1200" dirty="0"/>
              <a:t>    def main(</a:t>
            </a:r>
            <a:r>
              <a:rPr lang="en-IN" sz="1200" dirty="0" err="1"/>
              <a:t>args:Array</a:t>
            </a:r>
            <a:r>
              <a:rPr lang="en-IN" sz="1200" dirty="0"/>
              <a:t>[String]){  </a:t>
            </a:r>
          </a:p>
          <a:p>
            <a:r>
              <a:rPr lang="en-IN" sz="1200" dirty="0"/>
              <a:t>        var e = new </a:t>
            </a:r>
            <a:r>
              <a:rPr lang="en-IN" sz="1200" dirty="0" err="1"/>
              <a:t>ExceptionExample</a:t>
            </a:r>
            <a:r>
              <a:rPr lang="en-IN" sz="1200" dirty="0"/>
              <a:t>()  </a:t>
            </a:r>
          </a:p>
          <a:p>
            <a:r>
              <a:rPr lang="en-IN" sz="1200" dirty="0"/>
              <a:t>        </a:t>
            </a:r>
            <a:r>
              <a:rPr lang="en-IN" sz="1200" dirty="0" err="1"/>
              <a:t>e.divide</a:t>
            </a:r>
            <a:r>
              <a:rPr lang="en-IN" sz="1200" dirty="0"/>
              <a:t>(100,10)  </a:t>
            </a:r>
          </a:p>
          <a:p>
            <a:r>
              <a:rPr lang="en-IN" sz="1200" dirty="0"/>
              <a:t>   </a:t>
            </a:r>
          </a:p>
          <a:p>
            <a:r>
              <a:rPr lang="en-IN" sz="1200" dirty="0"/>
              <a:t>    }  </a:t>
            </a:r>
          </a:p>
          <a:p>
            <a:r>
              <a:rPr lang="en-IN" sz="1200" dirty="0"/>
              <a:t>} </a:t>
            </a:r>
          </a:p>
        </p:txBody>
      </p:sp>
    </p:spTree>
    <p:extLst>
      <p:ext uri="{BB962C8B-B14F-4D97-AF65-F5344CB8AC3E}">
        <p14:creationId xmlns:p14="http://schemas.microsoft.com/office/powerpoint/2010/main" val="304275565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E3B6775-C699-484A-B748-5BA332F16AE1}"/>
              </a:ext>
            </a:extLst>
          </p:cNvPr>
          <p:cNvSpPr txBox="1"/>
          <p:nvPr/>
        </p:nvSpPr>
        <p:spPr>
          <a:xfrm>
            <a:off x="146481" y="410993"/>
            <a:ext cx="8544758" cy="1200329"/>
          </a:xfrm>
          <a:prstGeom prst="rect">
            <a:avLst/>
          </a:prstGeom>
          <a:noFill/>
        </p:spPr>
        <p:txBody>
          <a:bodyPr wrap="square">
            <a:spAutoFit/>
          </a:bodyPr>
          <a:lstStyle/>
          <a:p>
            <a:r>
              <a:rPr lang="en-US" b="1" i="0" dirty="0">
                <a:solidFill>
                  <a:srgbClr val="333333"/>
                </a:solidFill>
                <a:effectLst/>
                <a:latin typeface="inter-regular"/>
              </a:rPr>
              <a:t>custom exceptions</a:t>
            </a:r>
          </a:p>
          <a:p>
            <a:r>
              <a:rPr lang="en-US" b="0" i="0" dirty="0">
                <a:solidFill>
                  <a:srgbClr val="333333"/>
                </a:solidFill>
                <a:effectLst/>
                <a:latin typeface="inter-regular"/>
              </a:rPr>
              <a:t>In </a:t>
            </a:r>
            <a:r>
              <a:rPr lang="en-US" b="0" i="0" dirty="0" err="1">
                <a:solidFill>
                  <a:srgbClr val="333333"/>
                </a:solidFill>
                <a:effectLst/>
                <a:latin typeface="inter-regular"/>
              </a:rPr>
              <a:t>scala</a:t>
            </a:r>
            <a:r>
              <a:rPr lang="en-US" b="0" i="0" dirty="0">
                <a:solidFill>
                  <a:srgbClr val="333333"/>
                </a:solidFill>
                <a:effectLst/>
                <a:latin typeface="inter-regular"/>
              </a:rPr>
              <a:t>, </a:t>
            </a:r>
            <a:r>
              <a:rPr lang="en-US" dirty="0">
                <a:solidFill>
                  <a:srgbClr val="333333"/>
                </a:solidFill>
                <a:latin typeface="inter-regular"/>
              </a:rPr>
              <a:t>we</a:t>
            </a:r>
            <a:r>
              <a:rPr lang="en-US" b="0" i="0" dirty="0">
                <a:solidFill>
                  <a:srgbClr val="333333"/>
                </a:solidFill>
                <a:effectLst/>
                <a:latin typeface="inter-regular"/>
              </a:rPr>
              <a:t> can create your own exception. It is also known as custom exceptions. You must extend Exception class while declaring custom exception class. </a:t>
            </a:r>
            <a:r>
              <a:rPr lang="en-US" dirty="0">
                <a:solidFill>
                  <a:srgbClr val="333333"/>
                </a:solidFill>
                <a:latin typeface="inter-regular"/>
              </a:rPr>
              <a:t>we</a:t>
            </a:r>
            <a:r>
              <a:rPr lang="en-US" b="0" i="0" dirty="0">
                <a:solidFill>
                  <a:srgbClr val="333333"/>
                </a:solidFill>
                <a:effectLst/>
                <a:latin typeface="inter-regular"/>
              </a:rPr>
              <a:t> can create your own exception message in custom class.</a:t>
            </a:r>
            <a:endParaRPr lang="en-IN" dirty="0"/>
          </a:p>
        </p:txBody>
      </p:sp>
      <p:sp>
        <p:nvSpPr>
          <p:cNvPr id="6" name="TextBox 5">
            <a:extLst>
              <a:ext uri="{FF2B5EF4-FFF2-40B4-BE49-F238E27FC236}">
                <a16:creationId xmlns:a16="http://schemas.microsoft.com/office/drawing/2014/main" id="{DC3D01C0-BC04-46EC-BCFB-9AEDDC485A67}"/>
              </a:ext>
            </a:extLst>
          </p:cNvPr>
          <p:cNvSpPr txBox="1"/>
          <p:nvPr/>
        </p:nvSpPr>
        <p:spPr>
          <a:xfrm>
            <a:off x="4256843" y="1611322"/>
            <a:ext cx="4643020" cy="4832092"/>
          </a:xfrm>
          <a:prstGeom prst="rect">
            <a:avLst/>
          </a:prstGeom>
          <a:noFill/>
        </p:spPr>
        <p:txBody>
          <a:bodyPr wrap="square">
            <a:spAutoFit/>
          </a:bodyPr>
          <a:lstStyle/>
          <a:p>
            <a:r>
              <a:rPr lang="en-IN" sz="1400" dirty="0"/>
              <a:t>class </a:t>
            </a:r>
            <a:r>
              <a:rPr lang="en-IN" sz="1400" dirty="0" err="1"/>
              <a:t>InvalidAgeException</a:t>
            </a:r>
            <a:r>
              <a:rPr lang="en-IN" sz="1400" dirty="0"/>
              <a:t>(</a:t>
            </a:r>
            <a:r>
              <a:rPr lang="en-IN" sz="1400" dirty="0" err="1"/>
              <a:t>s:String</a:t>
            </a:r>
            <a:r>
              <a:rPr lang="en-IN" sz="1400" dirty="0"/>
              <a:t>) extends Exception(s){}</a:t>
            </a:r>
          </a:p>
          <a:p>
            <a:r>
              <a:rPr lang="en-IN" sz="1400" dirty="0"/>
              <a:t>class </a:t>
            </a:r>
            <a:r>
              <a:rPr lang="en-IN" sz="1400" dirty="0" err="1"/>
              <a:t>Scala_Custom_Exception</a:t>
            </a:r>
            <a:r>
              <a:rPr lang="en-IN" sz="1400" dirty="0"/>
              <a:t> {</a:t>
            </a:r>
          </a:p>
          <a:p>
            <a:r>
              <a:rPr lang="en-IN" sz="1400" dirty="0"/>
              <a:t>  @throws(classOf[InvalidAgeException])</a:t>
            </a:r>
          </a:p>
          <a:p>
            <a:r>
              <a:rPr lang="en-IN" sz="1400" dirty="0"/>
              <a:t>  def validate(</a:t>
            </a:r>
            <a:r>
              <a:rPr lang="en-IN" sz="1400" dirty="0" err="1"/>
              <a:t>age:Int</a:t>
            </a:r>
            <a:r>
              <a:rPr lang="en-IN" sz="1400" dirty="0"/>
              <a:t>){</a:t>
            </a:r>
          </a:p>
          <a:p>
            <a:r>
              <a:rPr lang="en-IN" sz="1400" dirty="0"/>
              <a:t>    if(age&lt;18){</a:t>
            </a:r>
          </a:p>
          <a:p>
            <a:r>
              <a:rPr lang="en-IN" sz="1400" dirty="0"/>
              <a:t>      throw new </a:t>
            </a:r>
            <a:r>
              <a:rPr lang="en-IN" sz="1400" dirty="0" err="1"/>
              <a:t>InvalidAgeException</a:t>
            </a:r>
            <a:r>
              <a:rPr lang="en-IN" sz="1400" dirty="0"/>
              <a:t>("Not eligible")</a:t>
            </a:r>
          </a:p>
          <a:p>
            <a:r>
              <a:rPr lang="en-IN" sz="1400" dirty="0"/>
              <a:t>    }else{</a:t>
            </a:r>
          </a:p>
          <a:p>
            <a:r>
              <a:rPr lang="en-IN" sz="1400" dirty="0"/>
              <a:t>      </a:t>
            </a:r>
            <a:r>
              <a:rPr lang="en-IN" sz="1400" dirty="0" err="1"/>
              <a:t>println</a:t>
            </a:r>
            <a:r>
              <a:rPr lang="en-IN" sz="1400" dirty="0"/>
              <a:t>("You are eligible")</a:t>
            </a:r>
          </a:p>
          <a:p>
            <a:r>
              <a:rPr lang="en-IN" sz="1400" dirty="0"/>
              <a:t>    }</a:t>
            </a:r>
          </a:p>
          <a:p>
            <a:r>
              <a:rPr lang="en-IN" sz="1400" dirty="0"/>
              <a:t>  }</a:t>
            </a:r>
          </a:p>
          <a:p>
            <a:r>
              <a:rPr lang="en-IN" sz="1400" dirty="0"/>
              <a:t>}</a:t>
            </a:r>
          </a:p>
          <a:p>
            <a:endParaRPr lang="en-IN" sz="1400" dirty="0"/>
          </a:p>
          <a:p>
            <a:r>
              <a:rPr lang="en-IN" sz="1400" dirty="0"/>
              <a:t>object </a:t>
            </a:r>
            <a:r>
              <a:rPr lang="en-IN" sz="1400" dirty="0" err="1"/>
              <a:t>MainObjects</a:t>
            </a:r>
            <a:r>
              <a:rPr lang="en-IN" sz="1400" dirty="0"/>
              <a:t>{</a:t>
            </a:r>
          </a:p>
          <a:p>
            <a:r>
              <a:rPr lang="en-IN" sz="1400" dirty="0"/>
              <a:t>  def main(</a:t>
            </a:r>
            <a:r>
              <a:rPr lang="en-IN" sz="1400" dirty="0" err="1"/>
              <a:t>args:Array</a:t>
            </a:r>
            <a:r>
              <a:rPr lang="en-IN" sz="1400" dirty="0"/>
              <a:t>[String]){</a:t>
            </a:r>
          </a:p>
          <a:p>
            <a:r>
              <a:rPr lang="en-IN" sz="1400" dirty="0"/>
              <a:t>    var e = new </a:t>
            </a:r>
            <a:r>
              <a:rPr lang="en-IN" sz="1400" dirty="0" err="1"/>
              <a:t>Scala_Custom_Exception</a:t>
            </a:r>
            <a:r>
              <a:rPr lang="en-IN" sz="1400" dirty="0"/>
              <a:t>()</a:t>
            </a:r>
          </a:p>
          <a:p>
            <a:r>
              <a:rPr lang="en-IN" sz="1400" dirty="0"/>
              <a:t>    try{</a:t>
            </a:r>
          </a:p>
          <a:p>
            <a:r>
              <a:rPr lang="en-IN" sz="1400" dirty="0"/>
              <a:t>      </a:t>
            </a:r>
            <a:r>
              <a:rPr lang="en-IN" sz="1400" dirty="0" err="1"/>
              <a:t>e.validate</a:t>
            </a:r>
            <a:r>
              <a:rPr lang="en-IN" sz="1400" dirty="0"/>
              <a:t>(5)</a:t>
            </a:r>
          </a:p>
          <a:p>
            <a:r>
              <a:rPr lang="en-IN" sz="1400" dirty="0"/>
              <a:t>    }catch{</a:t>
            </a:r>
          </a:p>
          <a:p>
            <a:r>
              <a:rPr lang="en-IN" sz="1400" dirty="0"/>
              <a:t>      case e : Exception =&gt; </a:t>
            </a:r>
            <a:r>
              <a:rPr lang="en-IN" sz="1400" dirty="0" err="1"/>
              <a:t>println</a:t>
            </a:r>
            <a:r>
              <a:rPr lang="en-IN" sz="1400" dirty="0"/>
              <a:t>("Exception </a:t>
            </a:r>
            <a:r>
              <a:rPr lang="en-IN" sz="1400" dirty="0" err="1"/>
              <a:t>Occured</a:t>
            </a:r>
            <a:r>
              <a:rPr lang="en-IN" sz="1400" dirty="0"/>
              <a:t> : "+e)</a:t>
            </a:r>
          </a:p>
          <a:p>
            <a:r>
              <a:rPr lang="en-IN" sz="1400" dirty="0"/>
              <a:t>    }</a:t>
            </a:r>
          </a:p>
          <a:p>
            <a:r>
              <a:rPr lang="en-IN" sz="1400" dirty="0"/>
              <a:t>  }</a:t>
            </a:r>
          </a:p>
          <a:p>
            <a:r>
              <a:rPr lang="en-IN" sz="1400" dirty="0"/>
              <a:t>}</a:t>
            </a:r>
          </a:p>
        </p:txBody>
      </p:sp>
    </p:spTree>
    <p:extLst>
      <p:ext uri="{BB962C8B-B14F-4D97-AF65-F5344CB8AC3E}">
        <p14:creationId xmlns:p14="http://schemas.microsoft.com/office/powerpoint/2010/main" val="409315949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D26BA71-C6DA-4290-82DD-1AA5A597A8E5}"/>
              </a:ext>
            </a:extLst>
          </p:cNvPr>
          <p:cNvSpPr txBox="1"/>
          <p:nvPr/>
        </p:nvSpPr>
        <p:spPr>
          <a:xfrm>
            <a:off x="324034" y="222812"/>
            <a:ext cx="6671569" cy="369332"/>
          </a:xfrm>
          <a:prstGeom prst="rect">
            <a:avLst/>
          </a:prstGeom>
          <a:noFill/>
        </p:spPr>
        <p:txBody>
          <a:bodyPr wrap="square">
            <a:spAutoFit/>
          </a:bodyPr>
          <a:lstStyle/>
          <a:p>
            <a:pPr algn="l" fontAlgn="base"/>
            <a:r>
              <a:rPr lang="en-US" b="0" i="0" dirty="0">
                <a:solidFill>
                  <a:srgbClr val="444444"/>
                </a:solidFill>
                <a:effectLst/>
                <a:latin typeface="Georgia" panose="02040502050405020303" pitchFamily="18" charset="0"/>
              </a:rPr>
              <a:t>List of String Method in Scala with Example</a:t>
            </a:r>
          </a:p>
        </p:txBody>
      </p:sp>
      <p:sp>
        <p:nvSpPr>
          <p:cNvPr id="5" name="TextBox 4">
            <a:extLst>
              <a:ext uri="{FF2B5EF4-FFF2-40B4-BE49-F238E27FC236}">
                <a16:creationId xmlns:a16="http://schemas.microsoft.com/office/drawing/2014/main" id="{42DF7776-BB85-4B2A-A997-B448AA0B4DB7}"/>
              </a:ext>
            </a:extLst>
          </p:cNvPr>
          <p:cNvSpPr txBox="1"/>
          <p:nvPr/>
        </p:nvSpPr>
        <p:spPr>
          <a:xfrm>
            <a:off x="208624" y="592144"/>
            <a:ext cx="8935375" cy="646331"/>
          </a:xfrm>
          <a:prstGeom prst="rect">
            <a:avLst/>
          </a:prstGeom>
          <a:noFill/>
        </p:spPr>
        <p:txBody>
          <a:bodyPr wrap="square">
            <a:spAutoFit/>
          </a:bodyPr>
          <a:lstStyle/>
          <a:p>
            <a:pPr algn="l" fontAlgn="base"/>
            <a:r>
              <a:rPr lang="en-US" b="0" i="0" dirty="0">
                <a:solidFill>
                  <a:srgbClr val="444444"/>
                </a:solidFill>
                <a:effectLst/>
                <a:latin typeface="Georgia" panose="02040502050405020303" pitchFamily="18" charset="0"/>
              </a:rPr>
              <a:t>1. char </a:t>
            </a:r>
            <a:r>
              <a:rPr lang="en-US" b="0" i="0" dirty="0" err="1">
                <a:solidFill>
                  <a:srgbClr val="444444"/>
                </a:solidFill>
                <a:effectLst/>
                <a:latin typeface="Georgia" panose="02040502050405020303" pitchFamily="18" charset="0"/>
              </a:rPr>
              <a:t>charAt</a:t>
            </a:r>
            <a:r>
              <a:rPr lang="en-US" b="0" i="0" dirty="0">
                <a:solidFill>
                  <a:srgbClr val="444444"/>
                </a:solidFill>
                <a:effectLst/>
                <a:latin typeface="Georgia" panose="02040502050405020303" pitchFamily="18" charset="0"/>
              </a:rPr>
              <a:t>(int index)</a:t>
            </a:r>
          </a:p>
          <a:p>
            <a:pPr algn="l" fontAlgn="base"/>
            <a:r>
              <a:rPr lang="en-US" b="0" i="0" dirty="0">
                <a:solidFill>
                  <a:srgbClr val="444444"/>
                </a:solidFill>
                <a:effectLst/>
                <a:latin typeface="Georgia" panose="02040502050405020303" pitchFamily="18" charset="0"/>
              </a:rPr>
              <a:t>This method returns the character at the index we pass to it. Isn’t it so much like Java?</a:t>
            </a:r>
            <a:endParaRPr lang="en-IN" dirty="0"/>
          </a:p>
        </p:txBody>
      </p:sp>
      <p:sp>
        <p:nvSpPr>
          <p:cNvPr id="7" name="TextBox 6">
            <a:extLst>
              <a:ext uri="{FF2B5EF4-FFF2-40B4-BE49-F238E27FC236}">
                <a16:creationId xmlns:a16="http://schemas.microsoft.com/office/drawing/2014/main" id="{F82A1F75-A416-4F4D-BDB9-6F21781CBD46}"/>
              </a:ext>
            </a:extLst>
          </p:cNvPr>
          <p:cNvSpPr txBox="1"/>
          <p:nvPr/>
        </p:nvSpPr>
        <p:spPr>
          <a:xfrm>
            <a:off x="625873" y="3768545"/>
            <a:ext cx="8855477" cy="369332"/>
          </a:xfrm>
          <a:prstGeom prst="rect">
            <a:avLst/>
          </a:prstGeom>
          <a:noFill/>
        </p:spPr>
        <p:txBody>
          <a:bodyPr wrap="square">
            <a:spAutoFit/>
          </a:bodyPr>
          <a:lstStyle/>
          <a:p>
            <a:pPr algn="l" fontAlgn="base"/>
            <a:r>
              <a:rPr lang="pt-BR" b="0" i="0" dirty="0">
                <a:solidFill>
                  <a:srgbClr val="444444"/>
                </a:solidFill>
                <a:effectLst/>
                <a:latin typeface="Georgia" panose="02040502050405020303" pitchFamily="18" charset="0"/>
              </a:rPr>
              <a:t>2. int compareTo(Object o)</a:t>
            </a:r>
            <a:endParaRPr lang="en-IN" dirty="0"/>
          </a:p>
        </p:txBody>
      </p:sp>
      <p:sp>
        <p:nvSpPr>
          <p:cNvPr id="11" name="TextBox 10">
            <a:extLst>
              <a:ext uri="{FF2B5EF4-FFF2-40B4-BE49-F238E27FC236}">
                <a16:creationId xmlns:a16="http://schemas.microsoft.com/office/drawing/2014/main" id="{6685C15B-2C43-4BDD-B557-ED67D9786388}"/>
              </a:ext>
            </a:extLst>
          </p:cNvPr>
          <p:cNvSpPr txBox="1"/>
          <p:nvPr/>
        </p:nvSpPr>
        <p:spPr>
          <a:xfrm>
            <a:off x="3888419" y="1367888"/>
            <a:ext cx="4740674" cy="1754326"/>
          </a:xfrm>
          <a:prstGeom prst="rect">
            <a:avLst/>
          </a:prstGeom>
          <a:noFill/>
        </p:spPr>
        <p:txBody>
          <a:bodyPr wrap="square">
            <a:spAutoFit/>
          </a:bodyPr>
          <a:lstStyle/>
          <a:p>
            <a:r>
              <a:rPr lang="en-IN" dirty="0"/>
              <a:t>object </a:t>
            </a:r>
            <a:r>
              <a:rPr lang="en-IN" dirty="0" err="1"/>
              <a:t>Scala_String_methods</a:t>
            </a:r>
            <a:r>
              <a:rPr lang="en-IN" dirty="0"/>
              <a:t> {</a:t>
            </a:r>
          </a:p>
          <a:p>
            <a:r>
              <a:rPr lang="en-IN" dirty="0"/>
              <a:t>  def main(</a:t>
            </a:r>
            <a:r>
              <a:rPr lang="en-IN" dirty="0" err="1"/>
              <a:t>args</a:t>
            </a:r>
            <a:r>
              <a:rPr lang="en-IN" dirty="0"/>
              <a:t>: Array[String]): Unit = {</a:t>
            </a:r>
          </a:p>
          <a:p>
            <a:r>
              <a:rPr lang="en-IN" dirty="0"/>
              <a:t>    var name = "</a:t>
            </a:r>
            <a:r>
              <a:rPr lang="en-IN" dirty="0" err="1"/>
              <a:t>Mtech</a:t>
            </a:r>
            <a:r>
              <a:rPr lang="en-IN" dirty="0"/>
              <a:t>"</a:t>
            </a:r>
          </a:p>
          <a:p>
            <a:r>
              <a:rPr lang="en-IN" dirty="0"/>
              <a:t>    print(</a:t>
            </a:r>
            <a:r>
              <a:rPr lang="en-IN" dirty="0" err="1"/>
              <a:t>name.charAt</a:t>
            </a:r>
            <a:r>
              <a:rPr lang="en-IN" dirty="0"/>
              <a:t>(1))</a:t>
            </a:r>
          </a:p>
          <a:p>
            <a:r>
              <a:rPr lang="en-IN" dirty="0"/>
              <a:t>  }</a:t>
            </a:r>
          </a:p>
          <a:p>
            <a:r>
              <a:rPr lang="en-IN" dirty="0"/>
              <a:t>}</a:t>
            </a:r>
          </a:p>
        </p:txBody>
      </p:sp>
      <p:sp>
        <p:nvSpPr>
          <p:cNvPr id="13" name="TextBox 12">
            <a:extLst>
              <a:ext uri="{FF2B5EF4-FFF2-40B4-BE49-F238E27FC236}">
                <a16:creationId xmlns:a16="http://schemas.microsoft.com/office/drawing/2014/main" id="{229B7968-EB5E-40A0-A23E-3BA8FAAFF07E}"/>
              </a:ext>
            </a:extLst>
          </p:cNvPr>
          <p:cNvSpPr txBox="1"/>
          <p:nvPr/>
        </p:nvSpPr>
        <p:spPr>
          <a:xfrm>
            <a:off x="3777453" y="3245320"/>
            <a:ext cx="5233382" cy="1754326"/>
          </a:xfrm>
          <a:prstGeom prst="rect">
            <a:avLst/>
          </a:prstGeom>
          <a:noFill/>
        </p:spPr>
        <p:txBody>
          <a:bodyPr wrap="square">
            <a:spAutoFit/>
          </a:bodyPr>
          <a:lstStyle/>
          <a:p>
            <a:r>
              <a:rPr lang="en-US" b="0" i="0" dirty="0">
                <a:solidFill>
                  <a:srgbClr val="444444"/>
                </a:solidFill>
                <a:effectLst/>
                <a:latin typeface="Georgia" panose="02040502050405020303" pitchFamily="18" charset="0"/>
              </a:rPr>
              <a:t>except that it compares two strings lexicographically. If they match, it returns 0. Otherwise, it returns the difference between the two(the number of characters less in the shorter string, or the maximum ASCII difference between the two).</a:t>
            </a:r>
            <a:endParaRPr lang="en-IN" dirty="0"/>
          </a:p>
        </p:txBody>
      </p:sp>
      <p:sp>
        <p:nvSpPr>
          <p:cNvPr id="15" name="TextBox 14">
            <a:extLst>
              <a:ext uri="{FF2B5EF4-FFF2-40B4-BE49-F238E27FC236}">
                <a16:creationId xmlns:a16="http://schemas.microsoft.com/office/drawing/2014/main" id="{ED73B769-01D3-4B54-A606-2E4556EE1FCC}"/>
              </a:ext>
            </a:extLst>
          </p:cNvPr>
          <p:cNvSpPr txBox="1"/>
          <p:nvPr/>
        </p:nvSpPr>
        <p:spPr>
          <a:xfrm>
            <a:off x="625873" y="4507208"/>
            <a:ext cx="4740674" cy="2031325"/>
          </a:xfrm>
          <a:prstGeom prst="rect">
            <a:avLst/>
          </a:prstGeom>
          <a:noFill/>
        </p:spPr>
        <p:txBody>
          <a:bodyPr wrap="square">
            <a:spAutoFit/>
          </a:bodyPr>
          <a:lstStyle/>
          <a:p>
            <a:r>
              <a:rPr lang="en-IN" dirty="0"/>
              <a:t>object </a:t>
            </a:r>
            <a:r>
              <a:rPr lang="en-IN" dirty="0" err="1"/>
              <a:t>Scala_String_methods</a:t>
            </a:r>
            <a:r>
              <a:rPr lang="en-IN" dirty="0"/>
              <a:t> {</a:t>
            </a:r>
          </a:p>
          <a:p>
            <a:r>
              <a:rPr lang="en-IN" dirty="0"/>
              <a:t>  def main(</a:t>
            </a:r>
            <a:r>
              <a:rPr lang="en-IN" dirty="0" err="1"/>
              <a:t>args</a:t>
            </a:r>
            <a:r>
              <a:rPr lang="en-IN" dirty="0"/>
              <a:t>: Array[String]): Unit = {</a:t>
            </a:r>
          </a:p>
          <a:p>
            <a:r>
              <a:rPr lang="en-IN" dirty="0"/>
              <a:t>    var name = "</a:t>
            </a:r>
            <a:r>
              <a:rPr lang="en-IN" dirty="0" err="1"/>
              <a:t>Mtech</a:t>
            </a:r>
            <a:r>
              <a:rPr lang="en-IN" dirty="0"/>
              <a:t>"</a:t>
            </a:r>
          </a:p>
          <a:p>
            <a:r>
              <a:rPr lang="en-IN" dirty="0"/>
              <a:t>    var Stream="BDA"</a:t>
            </a:r>
          </a:p>
          <a:p>
            <a:r>
              <a:rPr lang="en-IN" dirty="0"/>
              <a:t>    </a:t>
            </a:r>
            <a:r>
              <a:rPr lang="en-IN" dirty="0" err="1"/>
              <a:t>println</a:t>
            </a:r>
            <a:r>
              <a:rPr lang="en-IN" dirty="0"/>
              <a:t>(</a:t>
            </a:r>
            <a:r>
              <a:rPr lang="en-IN" dirty="0" err="1"/>
              <a:t>name.compareTo</a:t>
            </a:r>
            <a:r>
              <a:rPr lang="en-IN" dirty="0"/>
              <a:t>(Stream))</a:t>
            </a:r>
          </a:p>
          <a:p>
            <a:r>
              <a:rPr lang="en-IN" dirty="0"/>
              <a:t>  }</a:t>
            </a:r>
          </a:p>
          <a:p>
            <a:r>
              <a:rPr lang="en-IN" dirty="0"/>
              <a:t>}</a:t>
            </a:r>
          </a:p>
        </p:txBody>
      </p:sp>
    </p:spTree>
    <p:extLst>
      <p:ext uri="{BB962C8B-B14F-4D97-AF65-F5344CB8AC3E}">
        <p14:creationId xmlns:p14="http://schemas.microsoft.com/office/powerpoint/2010/main" val="176326649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AA701F7-783C-42FA-9A16-C45688CB4061}"/>
              </a:ext>
            </a:extLst>
          </p:cNvPr>
          <p:cNvSpPr txBox="1"/>
          <p:nvPr/>
        </p:nvSpPr>
        <p:spPr>
          <a:xfrm>
            <a:off x="430567" y="249405"/>
            <a:ext cx="8527002" cy="923330"/>
          </a:xfrm>
          <a:prstGeom prst="rect">
            <a:avLst/>
          </a:prstGeom>
          <a:noFill/>
        </p:spPr>
        <p:txBody>
          <a:bodyPr wrap="square">
            <a:spAutoFit/>
          </a:bodyPr>
          <a:lstStyle/>
          <a:p>
            <a:pPr algn="l" fontAlgn="base"/>
            <a:r>
              <a:rPr lang="en-US" b="0" i="0" dirty="0">
                <a:solidFill>
                  <a:srgbClr val="444444"/>
                </a:solidFill>
                <a:effectLst/>
                <a:latin typeface="Georgia" panose="02040502050405020303" pitchFamily="18" charset="0"/>
              </a:rPr>
              <a:t>String </a:t>
            </a:r>
            <a:r>
              <a:rPr lang="en-US" b="0" i="0" dirty="0" err="1">
                <a:solidFill>
                  <a:srgbClr val="444444"/>
                </a:solidFill>
                <a:effectLst/>
                <a:latin typeface="Georgia" panose="02040502050405020303" pitchFamily="18" charset="0"/>
              </a:rPr>
              <a:t>concat</a:t>
            </a:r>
            <a:r>
              <a:rPr lang="en-US" b="0" i="0" dirty="0">
                <a:solidFill>
                  <a:srgbClr val="444444"/>
                </a:solidFill>
                <a:effectLst/>
                <a:latin typeface="Georgia" panose="02040502050405020303" pitchFamily="18" charset="0"/>
              </a:rPr>
              <a:t>(String str)</a:t>
            </a:r>
          </a:p>
          <a:p>
            <a:pPr algn="l" fontAlgn="base"/>
            <a:r>
              <a:rPr lang="en-US" b="0" i="0" dirty="0">
                <a:solidFill>
                  <a:srgbClr val="444444"/>
                </a:solidFill>
                <a:effectLst/>
                <a:latin typeface="Georgia" panose="02040502050405020303" pitchFamily="18" charset="0"/>
              </a:rPr>
              <a:t>This will concatenate the string in the parameter to the end of the string on which we call it. </a:t>
            </a:r>
          </a:p>
        </p:txBody>
      </p:sp>
      <p:sp>
        <p:nvSpPr>
          <p:cNvPr id="6" name="TextBox 5">
            <a:extLst>
              <a:ext uri="{FF2B5EF4-FFF2-40B4-BE49-F238E27FC236}">
                <a16:creationId xmlns:a16="http://schemas.microsoft.com/office/drawing/2014/main" id="{0481D543-CCF0-4D55-8A4F-6F271465000F}"/>
              </a:ext>
            </a:extLst>
          </p:cNvPr>
          <p:cNvSpPr txBox="1"/>
          <p:nvPr/>
        </p:nvSpPr>
        <p:spPr>
          <a:xfrm>
            <a:off x="3866226" y="1120676"/>
            <a:ext cx="4643020" cy="2031325"/>
          </a:xfrm>
          <a:prstGeom prst="rect">
            <a:avLst/>
          </a:prstGeom>
          <a:noFill/>
        </p:spPr>
        <p:txBody>
          <a:bodyPr wrap="square">
            <a:spAutoFit/>
          </a:bodyPr>
          <a:lstStyle/>
          <a:p>
            <a:r>
              <a:rPr lang="en-IN" dirty="0"/>
              <a:t>object </a:t>
            </a:r>
            <a:r>
              <a:rPr lang="en-IN" dirty="0" err="1"/>
              <a:t>Scala_String_methods</a:t>
            </a:r>
            <a:r>
              <a:rPr lang="en-IN" dirty="0"/>
              <a:t> {</a:t>
            </a:r>
          </a:p>
          <a:p>
            <a:r>
              <a:rPr lang="en-IN" dirty="0"/>
              <a:t>  def main(</a:t>
            </a:r>
            <a:r>
              <a:rPr lang="en-IN" dirty="0" err="1"/>
              <a:t>args</a:t>
            </a:r>
            <a:r>
              <a:rPr lang="en-IN" dirty="0"/>
              <a:t>: Array[String]): Unit = {</a:t>
            </a:r>
          </a:p>
          <a:p>
            <a:r>
              <a:rPr lang="en-IN" dirty="0"/>
              <a:t>    var name = "</a:t>
            </a:r>
            <a:r>
              <a:rPr lang="en-IN" dirty="0" err="1"/>
              <a:t>Mtech</a:t>
            </a:r>
            <a:r>
              <a:rPr lang="en-IN" dirty="0"/>
              <a:t>"</a:t>
            </a:r>
          </a:p>
          <a:p>
            <a:r>
              <a:rPr lang="en-IN" dirty="0"/>
              <a:t>    var Stream="BDA"</a:t>
            </a:r>
          </a:p>
          <a:p>
            <a:r>
              <a:rPr lang="en-IN" dirty="0" err="1"/>
              <a:t>println</a:t>
            </a:r>
            <a:r>
              <a:rPr lang="en-IN" dirty="0"/>
              <a:t>(</a:t>
            </a:r>
            <a:r>
              <a:rPr lang="en-IN" dirty="0" err="1"/>
              <a:t>name.concat</a:t>
            </a:r>
            <a:r>
              <a:rPr lang="en-IN" dirty="0"/>
              <a:t>(Stream))</a:t>
            </a:r>
          </a:p>
          <a:p>
            <a:r>
              <a:rPr lang="en-IN" dirty="0"/>
              <a:t>  }</a:t>
            </a:r>
          </a:p>
          <a:p>
            <a:r>
              <a:rPr lang="en-IN" dirty="0"/>
              <a:t>}</a:t>
            </a:r>
          </a:p>
        </p:txBody>
      </p:sp>
      <p:sp>
        <p:nvSpPr>
          <p:cNvPr id="8" name="TextBox 7">
            <a:extLst>
              <a:ext uri="{FF2B5EF4-FFF2-40B4-BE49-F238E27FC236}">
                <a16:creationId xmlns:a16="http://schemas.microsoft.com/office/drawing/2014/main" id="{4628BCFE-42EA-4427-B2C8-4E3615AF4BC4}"/>
              </a:ext>
            </a:extLst>
          </p:cNvPr>
          <p:cNvSpPr txBox="1"/>
          <p:nvPr/>
        </p:nvSpPr>
        <p:spPr>
          <a:xfrm>
            <a:off x="261891" y="2990853"/>
            <a:ext cx="8757821" cy="923330"/>
          </a:xfrm>
          <a:prstGeom prst="rect">
            <a:avLst/>
          </a:prstGeom>
          <a:noFill/>
        </p:spPr>
        <p:txBody>
          <a:bodyPr wrap="square">
            <a:spAutoFit/>
          </a:bodyPr>
          <a:lstStyle/>
          <a:p>
            <a:pPr algn="l" fontAlgn="base"/>
            <a:r>
              <a:rPr lang="en-US" b="0" i="0" dirty="0">
                <a:solidFill>
                  <a:srgbClr val="444444"/>
                </a:solidFill>
                <a:effectLst/>
                <a:latin typeface="Georgia" panose="02040502050405020303" pitchFamily="18" charset="0"/>
              </a:rPr>
              <a:t>Boolean </a:t>
            </a:r>
            <a:r>
              <a:rPr lang="en-US" b="0" i="0" dirty="0" err="1">
                <a:solidFill>
                  <a:srgbClr val="444444"/>
                </a:solidFill>
                <a:effectLst/>
                <a:latin typeface="Georgia" panose="02040502050405020303" pitchFamily="18" charset="0"/>
              </a:rPr>
              <a:t>contentEquals</a:t>
            </a:r>
            <a:r>
              <a:rPr lang="en-US" b="0" i="0" dirty="0">
                <a:solidFill>
                  <a:srgbClr val="444444"/>
                </a:solidFill>
                <a:effectLst/>
                <a:latin typeface="Georgia" panose="02040502050405020303" pitchFamily="18" charset="0"/>
              </a:rPr>
              <a:t>(</a:t>
            </a:r>
            <a:r>
              <a:rPr lang="en-US" b="0" i="0" dirty="0" err="1">
                <a:solidFill>
                  <a:srgbClr val="444444"/>
                </a:solidFill>
                <a:effectLst/>
                <a:latin typeface="Georgia" panose="02040502050405020303" pitchFamily="18" charset="0"/>
              </a:rPr>
              <a:t>StringBuffer</a:t>
            </a:r>
            <a:r>
              <a:rPr lang="en-US" b="0" i="0" dirty="0">
                <a:solidFill>
                  <a:srgbClr val="444444"/>
                </a:solidFill>
                <a:effectLst/>
                <a:latin typeface="Georgia" panose="02040502050405020303" pitchFamily="18" charset="0"/>
              </a:rPr>
              <a:t> sb)</a:t>
            </a:r>
          </a:p>
          <a:p>
            <a:pPr algn="l" fontAlgn="base"/>
            <a:r>
              <a:rPr lang="en-US" b="0" i="0" dirty="0" err="1">
                <a:solidFill>
                  <a:srgbClr val="444444"/>
                </a:solidFill>
                <a:effectLst/>
                <a:latin typeface="Georgia" panose="02040502050405020303" pitchFamily="18" charset="0"/>
              </a:rPr>
              <a:t>contentEquals</a:t>
            </a:r>
            <a:r>
              <a:rPr lang="en-US" b="0" i="0" dirty="0">
                <a:solidFill>
                  <a:srgbClr val="444444"/>
                </a:solidFill>
                <a:effectLst/>
                <a:latin typeface="Georgia" panose="02040502050405020303" pitchFamily="18" charset="0"/>
              </a:rPr>
              <a:t> compares a string to a </a:t>
            </a:r>
            <a:r>
              <a:rPr lang="en-US" b="0" i="0" dirty="0" err="1">
                <a:solidFill>
                  <a:srgbClr val="444444"/>
                </a:solidFill>
                <a:effectLst/>
                <a:latin typeface="Georgia" panose="02040502050405020303" pitchFamily="18" charset="0"/>
              </a:rPr>
              <a:t>StringBuffer’s</a:t>
            </a:r>
            <a:r>
              <a:rPr lang="en-US" b="0" i="0" dirty="0">
                <a:solidFill>
                  <a:srgbClr val="444444"/>
                </a:solidFill>
                <a:effectLst/>
                <a:latin typeface="Georgia" panose="02040502050405020303" pitchFamily="18" charset="0"/>
              </a:rPr>
              <a:t> contents. If equal, it returns true; otherwise, false.</a:t>
            </a:r>
          </a:p>
        </p:txBody>
      </p:sp>
      <p:sp>
        <p:nvSpPr>
          <p:cNvPr id="11" name="TextBox 10">
            <a:extLst>
              <a:ext uri="{FF2B5EF4-FFF2-40B4-BE49-F238E27FC236}">
                <a16:creationId xmlns:a16="http://schemas.microsoft.com/office/drawing/2014/main" id="{C87AE16E-8D2E-4435-99B7-C48652B358C6}"/>
              </a:ext>
            </a:extLst>
          </p:cNvPr>
          <p:cNvSpPr txBox="1"/>
          <p:nvPr/>
        </p:nvSpPr>
        <p:spPr>
          <a:xfrm>
            <a:off x="3866226" y="3914183"/>
            <a:ext cx="4643020" cy="1754326"/>
          </a:xfrm>
          <a:prstGeom prst="rect">
            <a:avLst/>
          </a:prstGeom>
          <a:noFill/>
        </p:spPr>
        <p:txBody>
          <a:bodyPr wrap="square">
            <a:spAutoFit/>
          </a:bodyPr>
          <a:lstStyle/>
          <a:p>
            <a:r>
              <a:rPr lang="en-IN" dirty="0"/>
              <a:t>object </a:t>
            </a:r>
            <a:r>
              <a:rPr lang="en-IN" dirty="0" err="1"/>
              <a:t>Scala_String_methods</a:t>
            </a:r>
            <a:r>
              <a:rPr lang="en-IN" dirty="0"/>
              <a:t> {</a:t>
            </a:r>
          </a:p>
          <a:p>
            <a:r>
              <a:rPr lang="en-IN" dirty="0"/>
              <a:t>  def main(</a:t>
            </a:r>
            <a:r>
              <a:rPr lang="en-IN" dirty="0" err="1"/>
              <a:t>args</a:t>
            </a:r>
            <a:r>
              <a:rPr lang="en-IN" dirty="0"/>
              <a:t>: Array[String]): Unit = {</a:t>
            </a:r>
          </a:p>
          <a:p>
            <a:r>
              <a:rPr lang="en-IN" dirty="0" err="1"/>
              <a:t>val</a:t>
            </a:r>
            <a:r>
              <a:rPr lang="en-IN" dirty="0"/>
              <a:t> a=new </a:t>
            </a:r>
            <a:r>
              <a:rPr lang="en-IN" dirty="0" err="1"/>
              <a:t>StringBuffer</a:t>
            </a:r>
            <a:r>
              <a:rPr lang="en-IN" dirty="0"/>
              <a:t>(“</a:t>
            </a:r>
            <a:r>
              <a:rPr lang="en-IN" dirty="0" err="1"/>
              <a:t>Mtech</a:t>
            </a:r>
            <a:r>
              <a:rPr lang="en-IN" dirty="0"/>
              <a:t>")</a:t>
            </a:r>
          </a:p>
          <a:p>
            <a:r>
              <a:rPr lang="en-IN" dirty="0"/>
              <a:t>print(“</a:t>
            </a:r>
            <a:r>
              <a:rPr lang="en-IN" dirty="0" err="1"/>
              <a:t>Mtech</a:t>
            </a:r>
            <a:r>
              <a:rPr lang="en-IN" dirty="0"/>
              <a:t>".</a:t>
            </a:r>
            <a:r>
              <a:rPr lang="en-IN" dirty="0" err="1"/>
              <a:t>contentEquals</a:t>
            </a:r>
            <a:r>
              <a:rPr lang="en-IN" dirty="0"/>
              <a:t>(a))</a:t>
            </a:r>
          </a:p>
          <a:p>
            <a:r>
              <a:rPr lang="en-IN" dirty="0"/>
              <a:t>  }</a:t>
            </a:r>
          </a:p>
          <a:p>
            <a:r>
              <a:rPr lang="en-IN" dirty="0"/>
              <a:t>}</a:t>
            </a:r>
          </a:p>
        </p:txBody>
      </p:sp>
    </p:spTree>
    <p:extLst>
      <p:ext uri="{BB962C8B-B14F-4D97-AF65-F5344CB8AC3E}">
        <p14:creationId xmlns:p14="http://schemas.microsoft.com/office/powerpoint/2010/main" val="25477696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Graphical user interface&#10;&#10;Description automatically generated with medium confidence">
            <a:extLst>
              <a:ext uri="{FF2B5EF4-FFF2-40B4-BE49-F238E27FC236}">
                <a16:creationId xmlns:a16="http://schemas.microsoft.com/office/drawing/2014/main" id="{6B69953B-4E13-472E-B7ED-7426330FEF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3448" y="1394283"/>
            <a:ext cx="8817104" cy="4069433"/>
          </a:xfrm>
          <a:prstGeom prst="rect">
            <a:avLst/>
          </a:prstGeom>
        </p:spPr>
      </p:pic>
    </p:spTree>
    <p:extLst>
      <p:ext uri="{BB962C8B-B14F-4D97-AF65-F5344CB8AC3E}">
        <p14:creationId xmlns:p14="http://schemas.microsoft.com/office/powerpoint/2010/main" val="6852470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470F430-3363-472D-9850-D0B7B3FDBCBC}"/>
              </a:ext>
            </a:extLst>
          </p:cNvPr>
          <p:cNvSpPr txBox="1"/>
          <p:nvPr/>
        </p:nvSpPr>
        <p:spPr>
          <a:xfrm>
            <a:off x="119848" y="247653"/>
            <a:ext cx="9024151" cy="923330"/>
          </a:xfrm>
          <a:prstGeom prst="rect">
            <a:avLst/>
          </a:prstGeom>
          <a:noFill/>
        </p:spPr>
        <p:txBody>
          <a:bodyPr wrap="square">
            <a:spAutoFit/>
          </a:bodyPr>
          <a:lstStyle/>
          <a:p>
            <a:pPr algn="l" fontAlgn="base"/>
            <a:r>
              <a:rPr lang="en-US" b="0" i="0" dirty="0">
                <a:solidFill>
                  <a:srgbClr val="444444"/>
                </a:solidFill>
                <a:effectLst/>
                <a:latin typeface="Georgia" panose="02040502050405020303" pitchFamily="18" charset="0"/>
              </a:rPr>
              <a:t>Boolean </a:t>
            </a:r>
            <a:r>
              <a:rPr lang="en-US" b="0" i="0" dirty="0" err="1">
                <a:solidFill>
                  <a:srgbClr val="444444"/>
                </a:solidFill>
                <a:effectLst/>
                <a:latin typeface="Georgia" panose="02040502050405020303" pitchFamily="18" charset="0"/>
              </a:rPr>
              <a:t>endsWith</a:t>
            </a:r>
            <a:r>
              <a:rPr lang="en-US" b="0" i="0" dirty="0">
                <a:solidFill>
                  <a:srgbClr val="444444"/>
                </a:solidFill>
                <a:effectLst/>
                <a:latin typeface="Georgia" panose="02040502050405020303" pitchFamily="18" charset="0"/>
              </a:rPr>
              <a:t>(String suffix)</a:t>
            </a:r>
          </a:p>
          <a:p>
            <a:pPr algn="l" fontAlgn="base"/>
            <a:r>
              <a:rPr lang="en-US" b="0" i="0" dirty="0">
                <a:solidFill>
                  <a:srgbClr val="444444"/>
                </a:solidFill>
                <a:effectLst/>
                <a:latin typeface="Georgia" panose="02040502050405020303" pitchFamily="18" charset="0"/>
              </a:rPr>
              <a:t>This Scala String Method returns true if the string ends with the suffix specified; otherwise, false.</a:t>
            </a:r>
          </a:p>
        </p:txBody>
      </p:sp>
      <p:sp>
        <p:nvSpPr>
          <p:cNvPr id="6" name="TextBox 5">
            <a:extLst>
              <a:ext uri="{FF2B5EF4-FFF2-40B4-BE49-F238E27FC236}">
                <a16:creationId xmlns:a16="http://schemas.microsoft.com/office/drawing/2014/main" id="{13AAB435-9574-4D36-9B67-E8557770FF33}"/>
              </a:ext>
            </a:extLst>
          </p:cNvPr>
          <p:cNvSpPr txBox="1"/>
          <p:nvPr/>
        </p:nvSpPr>
        <p:spPr>
          <a:xfrm>
            <a:off x="2934070" y="1170983"/>
            <a:ext cx="5721658" cy="1477328"/>
          </a:xfrm>
          <a:prstGeom prst="rect">
            <a:avLst/>
          </a:prstGeom>
          <a:noFill/>
        </p:spPr>
        <p:txBody>
          <a:bodyPr wrap="square">
            <a:spAutoFit/>
          </a:bodyPr>
          <a:lstStyle/>
          <a:p>
            <a:r>
              <a:rPr lang="en-IN" dirty="0"/>
              <a:t>object </a:t>
            </a:r>
            <a:r>
              <a:rPr lang="en-IN" dirty="0" err="1"/>
              <a:t>Scala_String_methods</a:t>
            </a:r>
            <a:r>
              <a:rPr lang="en-IN" dirty="0"/>
              <a:t> {</a:t>
            </a:r>
          </a:p>
          <a:p>
            <a:r>
              <a:rPr lang="en-IN" dirty="0"/>
              <a:t>  def main(</a:t>
            </a:r>
            <a:r>
              <a:rPr lang="en-IN" dirty="0" err="1"/>
              <a:t>args</a:t>
            </a:r>
            <a:r>
              <a:rPr lang="en-IN" dirty="0"/>
              <a:t>: Array[String]): Unit = {</a:t>
            </a:r>
          </a:p>
          <a:p>
            <a:r>
              <a:rPr lang="en-IN" dirty="0"/>
              <a:t>print("</a:t>
            </a:r>
            <a:r>
              <a:rPr lang="en-IN" dirty="0" err="1"/>
              <a:t>Mtech</a:t>
            </a:r>
            <a:r>
              <a:rPr lang="en-IN" dirty="0"/>
              <a:t>".</a:t>
            </a:r>
            <a:r>
              <a:rPr lang="en-IN" dirty="0" err="1"/>
              <a:t>endsWith</a:t>
            </a:r>
            <a:r>
              <a:rPr lang="en-IN" dirty="0"/>
              <a:t>("h"))</a:t>
            </a:r>
          </a:p>
          <a:p>
            <a:r>
              <a:rPr lang="en-IN" dirty="0"/>
              <a:t>  }</a:t>
            </a:r>
          </a:p>
          <a:p>
            <a:r>
              <a:rPr lang="en-IN" dirty="0"/>
              <a:t>}</a:t>
            </a:r>
          </a:p>
        </p:txBody>
      </p:sp>
      <p:sp>
        <p:nvSpPr>
          <p:cNvPr id="8" name="TextBox 7">
            <a:extLst>
              <a:ext uri="{FF2B5EF4-FFF2-40B4-BE49-F238E27FC236}">
                <a16:creationId xmlns:a16="http://schemas.microsoft.com/office/drawing/2014/main" id="{1D7225E7-EDD3-4F32-BB6F-E48E15432460}"/>
              </a:ext>
            </a:extLst>
          </p:cNvPr>
          <p:cNvSpPr txBox="1"/>
          <p:nvPr/>
        </p:nvSpPr>
        <p:spPr>
          <a:xfrm>
            <a:off x="430566" y="2828835"/>
            <a:ext cx="7364027" cy="923330"/>
          </a:xfrm>
          <a:prstGeom prst="rect">
            <a:avLst/>
          </a:prstGeom>
          <a:noFill/>
        </p:spPr>
        <p:txBody>
          <a:bodyPr wrap="square">
            <a:spAutoFit/>
          </a:bodyPr>
          <a:lstStyle/>
          <a:p>
            <a:pPr algn="l" fontAlgn="base"/>
            <a:r>
              <a:rPr lang="en-US" b="0" i="0" dirty="0">
                <a:solidFill>
                  <a:srgbClr val="444444"/>
                </a:solidFill>
                <a:effectLst/>
                <a:latin typeface="Georgia" panose="02040502050405020303" pitchFamily="18" charset="0"/>
              </a:rPr>
              <a:t> Boolean equals(Object </a:t>
            </a:r>
            <a:r>
              <a:rPr lang="en-US" b="0" i="0" dirty="0" err="1">
                <a:solidFill>
                  <a:srgbClr val="444444"/>
                </a:solidFill>
                <a:effectLst/>
                <a:latin typeface="Georgia" panose="02040502050405020303" pitchFamily="18" charset="0"/>
              </a:rPr>
              <a:t>anObject</a:t>
            </a:r>
            <a:r>
              <a:rPr lang="en-US" b="0" i="0" dirty="0">
                <a:solidFill>
                  <a:srgbClr val="444444"/>
                </a:solidFill>
                <a:effectLst/>
                <a:latin typeface="Georgia" panose="02040502050405020303" pitchFamily="18" charset="0"/>
              </a:rPr>
              <a:t>)</a:t>
            </a:r>
          </a:p>
          <a:p>
            <a:pPr algn="l" fontAlgn="base"/>
            <a:r>
              <a:rPr lang="en-US" b="0" i="0" dirty="0">
                <a:solidFill>
                  <a:srgbClr val="444444"/>
                </a:solidFill>
                <a:effectLst/>
                <a:latin typeface="Georgia" panose="02040502050405020303" pitchFamily="18" charset="0"/>
              </a:rPr>
              <a:t>This Scala String Method returns true if the string and the object are equal; otherwise, false.</a:t>
            </a:r>
          </a:p>
        </p:txBody>
      </p:sp>
      <p:sp>
        <p:nvSpPr>
          <p:cNvPr id="10" name="TextBox 9">
            <a:extLst>
              <a:ext uri="{FF2B5EF4-FFF2-40B4-BE49-F238E27FC236}">
                <a16:creationId xmlns:a16="http://schemas.microsoft.com/office/drawing/2014/main" id="{3878564A-FA65-4D1F-821C-772FD283E04D}"/>
              </a:ext>
            </a:extLst>
          </p:cNvPr>
          <p:cNvSpPr txBox="1"/>
          <p:nvPr/>
        </p:nvSpPr>
        <p:spPr>
          <a:xfrm>
            <a:off x="430566" y="4141407"/>
            <a:ext cx="7967710" cy="646331"/>
          </a:xfrm>
          <a:prstGeom prst="rect">
            <a:avLst/>
          </a:prstGeom>
          <a:noFill/>
        </p:spPr>
        <p:txBody>
          <a:bodyPr wrap="square">
            <a:spAutoFit/>
          </a:bodyPr>
          <a:lstStyle/>
          <a:p>
            <a:pPr algn="l" fontAlgn="base"/>
            <a:r>
              <a:rPr lang="en-US" b="0" i="0" dirty="0" err="1">
                <a:solidFill>
                  <a:srgbClr val="444444"/>
                </a:solidFill>
                <a:effectLst/>
                <a:latin typeface="Georgia" panose="02040502050405020303" pitchFamily="18" charset="0"/>
              </a:rPr>
              <a:t>hashCode</a:t>
            </a:r>
            <a:r>
              <a:rPr lang="en-US" b="0" i="0" dirty="0">
                <a:solidFill>
                  <a:srgbClr val="444444"/>
                </a:solidFill>
                <a:effectLst/>
                <a:latin typeface="Georgia" panose="02040502050405020303" pitchFamily="18" charset="0"/>
              </a:rPr>
              <a:t>()</a:t>
            </a:r>
          </a:p>
          <a:p>
            <a:pPr algn="l" fontAlgn="base"/>
            <a:r>
              <a:rPr lang="en-US" b="0" i="0" dirty="0">
                <a:solidFill>
                  <a:srgbClr val="444444"/>
                </a:solidFill>
                <a:effectLst/>
                <a:latin typeface="Georgia" panose="02040502050405020303" pitchFamily="18" charset="0"/>
              </a:rPr>
              <a:t>This int </a:t>
            </a:r>
            <a:r>
              <a:rPr lang="en-US" b="0" i="0" dirty="0" err="1">
                <a:solidFill>
                  <a:srgbClr val="444444"/>
                </a:solidFill>
                <a:effectLst/>
                <a:latin typeface="Georgia" panose="02040502050405020303" pitchFamily="18" charset="0"/>
              </a:rPr>
              <a:t>hashCode</a:t>
            </a:r>
            <a:r>
              <a:rPr lang="en-US" b="0" i="0" dirty="0">
                <a:solidFill>
                  <a:srgbClr val="444444"/>
                </a:solidFill>
                <a:effectLst/>
                <a:latin typeface="Georgia" panose="02040502050405020303" pitchFamily="18" charset="0"/>
              </a:rPr>
              <a:t> method returns a hash code for the string.</a:t>
            </a:r>
          </a:p>
        </p:txBody>
      </p:sp>
      <p:sp>
        <p:nvSpPr>
          <p:cNvPr id="12" name="TextBox 11">
            <a:extLst>
              <a:ext uri="{FF2B5EF4-FFF2-40B4-BE49-F238E27FC236}">
                <a16:creationId xmlns:a16="http://schemas.microsoft.com/office/drawing/2014/main" id="{07DF816D-5098-4925-ABB4-85D020AABCC3}"/>
              </a:ext>
            </a:extLst>
          </p:cNvPr>
          <p:cNvSpPr txBox="1"/>
          <p:nvPr/>
        </p:nvSpPr>
        <p:spPr>
          <a:xfrm>
            <a:off x="430566" y="5176980"/>
            <a:ext cx="4572000" cy="923330"/>
          </a:xfrm>
          <a:prstGeom prst="rect">
            <a:avLst/>
          </a:prstGeom>
          <a:noFill/>
        </p:spPr>
        <p:txBody>
          <a:bodyPr wrap="square">
            <a:spAutoFit/>
          </a:bodyPr>
          <a:lstStyle/>
          <a:p>
            <a:pPr algn="l" fontAlgn="base"/>
            <a:r>
              <a:rPr lang="en-US" b="0" i="0" dirty="0">
                <a:solidFill>
                  <a:srgbClr val="444444"/>
                </a:solidFill>
                <a:effectLst/>
                <a:latin typeface="Georgia" panose="02040502050405020303" pitchFamily="18" charset="0"/>
              </a:rPr>
              <a:t> length()</a:t>
            </a:r>
          </a:p>
          <a:p>
            <a:pPr algn="l" fontAlgn="base"/>
            <a:r>
              <a:rPr lang="en-US" b="0" i="0" dirty="0">
                <a:solidFill>
                  <a:srgbClr val="444444"/>
                </a:solidFill>
                <a:effectLst/>
                <a:latin typeface="Georgia" panose="02040502050405020303" pitchFamily="18" charset="0"/>
              </a:rPr>
              <a:t>This Scala String Method </a:t>
            </a:r>
            <a:r>
              <a:rPr lang="en-US" b="0" i="0" dirty="0" err="1">
                <a:solidFill>
                  <a:srgbClr val="444444"/>
                </a:solidFill>
                <a:effectLst/>
                <a:latin typeface="Georgia" panose="02040502050405020303" pitchFamily="18" charset="0"/>
              </a:rPr>
              <a:t>method</a:t>
            </a:r>
            <a:r>
              <a:rPr lang="en-US" b="0" i="0" dirty="0">
                <a:solidFill>
                  <a:srgbClr val="444444"/>
                </a:solidFill>
                <a:effectLst/>
                <a:latin typeface="Georgia" panose="02040502050405020303" pitchFamily="18" charset="0"/>
              </a:rPr>
              <a:t> simply returns the length of a string.</a:t>
            </a:r>
          </a:p>
        </p:txBody>
      </p:sp>
    </p:spTree>
    <p:extLst>
      <p:ext uri="{BB962C8B-B14F-4D97-AF65-F5344CB8AC3E}">
        <p14:creationId xmlns:p14="http://schemas.microsoft.com/office/powerpoint/2010/main" val="351442505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0368933-8C81-4AB3-8F7A-4DDDBC208AD5}"/>
              </a:ext>
            </a:extLst>
          </p:cNvPr>
          <p:cNvSpPr txBox="1"/>
          <p:nvPr/>
        </p:nvSpPr>
        <p:spPr>
          <a:xfrm>
            <a:off x="412812" y="219267"/>
            <a:ext cx="4572000" cy="369332"/>
          </a:xfrm>
          <a:prstGeom prst="rect">
            <a:avLst/>
          </a:prstGeom>
          <a:noFill/>
        </p:spPr>
        <p:txBody>
          <a:bodyPr wrap="square">
            <a:spAutoFit/>
          </a:bodyPr>
          <a:lstStyle/>
          <a:p>
            <a:pPr algn="l" fontAlgn="base"/>
            <a:r>
              <a:rPr lang="en-IN" b="1" i="0" dirty="0">
                <a:solidFill>
                  <a:srgbClr val="273239"/>
                </a:solidFill>
                <a:effectLst/>
                <a:latin typeface="sofia-pro"/>
              </a:rPr>
              <a:t>Break statement in Scala</a:t>
            </a:r>
          </a:p>
        </p:txBody>
      </p:sp>
      <p:sp>
        <p:nvSpPr>
          <p:cNvPr id="6" name="TextBox 5">
            <a:extLst>
              <a:ext uri="{FF2B5EF4-FFF2-40B4-BE49-F238E27FC236}">
                <a16:creationId xmlns:a16="http://schemas.microsoft.com/office/drawing/2014/main" id="{73503B5A-5559-4D1E-8ED2-E34F37F80EA2}"/>
              </a:ext>
            </a:extLst>
          </p:cNvPr>
          <p:cNvSpPr txBox="1"/>
          <p:nvPr/>
        </p:nvSpPr>
        <p:spPr>
          <a:xfrm>
            <a:off x="412811" y="843677"/>
            <a:ext cx="8624657" cy="1477328"/>
          </a:xfrm>
          <a:prstGeom prst="rect">
            <a:avLst/>
          </a:prstGeom>
          <a:noFill/>
        </p:spPr>
        <p:txBody>
          <a:bodyPr wrap="square">
            <a:spAutoFit/>
          </a:bodyPr>
          <a:lstStyle/>
          <a:p>
            <a:r>
              <a:rPr lang="en-US" dirty="0"/>
              <a:t>In Scala, we use a break statement to break the execution of the loop in the program. Scala programing language does not contain any concept of break statement(in above 2.8 versions), instead of break statement, it provides a break method, which is used to break the execution of a program or a loop. Break method is used by importing </a:t>
            </a:r>
            <a:r>
              <a:rPr lang="en-US" dirty="0" err="1"/>
              <a:t>scala.util.control.breaks</a:t>
            </a:r>
            <a:r>
              <a:rPr lang="en-US" dirty="0"/>
              <a:t>._ package.</a:t>
            </a:r>
            <a:endParaRPr lang="en-IN" dirty="0"/>
          </a:p>
        </p:txBody>
      </p:sp>
      <p:sp>
        <p:nvSpPr>
          <p:cNvPr id="8" name="TextBox 7">
            <a:extLst>
              <a:ext uri="{FF2B5EF4-FFF2-40B4-BE49-F238E27FC236}">
                <a16:creationId xmlns:a16="http://schemas.microsoft.com/office/drawing/2014/main" id="{87F08354-61AD-42F3-B8FA-218B1B3BB382}"/>
              </a:ext>
            </a:extLst>
          </p:cNvPr>
          <p:cNvSpPr txBox="1"/>
          <p:nvPr/>
        </p:nvSpPr>
        <p:spPr>
          <a:xfrm>
            <a:off x="3786326" y="2450950"/>
            <a:ext cx="4572000" cy="3970318"/>
          </a:xfrm>
          <a:prstGeom prst="rect">
            <a:avLst/>
          </a:prstGeom>
          <a:noFill/>
        </p:spPr>
        <p:txBody>
          <a:bodyPr wrap="square">
            <a:spAutoFit/>
          </a:bodyPr>
          <a:lstStyle/>
          <a:p>
            <a:r>
              <a:rPr lang="en-IN" sz="1200" dirty="0"/>
              <a:t>import </a:t>
            </a:r>
            <a:r>
              <a:rPr lang="en-IN" sz="1200" dirty="0" err="1"/>
              <a:t>scala.util.control.Breaks</a:t>
            </a:r>
            <a:r>
              <a:rPr lang="en-IN" sz="1200" dirty="0"/>
              <a:t>.{break, breakable}</a:t>
            </a:r>
          </a:p>
          <a:p>
            <a:r>
              <a:rPr lang="en-IN" sz="1200" dirty="0"/>
              <a:t>import </a:t>
            </a:r>
            <a:r>
              <a:rPr lang="en-IN" sz="1200" dirty="0" err="1"/>
              <a:t>scala.util.control.BreakControl</a:t>
            </a:r>
            <a:endParaRPr lang="en-IN" sz="1200" dirty="0"/>
          </a:p>
          <a:p>
            <a:r>
              <a:rPr lang="en-IN" sz="1200" dirty="0"/>
              <a:t>object </a:t>
            </a:r>
            <a:r>
              <a:rPr lang="en-IN" sz="1200" dirty="0" err="1"/>
              <a:t>Scala_Break</a:t>
            </a:r>
            <a:r>
              <a:rPr lang="en-IN" sz="1200" dirty="0"/>
              <a:t> {</a:t>
            </a:r>
          </a:p>
          <a:p>
            <a:r>
              <a:rPr lang="en-IN" sz="1200" dirty="0"/>
              <a:t>  def main(</a:t>
            </a:r>
            <a:r>
              <a:rPr lang="en-IN" sz="1200" dirty="0" err="1"/>
              <a:t>args</a:t>
            </a:r>
            <a:r>
              <a:rPr lang="en-IN" sz="1200" dirty="0"/>
              <a:t>: Array[String]): Unit = {</a:t>
            </a:r>
          </a:p>
          <a:p>
            <a:r>
              <a:rPr lang="en-IN" sz="1200" dirty="0"/>
              <a:t>    for(</a:t>
            </a:r>
            <a:r>
              <a:rPr lang="en-IN" sz="1200" dirty="0" err="1"/>
              <a:t>i</a:t>
            </a:r>
            <a:r>
              <a:rPr lang="en-IN" sz="1200" dirty="0"/>
              <a:t>&lt;- 1 to 10 )</a:t>
            </a:r>
          </a:p>
          <a:p>
            <a:r>
              <a:rPr lang="en-IN" sz="1200" dirty="0"/>
              <a:t>      {</a:t>
            </a:r>
          </a:p>
          <a:p>
            <a:r>
              <a:rPr lang="en-IN" sz="1200" dirty="0"/>
              <a:t>        breakable{</a:t>
            </a:r>
          </a:p>
          <a:p>
            <a:r>
              <a:rPr lang="en-IN" sz="1200" dirty="0"/>
              <a:t>        if(</a:t>
            </a:r>
            <a:r>
              <a:rPr lang="en-IN" sz="1200" dirty="0" err="1"/>
              <a:t>i</a:t>
            </a:r>
            <a:r>
              <a:rPr lang="en-IN" sz="1200" dirty="0"/>
              <a:t> == 2)</a:t>
            </a:r>
          </a:p>
          <a:p>
            <a:r>
              <a:rPr lang="en-IN" sz="1200" dirty="0"/>
              <a:t>          {</a:t>
            </a:r>
          </a:p>
          <a:p>
            <a:r>
              <a:rPr lang="en-IN" sz="1200" dirty="0"/>
              <a:t>            break</a:t>
            </a:r>
          </a:p>
          <a:p>
            <a:endParaRPr lang="en-IN" sz="1200" dirty="0"/>
          </a:p>
          <a:p>
            <a:r>
              <a:rPr lang="en-IN" sz="1200" dirty="0"/>
              <a:t>          }</a:t>
            </a:r>
          </a:p>
          <a:p>
            <a:r>
              <a:rPr lang="en-IN" sz="1200" dirty="0"/>
              <a:t>        else</a:t>
            </a:r>
          </a:p>
          <a:p>
            <a:r>
              <a:rPr lang="en-IN" sz="1200" dirty="0"/>
              <a:t>          {</a:t>
            </a:r>
          </a:p>
          <a:p>
            <a:r>
              <a:rPr lang="en-IN" sz="1200" dirty="0"/>
              <a:t>            print(</a:t>
            </a:r>
            <a:r>
              <a:rPr lang="en-IN" sz="1200" dirty="0" err="1"/>
              <a:t>i</a:t>
            </a:r>
            <a:r>
              <a:rPr lang="en-IN" sz="1200" dirty="0"/>
              <a:t>)</a:t>
            </a:r>
          </a:p>
          <a:p>
            <a:r>
              <a:rPr lang="en-IN" sz="1200" dirty="0"/>
              <a:t>          }</a:t>
            </a:r>
          </a:p>
          <a:p>
            <a:r>
              <a:rPr lang="en-IN" sz="1200" dirty="0"/>
              <a:t>        }</a:t>
            </a:r>
          </a:p>
          <a:p>
            <a:r>
              <a:rPr lang="en-IN" sz="1200" dirty="0"/>
              <a:t>      }</a:t>
            </a:r>
          </a:p>
          <a:p>
            <a:endParaRPr lang="en-IN" sz="1200" dirty="0"/>
          </a:p>
          <a:p>
            <a:r>
              <a:rPr lang="en-IN" sz="1200" dirty="0"/>
              <a:t>  }</a:t>
            </a:r>
          </a:p>
          <a:p>
            <a:r>
              <a:rPr lang="en-IN" sz="1200" dirty="0"/>
              <a:t>}</a:t>
            </a:r>
          </a:p>
        </p:txBody>
      </p:sp>
    </p:spTree>
    <p:extLst>
      <p:ext uri="{BB962C8B-B14F-4D97-AF65-F5344CB8AC3E}">
        <p14:creationId xmlns:p14="http://schemas.microsoft.com/office/powerpoint/2010/main" val="351492262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55643908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6C2EA4D-27AA-444C-8EEC-BB714A37249C}"/>
              </a:ext>
            </a:extLst>
          </p:cNvPr>
          <p:cNvSpPr txBox="1"/>
          <p:nvPr/>
        </p:nvSpPr>
        <p:spPr>
          <a:xfrm>
            <a:off x="235259" y="181888"/>
            <a:ext cx="8518124" cy="2308324"/>
          </a:xfrm>
          <a:prstGeom prst="rect">
            <a:avLst/>
          </a:prstGeom>
          <a:noFill/>
        </p:spPr>
        <p:txBody>
          <a:bodyPr wrap="square">
            <a:spAutoFit/>
          </a:bodyPr>
          <a:lstStyle/>
          <a:p>
            <a:pPr algn="just"/>
            <a:r>
              <a:rPr lang="en-US" b="0" i="0" dirty="0">
                <a:solidFill>
                  <a:srgbClr val="610B38"/>
                </a:solidFill>
                <a:effectLst/>
                <a:latin typeface="erdana"/>
              </a:rPr>
              <a:t>Scala Array</a:t>
            </a:r>
          </a:p>
          <a:p>
            <a:pPr algn="just"/>
            <a:r>
              <a:rPr lang="en-US" b="0" i="0" dirty="0">
                <a:solidFill>
                  <a:srgbClr val="333333"/>
                </a:solidFill>
                <a:effectLst/>
                <a:latin typeface="inter-regular"/>
              </a:rPr>
              <a:t>Array is a collection of mutable values. It is an index based data structure which starts from 0 index to n-1 where n is length of array.</a:t>
            </a:r>
          </a:p>
          <a:p>
            <a:pPr algn="just"/>
            <a:r>
              <a:rPr lang="en-US" b="0" i="0" dirty="0">
                <a:solidFill>
                  <a:srgbClr val="333333"/>
                </a:solidFill>
                <a:effectLst/>
                <a:latin typeface="inter-regular"/>
              </a:rPr>
              <a:t>Scala arrays can be generic. It means, we can have an Array[T], where T is a type parameter or abstract type. Scala arrays are compatible with Scala sequences - we can pass an Array[T] where a Seq[T] is required. It also supports all the sequence operations.</a:t>
            </a:r>
          </a:p>
          <a:p>
            <a:pPr algn="just"/>
            <a:r>
              <a:rPr lang="en-US" b="0" i="0" dirty="0">
                <a:solidFill>
                  <a:srgbClr val="333333"/>
                </a:solidFill>
                <a:effectLst/>
                <a:latin typeface="inter-regular"/>
              </a:rPr>
              <a:t>Following image represents the structure of array where first index is 0, last index is 9 and array length is 10.</a:t>
            </a:r>
          </a:p>
        </p:txBody>
      </p:sp>
      <p:sp>
        <p:nvSpPr>
          <p:cNvPr id="8" name="TextBox 7">
            <a:extLst>
              <a:ext uri="{FF2B5EF4-FFF2-40B4-BE49-F238E27FC236}">
                <a16:creationId xmlns:a16="http://schemas.microsoft.com/office/drawing/2014/main" id="{0D10F3A4-52EC-4E1C-87EA-D77669E8358F}"/>
              </a:ext>
            </a:extLst>
          </p:cNvPr>
          <p:cNvSpPr txBox="1"/>
          <p:nvPr/>
        </p:nvSpPr>
        <p:spPr>
          <a:xfrm>
            <a:off x="235259" y="2594862"/>
            <a:ext cx="8846597" cy="2308324"/>
          </a:xfrm>
          <a:prstGeom prst="rect">
            <a:avLst/>
          </a:prstGeom>
          <a:noFill/>
        </p:spPr>
        <p:txBody>
          <a:bodyPr wrap="square">
            <a:spAutoFit/>
          </a:bodyPr>
          <a:lstStyle/>
          <a:p>
            <a:r>
              <a:rPr lang="en-US" dirty="0"/>
              <a:t>Scala Types of array</a:t>
            </a:r>
          </a:p>
          <a:p>
            <a:r>
              <a:rPr lang="en-US" dirty="0"/>
              <a:t>Single dimensional array</a:t>
            </a:r>
          </a:p>
          <a:p>
            <a:r>
              <a:rPr lang="en-US" dirty="0"/>
              <a:t>Multidimensional array</a:t>
            </a:r>
          </a:p>
          <a:p>
            <a:r>
              <a:rPr lang="en-US" dirty="0"/>
              <a:t>Scala Single Dimensional Array</a:t>
            </a:r>
          </a:p>
          <a:p>
            <a:r>
              <a:rPr lang="en-US" dirty="0"/>
              <a:t>Single dimensional array is used to store elements in linear order. Array elements are stored in contiguous memory space. So, if you have any index of an array, you can easily traverse all the elements of the array.</a:t>
            </a:r>
          </a:p>
          <a:p>
            <a:endParaRPr lang="en-US" dirty="0"/>
          </a:p>
        </p:txBody>
      </p:sp>
      <p:sp>
        <p:nvSpPr>
          <p:cNvPr id="10" name="TextBox 9">
            <a:extLst>
              <a:ext uri="{FF2B5EF4-FFF2-40B4-BE49-F238E27FC236}">
                <a16:creationId xmlns:a16="http://schemas.microsoft.com/office/drawing/2014/main" id="{CA8CE3B1-75E5-4CE1-86AC-83D4DA5C6B30}"/>
              </a:ext>
            </a:extLst>
          </p:cNvPr>
          <p:cNvSpPr txBox="1"/>
          <p:nvPr/>
        </p:nvSpPr>
        <p:spPr>
          <a:xfrm>
            <a:off x="306279" y="4766348"/>
            <a:ext cx="7364027" cy="1477328"/>
          </a:xfrm>
          <a:prstGeom prst="rect">
            <a:avLst/>
          </a:prstGeom>
          <a:noFill/>
        </p:spPr>
        <p:txBody>
          <a:bodyPr wrap="square">
            <a:spAutoFit/>
          </a:bodyPr>
          <a:lstStyle/>
          <a:p>
            <a:pPr algn="just"/>
            <a:r>
              <a:rPr lang="en-IN" b="0" i="0" dirty="0">
                <a:solidFill>
                  <a:srgbClr val="610B4B"/>
                </a:solidFill>
                <a:effectLst/>
                <a:latin typeface="erdana"/>
              </a:rPr>
              <a:t>Syntax for Single Dimensional Array</a:t>
            </a:r>
          </a:p>
          <a:p>
            <a:pPr algn="just">
              <a:buFont typeface="+mj-lt"/>
              <a:buAutoNum type="arabicPeriod"/>
            </a:pPr>
            <a:r>
              <a:rPr lang="en-IN" b="1" i="0" dirty="0">
                <a:solidFill>
                  <a:srgbClr val="006699"/>
                </a:solidFill>
                <a:effectLst/>
                <a:latin typeface="inter-regular"/>
              </a:rPr>
              <a:t>var</a:t>
            </a:r>
            <a:r>
              <a:rPr lang="en-IN" b="0" i="0" dirty="0">
                <a:solidFill>
                  <a:srgbClr val="000000"/>
                </a:solidFill>
                <a:effectLst/>
                <a:latin typeface="inter-regular"/>
              </a:rPr>
              <a:t> </a:t>
            </a:r>
            <a:r>
              <a:rPr lang="en-IN" b="0" i="0" dirty="0" err="1">
                <a:solidFill>
                  <a:srgbClr val="000000"/>
                </a:solidFill>
                <a:effectLst/>
                <a:latin typeface="inter-regular"/>
              </a:rPr>
              <a:t>arrayName</a:t>
            </a:r>
            <a:r>
              <a:rPr lang="en-IN" b="0" i="0" dirty="0">
                <a:solidFill>
                  <a:srgbClr val="000000"/>
                </a:solidFill>
                <a:effectLst/>
                <a:latin typeface="inter-regular"/>
              </a:rPr>
              <a:t> : Array[</a:t>
            </a:r>
            <a:r>
              <a:rPr lang="en-IN" b="0" i="0" dirty="0" err="1">
                <a:solidFill>
                  <a:srgbClr val="000000"/>
                </a:solidFill>
                <a:effectLst/>
                <a:latin typeface="inter-regular"/>
              </a:rPr>
              <a:t>arrayType</a:t>
            </a:r>
            <a:r>
              <a:rPr lang="en-IN" b="0" i="0" dirty="0">
                <a:solidFill>
                  <a:srgbClr val="000000"/>
                </a:solidFill>
                <a:effectLst/>
                <a:latin typeface="inter-regular"/>
              </a:rPr>
              <a:t>] = </a:t>
            </a:r>
            <a:r>
              <a:rPr lang="en-IN" b="1" i="0" dirty="0">
                <a:solidFill>
                  <a:srgbClr val="006699"/>
                </a:solidFill>
                <a:effectLst/>
                <a:latin typeface="inter-regular"/>
              </a:rPr>
              <a:t>new</a:t>
            </a:r>
            <a:r>
              <a:rPr lang="en-IN" b="0" i="0" dirty="0">
                <a:solidFill>
                  <a:srgbClr val="000000"/>
                </a:solidFill>
                <a:effectLst/>
                <a:latin typeface="inter-regular"/>
              </a:rPr>
              <a:t> Array[</a:t>
            </a:r>
            <a:r>
              <a:rPr lang="en-IN" b="0" i="0" dirty="0" err="1">
                <a:solidFill>
                  <a:srgbClr val="000000"/>
                </a:solidFill>
                <a:effectLst/>
                <a:latin typeface="inter-regular"/>
              </a:rPr>
              <a:t>arrayType</a:t>
            </a:r>
            <a:r>
              <a:rPr lang="en-IN" b="0" i="0" dirty="0">
                <a:solidFill>
                  <a:srgbClr val="000000"/>
                </a:solidFill>
                <a:effectLst/>
                <a:latin typeface="inter-regular"/>
              </a:rPr>
              <a:t>](</a:t>
            </a:r>
            <a:r>
              <a:rPr lang="en-IN" b="0" i="0" dirty="0" err="1">
                <a:solidFill>
                  <a:srgbClr val="000000"/>
                </a:solidFill>
                <a:effectLst/>
                <a:latin typeface="inter-regular"/>
              </a:rPr>
              <a:t>arraySize</a:t>
            </a:r>
            <a:r>
              <a:rPr lang="en-IN" b="0" i="0" dirty="0">
                <a:solidFill>
                  <a:srgbClr val="000000"/>
                </a:solidFill>
                <a:effectLst/>
                <a:latin typeface="inter-regular"/>
              </a:rPr>
              <a:t>);   or  </a:t>
            </a:r>
          </a:p>
          <a:p>
            <a:pPr algn="just">
              <a:buFont typeface="+mj-lt"/>
              <a:buAutoNum type="arabicPeriod"/>
            </a:pPr>
            <a:r>
              <a:rPr lang="en-IN" b="1" i="0" dirty="0">
                <a:solidFill>
                  <a:srgbClr val="006699"/>
                </a:solidFill>
                <a:effectLst/>
                <a:latin typeface="inter-regular"/>
              </a:rPr>
              <a:t>var</a:t>
            </a:r>
            <a:r>
              <a:rPr lang="en-IN" b="0" i="0" dirty="0">
                <a:solidFill>
                  <a:srgbClr val="000000"/>
                </a:solidFill>
                <a:effectLst/>
                <a:latin typeface="inter-regular"/>
              </a:rPr>
              <a:t> </a:t>
            </a:r>
            <a:r>
              <a:rPr lang="en-IN" b="0" i="0" dirty="0" err="1">
                <a:solidFill>
                  <a:srgbClr val="000000"/>
                </a:solidFill>
                <a:effectLst/>
                <a:latin typeface="inter-regular"/>
              </a:rPr>
              <a:t>arrayName</a:t>
            </a:r>
            <a:r>
              <a:rPr lang="en-IN" b="0" i="0" dirty="0">
                <a:solidFill>
                  <a:srgbClr val="000000"/>
                </a:solidFill>
                <a:effectLst/>
                <a:latin typeface="inter-regular"/>
              </a:rPr>
              <a:t> = </a:t>
            </a:r>
            <a:r>
              <a:rPr lang="en-IN" b="1" i="0" dirty="0">
                <a:solidFill>
                  <a:srgbClr val="006699"/>
                </a:solidFill>
                <a:effectLst/>
                <a:latin typeface="inter-regular"/>
              </a:rPr>
              <a:t>new</a:t>
            </a:r>
            <a:r>
              <a:rPr lang="en-IN" b="0" i="0" dirty="0">
                <a:solidFill>
                  <a:srgbClr val="000000"/>
                </a:solidFill>
                <a:effectLst/>
                <a:latin typeface="inter-regular"/>
              </a:rPr>
              <a:t> Array[</a:t>
            </a:r>
            <a:r>
              <a:rPr lang="en-IN" b="0" i="0" dirty="0" err="1">
                <a:solidFill>
                  <a:srgbClr val="000000"/>
                </a:solidFill>
                <a:effectLst/>
                <a:latin typeface="inter-regular"/>
              </a:rPr>
              <a:t>arrayType</a:t>
            </a:r>
            <a:r>
              <a:rPr lang="en-IN" b="0" i="0" dirty="0">
                <a:solidFill>
                  <a:srgbClr val="000000"/>
                </a:solidFill>
                <a:effectLst/>
                <a:latin typeface="inter-regular"/>
              </a:rPr>
              <a:t>](</a:t>
            </a:r>
            <a:r>
              <a:rPr lang="en-IN" b="0" i="0" dirty="0" err="1">
                <a:solidFill>
                  <a:srgbClr val="000000"/>
                </a:solidFill>
                <a:effectLst/>
                <a:latin typeface="inter-regular"/>
              </a:rPr>
              <a:t>arraySize</a:t>
            </a:r>
            <a:r>
              <a:rPr lang="en-IN" b="0" i="0" dirty="0">
                <a:solidFill>
                  <a:srgbClr val="000000"/>
                </a:solidFill>
                <a:effectLst/>
                <a:latin typeface="inter-regular"/>
              </a:rPr>
              <a:t>)  or  </a:t>
            </a:r>
          </a:p>
          <a:p>
            <a:pPr algn="just">
              <a:buFont typeface="+mj-lt"/>
              <a:buAutoNum type="arabicPeriod"/>
            </a:pPr>
            <a:r>
              <a:rPr lang="en-IN" b="1" i="0" dirty="0">
                <a:solidFill>
                  <a:srgbClr val="006699"/>
                </a:solidFill>
                <a:effectLst/>
                <a:latin typeface="inter-regular"/>
              </a:rPr>
              <a:t>var</a:t>
            </a:r>
            <a:r>
              <a:rPr lang="en-IN" b="0" i="0" dirty="0">
                <a:solidFill>
                  <a:srgbClr val="000000"/>
                </a:solidFill>
                <a:effectLst/>
                <a:latin typeface="inter-regular"/>
              </a:rPr>
              <a:t> </a:t>
            </a:r>
            <a:r>
              <a:rPr lang="en-IN" b="0" i="0" dirty="0" err="1">
                <a:solidFill>
                  <a:srgbClr val="000000"/>
                </a:solidFill>
                <a:effectLst/>
                <a:latin typeface="inter-regular"/>
              </a:rPr>
              <a:t>arrayName</a:t>
            </a:r>
            <a:r>
              <a:rPr lang="en-IN" b="0" i="0" dirty="0">
                <a:solidFill>
                  <a:srgbClr val="000000"/>
                </a:solidFill>
                <a:effectLst/>
                <a:latin typeface="inter-regular"/>
              </a:rPr>
              <a:t> : Array[</a:t>
            </a:r>
            <a:r>
              <a:rPr lang="en-IN" b="0" i="0" dirty="0" err="1">
                <a:solidFill>
                  <a:srgbClr val="000000"/>
                </a:solidFill>
                <a:effectLst/>
                <a:latin typeface="inter-regular"/>
              </a:rPr>
              <a:t>arrayType</a:t>
            </a:r>
            <a:r>
              <a:rPr lang="en-IN" b="0" i="0" dirty="0">
                <a:solidFill>
                  <a:srgbClr val="000000"/>
                </a:solidFill>
                <a:effectLst/>
                <a:latin typeface="inter-regular"/>
              </a:rPr>
              <a:t>] = </a:t>
            </a:r>
            <a:r>
              <a:rPr lang="en-IN" b="1" i="0" dirty="0">
                <a:solidFill>
                  <a:srgbClr val="006699"/>
                </a:solidFill>
                <a:effectLst/>
                <a:latin typeface="inter-regular"/>
              </a:rPr>
              <a:t>new</a:t>
            </a:r>
            <a:r>
              <a:rPr lang="en-IN" b="0" i="0" dirty="0">
                <a:solidFill>
                  <a:srgbClr val="000000"/>
                </a:solidFill>
                <a:effectLst/>
                <a:latin typeface="inter-regular"/>
              </a:rPr>
              <a:t> Array(</a:t>
            </a:r>
            <a:r>
              <a:rPr lang="en-IN" b="0" i="0" dirty="0" err="1">
                <a:solidFill>
                  <a:srgbClr val="000000"/>
                </a:solidFill>
                <a:effectLst/>
                <a:latin typeface="inter-regular"/>
              </a:rPr>
              <a:t>arraySize</a:t>
            </a:r>
            <a:r>
              <a:rPr lang="en-IN" b="0" i="0" dirty="0">
                <a:solidFill>
                  <a:srgbClr val="000000"/>
                </a:solidFill>
                <a:effectLst/>
                <a:latin typeface="inter-regular"/>
              </a:rPr>
              <a:t>);   or  </a:t>
            </a:r>
          </a:p>
          <a:p>
            <a:pPr algn="just">
              <a:buFont typeface="+mj-lt"/>
              <a:buAutoNum type="arabicPeriod"/>
            </a:pPr>
            <a:r>
              <a:rPr lang="en-IN" b="1" i="0" dirty="0">
                <a:solidFill>
                  <a:srgbClr val="006699"/>
                </a:solidFill>
                <a:effectLst/>
                <a:latin typeface="inter-regular"/>
              </a:rPr>
              <a:t>var</a:t>
            </a:r>
            <a:r>
              <a:rPr lang="en-IN" b="0" i="0" dirty="0">
                <a:solidFill>
                  <a:srgbClr val="000000"/>
                </a:solidFill>
                <a:effectLst/>
                <a:latin typeface="inter-regular"/>
              </a:rPr>
              <a:t> </a:t>
            </a:r>
            <a:r>
              <a:rPr lang="en-IN" b="0" i="0" dirty="0" err="1">
                <a:solidFill>
                  <a:srgbClr val="000000"/>
                </a:solidFill>
                <a:effectLst/>
                <a:latin typeface="inter-regular"/>
              </a:rPr>
              <a:t>arrayName</a:t>
            </a:r>
            <a:r>
              <a:rPr lang="en-IN" b="0" i="0" dirty="0">
                <a:solidFill>
                  <a:srgbClr val="000000"/>
                </a:solidFill>
                <a:effectLst/>
                <a:latin typeface="inter-regular"/>
              </a:rPr>
              <a:t> = Array(element1, element2 ... </a:t>
            </a:r>
            <a:r>
              <a:rPr lang="en-IN" b="0" i="0" dirty="0" err="1">
                <a:solidFill>
                  <a:srgbClr val="000000"/>
                </a:solidFill>
                <a:effectLst/>
                <a:latin typeface="inter-regular"/>
              </a:rPr>
              <a:t>elementN</a:t>
            </a:r>
            <a:r>
              <a:rPr lang="en-IN" b="0" i="0" dirty="0">
                <a:solidFill>
                  <a:srgbClr val="000000"/>
                </a:solidFill>
                <a:effectLst/>
                <a:latin typeface="inter-regular"/>
              </a:rPr>
              <a:t>)  </a:t>
            </a:r>
          </a:p>
        </p:txBody>
      </p:sp>
    </p:spTree>
    <p:extLst>
      <p:ext uri="{BB962C8B-B14F-4D97-AF65-F5344CB8AC3E}">
        <p14:creationId xmlns:p14="http://schemas.microsoft.com/office/powerpoint/2010/main" val="115215690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8F6562B-DEE3-466D-A09A-9760B0A87C22}"/>
              </a:ext>
            </a:extLst>
          </p:cNvPr>
          <p:cNvSpPr txBox="1"/>
          <p:nvPr/>
        </p:nvSpPr>
        <p:spPr>
          <a:xfrm>
            <a:off x="328473" y="462430"/>
            <a:ext cx="8513685" cy="3416320"/>
          </a:xfrm>
          <a:prstGeom prst="rect">
            <a:avLst/>
          </a:prstGeom>
          <a:noFill/>
        </p:spPr>
        <p:txBody>
          <a:bodyPr wrap="square">
            <a:spAutoFit/>
          </a:bodyPr>
          <a:lstStyle/>
          <a:p>
            <a:r>
              <a:rPr lang="en-IN" dirty="0"/>
              <a:t>object </a:t>
            </a:r>
            <a:r>
              <a:rPr lang="en-IN" dirty="0" err="1"/>
              <a:t>Scala_Array_ID</a:t>
            </a:r>
            <a:r>
              <a:rPr lang="en-IN" dirty="0"/>
              <a:t> {</a:t>
            </a:r>
          </a:p>
          <a:p>
            <a:r>
              <a:rPr lang="en-IN" dirty="0"/>
              <a:t>  def main(</a:t>
            </a:r>
            <a:r>
              <a:rPr lang="en-IN" dirty="0" err="1"/>
              <a:t>args</a:t>
            </a:r>
            <a:r>
              <a:rPr lang="en-IN" dirty="0"/>
              <a:t>: Array[String]): Unit = {</a:t>
            </a:r>
          </a:p>
          <a:p>
            <a:r>
              <a:rPr lang="en-IN" dirty="0"/>
              <a:t>    var </a:t>
            </a:r>
            <a:r>
              <a:rPr lang="en-IN" dirty="0" err="1"/>
              <a:t>arr</a:t>
            </a:r>
            <a:r>
              <a:rPr lang="en-IN" dirty="0"/>
              <a:t> = new Array[Int](5)</a:t>
            </a:r>
          </a:p>
          <a:p>
            <a:r>
              <a:rPr lang="en-IN" dirty="0"/>
              <a:t>    </a:t>
            </a:r>
            <a:r>
              <a:rPr lang="en-IN" dirty="0" err="1"/>
              <a:t>arr</a:t>
            </a:r>
            <a:r>
              <a:rPr lang="en-IN" dirty="0"/>
              <a:t>(0)=15</a:t>
            </a:r>
          </a:p>
          <a:p>
            <a:r>
              <a:rPr lang="en-IN" dirty="0"/>
              <a:t>    </a:t>
            </a:r>
            <a:r>
              <a:rPr lang="en-IN" dirty="0" err="1"/>
              <a:t>arr</a:t>
            </a:r>
            <a:r>
              <a:rPr lang="en-IN" dirty="0"/>
              <a:t>(1)=25</a:t>
            </a:r>
          </a:p>
          <a:p>
            <a:r>
              <a:rPr lang="en-IN" dirty="0"/>
              <a:t>    </a:t>
            </a:r>
            <a:r>
              <a:rPr lang="en-IN" dirty="0" err="1"/>
              <a:t>arr</a:t>
            </a:r>
            <a:r>
              <a:rPr lang="en-IN" dirty="0"/>
              <a:t>(2)=35</a:t>
            </a:r>
          </a:p>
          <a:p>
            <a:r>
              <a:rPr lang="en-IN" dirty="0"/>
              <a:t>    </a:t>
            </a:r>
            <a:r>
              <a:rPr lang="en-IN" dirty="0" err="1"/>
              <a:t>arr</a:t>
            </a:r>
            <a:r>
              <a:rPr lang="en-IN" dirty="0"/>
              <a:t>(3)=45</a:t>
            </a:r>
          </a:p>
          <a:p>
            <a:r>
              <a:rPr lang="en-IN" dirty="0"/>
              <a:t>    </a:t>
            </a:r>
            <a:r>
              <a:rPr lang="en-IN" dirty="0" err="1"/>
              <a:t>arr</a:t>
            </a:r>
            <a:r>
              <a:rPr lang="en-IN" dirty="0"/>
              <a:t>(4)=55</a:t>
            </a:r>
          </a:p>
          <a:p>
            <a:r>
              <a:rPr lang="en-IN" dirty="0"/>
              <a:t>   for(a&lt;-</a:t>
            </a:r>
            <a:r>
              <a:rPr lang="en-IN" dirty="0" err="1"/>
              <a:t>arr</a:t>
            </a:r>
            <a:r>
              <a:rPr lang="en-IN" dirty="0"/>
              <a:t>)</a:t>
            </a:r>
          </a:p>
          <a:p>
            <a:r>
              <a:rPr lang="en-IN" dirty="0"/>
              <a:t>     {</a:t>
            </a:r>
          </a:p>
          <a:p>
            <a:r>
              <a:rPr lang="en-IN" dirty="0"/>
              <a:t>       </a:t>
            </a:r>
            <a:r>
              <a:rPr lang="en-IN" dirty="0" err="1"/>
              <a:t>println</a:t>
            </a:r>
            <a:r>
              <a:rPr lang="en-IN" dirty="0"/>
              <a:t>(a)</a:t>
            </a:r>
          </a:p>
          <a:p>
            <a:r>
              <a:rPr lang="en-IN" dirty="0"/>
              <a:t>     }</a:t>
            </a:r>
          </a:p>
        </p:txBody>
      </p:sp>
    </p:spTree>
    <p:extLst>
      <p:ext uri="{BB962C8B-B14F-4D97-AF65-F5344CB8AC3E}">
        <p14:creationId xmlns:p14="http://schemas.microsoft.com/office/powerpoint/2010/main" val="272792453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6007601-2175-46C4-8001-13513AED7EAE}"/>
              </a:ext>
            </a:extLst>
          </p:cNvPr>
          <p:cNvSpPr txBox="1"/>
          <p:nvPr/>
        </p:nvSpPr>
        <p:spPr>
          <a:xfrm>
            <a:off x="226380" y="199643"/>
            <a:ext cx="8278428" cy="2308324"/>
          </a:xfrm>
          <a:prstGeom prst="rect">
            <a:avLst/>
          </a:prstGeom>
          <a:noFill/>
        </p:spPr>
        <p:txBody>
          <a:bodyPr wrap="square">
            <a:spAutoFit/>
          </a:bodyPr>
          <a:lstStyle/>
          <a:p>
            <a:pPr algn="just"/>
            <a:r>
              <a:rPr lang="en-IN" b="0" i="0" dirty="0">
                <a:solidFill>
                  <a:srgbClr val="610B38"/>
                </a:solidFill>
                <a:effectLst/>
                <a:latin typeface="erdana"/>
              </a:rPr>
              <a:t>Scala Multidimensional Array</a:t>
            </a:r>
          </a:p>
          <a:p>
            <a:pPr algn="just"/>
            <a:r>
              <a:rPr lang="en-IN" b="0" i="0" dirty="0">
                <a:solidFill>
                  <a:srgbClr val="333333"/>
                </a:solidFill>
                <a:effectLst/>
                <a:latin typeface="inter-regular"/>
              </a:rPr>
              <a:t>Multidimensional array is an array which store data in matrix form. You can create from two dimensional to three, four and many more dimensional array according to your need. Below we have mentioned array syntax. Scala provides an </a:t>
            </a:r>
            <a:r>
              <a:rPr lang="en-IN" b="0" i="0" dirty="0" err="1">
                <a:solidFill>
                  <a:srgbClr val="333333"/>
                </a:solidFill>
                <a:effectLst/>
                <a:latin typeface="inter-regular"/>
              </a:rPr>
              <a:t>ofDim</a:t>
            </a:r>
            <a:r>
              <a:rPr lang="en-IN" b="0" i="0" dirty="0">
                <a:solidFill>
                  <a:srgbClr val="333333"/>
                </a:solidFill>
                <a:effectLst/>
                <a:latin typeface="inter-regular"/>
              </a:rPr>
              <a:t> method to create multidimensional array.</a:t>
            </a:r>
          </a:p>
          <a:p>
            <a:pPr algn="just"/>
            <a:r>
              <a:rPr lang="en-IN" b="0" i="0" dirty="0">
                <a:solidFill>
                  <a:srgbClr val="610B38"/>
                </a:solidFill>
                <a:effectLst/>
                <a:latin typeface="erdana"/>
              </a:rPr>
              <a:t>Multidimensional Array Syntax</a:t>
            </a:r>
          </a:p>
          <a:p>
            <a:pPr algn="just">
              <a:buFont typeface="+mj-lt"/>
              <a:buAutoNum type="arabicPeriod"/>
            </a:pPr>
            <a:r>
              <a:rPr lang="en-IN" b="1" i="0" dirty="0">
                <a:solidFill>
                  <a:srgbClr val="006699"/>
                </a:solidFill>
                <a:effectLst/>
                <a:latin typeface="inter-regular"/>
              </a:rPr>
              <a:t>var</a:t>
            </a:r>
            <a:r>
              <a:rPr lang="en-IN" b="0" i="0" dirty="0">
                <a:solidFill>
                  <a:srgbClr val="000000"/>
                </a:solidFill>
                <a:effectLst/>
                <a:latin typeface="inter-regular"/>
              </a:rPr>
              <a:t> </a:t>
            </a:r>
            <a:r>
              <a:rPr lang="en-IN" b="0" i="0" dirty="0" err="1">
                <a:solidFill>
                  <a:srgbClr val="000000"/>
                </a:solidFill>
                <a:effectLst/>
                <a:latin typeface="inter-regular"/>
              </a:rPr>
              <a:t>arrayName</a:t>
            </a:r>
            <a:r>
              <a:rPr lang="en-IN" b="0" i="0" dirty="0">
                <a:solidFill>
                  <a:srgbClr val="000000"/>
                </a:solidFill>
                <a:effectLst/>
                <a:latin typeface="inter-regular"/>
              </a:rPr>
              <a:t> = </a:t>
            </a:r>
            <a:r>
              <a:rPr lang="en-IN" b="0" i="0" dirty="0" err="1">
                <a:solidFill>
                  <a:srgbClr val="000000"/>
                </a:solidFill>
                <a:effectLst/>
                <a:latin typeface="inter-regular"/>
              </a:rPr>
              <a:t>Array.ofDim</a:t>
            </a:r>
            <a:r>
              <a:rPr lang="en-IN" b="0" i="0" dirty="0">
                <a:solidFill>
                  <a:srgbClr val="000000"/>
                </a:solidFill>
                <a:effectLst/>
                <a:latin typeface="inter-regular"/>
              </a:rPr>
              <a:t>[</a:t>
            </a:r>
            <a:r>
              <a:rPr lang="en-IN" b="0" i="0" dirty="0" err="1">
                <a:solidFill>
                  <a:srgbClr val="000000"/>
                </a:solidFill>
                <a:effectLst/>
                <a:latin typeface="inter-regular"/>
              </a:rPr>
              <a:t>ArrayType</a:t>
            </a:r>
            <a:r>
              <a:rPr lang="en-IN" b="0" i="0" dirty="0">
                <a:solidFill>
                  <a:srgbClr val="000000"/>
                </a:solidFill>
                <a:effectLst/>
                <a:latin typeface="inter-regular"/>
              </a:rPr>
              <a:t>](</a:t>
            </a:r>
            <a:r>
              <a:rPr lang="en-IN" b="0" i="0" dirty="0" err="1">
                <a:solidFill>
                  <a:srgbClr val="000000"/>
                </a:solidFill>
                <a:effectLst/>
                <a:latin typeface="inter-regular"/>
              </a:rPr>
              <a:t>NoOfRows,NoOfColumns</a:t>
            </a:r>
            <a:r>
              <a:rPr lang="en-IN" b="0" i="0" dirty="0">
                <a:solidFill>
                  <a:srgbClr val="000000"/>
                </a:solidFill>
                <a:effectLst/>
                <a:latin typeface="inter-regular"/>
              </a:rPr>
              <a:t>) or  </a:t>
            </a:r>
          </a:p>
          <a:p>
            <a:pPr algn="just">
              <a:buFont typeface="+mj-lt"/>
              <a:buAutoNum type="arabicPeriod"/>
            </a:pPr>
            <a:r>
              <a:rPr lang="en-IN" b="1" i="0" dirty="0">
                <a:solidFill>
                  <a:srgbClr val="006699"/>
                </a:solidFill>
                <a:effectLst/>
                <a:latin typeface="inter-regular"/>
              </a:rPr>
              <a:t>var</a:t>
            </a:r>
            <a:r>
              <a:rPr lang="en-IN" b="0" i="0" dirty="0">
                <a:solidFill>
                  <a:srgbClr val="000000"/>
                </a:solidFill>
                <a:effectLst/>
                <a:latin typeface="inter-regular"/>
              </a:rPr>
              <a:t> </a:t>
            </a:r>
            <a:r>
              <a:rPr lang="en-IN" b="0" i="0" dirty="0" err="1">
                <a:solidFill>
                  <a:srgbClr val="000000"/>
                </a:solidFill>
                <a:effectLst/>
                <a:latin typeface="inter-regular"/>
              </a:rPr>
              <a:t>arrayName</a:t>
            </a:r>
            <a:r>
              <a:rPr lang="en-IN" b="0" i="0" dirty="0">
                <a:solidFill>
                  <a:srgbClr val="000000"/>
                </a:solidFill>
                <a:effectLst/>
                <a:latin typeface="inter-regular"/>
              </a:rPr>
              <a:t> = Array(Array(element...), Array(element...), ...)  </a:t>
            </a:r>
          </a:p>
        </p:txBody>
      </p:sp>
    </p:spTree>
    <p:extLst>
      <p:ext uri="{BB962C8B-B14F-4D97-AF65-F5344CB8AC3E}">
        <p14:creationId xmlns:p14="http://schemas.microsoft.com/office/powerpoint/2010/main" val="146119330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086F5CA-34B3-46AC-95FD-EA69F8B0834A}"/>
              </a:ext>
            </a:extLst>
          </p:cNvPr>
          <p:cNvSpPr txBox="1"/>
          <p:nvPr/>
        </p:nvSpPr>
        <p:spPr>
          <a:xfrm>
            <a:off x="0" y="25360"/>
            <a:ext cx="8746837" cy="3693319"/>
          </a:xfrm>
          <a:prstGeom prst="rect">
            <a:avLst/>
          </a:prstGeom>
          <a:noFill/>
        </p:spPr>
        <p:txBody>
          <a:bodyPr wrap="square">
            <a:spAutoFit/>
          </a:bodyPr>
          <a:lstStyle/>
          <a:p>
            <a:r>
              <a:rPr lang="en-US" dirty="0">
                <a:solidFill>
                  <a:srgbClr val="FF0000"/>
                </a:solidFill>
              </a:rPr>
              <a:t>Explanation of Case Class</a:t>
            </a:r>
          </a:p>
          <a:p>
            <a:endParaRPr lang="en-US" dirty="0"/>
          </a:p>
          <a:p>
            <a:r>
              <a:rPr lang="en-US" dirty="0"/>
              <a:t>A Case Class is just like a regular class, which has a feature for modeling unchangeable data.</a:t>
            </a:r>
          </a:p>
          <a:p>
            <a:r>
              <a:rPr lang="en-US" dirty="0"/>
              <a:t> It is also constructive in pattern matching. It has been defined with a modifier case,</a:t>
            </a:r>
          </a:p>
          <a:p>
            <a:r>
              <a:rPr lang="en-US" dirty="0"/>
              <a:t> due to this case keyword, we can get some benefits to stop oneself from doing a sections of</a:t>
            </a:r>
          </a:p>
          <a:p>
            <a:r>
              <a:rPr lang="en-US" dirty="0"/>
              <a:t> codes that have to be included in many places with little or no alteration.</a:t>
            </a:r>
          </a:p>
          <a:p>
            <a:r>
              <a:rPr lang="en-US" dirty="0"/>
              <a:t> As we can see below a minimal case class needs the keyword case class, an identifier,</a:t>
            </a:r>
          </a:p>
          <a:p>
            <a:r>
              <a:rPr lang="en-US" dirty="0"/>
              <a:t> and a parameter list which may be vacant.</a:t>
            </a:r>
          </a:p>
          <a:p>
            <a:r>
              <a:rPr lang="en-US" dirty="0"/>
              <a:t>Syntax:</a:t>
            </a:r>
          </a:p>
          <a:p>
            <a:endParaRPr lang="en-US" dirty="0"/>
          </a:p>
          <a:p>
            <a:r>
              <a:rPr lang="en-US" dirty="0"/>
              <a:t>Case class </a:t>
            </a:r>
            <a:r>
              <a:rPr lang="en-US" dirty="0" err="1"/>
              <a:t>className</a:t>
            </a:r>
            <a:r>
              <a:rPr lang="en-US" dirty="0"/>
              <a:t>(parameters)</a:t>
            </a:r>
          </a:p>
          <a:p>
            <a:r>
              <a:rPr lang="en-US" dirty="0"/>
              <a:t>Note: The Case class has a default apply() method which manages the construction of object.</a:t>
            </a:r>
            <a:endParaRPr lang="en-IN" dirty="0"/>
          </a:p>
        </p:txBody>
      </p:sp>
      <p:sp>
        <p:nvSpPr>
          <p:cNvPr id="8" name="TextBox 7">
            <a:extLst>
              <a:ext uri="{FF2B5EF4-FFF2-40B4-BE49-F238E27FC236}">
                <a16:creationId xmlns:a16="http://schemas.microsoft.com/office/drawing/2014/main" id="{E8F7A5BA-8E41-490A-956E-94A2F80C41B8}"/>
              </a:ext>
            </a:extLst>
          </p:cNvPr>
          <p:cNvSpPr txBox="1"/>
          <p:nvPr/>
        </p:nvSpPr>
        <p:spPr>
          <a:xfrm>
            <a:off x="1496291" y="3570376"/>
            <a:ext cx="7462982" cy="2308324"/>
          </a:xfrm>
          <a:prstGeom prst="rect">
            <a:avLst/>
          </a:prstGeom>
          <a:noFill/>
        </p:spPr>
        <p:txBody>
          <a:bodyPr wrap="square">
            <a:spAutoFit/>
          </a:bodyPr>
          <a:lstStyle/>
          <a:p>
            <a:pPr algn="ctr" fontAlgn="base"/>
            <a:r>
              <a:rPr lang="en-US" b="1" i="0" dirty="0">
                <a:solidFill>
                  <a:srgbClr val="273239"/>
                </a:solidFill>
                <a:effectLst/>
                <a:latin typeface="urw-din"/>
              </a:rPr>
              <a:t>Explanation of Case Object</a:t>
            </a:r>
            <a:endParaRPr lang="en-US" b="0" i="0" dirty="0">
              <a:solidFill>
                <a:srgbClr val="273239"/>
              </a:solidFill>
              <a:effectLst/>
              <a:latin typeface="urw-din"/>
            </a:endParaRPr>
          </a:p>
          <a:p>
            <a:pPr algn="l" fontAlgn="base"/>
            <a:br>
              <a:rPr lang="en-US" b="0" i="0" dirty="0">
                <a:solidFill>
                  <a:srgbClr val="273239"/>
                </a:solidFill>
                <a:effectLst/>
                <a:latin typeface="urw-din"/>
              </a:rPr>
            </a:br>
            <a:r>
              <a:rPr lang="en-US" b="0" i="0" dirty="0">
                <a:solidFill>
                  <a:srgbClr val="273239"/>
                </a:solidFill>
                <a:effectLst/>
                <a:latin typeface="urw-din"/>
              </a:rPr>
              <a:t>A </a:t>
            </a:r>
            <a:r>
              <a:rPr lang="en-US" b="1" i="0" dirty="0">
                <a:solidFill>
                  <a:srgbClr val="273239"/>
                </a:solidFill>
                <a:effectLst/>
                <a:latin typeface="urw-din"/>
              </a:rPr>
              <a:t>Case Object</a:t>
            </a:r>
            <a:r>
              <a:rPr lang="en-US" b="0" i="0" dirty="0">
                <a:solidFill>
                  <a:srgbClr val="273239"/>
                </a:solidFill>
                <a:effectLst/>
                <a:latin typeface="urw-din"/>
              </a:rPr>
              <a:t> is also like an object, which has more attributes than a regular Object. It is a blend of both case classes and object. A case object has some more features than a regular object.</a:t>
            </a:r>
            <a:br>
              <a:rPr lang="en-US" b="0" i="0" dirty="0">
                <a:solidFill>
                  <a:srgbClr val="273239"/>
                </a:solidFill>
                <a:effectLst/>
                <a:latin typeface="urw-din"/>
              </a:rPr>
            </a:br>
            <a:r>
              <a:rPr lang="en-US" b="0" i="0" dirty="0">
                <a:solidFill>
                  <a:srgbClr val="273239"/>
                </a:solidFill>
                <a:effectLst/>
                <a:latin typeface="urw-din"/>
              </a:rPr>
              <a:t>Below two are important features of case object:</a:t>
            </a:r>
          </a:p>
          <a:p>
            <a:pPr algn="l" fontAlgn="base">
              <a:buFont typeface="Arial" panose="020B0604020202020204" pitchFamily="34" charset="0"/>
              <a:buChar char="•"/>
            </a:pPr>
            <a:r>
              <a:rPr lang="en-US" b="0" i="0" dirty="0">
                <a:solidFill>
                  <a:srgbClr val="273239"/>
                </a:solidFill>
                <a:effectLst/>
                <a:latin typeface="urw-din"/>
              </a:rPr>
              <a:t>It is serializable.</a:t>
            </a:r>
          </a:p>
          <a:p>
            <a:pPr algn="l" fontAlgn="base">
              <a:buFont typeface="Arial" panose="020B0604020202020204" pitchFamily="34" charset="0"/>
              <a:buChar char="•"/>
            </a:pPr>
            <a:r>
              <a:rPr lang="en-US" b="0" i="0" dirty="0">
                <a:solidFill>
                  <a:srgbClr val="273239"/>
                </a:solidFill>
                <a:effectLst/>
                <a:latin typeface="urw-din"/>
              </a:rPr>
              <a:t>It has a by default </a:t>
            </a:r>
            <a:r>
              <a:rPr lang="en-US" b="0" i="0" dirty="0" err="1">
                <a:solidFill>
                  <a:srgbClr val="273239"/>
                </a:solidFill>
                <a:effectLst/>
                <a:latin typeface="urw-din"/>
              </a:rPr>
              <a:t>hashCode</a:t>
            </a:r>
            <a:r>
              <a:rPr lang="en-US" b="0" i="0" dirty="0">
                <a:solidFill>
                  <a:srgbClr val="273239"/>
                </a:solidFill>
                <a:effectLst/>
                <a:latin typeface="urw-din"/>
              </a:rPr>
              <a:t> implementation.</a:t>
            </a:r>
          </a:p>
        </p:txBody>
      </p:sp>
    </p:spTree>
    <p:extLst>
      <p:ext uri="{BB962C8B-B14F-4D97-AF65-F5344CB8AC3E}">
        <p14:creationId xmlns:p14="http://schemas.microsoft.com/office/powerpoint/2010/main" val="37284839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0972147-8F3B-4758-BC70-BBA407DC78E0}"/>
              </a:ext>
            </a:extLst>
          </p:cNvPr>
          <p:cNvSpPr txBox="1"/>
          <p:nvPr/>
        </p:nvSpPr>
        <p:spPr>
          <a:xfrm>
            <a:off x="1149926" y="513661"/>
            <a:ext cx="5537200" cy="3139321"/>
          </a:xfrm>
          <a:prstGeom prst="rect">
            <a:avLst/>
          </a:prstGeom>
          <a:noFill/>
        </p:spPr>
        <p:txBody>
          <a:bodyPr wrap="square">
            <a:spAutoFit/>
          </a:bodyPr>
          <a:lstStyle/>
          <a:p>
            <a:r>
              <a:rPr lang="en-US" dirty="0"/>
              <a:t>case class </a:t>
            </a:r>
            <a:r>
              <a:rPr lang="en-US" dirty="0" err="1"/>
              <a:t>Scala_Case_Class</a:t>
            </a:r>
            <a:r>
              <a:rPr lang="en-US" dirty="0"/>
              <a:t>(</a:t>
            </a:r>
            <a:r>
              <a:rPr lang="en-US" dirty="0" err="1"/>
              <a:t>name:String</a:t>
            </a:r>
            <a:r>
              <a:rPr lang="en-US" dirty="0"/>
              <a:t>, </a:t>
            </a:r>
            <a:r>
              <a:rPr lang="en-US" dirty="0" err="1"/>
              <a:t>age:Int</a:t>
            </a:r>
            <a:r>
              <a:rPr lang="en-US" dirty="0"/>
              <a:t>)</a:t>
            </a:r>
          </a:p>
          <a:p>
            <a:r>
              <a:rPr lang="en-US" dirty="0"/>
              <a:t>object  </a:t>
            </a:r>
            <a:r>
              <a:rPr lang="en-US" dirty="0" err="1"/>
              <a:t>Scala_Case_CLass_Obj</a:t>
            </a:r>
            <a:endParaRPr lang="en-US" dirty="0"/>
          </a:p>
          <a:p>
            <a:r>
              <a:rPr lang="en-US" dirty="0"/>
              <a:t>{</a:t>
            </a:r>
          </a:p>
          <a:p>
            <a:r>
              <a:rPr lang="en-US" dirty="0"/>
              <a:t>  def main(</a:t>
            </a:r>
            <a:r>
              <a:rPr lang="en-US" dirty="0" err="1"/>
              <a:t>args</a:t>
            </a:r>
            <a:r>
              <a:rPr lang="en-US" dirty="0"/>
              <a:t>: Array[String]): Unit = {</a:t>
            </a:r>
          </a:p>
          <a:p>
            <a:r>
              <a:rPr lang="en-US" dirty="0"/>
              <a:t>    var c = </a:t>
            </a:r>
            <a:r>
              <a:rPr lang="en-US" dirty="0" err="1"/>
              <a:t>Scala_Case_Class</a:t>
            </a:r>
            <a:r>
              <a:rPr lang="en-US" dirty="0"/>
              <a:t>("Nidhi", 23)</a:t>
            </a:r>
          </a:p>
          <a:p>
            <a:endParaRPr lang="en-US" dirty="0"/>
          </a:p>
          <a:p>
            <a:r>
              <a:rPr lang="en-US" dirty="0"/>
              <a:t>    // Display both Parameter</a:t>
            </a:r>
          </a:p>
          <a:p>
            <a:r>
              <a:rPr lang="en-US" dirty="0"/>
              <a:t>    </a:t>
            </a:r>
            <a:r>
              <a:rPr lang="en-US" dirty="0" err="1"/>
              <a:t>println</a:t>
            </a:r>
            <a:r>
              <a:rPr lang="en-US" dirty="0"/>
              <a:t>("Name of the employee is " + c.name);</a:t>
            </a:r>
          </a:p>
          <a:p>
            <a:r>
              <a:rPr lang="en-US" dirty="0"/>
              <a:t>    </a:t>
            </a:r>
            <a:r>
              <a:rPr lang="en-US" dirty="0" err="1"/>
              <a:t>println</a:t>
            </a:r>
            <a:r>
              <a:rPr lang="en-US" dirty="0"/>
              <a:t>("Age of the employee is " + </a:t>
            </a:r>
            <a:r>
              <a:rPr lang="en-US" dirty="0" err="1"/>
              <a:t>c.age</a:t>
            </a:r>
            <a:r>
              <a:rPr lang="en-US" dirty="0"/>
              <a:t>);</a:t>
            </a:r>
          </a:p>
          <a:p>
            <a:r>
              <a:rPr lang="en-US" dirty="0"/>
              <a:t>  }</a:t>
            </a:r>
          </a:p>
          <a:p>
            <a:r>
              <a:rPr lang="en-US" dirty="0"/>
              <a:t>}</a:t>
            </a:r>
            <a:endParaRPr lang="en-IN" dirty="0"/>
          </a:p>
        </p:txBody>
      </p:sp>
    </p:spTree>
    <p:extLst>
      <p:ext uri="{BB962C8B-B14F-4D97-AF65-F5344CB8AC3E}">
        <p14:creationId xmlns:p14="http://schemas.microsoft.com/office/powerpoint/2010/main" val="37388280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134945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3C8A8E4-5226-4005-B59C-E5538E5BBCA6}"/>
              </a:ext>
            </a:extLst>
          </p:cNvPr>
          <p:cNvSpPr txBox="1"/>
          <p:nvPr/>
        </p:nvSpPr>
        <p:spPr>
          <a:xfrm>
            <a:off x="483833" y="272534"/>
            <a:ext cx="4572000" cy="369332"/>
          </a:xfrm>
          <a:prstGeom prst="rect">
            <a:avLst/>
          </a:prstGeom>
          <a:noFill/>
        </p:spPr>
        <p:txBody>
          <a:bodyPr wrap="square">
            <a:spAutoFit/>
          </a:bodyPr>
          <a:lstStyle/>
          <a:p>
            <a:r>
              <a:rPr lang="en-IN" b="1" dirty="0">
                <a:solidFill>
                  <a:srgbClr val="FF0000"/>
                </a:solidFill>
                <a:latin typeface="Calibri" panose="020F0502020204030204" pitchFamily="34" charset="0"/>
                <a:ea typeface="Calibri" panose="020F0502020204030204" pitchFamily="34" charset="0"/>
              </a:rPr>
              <a:t>B</a:t>
            </a:r>
            <a:r>
              <a:rPr lang="en-IN" sz="1800" b="1" dirty="0">
                <a:solidFill>
                  <a:srgbClr val="FF0000"/>
                </a:solidFill>
                <a:effectLst/>
                <a:latin typeface="Calibri" panose="020F0502020204030204" pitchFamily="34" charset="0"/>
                <a:ea typeface="Calibri" panose="020F0502020204030204" pitchFamily="34" charset="0"/>
              </a:rPr>
              <a:t>uild tools</a:t>
            </a:r>
            <a:endParaRPr lang="en-IN" b="1" dirty="0">
              <a:solidFill>
                <a:srgbClr val="FF0000"/>
              </a:solidFill>
            </a:endParaRPr>
          </a:p>
        </p:txBody>
      </p:sp>
      <p:sp>
        <p:nvSpPr>
          <p:cNvPr id="4" name="TextBox 3">
            <a:extLst>
              <a:ext uri="{FF2B5EF4-FFF2-40B4-BE49-F238E27FC236}">
                <a16:creationId xmlns:a16="http://schemas.microsoft.com/office/drawing/2014/main" id="{899030BD-CB84-4F4E-9CA8-0C50201901A9}"/>
              </a:ext>
            </a:extLst>
          </p:cNvPr>
          <p:cNvSpPr txBox="1"/>
          <p:nvPr/>
        </p:nvSpPr>
        <p:spPr>
          <a:xfrm>
            <a:off x="390618" y="1043022"/>
            <a:ext cx="8229600" cy="3416320"/>
          </a:xfrm>
          <a:prstGeom prst="rect">
            <a:avLst/>
          </a:prstGeom>
          <a:noFill/>
        </p:spPr>
        <p:txBody>
          <a:bodyPr wrap="square">
            <a:spAutoFit/>
          </a:bodyPr>
          <a:lstStyle/>
          <a:p>
            <a:pPr algn="l" fontAlgn="base"/>
            <a:r>
              <a:rPr lang="en-US" b="0" i="0" dirty="0">
                <a:solidFill>
                  <a:srgbClr val="333333"/>
                </a:solidFill>
                <a:effectLst/>
                <a:latin typeface="Source Sans Pro" panose="020B0503030403020204" pitchFamily="34" charset="0"/>
              </a:rPr>
              <a:t>Build tools. At the time of writing this article in April 2018 we have at our disposal:</a:t>
            </a:r>
          </a:p>
          <a:p>
            <a:pPr algn="l" fontAlgn="base">
              <a:buFont typeface="Arial" panose="020B0604020202020204" pitchFamily="34" charset="0"/>
              <a:buChar char="•"/>
            </a:pPr>
            <a:r>
              <a:rPr lang="en-US" b="0" i="0" dirty="0" err="1">
                <a:solidFill>
                  <a:srgbClr val="333333"/>
                </a:solidFill>
                <a:effectLst/>
                <a:latin typeface="inherit"/>
              </a:rPr>
              <a:t>sbt</a:t>
            </a:r>
            <a:endParaRPr lang="en-US" b="0" i="0" dirty="0">
              <a:solidFill>
                <a:srgbClr val="333333"/>
              </a:solidFill>
              <a:effectLst/>
              <a:latin typeface="inherit"/>
            </a:endParaRPr>
          </a:p>
          <a:p>
            <a:pPr algn="l" fontAlgn="base">
              <a:buFont typeface="Arial" panose="020B0604020202020204" pitchFamily="34" charset="0"/>
              <a:buChar char="•"/>
            </a:pPr>
            <a:r>
              <a:rPr lang="en-US" b="0" i="0" dirty="0" err="1">
                <a:solidFill>
                  <a:srgbClr val="333333"/>
                </a:solidFill>
                <a:effectLst/>
                <a:latin typeface="inherit"/>
              </a:rPr>
              <a:t>cbt</a:t>
            </a:r>
            <a:endParaRPr lang="en-US" b="0" i="0" dirty="0">
              <a:solidFill>
                <a:srgbClr val="333333"/>
              </a:solidFill>
              <a:effectLst/>
              <a:latin typeface="inherit"/>
            </a:endParaRPr>
          </a:p>
          <a:p>
            <a:pPr algn="l" fontAlgn="base">
              <a:buFont typeface="Arial" panose="020B0604020202020204" pitchFamily="34" charset="0"/>
              <a:buChar char="•"/>
            </a:pPr>
            <a:r>
              <a:rPr lang="en-US" b="0" i="0" dirty="0">
                <a:solidFill>
                  <a:srgbClr val="333333"/>
                </a:solidFill>
                <a:effectLst/>
                <a:latin typeface="inherit"/>
              </a:rPr>
              <a:t>mill</a:t>
            </a:r>
          </a:p>
          <a:p>
            <a:pPr algn="l" fontAlgn="base">
              <a:buFont typeface="Arial" panose="020B0604020202020204" pitchFamily="34" charset="0"/>
              <a:buChar char="•"/>
            </a:pPr>
            <a:r>
              <a:rPr lang="en-US" b="0" i="0" dirty="0">
                <a:solidFill>
                  <a:srgbClr val="333333"/>
                </a:solidFill>
                <a:effectLst/>
                <a:latin typeface="inherit"/>
              </a:rPr>
              <a:t>fury</a:t>
            </a:r>
          </a:p>
          <a:p>
            <a:pPr algn="l" fontAlgn="base">
              <a:buFont typeface="Arial" panose="020B0604020202020204" pitchFamily="34" charset="0"/>
              <a:buChar char="•"/>
            </a:pPr>
            <a:r>
              <a:rPr lang="en-US" b="0" i="0" dirty="0">
                <a:solidFill>
                  <a:srgbClr val="333333"/>
                </a:solidFill>
                <a:effectLst/>
                <a:latin typeface="inherit"/>
              </a:rPr>
              <a:t>maven</a:t>
            </a:r>
          </a:p>
          <a:p>
            <a:pPr algn="l" fontAlgn="base">
              <a:buFont typeface="Arial" panose="020B0604020202020204" pitchFamily="34" charset="0"/>
              <a:buChar char="•"/>
            </a:pPr>
            <a:r>
              <a:rPr lang="en-US" b="0" i="0" dirty="0">
                <a:solidFill>
                  <a:srgbClr val="333333"/>
                </a:solidFill>
                <a:effectLst/>
                <a:latin typeface="inherit"/>
              </a:rPr>
              <a:t>polyglot maven</a:t>
            </a:r>
          </a:p>
          <a:p>
            <a:pPr algn="l" fontAlgn="base">
              <a:buFont typeface="Arial" panose="020B0604020202020204" pitchFamily="34" charset="0"/>
              <a:buChar char="•"/>
            </a:pPr>
            <a:r>
              <a:rPr lang="en-US" b="0" i="0" dirty="0" err="1">
                <a:solidFill>
                  <a:srgbClr val="333333"/>
                </a:solidFill>
                <a:effectLst/>
                <a:latin typeface="inherit"/>
              </a:rPr>
              <a:t>gradle</a:t>
            </a:r>
            <a:endParaRPr lang="en-US" b="0" i="0" dirty="0">
              <a:solidFill>
                <a:srgbClr val="333333"/>
              </a:solidFill>
              <a:effectLst/>
              <a:latin typeface="inherit"/>
            </a:endParaRPr>
          </a:p>
          <a:p>
            <a:pPr algn="l" fontAlgn="base">
              <a:buFont typeface="Arial" panose="020B0604020202020204" pitchFamily="34" charset="0"/>
              <a:buChar char="•"/>
            </a:pPr>
            <a:r>
              <a:rPr lang="en-US" b="0" i="0" dirty="0">
                <a:solidFill>
                  <a:srgbClr val="333333"/>
                </a:solidFill>
                <a:effectLst/>
                <a:latin typeface="inherit"/>
              </a:rPr>
              <a:t>ant (to be written)</a:t>
            </a:r>
          </a:p>
          <a:p>
            <a:pPr algn="l" fontAlgn="base">
              <a:buFont typeface="Arial" panose="020B0604020202020204" pitchFamily="34" charset="0"/>
              <a:buChar char="•"/>
            </a:pPr>
            <a:r>
              <a:rPr lang="en-US" b="0" i="0" dirty="0" err="1">
                <a:solidFill>
                  <a:srgbClr val="333333"/>
                </a:solidFill>
                <a:effectLst/>
                <a:latin typeface="inherit"/>
              </a:rPr>
              <a:t>bazel</a:t>
            </a:r>
            <a:r>
              <a:rPr lang="en-US" b="0" i="0" dirty="0">
                <a:solidFill>
                  <a:srgbClr val="333333"/>
                </a:solidFill>
                <a:effectLst/>
                <a:latin typeface="inherit"/>
              </a:rPr>
              <a:t> (to be written)</a:t>
            </a:r>
          </a:p>
          <a:p>
            <a:pPr algn="l" fontAlgn="base">
              <a:buFont typeface="Arial" panose="020B0604020202020204" pitchFamily="34" charset="0"/>
              <a:buChar char="•"/>
            </a:pPr>
            <a:r>
              <a:rPr lang="en-US" b="0" i="0" dirty="0">
                <a:solidFill>
                  <a:srgbClr val="333333"/>
                </a:solidFill>
                <a:effectLst/>
                <a:latin typeface="inherit"/>
              </a:rPr>
              <a:t>pants (to be written)</a:t>
            </a:r>
          </a:p>
          <a:p>
            <a:pPr algn="l" fontAlgn="base">
              <a:buFont typeface="Arial" panose="020B0604020202020204" pitchFamily="34" charset="0"/>
              <a:buChar char="•"/>
            </a:pPr>
            <a:r>
              <a:rPr lang="en-US" b="0" i="0" dirty="0">
                <a:solidFill>
                  <a:srgbClr val="333333"/>
                </a:solidFill>
                <a:effectLst/>
                <a:latin typeface="inherit"/>
              </a:rPr>
              <a:t>make (to be written)</a:t>
            </a:r>
          </a:p>
        </p:txBody>
      </p:sp>
    </p:spTree>
    <p:extLst>
      <p:ext uri="{BB962C8B-B14F-4D97-AF65-F5344CB8AC3E}">
        <p14:creationId xmlns:p14="http://schemas.microsoft.com/office/powerpoint/2010/main" val="16396230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Graphical user interface, text, application&#10;&#10;Description automatically generated">
            <a:extLst>
              <a:ext uri="{FF2B5EF4-FFF2-40B4-BE49-F238E27FC236}">
                <a16:creationId xmlns:a16="http://schemas.microsoft.com/office/drawing/2014/main" id="{2EBB148A-A822-4FFC-A3F4-9B2F5A53F0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7758" y="1569559"/>
            <a:ext cx="8588484" cy="3718882"/>
          </a:xfrm>
          <a:prstGeom prst="rect">
            <a:avLst/>
          </a:prstGeom>
        </p:spPr>
      </p:pic>
    </p:spTree>
    <p:extLst>
      <p:ext uri="{BB962C8B-B14F-4D97-AF65-F5344CB8AC3E}">
        <p14:creationId xmlns:p14="http://schemas.microsoft.com/office/powerpoint/2010/main" val="347883388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3775057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A2FE79F-A75D-4921-9E06-3A8E55946317}"/>
              </a:ext>
            </a:extLst>
          </p:cNvPr>
          <p:cNvSpPr txBox="1"/>
          <p:nvPr/>
        </p:nvSpPr>
        <p:spPr>
          <a:xfrm>
            <a:off x="386179" y="237023"/>
            <a:ext cx="4572000" cy="369332"/>
          </a:xfrm>
          <a:prstGeom prst="rect">
            <a:avLst/>
          </a:prstGeom>
          <a:noFill/>
        </p:spPr>
        <p:txBody>
          <a:bodyPr wrap="square">
            <a:spAutoFit/>
          </a:bodyPr>
          <a:lstStyle/>
          <a:p>
            <a:r>
              <a:rPr lang="en-IN" dirty="0"/>
              <a:t>Introduction to OOPS</a:t>
            </a:r>
          </a:p>
        </p:txBody>
      </p:sp>
      <p:pic>
        <p:nvPicPr>
          <p:cNvPr id="5" name="Picture 4" descr="A picture containing text, melon&#10;&#10;Description automatically generated">
            <a:extLst>
              <a:ext uri="{FF2B5EF4-FFF2-40B4-BE49-F238E27FC236}">
                <a16:creationId xmlns:a16="http://schemas.microsoft.com/office/drawing/2014/main" id="{D970C8D8-EF57-43A6-BDF5-B9703C4164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3000" y="1083076"/>
            <a:ext cx="5763827" cy="4853552"/>
          </a:xfrm>
          <a:prstGeom prst="rect">
            <a:avLst/>
          </a:prstGeom>
        </p:spPr>
      </p:pic>
    </p:spTree>
    <p:extLst>
      <p:ext uri="{BB962C8B-B14F-4D97-AF65-F5344CB8AC3E}">
        <p14:creationId xmlns:p14="http://schemas.microsoft.com/office/powerpoint/2010/main" val="121351595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4BEA97E-1855-4BD6-8B47-0E6C4F339C99}"/>
              </a:ext>
            </a:extLst>
          </p:cNvPr>
          <p:cNvSpPr txBox="1"/>
          <p:nvPr/>
        </p:nvSpPr>
        <p:spPr>
          <a:xfrm>
            <a:off x="483832" y="309797"/>
            <a:ext cx="8447103" cy="646331"/>
          </a:xfrm>
          <a:prstGeom prst="rect">
            <a:avLst/>
          </a:prstGeom>
          <a:noFill/>
        </p:spPr>
        <p:txBody>
          <a:bodyPr wrap="square">
            <a:spAutoFit/>
          </a:bodyPr>
          <a:lstStyle/>
          <a:p>
            <a:r>
              <a:rPr lang="en-US" dirty="0"/>
              <a:t>In general, Object-Oriented Programming (OOP) consists of classes and objects and aims to implement real-world entities like polymorphism, inheritance.</a:t>
            </a:r>
            <a:endParaRPr lang="en-IN" dirty="0"/>
          </a:p>
        </p:txBody>
      </p:sp>
      <p:sp>
        <p:nvSpPr>
          <p:cNvPr id="5" name="TextBox 4">
            <a:extLst>
              <a:ext uri="{FF2B5EF4-FFF2-40B4-BE49-F238E27FC236}">
                <a16:creationId xmlns:a16="http://schemas.microsoft.com/office/drawing/2014/main" id="{8D94DB99-B87A-4642-BF73-5308A63FAF1B}"/>
              </a:ext>
            </a:extLst>
          </p:cNvPr>
          <p:cNvSpPr txBox="1"/>
          <p:nvPr/>
        </p:nvSpPr>
        <p:spPr>
          <a:xfrm>
            <a:off x="253013" y="1099830"/>
            <a:ext cx="8269550" cy="2031325"/>
          </a:xfrm>
          <a:prstGeom prst="rect">
            <a:avLst/>
          </a:prstGeom>
          <a:noFill/>
        </p:spPr>
        <p:txBody>
          <a:bodyPr wrap="square">
            <a:spAutoFit/>
          </a:bodyPr>
          <a:lstStyle/>
          <a:p>
            <a:pPr algn="l"/>
            <a:r>
              <a:rPr lang="en-US" b="0" i="0" dirty="0">
                <a:solidFill>
                  <a:srgbClr val="3D4251"/>
                </a:solidFill>
                <a:effectLst/>
                <a:latin typeface="Lora" pitchFamily="2" charset="0"/>
              </a:rPr>
              <a:t>The class can be thought of as a representation or a design for objects. Classes will usually have their own </a:t>
            </a:r>
            <a:r>
              <a:rPr lang="en-US" b="1" i="0" dirty="0">
                <a:solidFill>
                  <a:srgbClr val="3D4251"/>
                </a:solidFill>
                <a:effectLst/>
                <a:latin typeface="Lora" pitchFamily="2" charset="0"/>
              </a:rPr>
              <a:t>methods</a:t>
            </a:r>
            <a:r>
              <a:rPr lang="en-US" b="0" i="0" dirty="0">
                <a:solidFill>
                  <a:srgbClr val="3D4251"/>
                </a:solidFill>
                <a:effectLst/>
                <a:latin typeface="Lora" pitchFamily="2" charset="0"/>
              </a:rPr>
              <a:t> (behavior) and </a:t>
            </a:r>
            <a:r>
              <a:rPr lang="en-US" b="1" i="0" dirty="0">
                <a:solidFill>
                  <a:srgbClr val="3D4251"/>
                </a:solidFill>
                <a:effectLst/>
                <a:latin typeface="Lora" pitchFamily="2" charset="0"/>
              </a:rPr>
              <a:t>attributes</a:t>
            </a:r>
            <a:r>
              <a:rPr lang="en-US" b="0" i="0" dirty="0">
                <a:solidFill>
                  <a:srgbClr val="3D4251"/>
                </a:solidFill>
                <a:effectLst/>
                <a:latin typeface="Lora" pitchFamily="2" charset="0"/>
              </a:rPr>
              <a:t>.</a:t>
            </a:r>
          </a:p>
          <a:p>
            <a:pPr algn="l"/>
            <a:r>
              <a:rPr lang="en-US" b="0" i="0" dirty="0">
                <a:solidFill>
                  <a:srgbClr val="3D4251"/>
                </a:solidFill>
                <a:effectLst/>
                <a:latin typeface="Lora" pitchFamily="2" charset="0"/>
              </a:rPr>
              <a:t>Attributes are individual entities that differentiate each object from the other and determine various qualities of an object. Methods, on the other hand, are more like how a function usually operates in programming. They determine how the instance of the class works. It's mostly because of methods (behavior); objects have the power to be done something to them.</a:t>
            </a:r>
          </a:p>
        </p:txBody>
      </p:sp>
    </p:spTree>
    <p:extLst>
      <p:ext uri="{BB962C8B-B14F-4D97-AF65-F5344CB8AC3E}">
        <p14:creationId xmlns:p14="http://schemas.microsoft.com/office/powerpoint/2010/main" val="358808048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Diagram&#10;&#10;Description automatically generated">
            <a:extLst>
              <a:ext uri="{FF2B5EF4-FFF2-40B4-BE49-F238E27FC236}">
                <a16:creationId xmlns:a16="http://schemas.microsoft.com/office/drawing/2014/main" id="{C82DF1F3-CF7F-4BA4-9DF4-43B8580F7F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22416" y="96779"/>
            <a:ext cx="3855196" cy="4253279"/>
          </a:xfrm>
          <a:prstGeom prst="rect">
            <a:avLst/>
          </a:prstGeom>
        </p:spPr>
      </p:pic>
      <p:sp>
        <p:nvSpPr>
          <p:cNvPr id="4" name="TextBox 3">
            <a:extLst>
              <a:ext uri="{FF2B5EF4-FFF2-40B4-BE49-F238E27FC236}">
                <a16:creationId xmlns:a16="http://schemas.microsoft.com/office/drawing/2014/main" id="{9F4643AA-FFC7-4AFF-BE39-7F3697F7597E}"/>
              </a:ext>
            </a:extLst>
          </p:cNvPr>
          <p:cNvSpPr txBox="1"/>
          <p:nvPr/>
        </p:nvSpPr>
        <p:spPr>
          <a:xfrm>
            <a:off x="361697" y="606882"/>
            <a:ext cx="4572000" cy="2862322"/>
          </a:xfrm>
          <a:prstGeom prst="rect">
            <a:avLst/>
          </a:prstGeom>
          <a:noFill/>
        </p:spPr>
        <p:txBody>
          <a:bodyPr wrap="square">
            <a:spAutoFit/>
          </a:bodyPr>
          <a:lstStyle/>
          <a:p>
            <a:r>
              <a:rPr lang="en-US" dirty="0"/>
              <a:t>The above figure gives you more intuition about the flow of object-oriented programming or, to be more specific, what a class looks like. In the above picture, there is a class car which has attributes: fuel, max speed, and can have more attributes like the model, make, etc. It has different sets of methods like refuel(), </a:t>
            </a:r>
            <a:r>
              <a:rPr lang="en-US" dirty="0" err="1"/>
              <a:t>getFuel</a:t>
            </a:r>
            <a:r>
              <a:rPr lang="en-US" dirty="0"/>
              <a:t>(), </a:t>
            </a:r>
            <a:r>
              <a:rPr lang="en-US" dirty="0" err="1"/>
              <a:t>setSpeed</a:t>
            </a:r>
            <a:r>
              <a:rPr lang="en-US" dirty="0"/>
              <a:t>(), and some additional methods can be change gear, start the engine, stop the engine, etc.</a:t>
            </a:r>
            <a:endParaRPr lang="en-IN" dirty="0"/>
          </a:p>
        </p:txBody>
      </p:sp>
    </p:spTree>
    <p:extLst>
      <p:ext uri="{BB962C8B-B14F-4D97-AF65-F5344CB8AC3E}">
        <p14:creationId xmlns:p14="http://schemas.microsoft.com/office/powerpoint/2010/main" val="269924055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6DBCA95F-9723-42E2-8117-3B7EEB1E36FC}"/>
              </a:ext>
            </a:extLst>
          </p:cNvPr>
          <p:cNvSpPr txBox="1"/>
          <p:nvPr/>
        </p:nvSpPr>
        <p:spPr>
          <a:xfrm>
            <a:off x="368423" y="174373"/>
            <a:ext cx="8473735" cy="1754326"/>
          </a:xfrm>
          <a:prstGeom prst="rect">
            <a:avLst/>
          </a:prstGeom>
          <a:noFill/>
        </p:spPr>
        <p:txBody>
          <a:bodyPr wrap="square">
            <a:spAutoFit/>
          </a:bodyPr>
          <a:lstStyle/>
          <a:p>
            <a:r>
              <a:rPr lang="en-US" b="1" dirty="0"/>
              <a:t>Classes and Objects in Scala</a:t>
            </a:r>
          </a:p>
          <a:p>
            <a:r>
              <a:rPr lang="en-US" dirty="0"/>
              <a:t>Much like </a:t>
            </a:r>
            <a:r>
              <a:rPr lang="en-US" dirty="0" err="1"/>
              <a:t>c++</a:t>
            </a:r>
            <a:r>
              <a:rPr lang="en-US" dirty="0"/>
              <a:t> and java, object-oriented programming in Scala follows pretty much the same conventions. It has the concept of defining classes and objects and within class constructors, and that is all there is to object-oriented programming in Scala.</a:t>
            </a:r>
          </a:p>
          <a:p>
            <a:endParaRPr lang="en-US" dirty="0"/>
          </a:p>
          <a:p>
            <a:r>
              <a:rPr lang="en-US" dirty="0"/>
              <a:t>Class Declaration</a:t>
            </a:r>
            <a:endParaRPr lang="en-IN" dirty="0"/>
          </a:p>
        </p:txBody>
      </p:sp>
      <p:sp>
        <p:nvSpPr>
          <p:cNvPr id="9" name="TextBox 8">
            <a:extLst>
              <a:ext uri="{FF2B5EF4-FFF2-40B4-BE49-F238E27FC236}">
                <a16:creationId xmlns:a16="http://schemas.microsoft.com/office/drawing/2014/main" id="{6DF47A47-7A5B-47ED-BE99-4927A8365F46}"/>
              </a:ext>
            </a:extLst>
          </p:cNvPr>
          <p:cNvSpPr txBox="1"/>
          <p:nvPr/>
        </p:nvSpPr>
        <p:spPr>
          <a:xfrm>
            <a:off x="3262544" y="1602393"/>
            <a:ext cx="4572000" cy="923330"/>
          </a:xfrm>
          <a:prstGeom prst="rect">
            <a:avLst/>
          </a:prstGeom>
          <a:noFill/>
        </p:spPr>
        <p:txBody>
          <a:bodyPr wrap="square">
            <a:spAutoFit/>
          </a:bodyPr>
          <a:lstStyle/>
          <a:p>
            <a:r>
              <a:rPr lang="en-US" dirty="0"/>
              <a:t>class </a:t>
            </a:r>
            <a:r>
              <a:rPr lang="en-US" dirty="0" err="1"/>
              <a:t>Class_name</a:t>
            </a:r>
            <a:r>
              <a:rPr lang="en-US" dirty="0"/>
              <a:t>{</a:t>
            </a:r>
          </a:p>
          <a:p>
            <a:r>
              <a:rPr lang="en-US" dirty="0"/>
              <a:t>// methods and attributes</a:t>
            </a:r>
          </a:p>
          <a:p>
            <a:r>
              <a:rPr lang="en-US" dirty="0"/>
              <a:t>}</a:t>
            </a:r>
            <a:endParaRPr lang="en-IN" dirty="0"/>
          </a:p>
        </p:txBody>
      </p:sp>
      <p:sp>
        <p:nvSpPr>
          <p:cNvPr id="11" name="TextBox 10">
            <a:extLst>
              <a:ext uri="{FF2B5EF4-FFF2-40B4-BE49-F238E27FC236}">
                <a16:creationId xmlns:a16="http://schemas.microsoft.com/office/drawing/2014/main" id="{1392A4B2-096F-48B9-A632-F70E0B6EA0F9}"/>
              </a:ext>
            </a:extLst>
          </p:cNvPr>
          <p:cNvSpPr txBox="1"/>
          <p:nvPr/>
        </p:nvSpPr>
        <p:spPr>
          <a:xfrm>
            <a:off x="84337" y="3190510"/>
            <a:ext cx="8580268" cy="2862322"/>
          </a:xfrm>
          <a:prstGeom prst="rect">
            <a:avLst/>
          </a:prstGeom>
          <a:noFill/>
        </p:spPr>
        <p:txBody>
          <a:bodyPr wrap="square">
            <a:spAutoFit/>
          </a:bodyPr>
          <a:lstStyle/>
          <a:p>
            <a:r>
              <a:rPr lang="en-US" dirty="0"/>
              <a:t>Class in Scala is defined by the keyword class followed by the name of the class, and generally, the class name starts with a capital letter. There are few keywords which are optional but can be used in Scala class declaration like: class-name, it should begin with a capital letter: superclass, the parent class name preceded by extend keyword: traits, it is a comma-separated list implemented by the class preceded by extend keyword.</a:t>
            </a:r>
          </a:p>
          <a:p>
            <a:endParaRPr lang="en-US" dirty="0"/>
          </a:p>
          <a:p>
            <a:r>
              <a:rPr lang="en-US" dirty="0"/>
              <a:t>A class can in Scala inherits only one parent class, which means Scala does not support multiple inheritances. However, it can be achieved with the use of Traits.</a:t>
            </a:r>
          </a:p>
          <a:p>
            <a:endParaRPr lang="en-US" dirty="0"/>
          </a:p>
          <a:p>
            <a:r>
              <a:rPr lang="en-US" dirty="0"/>
              <a:t>Finally, the body of a class in Scala is surrounded by curly braces {}</a:t>
            </a:r>
            <a:endParaRPr lang="en-IN" dirty="0"/>
          </a:p>
        </p:txBody>
      </p:sp>
    </p:spTree>
    <p:extLst>
      <p:ext uri="{BB962C8B-B14F-4D97-AF65-F5344CB8AC3E}">
        <p14:creationId xmlns:p14="http://schemas.microsoft.com/office/powerpoint/2010/main" val="357377269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387B757-698D-4F68-8F0F-95E7409ACEC2}"/>
              </a:ext>
            </a:extLst>
          </p:cNvPr>
          <p:cNvSpPr txBox="1"/>
          <p:nvPr/>
        </p:nvSpPr>
        <p:spPr>
          <a:xfrm>
            <a:off x="4345619" y="458769"/>
            <a:ext cx="4572000" cy="4985980"/>
          </a:xfrm>
          <a:prstGeom prst="rect">
            <a:avLst/>
          </a:prstGeom>
          <a:noFill/>
        </p:spPr>
        <p:txBody>
          <a:bodyPr wrap="square">
            <a:spAutoFit/>
          </a:bodyPr>
          <a:lstStyle/>
          <a:p>
            <a:r>
              <a:rPr lang="en-IN" sz="1200" dirty="0"/>
              <a:t>class Car {</a:t>
            </a:r>
          </a:p>
          <a:p>
            <a:r>
              <a:rPr lang="en-IN" sz="1200" dirty="0"/>
              <a:t>  // Class variables</a:t>
            </a:r>
          </a:p>
          <a:p>
            <a:r>
              <a:rPr lang="en-IN" sz="1200" dirty="0"/>
              <a:t>  var make: String = "BMW"</a:t>
            </a:r>
          </a:p>
          <a:p>
            <a:r>
              <a:rPr lang="en-IN" sz="1200" dirty="0"/>
              <a:t>  var model: String = "X7"</a:t>
            </a:r>
          </a:p>
          <a:p>
            <a:r>
              <a:rPr lang="en-IN" sz="1200" dirty="0"/>
              <a:t>  var fuel: Int = 40</a:t>
            </a:r>
          </a:p>
          <a:p>
            <a:endParaRPr lang="en-IN" sz="1200" dirty="0"/>
          </a:p>
          <a:p>
            <a:r>
              <a:rPr lang="en-IN" sz="1200" dirty="0"/>
              <a:t>  // Class method</a:t>
            </a:r>
          </a:p>
          <a:p>
            <a:r>
              <a:rPr lang="en-IN" sz="1200" dirty="0"/>
              <a:t>  def Display()</a:t>
            </a:r>
          </a:p>
          <a:p>
            <a:r>
              <a:rPr lang="en-IN" sz="1200" dirty="0"/>
              <a:t>  {</a:t>
            </a:r>
          </a:p>
          <a:p>
            <a:r>
              <a:rPr lang="en-IN" sz="1200" dirty="0"/>
              <a:t>    </a:t>
            </a:r>
            <a:r>
              <a:rPr lang="en-IN" sz="1200" dirty="0" err="1"/>
              <a:t>println</a:t>
            </a:r>
            <a:r>
              <a:rPr lang="en-IN" sz="1200" dirty="0"/>
              <a:t>("Make of the Car : " + make);</a:t>
            </a:r>
          </a:p>
          <a:p>
            <a:r>
              <a:rPr lang="en-IN" sz="1200" dirty="0"/>
              <a:t>    </a:t>
            </a:r>
            <a:r>
              <a:rPr lang="en-IN" sz="1200" dirty="0" err="1"/>
              <a:t>println</a:t>
            </a:r>
            <a:r>
              <a:rPr lang="en-IN" sz="1200" dirty="0"/>
              <a:t>("Model of the Car : " + model);</a:t>
            </a:r>
          </a:p>
          <a:p>
            <a:r>
              <a:rPr lang="en-IN" sz="1200" dirty="0"/>
              <a:t>    </a:t>
            </a:r>
            <a:r>
              <a:rPr lang="en-IN" sz="1200" dirty="0" err="1"/>
              <a:t>println</a:t>
            </a:r>
            <a:r>
              <a:rPr lang="en-IN" sz="1200" dirty="0"/>
              <a:t>("Fuel capacity of the Car : " + fuel);</a:t>
            </a:r>
          </a:p>
          <a:p>
            <a:r>
              <a:rPr lang="en-IN" sz="1200" dirty="0"/>
              <a:t>  }</a:t>
            </a:r>
          </a:p>
          <a:p>
            <a:r>
              <a:rPr lang="en-IN" sz="1200" dirty="0"/>
              <a:t>}</a:t>
            </a:r>
          </a:p>
          <a:p>
            <a:r>
              <a:rPr lang="en-IN" sz="1200" dirty="0"/>
              <a:t>object </a:t>
            </a:r>
            <a:r>
              <a:rPr lang="en-IN" sz="1200" dirty="0" err="1"/>
              <a:t>Main_Car_calss</a:t>
            </a:r>
            <a:endParaRPr lang="en-IN" sz="1200" dirty="0"/>
          </a:p>
          <a:p>
            <a:r>
              <a:rPr lang="en-IN" sz="1200" dirty="0"/>
              <a:t>{</a:t>
            </a:r>
          </a:p>
          <a:p>
            <a:endParaRPr lang="en-IN" sz="1200" dirty="0"/>
          </a:p>
          <a:p>
            <a:r>
              <a:rPr lang="en-IN" sz="1200" dirty="0"/>
              <a:t>  // Main method</a:t>
            </a:r>
          </a:p>
          <a:p>
            <a:r>
              <a:rPr lang="en-IN" sz="1200" dirty="0"/>
              <a:t>  def main(</a:t>
            </a:r>
            <a:r>
              <a:rPr lang="en-IN" sz="1200" dirty="0" err="1"/>
              <a:t>args</a:t>
            </a:r>
            <a:r>
              <a:rPr lang="en-IN" sz="1200" dirty="0"/>
              <a:t>: Array[String])</a:t>
            </a:r>
          </a:p>
          <a:p>
            <a:r>
              <a:rPr lang="en-IN" sz="1200" dirty="0"/>
              <a:t>  {</a:t>
            </a:r>
          </a:p>
          <a:p>
            <a:endParaRPr lang="en-IN" sz="1200" dirty="0"/>
          </a:p>
          <a:p>
            <a:r>
              <a:rPr lang="en-IN" sz="1200" dirty="0"/>
              <a:t>    // Class object</a:t>
            </a:r>
          </a:p>
          <a:p>
            <a:r>
              <a:rPr lang="en-IN" sz="1200" dirty="0"/>
              <a:t>    var </a:t>
            </a:r>
            <a:r>
              <a:rPr lang="en-IN" sz="1200" dirty="0" err="1"/>
              <a:t>obj</a:t>
            </a:r>
            <a:r>
              <a:rPr lang="en-IN" sz="1200" dirty="0"/>
              <a:t> = new Car();</a:t>
            </a:r>
          </a:p>
          <a:p>
            <a:r>
              <a:rPr lang="en-IN" sz="1200" dirty="0"/>
              <a:t>    </a:t>
            </a:r>
            <a:r>
              <a:rPr lang="en-IN" sz="1200" dirty="0" err="1"/>
              <a:t>obj.Display</a:t>
            </a:r>
            <a:r>
              <a:rPr lang="en-IN" sz="1200" dirty="0"/>
              <a:t>();</a:t>
            </a:r>
          </a:p>
          <a:p>
            <a:r>
              <a:rPr lang="en-IN" sz="1200" dirty="0"/>
              <a:t>  }</a:t>
            </a:r>
          </a:p>
          <a:p>
            <a:r>
              <a:rPr lang="en-IN" dirty="0"/>
              <a:t>}</a:t>
            </a:r>
          </a:p>
        </p:txBody>
      </p:sp>
    </p:spTree>
    <p:extLst>
      <p:ext uri="{BB962C8B-B14F-4D97-AF65-F5344CB8AC3E}">
        <p14:creationId xmlns:p14="http://schemas.microsoft.com/office/powerpoint/2010/main" val="149070737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Text&#10;&#10;Description automatically generated">
            <a:extLst>
              <a:ext uri="{FF2B5EF4-FFF2-40B4-BE49-F238E27FC236}">
                <a16:creationId xmlns:a16="http://schemas.microsoft.com/office/drawing/2014/main" id="{899D6FDF-13A5-45A3-8D02-3DC863A46C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5401" y="974964"/>
            <a:ext cx="3876599" cy="3619813"/>
          </a:xfrm>
          <a:prstGeom prst="rect">
            <a:avLst/>
          </a:prstGeom>
        </p:spPr>
      </p:pic>
      <p:sp>
        <p:nvSpPr>
          <p:cNvPr id="4" name="TextBox 3">
            <a:extLst>
              <a:ext uri="{FF2B5EF4-FFF2-40B4-BE49-F238E27FC236}">
                <a16:creationId xmlns:a16="http://schemas.microsoft.com/office/drawing/2014/main" id="{E1FD6442-BA57-42E9-91C7-8ECC918B76A1}"/>
              </a:ext>
            </a:extLst>
          </p:cNvPr>
          <p:cNvSpPr txBox="1"/>
          <p:nvPr/>
        </p:nvSpPr>
        <p:spPr>
          <a:xfrm>
            <a:off x="292963" y="186431"/>
            <a:ext cx="4083728" cy="369332"/>
          </a:xfrm>
          <a:prstGeom prst="rect">
            <a:avLst/>
          </a:prstGeom>
          <a:noFill/>
        </p:spPr>
        <p:txBody>
          <a:bodyPr wrap="square" rtlCol="0">
            <a:spAutoFit/>
          </a:bodyPr>
          <a:lstStyle/>
          <a:p>
            <a:r>
              <a:rPr lang="en-US" dirty="0">
                <a:solidFill>
                  <a:srgbClr val="FF0000"/>
                </a:solidFill>
              </a:rPr>
              <a:t>If Else Statement</a:t>
            </a:r>
            <a:endParaRPr lang="en-IN" dirty="0">
              <a:solidFill>
                <a:srgbClr val="FF0000"/>
              </a:solidFill>
            </a:endParaRPr>
          </a:p>
        </p:txBody>
      </p:sp>
      <p:pic>
        <p:nvPicPr>
          <p:cNvPr id="6" name="Picture 5" descr="Text&#10;&#10;Description automatically generated">
            <a:extLst>
              <a:ext uri="{FF2B5EF4-FFF2-40B4-BE49-F238E27FC236}">
                <a16:creationId xmlns:a16="http://schemas.microsoft.com/office/drawing/2014/main" id="{F99C0594-D9D8-4C95-9C9E-A6632BBBC61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39271" y="990507"/>
            <a:ext cx="3886537" cy="3619814"/>
          </a:xfrm>
          <a:prstGeom prst="rect">
            <a:avLst/>
          </a:prstGeom>
        </p:spPr>
      </p:pic>
      <p:pic>
        <p:nvPicPr>
          <p:cNvPr id="8" name="Picture 7" descr="Text&#10;&#10;Description automatically generated">
            <a:extLst>
              <a:ext uri="{FF2B5EF4-FFF2-40B4-BE49-F238E27FC236}">
                <a16:creationId xmlns:a16="http://schemas.microsoft.com/office/drawing/2014/main" id="{AEA3A1BC-1AC8-4AF5-B467-8786F048085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0497" y="4809792"/>
            <a:ext cx="6424217" cy="1707028"/>
          </a:xfrm>
          <a:prstGeom prst="rect">
            <a:avLst/>
          </a:prstGeom>
        </p:spPr>
      </p:pic>
    </p:spTree>
    <p:extLst>
      <p:ext uri="{BB962C8B-B14F-4D97-AF65-F5344CB8AC3E}">
        <p14:creationId xmlns:p14="http://schemas.microsoft.com/office/powerpoint/2010/main" val="173546590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60916396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66555259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612478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Text&#10;&#10;Description automatically generated">
            <a:extLst>
              <a:ext uri="{FF2B5EF4-FFF2-40B4-BE49-F238E27FC236}">
                <a16:creationId xmlns:a16="http://schemas.microsoft.com/office/drawing/2014/main" id="{87A3AEF6-6EBE-43DC-965F-4C61D89AF3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5844" y="1638145"/>
            <a:ext cx="8672312" cy="3581710"/>
          </a:xfrm>
          <a:prstGeom prst="rect">
            <a:avLst/>
          </a:prstGeom>
        </p:spPr>
      </p:pic>
    </p:spTree>
    <p:extLst>
      <p:ext uri="{BB962C8B-B14F-4D97-AF65-F5344CB8AC3E}">
        <p14:creationId xmlns:p14="http://schemas.microsoft.com/office/powerpoint/2010/main" val="161181580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1527564-9175-4BE5-BC07-193A3DC690AD}"/>
              </a:ext>
            </a:extLst>
          </p:cNvPr>
          <p:cNvSpPr txBox="1"/>
          <p:nvPr/>
        </p:nvSpPr>
        <p:spPr>
          <a:xfrm>
            <a:off x="630315" y="435006"/>
            <a:ext cx="3071674" cy="369332"/>
          </a:xfrm>
          <a:prstGeom prst="rect">
            <a:avLst/>
          </a:prstGeom>
          <a:noFill/>
        </p:spPr>
        <p:txBody>
          <a:bodyPr wrap="square" rtlCol="0">
            <a:spAutoFit/>
          </a:bodyPr>
          <a:lstStyle/>
          <a:p>
            <a:r>
              <a:rPr lang="en-US" b="1" dirty="0">
                <a:solidFill>
                  <a:srgbClr val="FF0000"/>
                </a:solidFill>
              </a:rPr>
              <a:t>Object Oriented Approach</a:t>
            </a:r>
            <a:endParaRPr lang="en-IN" b="1" dirty="0">
              <a:solidFill>
                <a:srgbClr val="FF0000"/>
              </a:solidFill>
            </a:endParaRPr>
          </a:p>
        </p:txBody>
      </p:sp>
      <p:pic>
        <p:nvPicPr>
          <p:cNvPr id="6" name="Picture 5" descr="Text&#10;&#10;Description automatically generated">
            <a:extLst>
              <a:ext uri="{FF2B5EF4-FFF2-40B4-BE49-F238E27FC236}">
                <a16:creationId xmlns:a16="http://schemas.microsoft.com/office/drawing/2014/main" id="{94BCDEA2-9BD9-49BE-833A-0F650CCFD0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9597" y="1166411"/>
            <a:ext cx="3879542" cy="2917316"/>
          </a:xfrm>
          <a:prstGeom prst="rect">
            <a:avLst/>
          </a:prstGeom>
        </p:spPr>
      </p:pic>
      <p:pic>
        <p:nvPicPr>
          <p:cNvPr id="8" name="Picture 7" descr="A screenshot of a computer&#10;&#10;Description automatically generated with medium confidence">
            <a:extLst>
              <a:ext uri="{FF2B5EF4-FFF2-40B4-BE49-F238E27FC236}">
                <a16:creationId xmlns:a16="http://schemas.microsoft.com/office/drawing/2014/main" id="{ACAA5162-D60A-42C8-BA85-A59C35070E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26891" y="1166411"/>
            <a:ext cx="4160881" cy="2917317"/>
          </a:xfrm>
          <a:prstGeom prst="rect">
            <a:avLst/>
          </a:prstGeom>
        </p:spPr>
      </p:pic>
      <p:sp>
        <p:nvSpPr>
          <p:cNvPr id="9" name="TextBox 8">
            <a:extLst>
              <a:ext uri="{FF2B5EF4-FFF2-40B4-BE49-F238E27FC236}">
                <a16:creationId xmlns:a16="http://schemas.microsoft.com/office/drawing/2014/main" id="{DAF56F73-D362-46DF-AF9F-42DCED8B940E}"/>
              </a:ext>
            </a:extLst>
          </p:cNvPr>
          <p:cNvSpPr txBox="1"/>
          <p:nvPr/>
        </p:nvSpPr>
        <p:spPr>
          <a:xfrm>
            <a:off x="4572000" y="436486"/>
            <a:ext cx="3071674" cy="369332"/>
          </a:xfrm>
          <a:prstGeom prst="rect">
            <a:avLst/>
          </a:prstGeom>
          <a:noFill/>
        </p:spPr>
        <p:txBody>
          <a:bodyPr wrap="square" rtlCol="0">
            <a:spAutoFit/>
          </a:bodyPr>
          <a:lstStyle/>
          <a:p>
            <a:r>
              <a:rPr lang="en-US" b="1" dirty="0" err="1">
                <a:solidFill>
                  <a:srgbClr val="FF0000"/>
                </a:solidFill>
              </a:rPr>
              <a:t>Funtional</a:t>
            </a:r>
            <a:r>
              <a:rPr lang="en-US" b="1" dirty="0">
                <a:solidFill>
                  <a:srgbClr val="FF0000"/>
                </a:solidFill>
              </a:rPr>
              <a:t> Approach</a:t>
            </a:r>
            <a:endParaRPr lang="en-IN" b="1" dirty="0">
              <a:solidFill>
                <a:srgbClr val="FF0000"/>
              </a:solidFill>
            </a:endParaRPr>
          </a:p>
        </p:txBody>
      </p:sp>
      <p:sp>
        <p:nvSpPr>
          <p:cNvPr id="10" name="TextBox 9">
            <a:extLst>
              <a:ext uri="{FF2B5EF4-FFF2-40B4-BE49-F238E27FC236}">
                <a16:creationId xmlns:a16="http://schemas.microsoft.com/office/drawing/2014/main" id="{661A6DCC-0304-4694-80B7-47BE45E4086D}"/>
              </a:ext>
            </a:extLst>
          </p:cNvPr>
          <p:cNvSpPr txBox="1"/>
          <p:nvPr/>
        </p:nvSpPr>
        <p:spPr>
          <a:xfrm>
            <a:off x="0" y="5017363"/>
            <a:ext cx="3071674" cy="369332"/>
          </a:xfrm>
          <a:prstGeom prst="rect">
            <a:avLst/>
          </a:prstGeom>
          <a:noFill/>
        </p:spPr>
        <p:txBody>
          <a:bodyPr wrap="square" rtlCol="0">
            <a:spAutoFit/>
          </a:bodyPr>
          <a:lstStyle/>
          <a:p>
            <a:r>
              <a:rPr lang="en-US" b="1" dirty="0">
                <a:solidFill>
                  <a:srgbClr val="FF0000"/>
                </a:solidFill>
              </a:rPr>
              <a:t>Object Oriented Approach</a:t>
            </a:r>
            <a:endParaRPr lang="en-IN" b="1" dirty="0">
              <a:solidFill>
                <a:srgbClr val="FF0000"/>
              </a:solidFill>
            </a:endParaRPr>
          </a:p>
        </p:txBody>
      </p:sp>
    </p:spTree>
    <p:extLst>
      <p:ext uri="{BB962C8B-B14F-4D97-AF65-F5344CB8AC3E}">
        <p14:creationId xmlns:p14="http://schemas.microsoft.com/office/powerpoint/2010/main" val="113718680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49E8E47-86D0-459D-A7FF-5B74A0024D37}"/>
              </a:ext>
            </a:extLst>
          </p:cNvPr>
          <p:cNvSpPr txBox="1"/>
          <p:nvPr/>
        </p:nvSpPr>
        <p:spPr>
          <a:xfrm>
            <a:off x="133165" y="214544"/>
            <a:ext cx="3071674" cy="369332"/>
          </a:xfrm>
          <a:prstGeom prst="rect">
            <a:avLst/>
          </a:prstGeom>
          <a:noFill/>
        </p:spPr>
        <p:txBody>
          <a:bodyPr wrap="square" rtlCol="0">
            <a:spAutoFit/>
          </a:bodyPr>
          <a:lstStyle/>
          <a:p>
            <a:r>
              <a:rPr lang="en-US" b="1" dirty="0">
                <a:solidFill>
                  <a:srgbClr val="FF0000"/>
                </a:solidFill>
              </a:rPr>
              <a:t>Case Class</a:t>
            </a:r>
            <a:endParaRPr lang="en-IN" b="1" dirty="0">
              <a:solidFill>
                <a:srgbClr val="FF0000"/>
              </a:solidFill>
            </a:endParaRPr>
          </a:p>
        </p:txBody>
      </p:sp>
      <p:sp>
        <p:nvSpPr>
          <p:cNvPr id="4" name="TextBox 3">
            <a:extLst>
              <a:ext uri="{FF2B5EF4-FFF2-40B4-BE49-F238E27FC236}">
                <a16:creationId xmlns:a16="http://schemas.microsoft.com/office/drawing/2014/main" id="{0BB2F4A8-11D0-42A1-AB51-5BD74DECBBAF}"/>
              </a:ext>
            </a:extLst>
          </p:cNvPr>
          <p:cNvSpPr txBox="1"/>
          <p:nvPr/>
        </p:nvSpPr>
        <p:spPr>
          <a:xfrm>
            <a:off x="838938" y="583876"/>
            <a:ext cx="7825667" cy="3139321"/>
          </a:xfrm>
          <a:prstGeom prst="rect">
            <a:avLst/>
          </a:prstGeom>
          <a:noFill/>
        </p:spPr>
        <p:txBody>
          <a:bodyPr wrap="square">
            <a:spAutoFit/>
          </a:bodyPr>
          <a:lstStyle/>
          <a:p>
            <a:pPr algn="l"/>
            <a:r>
              <a:rPr lang="en-US" b="0" i="0" dirty="0">
                <a:solidFill>
                  <a:srgbClr val="373E3F"/>
                </a:solidFill>
                <a:effectLst/>
                <a:latin typeface="-apple-system"/>
              </a:rPr>
              <a:t>Scala case classes are like regular classes except for the fact that they are good for modeling immutable data and serve as useful in pattern matching. Case classes include public and immutable parameters by default. These classes support pattern matching, which makes it easier to write logical code.  </a:t>
            </a:r>
            <a:r>
              <a:rPr lang="en-US" b="1" i="0" dirty="0">
                <a:solidFill>
                  <a:srgbClr val="373E3F"/>
                </a:solidFill>
                <a:effectLst/>
                <a:latin typeface="-apple-system"/>
              </a:rPr>
              <a:t>The following are some of the characteristics of a Scala case class: </a:t>
            </a:r>
          </a:p>
          <a:p>
            <a:pPr algn="l">
              <a:buFont typeface="Arial" panose="020B0604020202020204" pitchFamily="34" charset="0"/>
              <a:buChar char="•"/>
            </a:pPr>
            <a:r>
              <a:rPr lang="en-US" b="0" i="0" dirty="0">
                <a:solidFill>
                  <a:srgbClr val="1A3D3C"/>
                </a:solidFill>
                <a:effectLst/>
                <a:latin typeface="-apple-system"/>
              </a:rPr>
              <a:t>Instances of the class can be created without the new keyword.</a:t>
            </a:r>
          </a:p>
          <a:p>
            <a:pPr algn="l">
              <a:buFont typeface="Arial" panose="020B0604020202020204" pitchFamily="34" charset="0"/>
              <a:buChar char="•"/>
            </a:pPr>
            <a:r>
              <a:rPr lang="en-US" b="0" i="0" dirty="0">
                <a:solidFill>
                  <a:srgbClr val="1A3D3C"/>
                </a:solidFill>
                <a:effectLst/>
                <a:latin typeface="-apple-system"/>
              </a:rPr>
              <a:t>As part of the case classes, Scala automatically generates methods such as equals(), </a:t>
            </a:r>
            <a:r>
              <a:rPr lang="en-US" b="0" i="0" dirty="0" err="1">
                <a:solidFill>
                  <a:srgbClr val="1A3D3C"/>
                </a:solidFill>
                <a:effectLst/>
                <a:latin typeface="-apple-system"/>
              </a:rPr>
              <a:t>hashcode</a:t>
            </a:r>
            <a:r>
              <a:rPr lang="en-US" b="0" i="0" dirty="0">
                <a:solidFill>
                  <a:srgbClr val="1A3D3C"/>
                </a:solidFill>
                <a:effectLst/>
                <a:latin typeface="-apple-system"/>
              </a:rPr>
              <a:t>(), and </a:t>
            </a:r>
            <a:r>
              <a:rPr lang="en-US" b="0" i="0" dirty="0" err="1">
                <a:solidFill>
                  <a:srgbClr val="1A3D3C"/>
                </a:solidFill>
                <a:effectLst/>
                <a:latin typeface="-apple-system"/>
              </a:rPr>
              <a:t>toString</a:t>
            </a:r>
            <a:r>
              <a:rPr lang="en-US" b="0" i="0" dirty="0">
                <a:solidFill>
                  <a:srgbClr val="1A3D3C"/>
                </a:solidFill>
                <a:effectLst/>
                <a:latin typeface="-apple-system"/>
              </a:rPr>
              <a:t>().</a:t>
            </a:r>
          </a:p>
          <a:p>
            <a:pPr algn="l">
              <a:buFont typeface="Arial" panose="020B0604020202020204" pitchFamily="34" charset="0"/>
              <a:buChar char="•"/>
            </a:pPr>
            <a:r>
              <a:rPr lang="en-US" b="0" i="0" dirty="0">
                <a:solidFill>
                  <a:srgbClr val="1A3D3C"/>
                </a:solidFill>
                <a:effectLst/>
                <a:latin typeface="-apple-system"/>
              </a:rPr>
              <a:t>Scala generates accessor methods for all constructor arguments for a case class.</a:t>
            </a:r>
          </a:p>
          <a:p>
            <a:br>
              <a:rPr lang="en-US" dirty="0"/>
            </a:br>
            <a:endParaRPr lang="en-IN" dirty="0"/>
          </a:p>
        </p:txBody>
      </p:sp>
      <p:sp>
        <p:nvSpPr>
          <p:cNvPr id="5" name="Rectangle 1">
            <a:extLst>
              <a:ext uri="{FF2B5EF4-FFF2-40B4-BE49-F238E27FC236}">
                <a16:creationId xmlns:a16="http://schemas.microsoft.com/office/drawing/2014/main" id="{BF620B0C-5BE0-41CD-93AC-DD78110468A2}"/>
              </a:ext>
            </a:extLst>
          </p:cNvPr>
          <p:cNvSpPr>
            <a:spLocks noChangeArrowheads="1"/>
          </p:cNvSpPr>
          <p:nvPr/>
        </p:nvSpPr>
        <p:spPr bwMode="auto">
          <a:xfrm>
            <a:off x="346228" y="3352626"/>
            <a:ext cx="4048218" cy="3077766"/>
          </a:xfrm>
          <a:prstGeom prst="rect">
            <a:avLst/>
          </a:prstGeom>
          <a:solidFill>
            <a:schemeClr val="bg1"/>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900" b="0" i="0" u="none" strike="noStrike" cap="none" normalizeH="0" baseline="0" dirty="0">
              <a:ln>
                <a:noFill/>
              </a:ln>
              <a:effectLst/>
              <a:latin typeface="JetBrains Mono"/>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900" dirty="0">
              <a:latin typeface="JetBrai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effectLst/>
                <a:latin typeface="JetBrains Mono"/>
              </a:rPr>
              <a:t>case class </a:t>
            </a:r>
            <a:r>
              <a:rPr kumimoji="0" lang="en-US" altLang="en-US" sz="1600" b="1" i="0" u="none" strike="noStrike" cap="none" normalizeH="0" baseline="0" dirty="0" err="1">
                <a:ln>
                  <a:noFill/>
                </a:ln>
                <a:effectLst/>
                <a:latin typeface="JetBrains Mono"/>
              </a:rPr>
              <a:t>Case_Class</a:t>
            </a:r>
            <a:r>
              <a:rPr kumimoji="0" lang="en-US" altLang="en-US" sz="1600" b="1" i="0" u="none" strike="noStrike" cap="none" normalizeH="0" baseline="0" dirty="0">
                <a:ln>
                  <a:noFill/>
                </a:ln>
                <a:effectLst/>
                <a:latin typeface="JetBrains Mono"/>
              </a:rPr>
              <a:t>(</a:t>
            </a:r>
            <a:r>
              <a:rPr kumimoji="0" lang="en-US" altLang="en-US" sz="1600" b="1" i="0" u="none" strike="noStrike" cap="none" normalizeH="0" baseline="0" dirty="0" err="1">
                <a:ln>
                  <a:noFill/>
                </a:ln>
                <a:effectLst/>
                <a:latin typeface="JetBrains Mono"/>
              </a:rPr>
              <a:t>name:String</a:t>
            </a:r>
            <a:r>
              <a:rPr kumimoji="0" lang="en-US" altLang="en-US" sz="1600" b="1" i="0" u="none" strike="noStrike" cap="none" normalizeH="0" baseline="0" dirty="0">
                <a:ln>
                  <a:noFill/>
                </a:ln>
                <a:effectLst/>
                <a:latin typeface="JetBrains Mono"/>
              </a:rPr>
              <a:t>, </a:t>
            </a:r>
            <a:r>
              <a:rPr kumimoji="0" lang="en-US" altLang="en-US" sz="1600" b="1" i="0" u="none" strike="noStrike" cap="none" normalizeH="0" baseline="0" dirty="0" err="1">
                <a:ln>
                  <a:noFill/>
                </a:ln>
                <a:effectLst/>
                <a:latin typeface="JetBrains Mono"/>
              </a:rPr>
              <a:t>age:Int</a:t>
            </a:r>
            <a:r>
              <a:rPr kumimoji="0" lang="en-US" altLang="en-US" sz="1600" b="1" i="0" u="none" strike="noStrike" cap="none" normalizeH="0" baseline="0" dirty="0">
                <a:ln>
                  <a:noFill/>
                </a:ln>
                <a:effectLst/>
                <a:latin typeface="JetBrains Mono"/>
              </a:rPr>
              <a:t>)</a:t>
            </a:r>
            <a:br>
              <a:rPr kumimoji="0" lang="en-US" altLang="en-US" sz="1600" b="1" i="0" u="none" strike="noStrike" cap="none" normalizeH="0" baseline="0" dirty="0">
                <a:ln>
                  <a:noFill/>
                </a:ln>
                <a:effectLst/>
                <a:latin typeface="JetBrains Mono"/>
              </a:rPr>
            </a:br>
            <a:r>
              <a:rPr kumimoji="0" lang="en-US" altLang="en-US" sz="1600" b="1" i="0" u="none" strike="noStrike" cap="none" normalizeH="0" baseline="0" dirty="0">
                <a:ln>
                  <a:noFill/>
                </a:ln>
                <a:effectLst/>
                <a:latin typeface="JetBrains Mono"/>
              </a:rPr>
              <a:t>object </a:t>
            </a:r>
            <a:r>
              <a:rPr kumimoji="0" lang="en-US" altLang="en-US" sz="1600" b="1" i="0" u="none" strike="noStrike" cap="none" normalizeH="0" baseline="0" dirty="0" err="1">
                <a:ln>
                  <a:noFill/>
                </a:ln>
                <a:effectLst/>
                <a:latin typeface="JetBrains Mono"/>
              </a:rPr>
              <a:t>MainObject</a:t>
            </a:r>
            <a:br>
              <a:rPr kumimoji="0" lang="en-US" altLang="en-US" sz="1600" b="1" i="0" u="none" strike="noStrike" cap="none" normalizeH="0" baseline="0" dirty="0">
                <a:ln>
                  <a:noFill/>
                </a:ln>
                <a:effectLst/>
                <a:latin typeface="JetBrains Mono"/>
              </a:rPr>
            </a:br>
            <a:r>
              <a:rPr kumimoji="0" lang="en-US" altLang="en-US" sz="1600" b="1" i="0" u="none" strike="noStrike" cap="none" normalizeH="0" baseline="0" dirty="0">
                <a:ln>
                  <a:noFill/>
                </a:ln>
                <a:effectLst/>
                <a:latin typeface="JetBrains Mono"/>
              </a:rPr>
              <a:t>{</a:t>
            </a:r>
            <a:br>
              <a:rPr kumimoji="0" lang="en-US" altLang="en-US" sz="1600" b="1" i="0" u="none" strike="noStrike" cap="none" normalizeH="0" baseline="0" dirty="0">
                <a:ln>
                  <a:noFill/>
                </a:ln>
                <a:effectLst/>
                <a:latin typeface="JetBrains Mono"/>
              </a:rPr>
            </a:br>
            <a:r>
              <a:rPr kumimoji="0" lang="en-US" altLang="en-US" sz="1600" b="1" i="0" u="none" strike="noStrike" cap="none" normalizeH="0" baseline="0" dirty="0">
                <a:ln>
                  <a:noFill/>
                </a:ln>
                <a:effectLst/>
                <a:latin typeface="JetBrains Mono"/>
              </a:rPr>
              <a:t>  def main(</a:t>
            </a:r>
            <a:r>
              <a:rPr kumimoji="0" lang="en-US" altLang="en-US" sz="1600" b="1" i="0" u="none" strike="noStrike" cap="none" normalizeH="0" baseline="0" dirty="0" err="1">
                <a:ln>
                  <a:noFill/>
                </a:ln>
                <a:effectLst/>
                <a:latin typeface="JetBrains Mono"/>
              </a:rPr>
              <a:t>args:Array</a:t>
            </a:r>
            <a:r>
              <a:rPr kumimoji="0" lang="en-US" altLang="en-US" sz="1600" b="1" i="0" u="none" strike="noStrike" cap="none" normalizeH="0" baseline="0" dirty="0">
                <a:ln>
                  <a:noFill/>
                </a:ln>
                <a:effectLst/>
                <a:latin typeface="JetBrains Mono"/>
              </a:rPr>
              <a:t>[String])</a:t>
            </a:r>
            <a:br>
              <a:rPr kumimoji="0" lang="en-US" altLang="en-US" sz="1600" b="1" i="0" u="none" strike="noStrike" cap="none" normalizeH="0" baseline="0" dirty="0">
                <a:ln>
                  <a:noFill/>
                </a:ln>
                <a:effectLst/>
                <a:latin typeface="JetBrains Mono"/>
              </a:rPr>
            </a:br>
            <a:r>
              <a:rPr kumimoji="0" lang="en-US" altLang="en-US" sz="1600" b="1" i="0" u="none" strike="noStrike" cap="none" normalizeH="0" baseline="0" dirty="0">
                <a:ln>
                  <a:noFill/>
                </a:ln>
                <a:effectLst/>
                <a:latin typeface="JetBrains Mono"/>
              </a:rPr>
              <a:t>  {</a:t>
            </a:r>
            <a:br>
              <a:rPr kumimoji="0" lang="en-US" altLang="en-US" sz="1600" b="1" i="0" u="none" strike="noStrike" cap="none" normalizeH="0" baseline="0" dirty="0">
                <a:ln>
                  <a:noFill/>
                </a:ln>
                <a:effectLst/>
                <a:latin typeface="JetBrains Mono"/>
              </a:rPr>
            </a:br>
            <a:r>
              <a:rPr kumimoji="0" lang="en-US" altLang="en-US" sz="1600" b="1" i="0" u="none" strike="noStrike" cap="none" normalizeH="0" baseline="0" dirty="0">
                <a:ln>
                  <a:noFill/>
                </a:ln>
                <a:effectLst/>
                <a:latin typeface="JetBrains Mono"/>
              </a:rPr>
              <a:t>    var c = </a:t>
            </a:r>
            <a:r>
              <a:rPr kumimoji="0" lang="en-US" altLang="en-US" sz="1600" b="1" i="0" u="none" strike="noStrike" cap="none" normalizeH="0" baseline="0" dirty="0" err="1">
                <a:ln>
                  <a:noFill/>
                </a:ln>
                <a:effectLst/>
                <a:latin typeface="JetBrains Mono"/>
              </a:rPr>
              <a:t>Case_Class</a:t>
            </a:r>
            <a:r>
              <a:rPr kumimoji="0" lang="en-US" altLang="en-US" sz="1600" b="1" i="0" u="none" strike="noStrike" cap="none" normalizeH="0" baseline="0" dirty="0">
                <a:ln>
                  <a:noFill/>
                </a:ln>
                <a:effectLst/>
                <a:latin typeface="JetBrains Mono"/>
              </a:rPr>
              <a:t>("</a:t>
            </a:r>
            <a:r>
              <a:rPr kumimoji="0" lang="en-US" altLang="en-US" sz="1600" b="1" i="0" u="none" strike="noStrike" cap="none" normalizeH="0" baseline="0" dirty="0" err="1">
                <a:ln>
                  <a:noFill/>
                </a:ln>
                <a:effectLst/>
                <a:latin typeface="JetBrains Mono"/>
              </a:rPr>
              <a:t>Xyz</a:t>
            </a:r>
            <a:r>
              <a:rPr kumimoji="0" lang="en-US" altLang="en-US" sz="1600" b="1" i="0" u="none" strike="noStrike" cap="none" normalizeH="0" baseline="0" dirty="0">
                <a:ln>
                  <a:noFill/>
                </a:ln>
                <a:effectLst/>
                <a:latin typeface="JetBrains Mono"/>
              </a:rPr>
              <a:t>", 23)</a:t>
            </a:r>
            <a:br>
              <a:rPr kumimoji="0" lang="en-US" altLang="en-US" sz="1600" b="1" i="0" u="none" strike="noStrike" cap="none" normalizeH="0" baseline="0" dirty="0">
                <a:ln>
                  <a:noFill/>
                </a:ln>
                <a:effectLst/>
                <a:latin typeface="JetBrains Mono"/>
              </a:rPr>
            </a:br>
            <a:r>
              <a:rPr kumimoji="0" lang="en-US" altLang="en-US" sz="1600" b="1" i="0" u="none" strike="noStrike" cap="none" normalizeH="0" baseline="0" dirty="0">
                <a:ln>
                  <a:noFill/>
                </a:ln>
                <a:effectLst/>
                <a:latin typeface="JetBrains Mono"/>
              </a:rPr>
              <a:t>    </a:t>
            </a:r>
            <a:r>
              <a:rPr kumimoji="0" lang="en-US" altLang="en-US" sz="1600" b="1" i="1" u="none" strike="noStrike" cap="none" normalizeH="0" baseline="0" dirty="0" err="1">
                <a:ln>
                  <a:noFill/>
                </a:ln>
                <a:effectLst/>
                <a:latin typeface="JetBrains Mono"/>
              </a:rPr>
              <a:t>println</a:t>
            </a:r>
            <a:r>
              <a:rPr kumimoji="0" lang="en-US" altLang="en-US" sz="1600" b="1" i="0" u="none" strike="noStrike" cap="none" normalizeH="0" baseline="0" dirty="0">
                <a:ln>
                  <a:noFill/>
                </a:ln>
                <a:effectLst/>
                <a:latin typeface="JetBrains Mono"/>
              </a:rPr>
              <a:t>("Student name:" + c.name);    </a:t>
            </a:r>
            <a:r>
              <a:rPr kumimoji="0" lang="en-US" altLang="en-US" sz="1600" b="1" i="1" u="none" strike="noStrike" cap="none" normalizeH="0" baseline="0" dirty="0" err="1">
                <a:ln>
                  <a:noFill/>
                </a:ln>
                <a:effectLst/>
                <a:latin typeface="JetBrains Mono"/>
              </a:rPr>
              <a:t>println</a:t>
            </a:r>
            <a:r>
              <a:rPr kumimoji="0" lang="en-US" altLang="en-US" sz="1600" b="1" i="0" u="none" strike="noStrike" cap="none" normalizeH="0" baseline="0" dirty="0">
                <a:ln>
                  <a:noFill/>
                </a:ln>
                <a:effectLst/>
                <a:latin typeface="JetBrains Mono"/>
              </a:rPr>
              <a:t>("Student age: " + </a:t>
            </a:r>
            <a:r>
              <a:rPr kumimoji="0" lang="en-US" altLang="en-US" sz="1600" b="1" i="0" u="none" strike="noStrike" cap="none" normalizeH="0" baseline="0" dirty="0" err="1">
                <a:ln>
                  <a:noFill/>
                </a:ln>
                <a:effectLst/>
                <a:latin typeface="JetBrains Mono"/>
              </a:rPr>
              <a:t>c.age</a:t>
            </a:r>
            <a:r>
              <a:rPr kumimoji="0" lang="en-US" altLang="en-US" sz="1600" b="1" i="0" u="none" strike="noStrike" cap="none" normalizeH="0" baseline="0" dirty="0">
                <a:ln>
                  <a:noFill/>
                </a:ln>
                <a:effectLst/>
                <a:latin typeface="JetBrains Mono"/>
              </a:rPr>
              <a:t>);</a:t>
            </a:r>
            <a:br>
              <a:rPr kumimoji="0" lang="en-US" altLang="en-US" sz="1600" b="1" i="0" u="none" strike="noStrike" cap="none" normalizeH="0" baseline="0" dirty="0">
                <a:ln>
                  <a:noFill/>
                </a:ln>
                <a:effectLst/>
                <a:latin typeface="JetBrains Mono"/>
              </a:rPr>
            </a:br>
            <a:r>
              <a:rPr kumimoji="0" lang="en-US" altLang="en-US" sz="1600" b="1" i="0" u="none" strike="noStrike" cap="none" normalizeH="0" baseline="0" dirty="0">
                <a:ln>
                  <a:noFill/>
                </a:ln>
                <a:effectLst/>
                <a:latin typeface="JetBrains Mono"/>
              </a:rPr>
              <a:t>  }</a:t>
            </a:r>
            <a:br>
              <a:rPr kumimoji="0" lang="en-US" altLang="en-US" sz="1600" b="1" i="0" u="none" strike="noStrike" cap="none" normalizeH="0" baseline="0" dirty="0">
                <a:ln>
                  <a:noFill/>
                </a:ln>
                <a:effectLst/>
                <a:latin typeface="JetBrains Mono"/>
              </a:rPr>
            </a:br>
            <a:r>
              <a:rPr kumimoji="0" lang="en-US" altLang="en-US" sz="1600" b="1" i="0" u="none" strike="noStrike" cap="none" normalizeH="0" baseline="0" dirty="0">
                <a:ln>
                  <a:noFill/>
                </a:ln>
                <a:effectLst/>
                <a:latin typeface="JetBrains Mono"/>
              </a:rPr>
              <a:t>}</a:t>
            </a:r>
            <a:br>
              <a:rPr kumimoji="0" lang="en-US" altLang="en-US" sz="1600" b="0" i="0" u="none" strike="noStrike" cap="none" normalizeH="0" baseline="0" dirty="0">
                <a:ln>
                  <a:noFill/>
                </a:ln>
                <a:effectLst/>
                <a:latin typeface="JetBrains Mono"/>
              </a:rPr>
            </a:br>
            <a:endParaRPr kumimoji="0" lang="en-US" altLang="en-US" sz="1600" b="0" i="0" u="none" strike="noStrike" cap="none" normalizeH="0" baseline="0" dirty="0">
              <a:ln>
                <a:noFill/>
              </a:ln>
              <a:effectLst/>
              <a:latin typeface="Arial" panose="020B0604020202020204" pitchFamily="34" charset="0"/>
            </a:endParaRPr>
          </a:p>
        </p:txBody>
      </p:sp>
    </p:spTree>
    <p:extLst>
      <p:ext uri="{BB962C8B-B14F-4D97-AF65-F5344CB8AC3E}">
        <p14:creationId xmlns:p14="http://schemas.microsoft.com/office/powerpoint/2010/main" val="193175624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2C6E2C6-C711-4C22-A0A7-4D0C94025965}"/>
              </a:ext>
            </a:extLst>
          </p:cNvPr>
          <p:cNvSpPr txBox="1"/>
          <p:nvPr/>
        </p:nvSpPr>
        <p:spPr>
          <a:xfrm>
            <a:off x="350668" y="157123"/>
            <a:ext cx="4572000" cy="369332"/>
          </a:xfrm>
          <a:prstGeom prst="rect">
            <a:avLst/>
          </a:prstGeom>
          <a:noFill/>
        </p:spPr>
        <p:txBody>
          <a:bodyPr wrap="square">
            <a:spAutoFit/>
          </a:bodyPr>
          <a:lstStyle/>
          <a:p>
            <a:pPr algn="l"/>
            <a:r>
              <a:rPr lang="en-IN" b="1" i="0" dirty="0">
                <a:solidFill>
                  <a:srgbClr val="FF0000"/>
                </a:solidFill>
                <a:effectLst/>
                <a:latin typeface="-apple-system"/>
              </a:rPr>
              <a:t>Closure in Scala</a:t>
            </a:r>
          </a:p>
        </p:txBody>
      </p:sp>
      <p:sp>
        <p:nvSpPr>
          <p:cNvPr id="5" name="Rectangle 2">
            <a:extLst>
              <a:ext uri="{FF2B5EF4-FFF2-40B4-BE49-F238E27FC236}">
                <a16:creationId xmlns:a16="http://schemas.microsoft.com/office/drawing/2014/main" id="{DEA4610D-2FCF-4198-8D6A-9254AD0F48D2}"/>
              </a:ext>
            </a:extLst>
          </p:cNvPr>
          <p:cNvSpPr>
            <a:spLocks noChangeArrowheads="1"/>
          </p:cNvSpPr>
          <p:nvPr/>
        </p:nvSpPr>
        <p:spPr bwMode="auto">
          <a:xfrm>
            <a:off x="168677" y="993594"/>
            <a:ext cx="3781886" cy="4031873"/>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CC7832"/>
                </a:solidFill>
                <a:effectLst/>
                <a:latin typeface="JetBrains Mono"/>
              </a:rPr>
              <a:t>class </a:t>
            </a:r>
            <a:r>
              <a:rPr kumimoji="0" lang="en-US" altLang="en-US" sz="1600" b="0" i="0" u="none" strike="noStrike" cap="none" normalizeH="0" baseline="0" dirty="0" err="1">
                <a:ln>
                  <a:noFill/>
                </a:ln>
                <a:solidFill>
                  <a:srgbClr val="A9B7C6"/>
                </a:solidFill>
                <a:effectLst/>
                <a:latin typeface="JetBrains Mono"/>
              </a:rPr>
              <a:t>Clousre_feature</a:t>
            </a:r>
            <a:r>
              <a:rPr kumimoji="0" lang="en-US" altLang="en-US" sz="1600" b="0" i="0" u="none" strike="noStrike" cap="none" normalizeH="0" baseline="0" dirty="0">
                <a:ln>
                  <a:noFill/>
                </a:ln>
                <a:solidFill>
                  <a:srgbClr val="A9B7C6"/>
                </a:solidFill>
                <a:effectLst/>
                <a:latin typeface="JetBrains Mono"/>
              </a:rPr>
              <a:t> {</a:t>
            </a:r>
            <a:br>
              <a:rPr kumimoji="0" lang="en-US" altLang="en-US" sz="1600" b="0" i="0" u="none" strike="noStrike" cap="none" normalizeH="0" baseline="0" dirty="0">
                <a:ln>
                  <a:noFill/>
                </a:ln>
                <a:solidFill>
                  <a:srgbClr val="A9B7C6"/>
                </a:solidFill>
                <a:effectLst/>
                <a:latin typeface="JetBrains Mono"/>
              </a:rPr>
            </a:br>
            <a:r>
              <a:rPr kumimoji="0" lang="en-US" altLang="en-US" sz="1600" b="0" i="0" u="none" strike="noStrike" cap="none" normalizeH="0" baseline="0" dirty="0">
                <a:ln>
                  <a:noFill/>
                </a:ln>
                <a:solidFill>
                  <a:srgbClr val="A9B7C6"/>
                </a:solidFill>
                <a:effectLst/>
                <a:latin typeface="JetBrains Mono"/>
              </a:rPr>
              <a:t>  </a:t>
            </a:r>
            <a:r>
              <a:rPr kumimoji="0" lang="en-US" altLang="en-US" sz="1600" b="0" i="0" u="none" strike="noStrike" cap="none" normalizeH="0" baseline="0" dirty="0">
                <a:ln>
                  <a:noFill/>
                </a:ln>
                <a:solidFill>
                  <a:srgbClr val="CC7832"/>
                </a:solidFill>
                <a:effectLst/>
                <a:latin typeface="JetBrains Mono"/>
              </a:rPr>
              <a:t>var </a:t>
            </a:r>
            <a:r>
              <a:rPr kumimoji="0" lang="en-US" altLang="en-US" sz="1600" b="0" i="1" u="none" strike="noStrike" cap="none" normalizeH="0" baseline="0" dirty="0">
                <a:ln>
                  <a:noFill/>
                </a:ln>
                <a:solidFill>
                  <a:srgbClr val="9876AA"/>
                </a:solidFill>
                <a:effectLst/>
                <a:latin typeface="JetBrains Mono"/>
              </a:rPr>
              <a:t>x </a:t>
            </a:r>
            <a:r>
              <a:rPr kumimoji="0" lang="en-US" altLang="en-US" sz="1600" b="0" i="0" u="none" strike="noStrike" cap="none" normalizeH="0" baseline="0" dirty="0">
                <a:ln>
                  <a:noFill/>
                </a:ln>
                <a:solidFill>
                  <a:srgbClr val="A9B7C6"/>
                </a:solidFill>
                <a:effectLst/>
                <a:latin typeface="JetBrains Mono"/>
              </a:rPr>
              <a:t>= </a:t>
            </a:r>
            <a:r>
              <a:rPr kumimoji="0" lang="en-US" altLang="en-US" sz="1600" b="0" i="0" u="none" strike="noStrike" cap="none" normalizeH="0" baseline="0" dirty="0">
                <a:ln>
                  <a:noFill/>
                </a:ln>
                <a:solidFill>
                  <a:srgbClr val="6897BB"/>
                </a:solidFill>
                <a:effectLst/>
                <a:latin typeface="JetBrains Mono"/>
              </a:rPr>
              <a:t>20</a:t>
            </a:r>
            <a:br>
              <a:rPr kumimoji="0" lang="en-US" altLang="en-US" sz="1600" b="0" i="0" u="none" strike="noStrike" cap="none" normalizeH="0" baseline="0" dirty="0">
                <a:ln>
                  <a:noFill/>
                </a:ln>
                <a:solidFill>
                  <a:srgbClr val="6897BB"/>
                </a:solidFill>
                <a:effectLst/>
                <a:latin typeface="JetBrains Mono"/>
              </a:rPr>
            </a:br>
            <a:r>
              <a:rPr kumimoji="0" lang="en-US" altLang="en-US" sz="1600" b="0" i="0" u="none" strike="noStrike" cap="none" normalizeH="0" baseline="0" dirty="0">
                <a:ln>
                  <a:noFill/>
                </a:ln>
                <a:solidFill>
                  <a:srgbClr val="6897BB"/>
                </a:solidFill>
                <a:effectLst/>
                <a:latin typeface="JetBrains Mono"/>
              </a:rPr>
              <a:t>  </a:t>
            </a:r>
            <a:r>
              <a:rPr kumimoji="0" lang="en-US" altLang="en-US" sz="1600" b="0" i="0" u="none" strike="noStrike" cap="none" normalizeH="0" baseline="0" dirty="0">
                <a:ln>
                  <a:noFill/>
                </a:ln>
                <a:solidFill>
                  <a:srgbClr val="CC7832"/>
                </a:solidFill>
                <a:effectLst/>
                <a:latin typeface="JetBrains Mono"/>
              </a:rPr>
              <a:t>def </a:t>
            </a:r>
            <a:r>
              <a:rPr kumimoji="0" lang="en-US" altLang="en-US" sz="1600" b="0" i="0" u="none" strike="noStrike" cap="none" normalizeH="0" baseline="0" dirty="0" err="1">
                <a:ln>
                  <a:noFill/>
                </a:ln>
                <a:solidFill>
                  <a:srgbClr val="FFC66D"/>
                </a:solidFill>
                <a:effectLst/>
                <a:latin typeface="JetBrains Mono"/>
              </a:rPr>
              <a:t>function_name</a:t>
            </a:r>
            <a:r>
              <a:rPr kumimoji="0" lang="en-US" altLang="en-US" sz="1600" b="0" i="0" u="none" strike="noStrike" cap="none" normalizeH="0" baseline="0" dirty="0">
                <a:ln>
                  <a:noFill/>
                </a:ln>
                <a:solidFill>
                  <a:srgbClr val="A9B7C6"/>
                </a:solidFill>
                <a:effectLst/>
                <a:latin typeface="JetBrains Mono"/>
              </a:rPr>
              <a:t>(</a:t>
            </a:r>
            <a:r>
              <a:rPr kumimoji="0" lang="en-US" altLang="en-US" sz="1600" b="0" i="0" u="none" strike="noStrike" cap="none" normalizeH="0" baseline="0" dirty="0" err="1">
                <a:ln>
                  <a:noFill/>
                </a:ln>
                <a:solidFill>
                  <a:srgbClr val="A9B7C6"/>
                </a:solidFill>
                <a:effectLst/>
                <a:latin typeface="JetBrains Mono"/>
              </a:rPr>
              <a:t>y:</a:t>
            </a:r>
            <a:r>
              <a:rPr kumimoji="0" lang="en-US" altLang="en-US" sz="1600" b="0" i="0" u="none" strike="noStrike" cap="none" normalizeH="0" baseline="0" dirty="0" err="1">
                <a:ln>
                  <a:noFill/>
                </a:ln>
                <a:solidFill>
                  <a:srgbClr val="CC7832"/>
                </a:solidFill>
                <a:effectLst/>
                <a:latin typeface="JetBrains Mono"/>
              </a:rPr>
              <a:t>Int</a:t>
            </a:r>
            <a:r>
              <a:rPr kumimoji="0" lang="en-US" altLang="en-US" sz="1600" b="0" i="0" u="none" strike="noStrike" cap="none" normalizeH="0" baseline="0" dirty="0">
                <a:ln>
                  <a:noFill/>
                </a:ln>
                <a:solidFill>
                  <a:srgbClr val="A9B7C6"/>
                </a:solidFill>
                <a:effectLst/>
                <a:latin typeface="JetBrains Mono"/>
              </a:rPr>
              <a:t>)</a:t>
            </a:r>
            <a:br>
              <a:rPr kumimoji="0" lang="en-US" altLang="en-US" sz="1600" b="0" i="0" u="none" strike="noStrike" cap="none" normalizeH="0" baseline="0" dirty="0">
                <a:ln>
                  <a:noFill/>
                </a:ln>
                <a:solidFill>
                  <a:srgbClr val="A9B7C6"/>
                </a:solidFill>
                <a:effectLst/>
                <a:latin typeface="JetBrains Mono"/>
              </a:rPr>
            </a:br>
            <a:r>
              <a:rPr kumimoji="0" lang="en-US" altLang="en-US" sz="1600" b="0" i="0" u="none" strike="noStrike" cap="none" normalizeH="0" baseline="0" dirty="0">
                <a:ln>
                  <a:noFill/>
                </a:ln>
                <a:solidFill>
                  <a:srgbClr val="A9B7C6"/>
                </a:solidFill>
                <a:effectLst/>
                <a:latin typeface="JetBrains Mono"/>
              </a:rPr>
              <a:t>  {</a:t>
            </a:r>
            <a:br>
              <a:rPr kumimoji="0" lang="en-US" altLang="en-US" sz="1600" b="0" i="0" u="none" strike="noStrike" cap="none" normalizeH="0" baseline="0" dirty="0">
                <a:ln>
                  <a:noFill/>
                </a:ln>
                <a:solidFill>
                  <a:srgbClr val="A9B7C6"/>
                </a:solidFill>
                <a:effectLst/>
                <a:latin typeface="JetBrains Mono"/>
              </a:rPr>
            </a:br>
            <a:r>
              <a:rPr kumimoji="0" lang="en-US" altLang="en-US" sz="1600" b="0" i="0" u="none" strike="noStrike" cap="none" normalizeH="0" baseline="0" dirty="0">
                <a:ln>
                  <a:noFill/>
                </a:ln>
                <a:solidFill>
                  <a:srgbClr val="A9B7C6"/>
                </a:solidFill>
                <a:effectLst/>
                <a:latin typeface="JetBrains Mono"/>
              </a:rPr>
              <a:t>    </a:t>
            </a:r>
            <a:r>
              <a:rPr kumimoji="0" lang="en-US" altLang="en-US" sz="1600" b="0" i="1" u="none" strike="noStrike" cap="none" normalizeH="0" baseline="0" dirty="0" err="1">
                <a:ln>
                  <a:noFill/>
                </a:ln>
                <a:solidFill>
                  <a:srgbClr val="A9B7C6"/>
                </a:solidFill>
                <a:effectLst/>
                <a:latin typeface="JetBrains Mono"/>
              </a:rPr>
              <a:t>println</a:t>
            </a:r>
            <a:r>
              <a:rPr kumimoji="0" lang="en-US" altLang="en-US" sz="1600" b="0" i="0" u="none" strike="noStrike" cap="none" normalizeH="0" baseline="0" dirty="0">
                <a:ln>
                  <a:noFill/>
                </a:ln>
                <a:solidFill>
                  <a:srgbClr val="A9B7C6"/>
                </a:solidFill>
                <a:effectLst/>
                <a:latin typeface="JetBrains Mono"/>
              </a:rPr>
              <a:t>(</a:t>
            </a:r>
            <a:r>
              <a:rPr kumimoji="0" lang="en-US" altLang="en-US" sz="1600" b="0" i="1" u="none" strike="noStrike" cap="none" normalizeH="0" baseline="0" dirty="0" err="1">
                <a:ln>
                  <a:noFill/>
                </a:ln>
                <a:solidFill>
                  <a:srgbClr val="9876AA"/>
                </a:solidFill>
                <a:effectLst/>
                <a:latin typeface="JetBrains Mono"/>
              </a:rPr>
              <a:t>x</a:t>
            </a:r>
            <a:r>
              <a:rPr kumimoji="0" lang="en-US" altLang="en-US" sz="1600" b="0" i="0" u="none" strike="noStrike" cap="none" normalizeH="0" baseline="0" dirty="0" err="1">
                <a:ln>
                  <a:noFill/>
                </a:ln>
                <a:solidFill>
                  <a:srgbClr val="A9B7C6"/>
                </a:solidFill>
                <a:effectLst/>
                <a:latin typeface="JetBrains Mono"/>
              </a:rPr>
              <a:t>+y</a:t>
            </a:r>
            <a:r>
              <a:rPr kumimoji="0" lang="en-US" altLang="en-US" sz="1600" b="0" i="0" u="none" strike="noStrike" cap="none" normalizeH="0" baseline="0" dirty="0">
                <a:ln>
                  <a:noFill/>
                </a:ln>
                <a:solidFill>
                  <a:srgbClr val="A9B7C6"/>
                </a:solidFill>
                <a:effectLst/>
                <a:latin typeface="JetBrains Mono"/>
              </a:rPr>
              <a:t>)</a:t>
            </a:r>
            <a:br>
              <a:rPr kumimoji="0" lang="en-US" altLang="en-US" sz="1600" b="0" i="0" u="none" strike="noStrike" cap="none" normalizeH="0" baseline="0" dirty="0">
                <a:ln>
                  <a:noFill/>
                </a:ln>
                <a:solidFill>
                  <a:srgbClr val="A9B7C6"/>
                </a:solidFill>
                <a:effectLst/>
                <a:latin typeface="JetBrains Mono"/>
              </a:rPr>
            </a:br>
            <a:r>
              <a:rPr kumimoji="0" lang="en-US" altLang="en-US" sz="1600" b="0" i="0" u="none" strike="noStrike" cap="none" normalizeH="0" baseline="0" dirty="0">
                <a:ln>
                  <a:noFill/>
                </a:ln>
                <a:solidFill>
                  <a:srgbClr val="A9B7C6"/>
                </a:solidFill>
                <a:effectLst/>
                <a:latin typeface="JetBrains Mono"/>
              </a:rPr>
              <a:t>  }</a:t>
            </a:r>
            <a:br>
              <a:rPr kumimoji="0" lang="en-US" altLang="en-US" sz="1600" b="0" i="0" u="none" strike="noStrike" cap="none" normalizeH="0" baseline="0" dirty="0">
                <a:ln>
                  <a:noFill/>
                </a:ln>
                <a:solidFill>
                  <a:srgbClr val="A9B7C6"/>
                </a:solidFill>
                <a:effectLst/>
                <a:latin typeface="JetBrains Mono"/>
              </a:rPr>
            </a:br>
            <a:br>
              <a:rPr kumimoji="0" lang="en-US" altLang="en-US" sz="1600" b="0" i="0" u="none" strike="noStrike" cap="none" normalizeH="0" baseline="0" dirty="0">
                <a:ln>
                  <a:noFill/>
                </a:ln>
                <a:solidFill>
                  <a:srgbClr val="A9B7C6"/>
                </a:solidFill>
                <a:effectLst/>
                <a:latin typeface="JetBrains Mono"/>
              </a:rPr>
            </a:br>
            <a:r>
              <a:rPr kumimoji="0" lang="en-US" altLang="en-US" sz="1600" b="0" i="0" u="none" strike="noStrike" cap="none" normalizeH="0" baseline="0" dirty="0">
                <a:ln>
                  <a:noFill/>
                </a:ln>
                <a:solidFill>
                  <a:srgbClr val="A9B7C6"/>
                </a:solidFill>
                <a:effectLst/>
                <a:latin typeface="JetBrains Mono"/>
              </a:rPr>
              <a:t>}</a:t>
            </a:r>
            <a:br>
              <a:rPr kumimoji="0" lang="en-US" altLang="en-US" sz="1600" b="0" i="0" u="none" strike="noStrike" cap="none" normalizeH="0" baseline="0" dirty="0">
                <a:ln>
                  <a:noFill/>
                </a:ln>
                <a:solidFill>
                  <a:srgbClr val="A9B7C6"/>
                </a:solidFill>
                <a:effectLst/>
                <a:latin typeface="JetBrains Mono"/>
              </a:rPr>
            </a:br>
            <a:r>
              <a:rPr kumimoji="0" lang="en-US" altLang="en-US" sz="1600" b="0" i="0" u="none" strike="noStrike" cap="none" normalizeH="0" baseline="0" dirty="0">
                <a:ln>
                  <a:noFill/>
                </a:ln>
                <a:solidFill>
                  <a:srgbClr val="CC7832"/>
                </a:solidFill>
                <a:effectLst/>
                <a:latin typeface="JetBrains Mono"/>
              </a:rPr>
              <a:t>object  </a:t>
            </a:r>
            <a:r>
              <a:rPr kumimoji="0" lang="en-US" altLang="en-US" sz="1600" b="0" i="0" u="none" strike="noStrike" cap="none" normalizeH="0" baseline="0" dirty="0">
                <a:ln>
                  <a:noFill/>
                </a:ln>
                <a:solidFill>
                  <a:srgbClr val="A9B7C6"/>
                </a:solidFill>
                <a:effectLst/>
                <a:latin typeface="JetBrains Mono"/>
              </a:rPr>
              <a:t>main</a:t>
            </a:r>
            <a:br>
              <a:rPr kumimoji="0" lang="en-US" altLang="en-US" sz="1600" b="0" i="0" u="none" strike="noStrike" cap="none" normalizeH="0" baseline="0" dirty="0">
                <a:ln>
                  <a:noFill/>
                </a:ln>
                <a:solidFill>
                  <a:srgbClr val="A9B7C6"/>
                </a:solidFill>
                <a:effectLst/>
                <a:latin typeface="JetBrains Mono"/>
              </a:rPr>
            </a:br>
            <a:r>
              <a:rPr kumimoji="0" lang="en-US" altLang="en-US" sz="1600" b="0" i="0" u="none" strike="noStrike" cap="none" normalizeH="0" baseline="0" dirty="0">
                <a:ln>
                  <a:noFill/>
                </a:ln>
                <a:solidFill>
                  <a:srgbClr val="A9B7C6"/>
                </a:solidFill>
                <a:effectLst/>
                <a:latin typeface="JetBrains Mono"/>
              </a:rPr>
              <a:t>{</a:t>
            </a:r>
            <a:br>
              <a:rPr kumimoji="0" lang="en-US" altLang="en-US" sz="1600" b="0" i="0" u="none" strike="noStrike" cap="none" normalizeH="0" baseline="0" dirty="0">
                <a:ln>
                  <a:noFill/>
                </a:ln>
                <a:solidFill>
                  <a:srgbClr val="A9B7C6"/>
                </a:solidFill>
                <a:effectLst/>
                <a:latin typeface="JetBrains Mono"/>
              </a:rPr>
            </a:br>
            <a:r>
              <a:rPr kumimoji="0" lang="en-US" altLang="en-US" sz="1600" b="0" i="0" u="none" strike="noStrike" cap="none" normalizeH="0" baseline="0" dirty="0">
                <a:ln>
                  <a:noFill/>
                </a:ln>
                <a:solidFill>
                  <a:srgbClr val="A9B7C6"/>
                </a:solidFill>
                <a:effectLst/>
                <a:latin typeface="JetBrains Mono"/>
              </a:rPr>
              <a:t>  </a:t>
            </a:r>
            <a:r>
              <a:rPr kumimoji="0" lang="en-US" altLang="en-US" sz="1600" b="0" i="0" u="none" strike="noStrike" cap="none" normalizeH="0" baseline="0" dirty="0">
                <a:ln>
                  <a:noFill/>
                </a:ln>
                <a:solidFill>
                  <a:srgbClr val="CC7832"/>
                </a:solidFill>
                <a:effectLst/>
                <a:latin typeface="JetBrains Mono"/>
              </a:rPr>
              <a:t>def </a:t>
            </a:r>
            <a:r>
              <a:rPr kumimoji="0" lang="en-US" altLang="en-US" sz="1600" b="0" i="0" u="none" strike="noStrike" cap="none" normalizeH="0" baseline="0" dirty="0">
                <a:ln>
                  <a:noFill/>
                </a:ln>
                <a:solidFill>
                  <a:srgbClr val="FFC66D"/>
                </a:solidFill>
                <a:effectLst/>
                <a:latin typeface="JetBrains Mono"/>
              </a:rPr>
              <a:t>main</a:t>
            </a:r>
            <a:r>
              <a:rPr kumimoji="0" lang="en-US" altLang="en-US" sz="1600" b="0" i="0" u="none" strike="noStrike" cap="none" normalizeH="0" baseline="0" dirty="0">
                <a:ln>
                  <a:noFill/>
                </a:ln>
                <a:solidFill>
                  <a:srgbClr val="A9B7C6"/>
                </a:solidFill>
                <a:effectLst/>
                <a:latin typeface="JetBrains Mono"/>
              </a:rPr>
              <a:t>(</a:t>
            </a:r>
            <a:r>
              <a:rPr kumimoji="0" lang="en-US" altLang="en-US" sz="1600" b="0" i="0" u="none" strike="noStrike" cap="none" normalizeH="0" baseline="0" dirty="0" err="1">
                <a:ln>
                  <a:noFill/>
                </a:ln>
                <a:solidFill>
                  <a:srgbClr val="A9B7C6"/>
                </a:solidFill>
                <a:effectLst/>
                <a:latin typeface="JetBrains Mono"/>
              </a:rPr>
              <a:t>args</a:t>
            </a:r>
            <a:r>
              <a:rPr kumimoji="0" lang="en-US" altLang="en-US" sz="1600" b="0" i="0" u="none" strike="noStrike" cap="none" normalizeH="0" baseline="0" dirty="0">
                <a:ln>
                  <a:noFill/>
                </a:ln>
                <a:solidFill>
                  <a:srgbClr val="A9B7C6"/>
                </a:solidFill>
                <a:effectLst/>
                <a:latin typeface="JetBrains Mono"/>
              </a:rPr>
              <a:t>: Array[</a:t>
            </a:r>
            <a:r>
              <a:rPr kumimoji="0" lang="en-US" altLang="en-US" sz="1600" b="0" i="0" u="none" strike="noStrike" cap="none" normalizeH="0" baseline="0" dirty="0">
                <a:ln>
                  <a:noFill/>
                </a:ln>
                <a:solidFill>
                  <a:srgbClr val="4E807D"/>
                </a:solidFill>
                <a:effectLst/>
                <a:latin typeface="JetBrains Mono"/>
              </a:rPr>
              <a:t>String</a:t>
            </a:r>
            <a:r>
              <a:rPr kumimoji="0" lang="en-US" altLang="en-US" sz="1600" b="0" i="0" u="none" strike="noStrike" cap="none" normalizeH="0" baseline="0" dirty="0">
                <a:ln>
                  <a:noFill/>
                </a:ln>
                <a:solidFill>
                  <a:srgbClr val="A9B7C6"/>
                </a:solidFill>
                <a:effectLst/>
                <a:latin typeface="JetBrains Mono"/>
              </a:rPr>
              <a:t>]): </a:t>
            </a:r>
            <a:r>
              <a:rPr kumimoji="0" lang="en-US" altLang="en-US" sz="1600" b="0" i="0" u="none" strike="noStrike" cap="none" normalizeH="0" baseline="0" dirty="0">
                <a:ln>
                  <a:noFill/>
                </a:ln>
                <a:solidFill>
                  <a:srgbClr val="CC7832"/>
                </a:solidFill>
                <a:effectLst/>
                <a:latin typeface="JetBrains Mono"/>
              </a:rPr>
              <a:t>Unit </a:t>
            </a:r>
            <a:r>
              <a:rPr kumimoji="0" lang="en-US" altLang="en-US" sz="1600" b="0" i="0" u="none" strike="noStrike" cap="none" normalizeH="0" baseline="0" dirty="0">
                <a:ln>
                  <a:noFill/>
                </a:ln>
                <a:solidFill>
                  <a:srgbClr val="A9B7C6"/>
                </a:solidFill>
                <a:effectLst/>
                <a:latin typeface="JetBrains Mono"/>
              </a:rPr>
              <a:t>= {</a:t>
            </a:r>
            <a:br>
              <a:rPr kumimoji="0" lang="en-US" altLang="en-US" sz="1600" b="0" i="0" u="none" strike="noStrike" cap="none" normalizeH="0" baseline="0" dirty="0">
                <a:ln>
                  <a:noFill/>
                </a:ln>
                <a:solidFill>
                  <a:srgbClr val="A9B7C6"/>
                </a:solidFill>
                <a:effectLst/>
                <a:latin typeface="JetBrains Mono"/>
              </a:rPr>
            </a:br>
            <a:r>
              <a:rPr kumimoji="0" lang="en-US" altLang="en-US" sz="1600" b="0" i="0" u="none" strike="noStrike" cap="none" normalizeH="0" baseline="0" dirty="0">
                <a:ln>
                  <a:noFill/>
                </a:ln>
                <a:solidFill>
                  <a:srgbClr val="A9B7C6"/>
                </a:solidFill>
                <a:effectLst/>
                <a:latin typeface="JetBrains Mono"/>
              </a:rPr>
              <a:t>    </a:t>
            </a:r>
            <a:r>
              <a:rPr kumimoji="0" lang="en-US" altLang="en-US" sz="1600" b="0" i="0" u="none" strike="noStrike" cap="none" normalizeH="0" baseline="0" dirty="0">
                <a:ln>
                  <a:noFill/>
                </a:ln>
                <a:solidFill>
                  <a:srgbClr val="CC7832"/>
                </a:solidFill>
                <a:effectLst/>
                <a:latin typeface="JetBrains Mono"/>
              </a:rPr>
              <a:t>var </a:t>
            </a:r>
            <a:r>
              <a:rPr kumimoji="0" lang="en-US" altLang="en-US" sz="1600" b="0" i="0" u="none" strike="noStrike" cap="none" normalizeH="0" baseline="0" dirty="0">
                <a:ln>
                  <a:noFill/>
                </a:ln>
                <a:solidFill>
                  <a:srgbClr val="A9B7C6"/>
                </a:solidFill>
                <a:effectLst/>
                <a:latin typeface="JetBrains Mono"/>
              </a:rPr>
              <a:t>obj = </a:t>
            </a:r>
            <a:r>
              <a:rPr kumimoji="0" lang="en-US" altLang="en-US" sz="1600" b="0" i="0" u="none" strike="noStrike" cap="none" normalizeH="0" baseline="0" dirty="0">
                <a:ln>
                  <a:noFill/>
                </a:ln>
                <a:solidFill>
                  <a:srgbClr val="CC7832"/>
                </a:solidFill>
                <a:effectLst/>
                <a:latin typeface="JetBrains Mono"/>
              </a:rPr>
              <a:t>new </a:t>
            </a:r>
            <a:r>
              <a:rPr kumimoji="0" lang="en-US" altLang="en-US" sz="1600" b="0" i="0" u="none" strike="noStrike" cap="none" normalizeH="0" baseline="0" dirty="0" err="1">
                <a:ln>
                  <a:noFill/>
                </a:ln>
                <a:solidFill>
                  <a:srgbClr val="A9B7C6"/>
                </a:solidFill>
                <a:effectLst/>
                <a:latin typeface="JetBrains Mono"/>
              </a:rPr>
              <a:t>Clousre_feature</a:t>
            </a:r>
            <a:r>
              <a:rPr kumimoji="0" lang="en-US" altLang="en-US" sz="1600" b="0" i="0" u="none" strike="noStrike" cap="none" normalizeH="0" baseline="0" dirty="0">
                <a:ln>
                  <a:noFill/>
                </a:ln>
                <a:solidFill>
                  <a:srgbClr val="A9B7C6"/>
                </a:solidFill>
                <a:effectLst/>
                <a:latin typeface="JetBrains Mono"/>
              </a:rPr>
              <a:t>()</a:t>
            </a:r>
            <a:br>
              <a:rPr kumimoji="0" lang="en-US" altLang="en-US" sz="1600" b="0" i="0" u="none" strike="noStrike" cap="none" normalizeH="0" baseline="0" dirty="0">
                <a:ln>
                  <a:noFill/>
                </a:ln>
                <a:solidFill>
                  <a:srgbClr val="A9B7C6"/>
                </a:solidFill>
                <a:effectLst/>
                <a:latin typeface="JetBrains Mono"/>
              </a:rPr>
            </a:br>
            <a:r>
              <a:rPr kumimoji="0" lang="en-US" altLang="en-US" sz="1600" b="0" i="0" u="none" strike="noStrike" cap="none" normalizeH="0" baseline="0" dirty="0">
                <a:ln>
                  <a:noFill/>
                </a:ln>
                <a:solidFill>
                  <a:srgbClr val="A9B7C6"/>
                </a:solidFill>
                <a:effectLst/>
                <a:latin typeface="JetBrains Mono"/>
              </a:rPr>
              <a:t>    </a:t>
            </a:r>
            <a:r>
              <a:rPr kumimoji="0" lang="en-US" altLang="en-US" sz="1600" b="0" i="0" u="none" strike="noStrike" cap="none" normalizeH="0" baseline="0" dirty="0" err="1">
                <a:ln>
                  <a:noFill/>
                </a:ln>
                <a:solidFill>
                  <a:srgbClr val="A9B7C6"/>
                </a:solidFill>
                <a:effectLst/>
                <a:latin typeface="JetBrains Mono"/>
              </a:rPr>
              <a:t>obj.function_name</a:t>
            </a:r>
            <a:r>
              <a:rPr kumimoji="0" lang="en-US" altLang="en-US" sz="1600" b="0" i="0" u="none" strike="noStrike" cap="none" normalizeH="0" baseline="0" dirty="0">
                <a:ln>
                  <a:noFill/>
                </a:ln>
                <a:solidFill>
                  <a:srgbClr val="A9B7C6"/>
                </a:solidFill>
                <a:effectLst/>
                <a:latin typeface="JetBrains Mono"/>
              </a:rPr>
              <a:t>(</a:t>
            </a:r>
            <a:r>
              <a:rPr kumimoji="0" lang="en-US" altLang="en-US" sz="1600" b="0" i="0" u="none" strike="noStrike" cap="none" normalizeH="0" baseline="0" dirty="0">
                <a:ln>
                  <a:noFill/>
                </a:ln>
                <a:solidFill>
                  <a:srgbClr val="6897BB"/>
                </a:solidFill>
                <a:effectLst/>
                <a:latin typeface="JetBrains Mono"/>
              </a:rPr>
              <a:t>3</a:t>
            </a:r>
            <a:r>
              <a:rPr kumimoji="0" lang="en-US" altLang="en-US" sz="1600" b="0" i="0" u="none" strike="noStrike" cap="none" normalizeH="0" baseline="0" dirty="0">
                <a:ln>
                  <a:noFill/>
                </a:ln>
                <a:solidFill>
                  <a:srgbClr val="A9B7C6"/>
                </a:solidFill>
                <a:effectLst/>
                <a:latin typeface="JetBrains Mono"/>
              </a:rPr>
              <a:t>)</a:t>
            </a:r>
            <a:br>
              <a:rPr kumimoji="0" lang="en-US" altLang="en-US" sz="1600" b="0" i="0" u="none" strike="noStrike" cap="none" normalizeH="0" baseline="0" dirty="0">
                <a:ln>
                  <a:noFill/>
                </a:ln>
                <a:solidFill>
                  <a:srgbClr val="A9B7C6"/>
                </a:solidFill>
                <a:effectLst/>
                <a:latin typeface="JetBrains Mono"/>
              </a:rPr>
            </a:br>
            <a:r>
              <a:rPr kumimoji="0" lang="en-US" altLang="en-US" sz="1600" b="0" i="0" u="none" strike="noStrike" cap="none" normalizeH="0" baseline="0" dirty="0">
                <a:ln>
                  <a:noFill/>
                </a:ln>
                <a:solidFill>
                  <a:srgbClr val="A9B7C6"/>
                </a:solidFill>
                <a:effectLst/>
                <a:latin typeface="JetBrains Mono"/>
              </a:rPr>
              <a:t>  }</a:t>
            </a:r>
            <a:br>
              <a:rPr kumimoji="0" lang="en-US" altLang="en-US" sz="1600" b="0" i="0" u="none" strike="noStrike" cap="none" normalizeH="0" baseline="0" dirty="0">
                <a:ln>
                  <a:noFill/>
                </a:ln>
                <a:solidFill>
                  <a:srgbClr val="A9B7C6"/>
                </a:solidFill>
                <a:effectLst/>
                <a:latin typeface="JetBrains Mono"/>
              </a:rPr>
            </a:br>
            <a:br>
              <a:rPr kumimoji="0" lang="en-US" altLang="en-US" sz="1600" b="0" i="0" u="none" strike="noStrike" cap="none" normalizeH="0" baseline="0" dirty="0">
                <a:ln>
                  <a:noFill/>
                </a:ln>
                <a:solidFill>
                  <a:srgbClr val="A9B7C6"/>
                </a:solidFill>
                <a:effectLst/>
                <a:latin typeface="JetBrains Mono"/>
              </a:rPr>
            </a:br>
            <a:r>
              <a:rPr kumimoji="0" lang="en-US" altLang="en-US" sz="1600" b="0" i="0" u="none" strike="noStrike" cap="none" normalizeH="0" baseline="0" dirty="0">
                <a:ln>
                  <a:noFill/>
                </a:ln>
                <a:solidFill>
                  <a:srgbClr val="A9B7C6"/>
                </a:solidFill>
                <a:effectLst/>
                <a:latin typeface="JetBrains Mono"/>
              </a:rPr>
              <a:t>}</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
        <p:nvSpPr>
          <p:cNvPr id="7" name="TextBox 6">
            <a:extLst>
              <a:ext uri="{FF2B5EF4-FFF2-40B4-BE49-F238E27FC236}">
                <a16:creationId xmlns:a16="http://schemas.microsoft.com/office/drawing/2014/main" id="{BC324EF2-0CEF-4313-8FAB-F41CA2F3CB3A}"/>
              </a:ext>
            </a:extLst>
          </p:cNvPr>
          <p:cNvSpPr txBox="1"/>
          <p:nvPr/>
        </p:nvSpPr>
        <p:spPr>
          <a:xfrm>
            <a:off x="4012708" y="1090993"/>
            <a:ext cx="4962616" cy="2031325"/>
          </a:xfrm>
          <a:prstGeom prst="rect">
            <a:avLst/>
          </a:prstGeom>
          <a:noFill/>
        </p:spPr>
        <p:txBody>
          <a:bodyPr wrap="square">
            <a:spAutoFit/>
          </a:bodyPr>
          <a:lstStyle/>
          <a:p>
            <a:r>
              <a:rPr lang="en-US" b="0" i="0" dirty="0">
                <a:solidFill>
                  <a:srgbClr val="373E3F"/>
                </a:solidFill>
                <a:effectLst/>
                <a:latin typeface="-apple-system"/>
              </a:rPr>
              <a:t>Scala closures are functions whose return value is dependent on one or more free variables declared outside the closure function. Neither of these free variables is defined in the function nor is it used as a parameter, nor is it bound to a function with valid values. Based on the values of the most recent free variables, the closing function is evaluated. </a:t>
            </a:r>
            <a:endParaRPr lang="en-IN" dirty="0"/>
          </a:p>
        </p:txBody>
      </p:sp>
    </p:spTree>
    <p:extLst>
      <p:ext uri="{BB962C8B-B14F-4D97-AF65-F5344CB8AC3E}">
        <p14:creationId xmlns:p14="http://schemas.microsoft.com/office/powerpoint/2010/main" val="359741050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B96025D-2EFF-4E4F-9CA3-092F4D28CBAB}"/>
              </a:ext>
            </a:extLst>
          </p:cNvPr>
          <p:cNvSpPr txBox="1"/>
          <p:nvPr/>
        </p:nvSpPr>
        <p:spPr>
          <a:xfrm>
            <a:off x="75460" y="281411"/>
            <a:ext cx="1939771" cy="369332"/>
          </a:xfrm>
          <a:prstGeom prst="rect">
            <a:avLst/>
          </a:prstGeom>
          <a:noFill/>
        </p:spPr>
        <p:txBody>
          <a:bodyPr wrap="square">
            <a:spAutoFit/>
          </a:bodyPr>
          <a:lstStyle/>
          <a:p>
            <a:pPr algn="l"/>
            <a:r>
              <a:rPr lang="en-IN" b="1" i="0" dirty="0">
                <a:solidFill>
                  <a:srgbClr val="FF0000"/>
                </a:solidFill>
                <a:effectLst/>
                <a:latin typeface="-apple-system"/>
              </a:rPr>
              <a:t>Traits in Scala</a:t>
            </a:r>
          </a:p>
        </p:txBody>
      </p:sp>
      <p:sp>
        <p:nvSpPr>
          <p:cNvPr id="5" name="TextBox 4">
            <a:extLst>
              <a:ext uri="{FF2B5EF4-FFF2-40B4-BE49-F238E27FC236}">
                <a16:creationId xmlns:a16="http://schemas.microsoft.com/office/drawing/2014/main" id="{476F7620-A50D-4860-9255-B910EF60773A}"/>
              </a:ext>
            </a:extLst>
          </p:cNvPr>
          <p:cNvSpPr txBox="1"/>
          <p:nvPr/>
        </p:nvSpPr>
        <p:spPr>
          <a:xfrm>
            <a:off x="3275860" y="281411"/>
            <a:ext cx="5792680" cy="3139321"/>
          </a:xfrm>
          <a:prstGeom prst="rect">
            <a:avLst/>
          </a:prstGeom>
          <a:noFill/>
        </p:spPr>
        <p:txBody>
          <a:bodyPr wrap="square">
            <a:spAutoFit/>
          </a:bodyPr>
          <a:lstStyle/>
          <a:p>
            <a:r>
              <a:rPr lang="en-US" b="0" i="0" dirty="0">
                <a:solidFill>
                  <a:srgbClr val="373E3F"/>
                </a:solidFill>
                <a:effectLst/>
                <a:latin typeface="-apple-system"/>
              </a:rPr>
              <a:t>The concept of traits is similar to an interface in Java, but they are even more powerful since they let you implement members. It is composed of both abstract and non-abstract methods, and it features a wide range of fields as its members. Traits can either contain all abstract methods or a mixture of abstract and non-abstract methods. In computing, a trait is defined as a unit that encapsulates the method and its variables or fields. Furthermore, Scala allows partial implementation of traits, but no constructor parameters may be included in traits. To create traits, use the trait keyword. </a:t>
            </a:r>
            <a:endParaRPr lang="en-IN" dirty="0"/>
          </a:p>
        </p:txBody>
      </p:sp>
    </p:spTree>
    <p:extLst>
      <p:ext uri="{BB962C8B-B14F-4D97-AF65-F5344CB8AC3E}">
        <p14:creationId xmlns:p14="http://schemas.microsoft.com/office/powerpoint/2010/main" val="131771334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A070296-9A83-4406-B0F6-8B443C469F98}"/>
              </a:ext>
            </a:extLst>
          </p:cNvPr>
          <p:cNvSpPr txBox="1"/>
          <p:nvPr/>
        </p:nvSpPr>
        <p:spPr>
          <a:xfrm>
            <a:off x="794550" y="393161"/>
            <a:ext cx="6103400" cy="6340197"/>
          </a:xfrm>
          <a:prstGeom prst="rect">
            <a:avLst/>
          </a:prstGeom>
          <a:noFill/>
        </p:spPr>
        <p:txBody>
          <a:bodyPr wrap="square">
            <a:spAutoFit/>
          </a:bodyPr>
          <a:lstStyle/>
          <a:p>
            <a:r>
              <a:rPr lang="en-IN" sz="1400" b="1" i="0" dirty="0">
                <a:solidFill>
                  <a:srgbClr val="444444"/>
                </a:solidFill>
                <a:effectLst/>
                <a:latin typeface="Courier New" panose="02070309020205020404" pitchFamily="49" charset="0"/>
              </a:rPr>
              <a:t>trait</a:t>
            </a:r>
            <a:r>
              <a:rPr lang="en-IN" sz="1400" b="0" i="0" dirty="0">
                <a:solidFill>
                  <a:srgbClr val="444444"/>
                </a:solidFill>
                <a:effectLst/>
                <a:latin typeface="Courier New" panose="02070309020205020404" pitchFamily="49" charset="0"/>
              </a:rPr>
              <a:t> </a:t>
            </a:r>
            <a:r>
              <a:rPr lang="en-IN" sz="1400" b="1" i="0" dirty="0" err="1">
                <a:solidFill>
                  <a:srgbClr val="880000"/>
                </a:solidFill>
                <a:effectLst/>
                <a:latin typeface="Courier New" panose="02070309020205020404" pitchFamily="49" charset="0"/>
              </a:rPr>
              <a:t>MyCompany</a:t>
            </a:r>
            <a:r>
              <a:rPr lang="en-IN" sz="1400" b="0" i="0" dirty="0">
                <a:solidFill>
                  <a:srgbClr val="444444"/>
                </a:solidFill>
                <a:effectLst/>
                <a:latin typeface="Courier New" panose="02070309020205020404" pitchFamily="49" charset="0"/>
              </a:rPr>
              <a:t> </a:t>
            </a:r>
          </a:p>
          <a:p>
            <a:r>
              <a:rPr lang="en-IN" sz="1400" b="0" i="0" dirty="0">
                <a:solidFill>
                  <a:srgbClr val="444444"/>
                </a:solidFill>
                <a:effectLst/>
                <a:latin typeface="Courier New" panose="02070309020205020404" pitchFamily="49" charset="0"/>
              </a:rPr>
              <a:t>{ </a:t>
            </a:r>
          </a:p>
          <a:p>
            <a:r>
              <a:rPr lang="en-IN" sz="1400" b="1" i="0" dirty="0">
                <a:solidFill>
                  <a:srgbClr val="444444"/>
                </a:solidFill>
                <a:effectLst/>
                <a:latin typeface="Courier New" panose="02070309020205020404" pitchFamily="49" charset="0"/>
              </a:rPr>
              <a:t>def</a:t>
            </a:r>
            <a:r>
              <a:rPr lang="en-IN" sz="1400" b="0" i="0" dirty="0">
                <a:solidFill>
                  <a:srgbClr val="444444"/>
                </a:solidFill>
                <a:effectLst/>
                <a:latin typeface="Courier New" panose="02070309020205020404" pitchFamily="49" charset="0"/>
              </a:rPr>
              <a:t> </a:t>
            </a:r>
            <a:r>
              <a:rPr lang="en-IN" sz="1400" b="1" i="0" dirty="0">
                <a:solidFill>
                  <a:srgbClr val="880000"/>
                </a:solidFill>
                <a:effectLst/>
                <a:latin typeface="Courier New" panose="02070309020205020404" pitchFamily="49" charset="0"/>
              </a:rPr>
              <a:t>company</a:t>
            </a:r>
            <a:r>
              <a:rPr lang="en-IN" sz="1400" b="0" i="0" dirty="0">
                <a:solidFill>
                  <a:srgbClr val="444444"/>
                </a:solidFill>
                <a:effectLst/>
                <a:latin typeface="Courier New" panose="02070309020205020404" pitchFamily="49" charset="0"/>
              </a:rPr>
              <a:t> </a:t>
            </a:r>
          </a:p>
          <a:p>
            <a:r>
              <a:rPr lang="en-IN" sz="1400" b="1" i="0" dirty="0">
                <a:solidFill>
                  <a:srgbClr val="444444"/>
                </a:solidFill>
                <a:effectLst/>
                <a:latin typeface="Courier New" panose="02070309020205020404" pitchFamily="49" charset="0"/>
              </a:rPr>
              <a:t>def</a:t>
            </a:r>
            <a:r>
              <a:rPr lang="en-IN" sz="1400" b="0" i="0" dirty="0">
                <a:solidFill>
                  <a:srgbClr val="444444"/>
                </a:solidFill>
                <a:effectLst/>
                <a:latin typeface="Courier New" panose="02070309020205020404" pitchFamily="49" charset="0"/>
              </a:rPr>
              <a:t> </a:t>
            </a:r>
            <a:r>
              <a:rPr lang="en-IN" sz="1400" b="1" i="0" dirty="0">
                <a:solidFill>
                  <a:srgbClr val="880000"/>
                </a:solidFill>
                <a:effectLst/>
                <a:latin typeface="Courier New" panose="02070309020205020404" pitchFamily="49" charset="0"/>
              </a:rPr>
              <a:t>position</a:t>
            </a:r>
          </a:p>
          <a:p>
            <a:r>
              <a:rPr lang="en-IN" sz="1400" b="0" i="0" dirty="0">
                <a:solidFill>
                  <a:srgbClr val="444444"/>
                </a:solidFill>
                <a:effectLst/>
                <a:latin typeface="Courier New" panose="02070309020205020404" pitchFamily="49" charset="0"/>
              </a:rPr>
              <a:t>}</a:t>
            </a:r>
          </a:p>
          <a:p>
            <a:r>
              <a:rPr lang="en-IN" sz="1400" b="0" i="0" dirty="0">
                <a:solidFill>
                  <a:srgbClr val="444444"/>
                </a:solidFill>
                <a:effectLst/>
                <a:latin typeface="Courier New" panose="02070309020205020404" pitchFamily="49" charset="0"/>
              </a:rPr>
              <a:t> </a:t>
            </a:r>
            <a:r>
              <a:rPr lang="en-IN" sz="1400" b="1" i="0" dirty="0">
                <a:solidFill>
                  <a:srgbClr val="444444"/>
                </a:solidFill>
                <a:effectLst/>
                <a:latin typeface="Courier New" panose="02070309020205020404" pitchFamily="49" charset="0"/>
              </a:rPr>
              <a:t>class</a:t>
            </a:r>
            <a:r>
              <a:rPr lang="en-IN" sz="1400" b="0" i="0" dirty="0">
                <a:solidFill>
                  <a:srgbClr val="444444"/>
                </a:solidFill>
                <a:effectLst/>
                <a:latin typeface="Courier New" panose="02070309020205020404" pitchFamily="49" charset="0"/>
              </a:rPr>
              <a:t> </a:t>
            </a:r>
            <a:r>
              <a:rPr lang="en-IN" sz="1400" b="1" i="0" dirty="0" err="1">
                <a:solidFill>
                  <a:srgbClr val="880000"/>
                </a:solidFill>
                <a:effectLst/>
                <a:latin typeface="Courier New" panose="02070309020205020404" pitchFamily="49" charset="0"/>
              </a:rPr>
              <a:t>MyClass</a:t>
            </a:r>
            <a:r>
              <a:rPr lang="en-IN" sz="1400" b="0" i="0" dirty="0">
                <a:solidFill>
                  <a:srgbClr val="444444"/>
                </a:solidFill>
                <a:effectLst/>
                <a:latin typeface="Courier New" panose="02070309020205020404" pitchFamily="49" charset="0"/>
              </a:rPr>
              <a:t> </a:t>
            </a:r>
            <a:r>
              <a:rPr lang="en-IN" sz="1400" b="1" i="0" dirty="0">
                <a:solidFill>
                  <a:srgbClr val="444444"/>
                </a:solidFill>
                <a:effectLst/>
                <a:latin typeface="Courier New" panose="02070309020205020404" pitchFamily="49" charset="0"/>
              </a:rPr>
              <a:t>extends</a:t>
            </a:r>
            <a:r>
              <a:rPr lang="en-IN" sz="1400" b="0" i="0" dirty="0">
                <a:solidFill>
                  <a:srgbClr val="444444"/>
                </a:solidFill>
                <a:effectLst/>
                <a:latin typeface="Courier New" panose="02070309020205020404" pitchFamily="49" charset="0"/>
              </a:rPr>
              <a:t> </a:t>
            </a:r>
            <a:r>
              <a:rPr lang="en-IN" sz="1400" b="1" i="0" dirty="0" err="1">
                <a:solidFill>
                  <a:srgbClr val="880000"/>
                </a:solidFill>
                <a:effectLst/>
                <a:latin typeface="Courier New" panose="02070309020205020404" pitchFamily="49" charset="0"/>
              </a:rPr>
              <a:t>MyCompany</a:t>
            </a:r>
            <a:r>
              <a:rPr lang="en-IN" sz="1400" b="0" i="0" dirty="0">
                <a:solidFill>
                  <a:srgbClr val="444444"/>
                </a:solidFill>
                <a:effectLst/>
                <a:latin typeface="Courier New" panose="02070309020205020404" pitchFamily="49" charset="0"/>
              </a:rPr>
              <a:t> </a:t>
            </a:r>
          </a:p>
          <a:p>
            <a:r>
              <a:rPr lang="en-IN" sz="1400" b="0" i="0" dirty="0">
                <a:solidFill>
                  <a:srgbClr val="444444"/>
                </a:solidFill>
                <a:effectLst/>
                <a:latin typeface="Courier New" panose="02070309020205020404" pitchFamily="49" charset="0"/>
              </a:rPr>
              <a:t>{ </a:t>
            </a:r>
          </a:p>
          <a:p>
            <a:r>
              <a:rPr lang="en-IN" sz="1400" b="1" i="0" dirty="0">
                <a:solidFill>
                  <a:srgbClr val="444444"/>
                </a:solidFill>
                <a:effectLst/>
                <a:latin typeface="Courier New" panose="02070309020205020404" pitchFamily="49" charset="0"/>
              </a:rPr>
              <a:t>def</a:t>
            </a:r>
            <a:r>
              <a:rPr lang="en-IN" sz="1400" b="0" i="0" dirty="0">
                <a:solidFill>
                  <a:srgbClr val="444444"/>
                </a:solidFill>
                <a:effectLst/>
                <a:latin typeface="Courier New" panose="02070309020205020404" pitchFamily="49" charset="0"/>
              </a:rPr>
              <a:t> </a:t>
            </a:r>
            <a:r>
              <a:rPr lang="en-IN" sz="1400" b="1" i="0" dirty="0">
                <a:solidFill>
                  <a:srgbClr val="880000"/>
                </a:solidFill>
                <a:effectLst/>
                <a:latin typeface="Courier New" panose="02070309020205020404" pitchFamily="49" charset="0"/>
              </a:rPr>
              <a:t>company</a:t>
            </a:r>
            <a:r>
              <a:rPr lang="en-IN" sz="1400" b="0" i="0" dirty="0">
                <a:solidFill>
                  <a:srgbClr val="444444"/>
                </a:solidFill>
                <a:effectLst/>
                <a:latin typeface="Courier New" panose="02070309020205020404" pitchFamily="49" charset="0"/>
              </a:rPr>
              <a:t>() </a:t>
            </a:r>
          </a:p>
          <a:p>
            <a:r>
              <a:rPr lang="en-IN" sz="1400" b="0" i="0" dirty="0">
                <a:solidFill>
                  <a:srgbClr val="444444"/>
                </a:solidFill>
                <a:effectLst/>
                <a:latin typeface="Courier New" panose="02070309020205020404" pitchFamily="49" charset="0"/>
              </a:rPr>
              <a:t>{ </a:t>
            </a:r>
          </a:p>
          <a:p>
            <a:r>
              <a:rPr lang="en-IN" sz="1400" b="0" i="0" dirty="0" err="1">
                <a:solidFill>
                  <a:srgbClr val="444444"/>
                </a:solidFill>
                <a:effectLst/>
                <a:latin typeface="Courier New" panose="02070309020205020404" pitchFamily="49" charset="0"/>
              </a:rPr>
              <a:t>println</a:t>
            </a:r>
            <a:r>
              <a:rPr lang="en-IN" sz="1400" b="0" i="0" dirty="0">
                <a:solidFill>
                  <a:srgbClr val="444444"/>
                </a:solidFill>
                <a:effectLst/>
                <a:latin typeface="Courier New" panose="02070309020205020404" pitchFamily="49" charset="0"/>
              </a:rPr>
              <a:t>(</a:t>
            </a:r>
            <a:r>
              <a:rPr lang="en-IN" sz="1400" b="0" i="0" dirty="0">
                <a:solidFill>
                  <a:srgbClr val="880000"/>
                </a:solidFill>
                <a:effectLst/>
                <a:latin typeface="Courier New" panose="02070309020205020404" pitchFamily="49" charset="0"/>
              </a:rPr>
              <a:t>"Company: </a:t>
            </a:r>
            <a:r>
              <a:rPr lang="en-IN" sz="1400" b="0" i="0" dirty="0" err="1">
                <a:solidFill>
                  <a:srgbClr val="880000"/>
                </a:solidFill>
                <a:effectLst/>
                <a:latin typeface="Courier New" panose="02070309020205020404" pitchFamily="49" charset="0"/>
              </a:rPr>
              <a:t>InterviewBit</a:t>
            </a:r>
            <a:r>
              <a:rPr lang="en-IN" sz="1400" b="0" i="0" dirty="0">
                <a:solidFill>
                  <a:srgbClr val="880000"/>
                </a:solidFill>
                <a:effectLst/>
                <a:latin typeface="Courier New" panose="02070309020205020404" pitchFamily="49" charset="0"/>
              </a:rPr>
              <a:t>"</a:t>
            </a:r>
            <a:r>
              <a:rPr lang="en-IN" sz="1400" b="0" i="0" dirty="0">
                <a:solidFill>
                  <a:srgbClr val="444444"/>
                </a:solidFill>
                <a:effectLst/>
                <a:latin typeface="Courier New" panose="02070309020205020404" pitchFamily="49" charset="0"/>
              </a:rPr>
              <a:t>)</a:t>
            </a:r>
          </a:p>
          <a:p>
            <a:r>
              <a:rPr lang="en-IN" sz="1400" b="0" i="0" dirty="0">
                <a:solidFill>
                  <a:srgbClr val="444444"/>
                </a:solidFill>
                <a:effectLst/>
                <a:latin typeface="Courier New" panose="02070309020205020404" pitchFamily="49" charset="0"/>
              </a:rPr>
              <a:t> } </a:t>
            </a:r>
          </a:p>
          <a:p>
            <a:r>
              <a:rPr lang="en-IN" sz="1400" b="1" i="0" dirty="0">
                <a:solidFill>
                  <a:srgbClr val="444444"/>
                </a:solidFill>
                <a:effectLst/>
                <a:latin typeface="Courier New" panose="02070309020205020404" pitchFamily="49" charset="0"/>
              </a:rPr>
              <a:t>def</a:t>
            </a:r>
            <a:r>
              <a:rPr lang="en-IN" sz="1400" b="0" i="0" dirty="0">
                <a:solidFill>
                  <a:srgbClr val="444444"/>
                </a:solidFill>
                <a:effectLst/>
                <a:latin typeface="Courier New" panose="02070309020205020404" pitchFamily="49" charset="0"/>
              </a:rPr>
              <a:t> </a:t>
            </a:r>
            <a:r>
              <a:rPr lang="en-IN" sz="1400" b="1" i="0" dirty="0">
                <a:solidFill>
                  <a:srgbClr val="880000"/>
                </a:solidFill>
                <a:effectLst/>
                <a:latin typeface="Courier New" panose="02070309020205020404" pitchFamily="49" charset="0"/>
              </a:rPr>
              <a:t>position</a:t>
            </a:r>
            <a:r>
              <a:rPr lang="en-IN" sz="1400" b="0" i="0" dirty="0">
                <a:solidFill>
                  <a:srgbClr val="444444"/>
                </a:solidFill>
                <a:effectLst/>
                <a:latin typeface="Courier New" panose="02070309020205020404" pitchFamily="49" charset="0"/>
              </a:rPr>
              <a:t>() </a:t>
            </a:r>
          </a:p>
          <a:p>
            <a:r>
              <a:rPr lang="en-IN" sz="1400" b="0" i="0" dirty="0">
                <a:solidFill>
                  <a:srgbClr val="444444"/>
                </a:solidFill>
                <a:effectLst/>
                <a:latin typeface="Courier New" panose="02070309020205020404" pitchFamily="49" charset="0"/>
              </a:rPr>
              <a:t>{ </a:t>
            </a:r>
          </a:p>
          <a:p>
            <a:r>
              <a:rPr lang="en-IN" sz="1400" b="0" i="0" dirty="0" err="1">
                <a:solidFill>
                  <a:srgbClr val="444444"/>
                </a:solidFill>
                <a:effectLst/>
                <a:latin typeface="Courier New" panose="02070309020205020404" pitchFamily="49" charset="0"/>
              </a:rPr>
              <a:t>println</a:t>
            </a:r>
            <a:r>
              <a:rPr lang="en-IN" sz="1400" b="0" i="0" dirty="0">
                <a:solidFill>
                  <a:srgbClr val="444444"/>
                </a:solidFill>
                <a:effectLst/>
                <a:latin typeface="Courier New" panose="02070309020205020404" pitchFamily="49" charset="0"/>
              </a:rPr>
              <a:t>(</a:t>
            </a:r>
            <a:r>
              <a:rPr lang="en-IN" sz="1400" b="0" i="0" dirty="0">
                <a:solidFill>
                  <a:srgbClr val="880000"/>
                </a:solidFill>
                <a:effectLst/>
                <a:latin typeface="Courier New" panose="02070309020205020404" pitchFamily="49" charset="0"/>
              </a:rPr>
              <a:t>"Position: </a:t>
            </a:r>
            <a:r>
              <a:rPr lang="en-IN" sz="1400" b="0" i="0" dirty="0" err="1">
                <a:solidFill>
                  <a:srgbClr val="880000"/>
                </a:solidFill>
                <a:effectLst/>
                <a:latin typeface="Courier New" panose="02070309020205020404" pitchFamily="49" charset="0"/>
              </a:rPr>
              <a:t>SoftwareDeveloper</a:t>
            </a:r>
            <a:r>
              <a:rPr lang="en-IN" sz="1400" b="0" i="0" dirty="0">
                <a:solidFill>
                  <a:srgbClr val="880000"/>
                </a:solidFill>
                <a:effectLst/>
                <a:latin typeface="Courier New" panose="02070309020205020404" pitchFamily="49" charset="0"/>
              </a:rPr>
              <a:t>"</a:t>
            </a:r>
            <a:r>
              <a:rPr lang="en-IN" sz="1400" b="0" i="0" dirty="0">
                <a:solidFill>
                  <a:srgbClr val="444444"/>
                </a:solidFill>
                <a:effectLst/>
                <a:latin typeface="Courier New" panose="02070309020205020404" pitchFamily="49" charset="0"/>
              </a:rPr>
              <a:t>)</a:t>
            </a:r>
          </a:p>
          <a:p>
            <a:r>
              <a:rPr lang="en-IN" sz="1400" b="0" i="0" dirty="0">
                <a:solidFill>
                  <a:srgbClr val="444444"/>
                </a:solidFill>
                <a:effectLst/>
                <a:latin typeface="Courier New" panose="02070309020205020404" pitchFamily="49" charset="0"/>
              </a:rPr>
              <a:t>} </a:t>
            </a:r>
          </a:p>
          <a:p>
            <a:r>
              <a:rPr lang="en-IN" sz="1400" b="1" i="0" dirty="0">
                <a:solidFill>
                  <a:srgbClr val="444444"/>
                </a:solidFill>
                <a:effectLst/>
                <a:latin typeface="Courier New" panose="02070309020205020404" pitchFamily="49" charset="0"/>
              </a:rPr>
              <a:t>def</a:t>
            </a:r>
            <a:r>
              <a:rPr lang="en-IN" sz="1400" b="0" i="0" dirty="0">
                <a:solidFill>
                  <a:srgbClr val="444444"/>
                </a:solidFill>
                <a:effectLst/>
                <a:latin typeface="Courier New" panose="02070309020205020404" pitchFamily="49" charset="0"/>
              </a:rPr>
              <a:t> </a:t>
            </a:r>
            <a:r>
              <a:rPr lang="en-IN" sz="1400" b="1" i="0" dirty="0">
                <a:solidFill>
                  <a:srgbClr val="880000"/>
                </a:solidFill>
                <a:effectLst/>
                <a:latin typeface="Courier New" panose="02070309020205020404" pitchFamily="49" charset="0"/>
              </a:rPr>
              <a:t>employee</a:t>
            </a:r>
            <a:r>
              <a:rPr lang="en-IN" sz="1400" b="0" i="0" dirty="0">
                <a:solidFill>
                  <a:srgbClr val="444444"/>
                </a:solidFill>
                <a:effectLst/>
                <a:latin typeface="Courier New" panose="02070309020205020404" pitchFamily="49" charset="0"/>
              </a:rPr>
              <a:t>() </a:t>
            </a:r>
            <a:r>
              <a:rPr lang="en-IN" sz="1400" b="0" i="0" dirty="0">
                <a:solidFill>
                  <a:srgbClr val="888888"/>
                </a:solidFill>
                <a:effectLst/>
                <a:latin typeface="Courier New" panose="02070309020205020404" pitchFamily="49" charset="0"/>
              </a:rPr>
              <a:t>//Implementation of class method </a:t>
            </a:r>
          </a:p>
          <a:p>
            <a:r>
              <a:rPr lang="en-IN" sz="1400" b="0" i="0" dirty="0">
                <a:solidFill>
                  <a:srgbClr val="444444"/>
                </a:solidFill>
                <a:effectLst/>
                <a:latin typeface="Courier New" panose="02070309020205020404" pitchFamily="49" charset="0"/>
              </a:rPr>
              <a:t>{ </a:t>
            </a:r>
          </a:p>
          <a:p>
            <a:r>
              <a:rPr lang="en-IN" sz="1400" b="0" i="0" dirty="0" err="1">
                <a:solidFill>
                  <a:srgbClr val="444444"/>
                </a:solidFill>
                <a:effectLst/>
                <a:latin typeface="Courier New" panose="02070309020205020404" pitchFamily="49" charset="0"/>
              </a:rPr>
              <a:t>println</a:t>
            </a:r>
            <a:r>
              <a:rPr lang="en-IN" sz="1400" b="0" i="0" dirty="0">
                <a:solidFill>
                  <a:srgbClr val="444444"/>
                </a:solidFill>
                <a:effectLst/>
                <a:latin typeface="Courier New" panose="02070309020205020404" pitchFamily="49" charset="0"/>
              </a:rPr>
              <a:t>(</a:t>
            </a:r>
            <a:r>
              <a:rPr lang="en-IN" sz="1400" b="0" i="0" dirty="0">
                <a:solidFill>
                  <a:srgbClr val="880000"/>
                </a:solidFill>
                <a:effectLst/>
                <a:latin typeface="Courier New" panose="02070309020205020404" pitchFamily="49" charset="0"/>
              </a:rPr>
              <a:t>"Employee: Aarav"</a:t>
            </a:r>
            <a:r>
              <a:rPr lang="en-IN" sz="1400" b="0" i="0" dirty="0">
                <a:solidFill>
                  <a:srgbClr val="444444"/>
                </a:solidFill>
                <a:effectLst/>
                <a:latin typeface="Courier New" panose="02070309020205020404" pitchFamily="49" charset="0"/>
              </a:rPr>
              <a:t>)</a:t>
            </a:r>
          </a:p>
          <a:p>
            <a:r>
              <a:rPr lang="en-IN" sz="1400" b="0" i="0" dirty="0">
                <a:solidFill>
                  <a:srgbClr val="444444"/>
                </a:solidFill>
                <a:effectLst/>
                <a:latin typeface="Courier New" panose="02070309020205020404" pitchFamily="49" charset="0"/>
              </a:rPr>
              <a:t>} </a:t>
            </a:r>
          </a:p>
          <a:p>
            <a:r>
              <a:rPr lang="en-IN" sz="1400" b="0" i="0" dirty="0">
                <a:solidFill>
                  <a:srgbClr val="444444"/>
                </a:solidFill>
                <a:effectLst/>
                <a:latin typeface="Courier New" panose="02070309020205020404" pitchFamily="49" charset="0"/>
              </a:rPr>
              <a:t>} </a:t>
            </a:r>
          </a:p>
          <a:p>
            <a:r>
              <a:rPr lang="en-IN" sz="1400" b="1" i="0" dirty="0">
                <a:solidFill>
                  <a:srgbClr val="444444"/>
                </a:solidFill>
                <a:effectLst/>
                <a:latin typeface="Courier New" panose="02070309020205020404" pitchFamily="49" charset="0"/>
              </a:rPr>
              <a:t>object</a:t>
            </a:r>
            <a:r>
              <a:rPr lang="en-IN" sz="1400" b="0" i="0" dirty="0">
                <a:solidFill>
                  <a:srgbClr val="444444"/>
                </a:solidFill>
                <a:effectLst/>
                <a:latin typeface="Courier New" panose="02070309020205020404" pitchFamily="49" charset="0"/>
              </a:rPr>
              <a:t> </a:t>
            </a:r>
            <a:r>
              <a:rPr lang="en-IN" sz="1400" b="1" i="0" dirty="0">
                <a:solidFill>
                  <a:srgbClr val="880000"/>
                </a:solidFill>
                <a:effectLst/>
                <a:latin typeface="Courier New" panose="02070309020205020404" pitchFamily="49" charset="0"/>
              </a:rPr>
              <a:t>Main</a:t>
            </a:r>
            <a:r>
              <a:rPr lang="en-IN" sz="1400" b="0" i="0" dirty="0">
                <a:solidFill>
                  <a:srgbClr val="444444"/>
                </a:solidFill>
                <a:effectLst/>
                <a:latin typeface="Courier New" panose="02070309020205020404" pitchFamily="49" charset="0"/>
              </a:rPr>
              <a:t> </a:t>
            </a:r>
          </a:p>
          <a:p>
            <a:r>
              <a:rPr lang="en-IN" sz="1400" b="0" i="0" dirty="0">
                <a:solidFill>
                  <a:srgbClr val="444444"/>
                </a:solidFill>
                <a:effectLst/>
                <a:latin typeface="Courier New" panose="02070309020205020404" pitchFamily="49" charset="0"/>
              </a:rPr>
              <a:t>{ </a:t>
            </a:r>
          </a:p>
          <a:p>
            <a:r>
              <a:rPr lang="en-IN" sz="1400" b="1" i="0" dirty="0">
                <a:solidFill>
                  <a:srgbClr val="444444"/>
                </a:solidFill>
                <a:effectLst/>
                <a:latin typeface="Courier New" panose="02070309020205020404" pitchFamily="49" charset="0"/>
              </a:rPr>
              <a:t>def</a:t>
            </a:r>
            <a:r>
              <a:rPr lang="en-IN" sz="1400" b="0" i="0" dirty="0">
                <a:solidFill>
                  <a:srgbClr val="444444"/>
                </a:solidFill>
                <a:effectLst/>
                <a:latin typeface="Courier New" panose="02070309020205020404" pitchFamily="49" charset="0"/>
              </a:rPr>
              <a:t> </a:t>
            </a:r>
            <a:r>
              <a:rPr lang="en-IN" sz="1400" b="1" i="0" dirty="0">
                <a:solidFill>
                  <a:srgbClr val="880000"/>
                </a:solidFill>
                <a:effectLst/>
                <a:latin typeface="Courier New" panose="02070309020205020404" pitchFamily="49" charset="0"/>
              </a:rPr>
              <a:t>main</a:t>
            </a:r>
            <a:r>
              <a:rPr lang="en-IN" sz="1400" b="0" i="0" dirty="0">
                <a:solidFill>
                  <a:srgbClr val="444444"/>
                </a:solidFill>
                <a:effectLst/>
                <a:latin typeface="Courier New" panose="02070309020205020404" pitchFamily="49" charset="0"/>
              </a:rPr>
              <a:t>(</a:t>
            </a:r>
            <a:r>
              <a:rPr lang="en-IN" sz="1400" b="0" i="0" dirty="0" err="1">
                <a:solidFill>
                  <a:srgbClr val="444444"/>
                </a:solidFill>
                <a:effectLst/>
                <a:latin typeface="Courier New" panose="02070309020205020404" pitchFamily="49" charset="0"/>
              </a:rPr>
              <a:t>args</a:t>
            </a:r>
            <a:r>
              <a:rPr lang="en-IN" sz="1400" b="0" i="0" dirty="0">
                <a:solidFill>
                  <a:srgbClr val="444444"/>
                </a:solidFill>
                <a:effectLst/>
                <a:latin typeface="Courier New" panose="02070309020205020404" pitchFamily="49" charset="0"/>
              </a:rPr>
              <a:t>: </a:t>
            </a:r>
            <a:r>
              <a:rPr lang="en-IN" sz="1400" b="0" i="0" dirty="0">
                <a:solidFill>
                  <a:srgbClr val="880000"/>
                </a:solidFill>
                <a:effectLst/>
                <a:latin typeface="Courier New" panose="02070309020205020404" pitchFamily="49" charset="0"/>
              </a:rPr>
              <a:t>Array</a:t>
            </a:r>
            <a:r>
              <a:rPr lang="en-IN" sz="1400" b="0" i="0" dirty="0">
                <a:solidFill>
                  <a:srgbClr val="444444"/>
                </a:solidFill>
                <a:effectLst/>
                <a:latin typeface="Courier New" panose="02070309020205020404" pitchFamily="49" charset="0"/>
              </a:rPr>
              <a:t>[</a:t>
            </a:r>
            <a:r>
              <a:rPr lang="en-IN" sz="1400" b="0" i="0" dirty="0">
                <a:solidFill>
                  <a:srgbClr val="880000"/>
                </a:solidFill>
                <a:effectLst/>
                <a:latin typeface="Courier New" panose="02070309020205020404" pitchFamily="49" charset="0"/>
              </a:rPr>
              <a:t>String</a:t>
            </a:r>
            <a:r>
              <a:rPr lang="en-IN" sz="1400" b="0" i="0" dirty="0">
                <a:solidFill>
                  <a:srgbClr val="444444"/>
                </a:solidFill>
                <a:effectLst/>
                <a:latin typeface="Courier New" panose="02070309020205020404" pitchFamily="49" charset="0"/>
              </a:rPr>
              <a:t>])</a:t>
            </a:r>
          </a:p>
          <a:p>
            <a:r>
              <a:rPr lang="en-IN" sz="1400" b="0" i="0" dirty="0">
                <a:solidFill>
                  <a:srgbClr val="444444"/>
                </a:solidFill>
                <a:effectLst/>
                <a:latin typeface="Courier New" panose="02070309020205020404" pitchFamily="49" charset="0"/>
              </a:rPr>
              <a:t> {</a:t>
            </a:r>
          </a:p>
          <a:p>
            <a:r>
              <a:rPr lang="en-IN" sz="1400" b="0" i="0" dirty="0">
                <a:solidFill>
                  <a:srgbClr val="444444"/>
                </a:solidFill>
                <a:effectLst/>
                <a:latin typeface="Courier New" panose="02070309020205020404" pitchFamily="49" charset="0"/>
              </a:rPr>
              <a:t> </a:t>
            </a:r>
            <a:r>
              <a:rPr lang="en-IN" sz="1400" b="1" i="0" dirty="0" err="1">
                <a:solidFill>
                  <a:srgbClr val="444444"/>
                </a:solidFill>
                <a:effectLst/>
                <a:latin typeface="Courier New" panose="02070309020205020404" pitchFamily="49" charset="0"/>
              </a:rPr>
              <a:t>val</a:t>
            </a:r>
            <a:r>
              <a:rPr lang="en-IN" sz="1400" b="0" i="0" dirty="0">
                <a:solidFill>
                  <a:srgbClr val="444444"/>
                </a:solidFill>
                <a:effectLst/>
                <a:latin typeface="Courier New" panose="02070309020205020404" pitchFamily="49" charset="0"/>
              </a:rPr>
              <a:t> </a:t>
            </a:r>
            <a:r>
              <a:rPr lang="en-IN" sz="1400" b="0" i="0" dirty="0" err="1">
                <a:solidFill>
                  <a:srgbClr val="444444"/>
                </a:solidFill>
                <a:effectLst/>
                <a:latin typeface="Courier New" panose="02070309020205020404" pitchFamily="49" charset="0"/>
              </a:rPr>
              <a:t>obj</a:t>
            </a:r>
            <a:r>
              <a:rPr lang="en-IN" sz="1400" b="0" i="0" dirty="0">
                <a:solidFill>
                  <a:srgbClr val="444444"/>
                </a:solidFill>
                <a:effectLst/>
                <a:latin typeface="Courier New" panose="02070309020205020404" pitchFamily="49" charset="0"/>
              </a:rPr>
              <a:t> = </a:t>
            </a:r>
            <a:r>
              <a:rPr lang="en-IN" sz="1400" b="1" i="0" dirty="0">
                <a:solidFill>
                  <a:srgbClr val="444444"/>
                </a:solidFill>
                <a:effectLst/>
                <a:latin typeface="Courier New" panose="02070309020205020404" pitchFamily="49" charset="0"/>
              </a:rPr>
              <a:t>new</a:t>
            </a:r>
            <a:r>
              <a:rPr lang="en-IN" sz="1400" b="0" i="0" dirty="0">
                <a:solidFill>
                  <a:srgbClr val="444444"/>
                </a:solidFill>
                <a:effectLst/>
                <a:latin typeface="Courier New" panose="02070309020205020404" pitchFamily="49" charset="0"/>
              </a:rPr>
              <a:t> </a:t>
            </a:r>
            <a:r>
              <a:rPr lang="en-IN" sz="1400" b="0" i="0" dirty="0" err="1">
                <a:solidFill>
                  <a:srgbClr val="880000"/>
                </a:solidFill>
                <a:effectLst/>
                <a:latin typeface="Courier New" panose="02070309020205020404" pitchFamily="49" charset="0"/>
              </a:rPr>
              <a:t>MyClass</a:t>
            </a:r>
            <a:r>
              <a:rPr lang="en-IN" sz="1400" b="0" i="0" dirty="0">
                <a:solidFill>
                  <a:srgbClr val="444444"/>
                </a:solidFill>
                <a:effectLst/>
                <a:latin typeface="Courier New" panose="02070309020205020404" pitchFamily="49" charset="0"/>
              </a:rPr>
              <a:t>(); </a:t>
            </a:r>
            <a:r>
              <a:rPr lang="en-IN" sz="1400" b="0" i="0" dirty="0" err="1">
                <a:solidFill>
                  <a:srgbClr val="444444"/>
                </a:solidFill>
                <a:effectLst/>
                <a:latin typeface="Courier New" panose="02070309020205020404" pitchFamily="49" charset="0"/>
              </a:rPr>
              <a:t>obj.company</a:t>
            </a:r>
            <a:r>
              <a:rPr lang="en-IN" sz="1400" b="0" i="0" dirty="0">
                <a:solidFill>
                  <a:srgbClr val="444444"/>
                </a:solidFill>
                <a:effectLst/>
                <a:latin typeface="Courier New" panose="02070309020205020404" pitchFamily="49" charset="0"/>
              </a:rPr>
              <a:t>();</a:t>
            </a:r>
          </a:p>
          <a:p>
            <a:r>
              <a:rPr lang="en-IN" sz="1400" b="0" i="0" dirty="0">
                <a:solidFill>
                  <a:srgbClr val="444444"/>
                </a:solidFill>
                <a:effectLst/>
                <a:latin typeface="Courier New" panose="02070309020205020404" pitchFamily="49" charset="0"/>
              </a:rPr>
              <a:t> </a:t>
            </a:r>
            <a:r>
              <a:rPr lang="en-IN" sz="1400" b="0" i="0" dirty="0" err="1">
                <a:solidFill>
                  <a:srgbClr val="444444"/>
                </a:solidFill>
                <a:effectLst/>
                <a:latin typeface="Courier New" panose="02070309020205020404" pitchFamily="49" charset="0"/>
              </a:rPr>
              <a:t>obj.position</a:t>
            </a:r>
            <a:r>
              <a:rPr lang="en-IN" sz="1400" b="0" i="0" dirty="0">
                <a:solidFill>
                  <a:srgbClr val="444444"/>
                </a:solidFill>
                <a:effectLst/>
                <a:latin typeface="Courier New" panose="02070309020205020404" pitchFamily="49" charset="0"/>
              </a:rPr>
              <a:t>();</a:t>
            </a:r>
          </a:p>
          <a:p>
            <a:r>
              <a:rPr lang="en-IN" sz="1400" b="0" i="0" dirty="0">
                <a:solidFill>
                  <a:srgbClr val="444444"/>
                </a:solidFill>
                <a:effectLst/>
                <a:latin typeface="Courier New" panose="02070309020205020404" pitchFamily="49" charset="0"/>
              </a:rPr>
              <a:t> </a:t>
            </a:r>
            <a:r>
              <a:rPr lang="en-IN" sz="1400" b="0" i="0" dirty="0" err="1">
                <a:solidFill>
                  <a:srgbClr val="880000"/>
                </a:solidFill>
                <a:effectLst/>
                <a:latin typeface="Courier New" panose="02070309020205020404" pitchFamily="49" charset="0"/>
              </a:rPr>
              <a:t>Obj</a:t>
            </a:r>
            <a:r>
              <a:rPr lang="en-IN" sz="1400" b="0" i="0" dirty="0" err="1">
                <a:solidFill>
                  <a:srgbClr val="444444"/>
                </a:solidFill>
                <a:effectLst/>
                <a:latin typeface="Courier New" panose="02070309020205020404" pitchFamily="49" charset="0"/>
              </a:rPr>
              <a:t>.employee</a:t>
            </a:r>
            <a:r>
              <a:rPr lang="en-IN" sz="1400" b="0" i="0" dirty="0">
                <a:solidFill>
                  <a:srgbClr val="444444"/>
                </a:solidFill>
                <a:effectLst/>
                <a:latin typeface="Courier New" panose="02070309020205020404" pitchFamily="49" charset="0"/>
              </a:rPr>
              <a:t>(); </a:t>
            </a:r>
            <a:br>
              <a:rPr lang="en-IN" sz="1400" b="0" i="0" dirty="0">
                <a:solidFill>
                  <a:srgbClr val="444444"/>
                </a:solidFill>
                <a:effectLst/>
                <a:latin typeface="Courier New" panose="02070309020205020404" pitchFamily="49" charset="0"/>
              </a:rPr>
            </a:br>
            <a:r>
              <a:rPr lang="en-IN" sz="1400" b="0" i="0" dirty="0">
                <a:solidFill>
                  <a:srgbClr val="444444"/>
                </a:solidFill>
                <a:effectLst/>
                <a:latin typeface="Courier New" panose="02070309020205020404" pitchFamily="49" charset="0"/>
              </a:rPr>
              <a:t>} </a:t>
            </a:r>
          </a:p>
          <a:p>
            <a:r>
              <a:rPr lang="en-IN" sz="1400" b="0" i="0" dirty="0">
                <a:solidFill>
                  <a:srgbClr val="444444"/>
                </a:solidFill>
                <a:effectLst/>
                <a:latin typeface="Courier New" panose="02070309020205020404" pitchFamily="49" charset="0"/>
              </a:rPr>
              <a:t>} </a:t>
            </a:r>
            <a:endParaRPr lang="en-IN" sz="1400" dirty="0"/>
          </a:p>
        </p:txBody>
      </p:sp>
    </p:spTree>
    <p:extLst>
      <p:ext uri="{BB962C8B-B14F-4D97-AF65-F5344CB8AC3E}">
        <p14:creationId xmlns:p14="http://schemas.microsoft.com/office/powerpoint/2010/main" val="198406183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1143D1D-7BE8-4AB9-A5E4-DAA103E66808}"/>
              </a:ext>
            </a:extLst>
          </p:cNvPr>
          <p:cNvSpPr txBox="1"/>
          <p:nvPr/>
        </p:nvSpPr>
        <p:spPr>
          <a:xfrm>
            <a:off x="559293" y="347020"/>
            <a:ext cx="7208668" cy="2585323"/>
          </a:xfrm>
          <a:prstGeom prst="rect">
            <a:avLst/>
          </a:prstGeom>
          <a:noFill/>
        </p:spPr>
        <p:txBody>
          <a:bodyPr wrap="square">
            <a:spAutoFit/>
          </a:bodyPr>
          <a:lstStyle/>
          <a:p>
            <a:pPr algn="l"/>
            <a:r>
              <a:rPr lang="en-US" b="1" i="0" dirty="0">
                <a:solidFill>
                  <a:srgbClr val="FF0000"/>
                </a:solidFill>
                <a:effectLst/>
                <a:latin typeface="-apple-system"/>
              </a:rPr>
              <a:t>Nil, Null, None </a:t>
            </a:r>
            <a:r>
              <a:rPr lang="en-US" b="1" i="0">
                <a:solidFill>
                  <a:srgbClr val="FF0000"/>
                </a:solidFill>
                <a:effectLst/>
                <a:latin typeface="-apple-system"/>
              </a:rPr>
              <a:t>and Nothing</a:t>
            </a:r>
            <a:endParaRPr lang="en-US" b="1" i="0" dirty="0">
              <a:solidFill>
                <a:srgbClr val="FF0000"/>
              </a:solidFill>
              <a:effectLst/>
              <a:latin typeface="-apple-system"/>
            </a:endParaRPr>
          </a:p>
          <a:p>
            <a:r>
              <a:rPr lang="en-US" dirty="0">
                <a:solidFill>
                  <a:srgbClr val="373E3F"/>
                </a:solidFill>
                <a:effectLst/>
                <a:latin typeface="-apple-system"/>
              </a:rPr>
              <a:t>Null, null, Nil, Nothing, None, and Unit are all used to represent empty values in Scala.   </a:t>
            </a:r>
          </a:p>
          <a:p>
            <a:pPr>
              <a:buFont typeface="Arial" panose="020B0604020202020204" pitchFamily="34" charset="0"/>
              <a:buChar char="•"/>
            </a:pPr>
            <a:r>
              <a:rPr lang="en-US" dirty="0">
                <a:effectLst/>
                <a:latin typeface="-apple-system"/>
              </a:rPr>
              <a:t>Null refers to the absence of data, and its type is Null with a capital N.  </a:t>
            </a:r>
          </a:p>
          <a:p>
            <a:pPr>
              <a:buFont typeface="Arial" panose="020B0604020202020204" pitchFamily="34" charset="0"/>
              <a:buChar char="•"/>
            </a:pPr>
            <a:r>
              <a:rPr lang="en-US" dirty="0">
                <a:effectLst/>
                <a:latin typeface="-apple-system"/>
              </a:rPr>
              <a:t>Null is considered to be a list that contains zero items. Essentially, it indicates the end of the list.  </a:t>
            </a:r>
          </a:p>
          <a:p>
            <a:pPr>
              <a:buFont typeface="Arial" panose="020B0604020202020204" pitchFamily="34" charset="0"/>
              <a:buChar char="•"/>
            </a:pPr>
            <a:r>
              <a:rPr lang="en-US" dirty="0">
                <a:effectLst/>
                <a:latin typeface="-apple-system"/>
              </a:rPr>
              <a:t>Nothing is also a trait without instances.   </a:t>
            </a:r>
          </a:p>
          <a:p>
            <a:pPr>
              <a:buFont typeface="Arial" panose="020B0604020202020204" pitchFamily="34" charset="0"/>
              <a:buChar char="•"/>
            </a:pPr>
            <a:r>
              <a:rPr lang="en-US" dirty="0">
                <a:effectLst/>
                <a:latin typeface="-apple-system"/>
              </a:rPr>
              <a:t>None represents a sensible return value. </a:t>
            </a:r>
          </a:p>
          <a:p>
            <a:pPr>
              <a:buFont typeface="Arial" panose="020B0604020202020204" pitchFamily="34" charset="0"/>
              <a:buChar char="•"/>
            </a:pPr>
            <a:r>
              <a:rPr lang="en-US" dirty="0">
                <a:effectLst/>
                <a:latin typeface="-apple-system"/>
              </a:rPr>
              <a:t>Unit is the return type for functions that return no value.</a:t>
            </a:r>
          </a:p>
        </p:txBody>
      </p:sp>
    </p:spTree>
    <p:extLst>
      <p:ext uri="{BB962C8B-B14F-4D97-AF65-F5344CB8AC3E}">
        <p14:creationId xmlns:p14="http://schemas.microsoft.com/office/powerpoint/2010/main" val="342311266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2B20E96-8859-4254-9A9C-40E00A467C75}"/>
              </a:ext>
            </a:extLst>
          </p:cNvPr>
          <p:cNvSpPr txBox="1"/>
          <p:nvPr/>
        </p:nvSpPr>
        <p:spPr>
          <a:xfrm>
            <a:off x="93215" y="210389"/>
            <a:ext cx="4572000" cy="369332"/>
          </a:xfrm>
          <a:prstGeom prst="rect">
            <a:avLst/>
          </a:prstGeom>
          <a:noFill/>
        </p:spPr>
        <p:txBody>
          <a:bodyPr wrap="square">
            <a:spAutoFit/>
          </a:bodyPr>
          <a:lstStyle/>
          <a:p>
            <a:r>
              <a:rPr lang="en-IN" dirty="0"/>
              <a:t>Inheritance in Scala</a:t>
            </a:r>
          </a:p>
        </p:txBody>
      </p:sp>
      <p:sp>
        <p:nvSpPr>
          <p:cNvPr id="5" name="TextBox 4">
            <a:extLst>
              <a:ext uri="{FF2B5EF4-FFF2-40B4-BE49-F238E27FC236}">
                <a16:creationId xmlns:a16="http://schemas.microsoft.com/office/drawing/2014/main" id="{C39C6B4C-228B-41CE-A5A1-F8B597F6DDFA}"/>
              </a:ext>
            </a:extLst>
          </p:cNvPr>
          <p:cNvSpPr txBox="1"/>
          <p:nvPr/>
        </p:nvSpPr>
        <p:spPr>
          <a:xfrm>
            <a:off x="2614473" y="181081"/>
            <a:ext cx="6436311" cy="3416320"/>
          </a:xfrm>
          <a:prstGeom prst="rect">
            <a:avLst/>
          </a:prstGeom>
          <a:noFill/>
        </p:spPr>
        <p:txBody>
          <a:bodyPr wrap="square">
            <a:spAutoFit/>
          </a:bodyPr>
          <a:lstStyle/>
          <a:p>
            <a:r>
              <a:rPr lang="en-US" dirty="0"/>
              <a:t>Inheritance is an important pillar of OOP(Object Oriented Programming). It is the mechanism in Scala by which one class is allowed to inherit the features(fields and methods) of another class. </a:t>
            </a:r>
          </a:p>
          <a:p>
            <a:r>
              <a:rPr lang="en-US" dirty="0"/>
              <a:t>Important terminology: </a:t>
            </a:r>
          </a:p>
          <a:p>
            <a:r>
              <a:rPr lang="en-US" dirty="0"/>
              <a:t> </a:t>
            </a:r>
          </a:p>
          <a:p>
            <a:r>
              <a:rPr lang="en-US" dirty="0"/>
              <a:t>Super Class: The class whose features are inherited is known as superclass(or a base class or a parent class).</a:t>
            </a:r>
          </a:p>
          <a:p>
            <a:r>
              <a:rPr lang="en-US" dirty="0"/>
              <a:t>Sub Class: The class that inherits the other class is known as subclass(or a derived class, extended class, or child class). The subclass can add its own fields and methods in addition to the superclass fields and methods.</a:t>
            </a:r>
            <a:endParaRPr lang="en-IN" dirty="0"/>
          </a:p>
        </p:txBody>
      </p:sp>
      <p:sp>
        <p:nvSpPr>
          <p:cNvPr id="7" name="TextBox 6">
            <a:extLst>
              <a:ext uri="{FF2B5EF4-FFF2-40B4-BE49-F238E27FC236}">
                <a16:creationId xmlns:a16="http://schemas.microsoft.com/office/drawing/2014/main" id="{F71CC590-AFBE-407E-B8B0-67CBC253D0F2}"/>
              </a:ext>
            </a:extLst>
          </p:cNvPr>
          <p:cNvSpPr txBox="1"/>
          <p:nvPr/>
        </p:nvSpPr>
        <p:spPr>
          <a:xfrm>
            <a:off x="2614473" y="4155580"/>
            <a:ext cx="6343096" cy="1477328"/>
          </a:xfrm>
          <a:prstGeom prst="rect">
            <a:avLst/>
          </a:prstGeom>
          <a:noFill/>
        </p:spPr>
        <p:txBody>
          <a:bodyPr wrap="square">
            <a:spAutoFit/>
          </a:bodyPr>
          <a:lstStyle/>
          <a:p>
            <a:r>
              <a:rPr lang="en-US" dirty="0"/>
              <a:t>Reusability: Inheritance supports the concept of “reusability”, i.e. when we want to create a new class and there is already a class that includes some of the code that we want, we can derive our new class from the existing class. By doing this, we are reusing the fields and methods of the existing class.</a:t>
            </a:r>
            <a:endParaRPr lang="en-IN" dirty="0"/>
          </a:p>
        </p:txBody>
      </p:sp>
    </p:spTree>
    <p:extLst>
      <p:ext uri="{BB962C8B-B14F-4D97-AF65-F5344CB8AC3E}">
        <p14:creationId xmlns:p14="http://schemas.microsoft.com/office/powerpoint/2010/main" val="375744414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02AF210-210C-4489-8677-9246BD7F3739}"/>
              </a:ext>
            </a:extLst>
          </p:cNvPr>
          <p:cNvSpPr txBox="1"/>
          <p:nvPr/>
        </p:nvSpPr>
        <p:spPr>
          <a:xfrm>
            <a:off x="306280" y="316511"/>
            <a:ext cx="4572000" cy="2585323"/>
          </a:xfrm>
          <a:prstGeom prst="rect">
            <a:avLst/>
          </a:prstGeom>
          <a:noFill/>
        </p:spPr>
        <p:txBody>
          <a:bodyPr wrap="square">
            <a:spAutoFit/>
          </a:bodyPr>
          <a:lstStyle/>
          <a:p>
            <a:r>
              <a:rPr lang="en-US" dirty="0"/>
              <a:t>How to use inheritance in Scala</a:t>
            </a:r>
          </a:p>
          <a:p>
            <a:r>
              <a:rPr lang="en-US" dirty="0"/>
              <a:t>The keyword used for inheritance is extends. </a:t>
            </a:r>
          </a:p>
          <a:p>
            <a:r>
              <a:rPr lang="en-US" dirty="0"/>
              <a:t>Syntax: </a:t>
            </a:r>
          </a:p>
          <a:p>
            <a:r>
              <a:rPr lang="en-US" dirty="0"/>
              <a:t> </a:t>
            </a:r>
          </a:p>
          <a:p>
            <a:endParaRPr lang="en-US" dirty="0"/>
          </a:p>
          <a:p>
            <a:r>
              <a:rPr lang="en-US" dirty="0"/>
              <a:t>class </a:t>
            </a:r>
            <a:r>
              <a:rPr lang="en-US" dirty="0" err="1"/>
              <a:t>child_class_name</a:t>
            </a:r>
            <a:r>
              <a:rPr lang="en-US" dirty="0"/>
              <a:t> extends </a:t>
            </a:r>
            <a:r>
              <a:rPr lang="en-US" dirty="0" err="1"/>
              <a:t>parent_class_name</a:t>
            </a:r>
            <a:r>
              <a:rPr lang="en-US" dirty="0"/>
              <a:t> {</a:t>
            </a:r>
          </a:p>
          <a:p>
            <a:r>
              <a:rPr lang="en-US" dirty="0"/>
              <a:t>// Methods and fields</a:t>
            </a:r>
          </a:p>
          <a:p>
            <a:r>
              <a:rPr lang="en-US" dirty="0"/>
              <a:t>}</a:t>
            </a:r>
            <a:endParaRPr lang="en-IN" dirty="0"/>
          </a:p>
        </p:txBody>
      </p:sp>
      <p:sp>
        <p:nvSpPr>
          <p:cNvPr id="5" name="TextBox 4">
            <a:extLst>
              <a:ext uri="{FF2B5EF4-FFF2-40B4-BE49-F238E27FC236}">
                <a16:creationId xmlns:a16="http://schemas.microsoft.com/office/drawing/2014/main" id="{A8BE376D-3789-486E-BF51-B9C04CA39B05}"/>
              </a:ext>
            </a:extLst>
          </p:cNvPr>
          <p:cNvSpPr txBox="1"/>
          <p:nvPr/>
        </p:nvSpPr>
        <p:spPr>
          <a:xfrm>
            <a:off x="4722921" y="316511"/>
            <a:ext cx="4572000" cy="6340197"/>
          </a:xfrm>
          <a:prstGeom prst="rect">
            <a:avLst/>
          </a:prstGeom>
          <a:noFill/>
        </p:spPr>
        <p:txBody>
          <a:bodyPr wrap="square">
            <a:spAutoFit/>
          </a:bodyPr>
          <a:lstStyle/>
          <a:p>
            <a:r>
              <a:rPr lang="en-IN" sz="1400" dirty="0">
                <a:solidFill>
                  <a:srgbClr val="FF0000"/>
                </a:solidFill>
              </a:rPr>
              <a:t>class </a:t>
            </a:r>
            <a:r>
              <a:rPr lang="en-IN" sz="1400" dirty="0" err="1">
                <a:solidFill>
                  <a:srgbClr val="FF0000"/>
                </a:solidFill>
              </a:rPr>
              <a:t>Data_Science</a:t>
            </a:r>
            <a:r>
              <a:rPr lang="en-IN" sz="1400" dirty="0">
                <a:solidFill>
                  <a:srgbClr val="FF0000"/>
                </a:solidFill>
              </a:rPr>
              <a:t> {</a:t>
            </a:r>
          </a:p>
          <a:p>
            <a:r>
              <a:rPr lang="en-IN" sz="1400" dirty="0">
                <a:solidFill>
                  <a:srgbClr val="FF0000"/>
                </a:solidFill>
              </a:rPr>
              <a:t>  var Name: String = "</a:t>
            </a:r>
            <a:r>
              <a:rPr lang="en-IN" sz="1400" dirty="0" err="1">
                <a:solidFill>
                  <a:srgbClr val="FF0000"/>
                </a:solidFill>
              </a:rPr>
              <a:t>Mtech</a:t>
            </a:r>
            <a:r>
              <a:rPr lang="en-IN" sz="1400" dirty="0">
                <a:solidFill>
                  <a:srgbClr val="FF0000"/>
                </a:solidFill>
              </a:rPr>
              <a:t>"</a:t>
            </a:r>
          </a:p>
          <a:p>
            <a:endParaRPr lang="en-IN" sz="1400" dirty="0">
              <a:solidFill>
                <a:srgbClr val="FF0000"/>
              </a:solidFill>
            </a:endParaRPr>
          </a:p>
          <a:p>
            <a:r>
              <a:rPr lang="en-IN" sz="1400" dirty="0">
                <a:solidFill>
                  <a:srgbClr val="FF0000"/>
                </a:solidFill>
              </a:rPr>
              <a:t>}</a:t>
            </a:r>
          </a:p>
          <a:p>
            <a:r>
              <a:rPr lang="en-IN" sz="1400" b="1" dirty="0"/>
              <a:t>class </a:t>
            </a:r>
            <a:r>
              <a:rPr lang="en-IN" sz="1400" b="1" dirty="0" err="1"/>
              <a:t>mtech</a:t>
            </a:r>
            <a:r>
              <a:rPr lang="en-IN" sz="1400" b="1" dirty="0"/>
              <a:t> extends </a:t>
            </a:r>
            <a:r>
              <a:rPr lang="en-IN" sz="1400" b="1" dirty="0" err="1"/>
              <a:t>Data_Science</a:t>
            </a:r>
            <a:endParaRPr lang="en-IN" sz="1400" b="1" dirty="0"/>
          </a:p>
          <a:p>
            <a:r>
              <a:rPr lang="en-IN" sz="1400" b="1" dirty="0"/>
              <a:t>{</a:t>
            </a:r>
          </a:p>
          <a:p>
            <a:endParaRPr lang="en-IN" sz="1400" b="1" dirty="0"/>
          </a:p>
          <a:p>
            <a:r>
              <a:rPr lang="en-IN" sz="1400" b="1" dirty="0"/>
              <a:t>  var </a:t>
            </a:r>
            <a:r>
              <a:rPr lang="en-IN" sz="1400" b="1" dirty="0" err="1"/>
              <a:t>Roll_No</a:t>
            </a:r>
            <a:r>
              <a:rPr lang="en-IN" sz="1400" b="1" dirty="0"/>
              <a:t>: Int = 130</a:t>
            </a:r>
          </a:p>
          <a:p>
            <a:r>
              <a:rPr lang="en-IN" sz="1400" b="1" dirty="0"/>
              <a:t>  // Method// Method</a:t>
            </a:r>
          </a:p>
          <a:p>
            <a:endParaRPr lang="en-IN" sz="1400" b="1" dirty="0"/>
          </a:p>
          <a:p>
            <a:r>
              <a:rPr lang="en-IN" sz="1400" b="1" dirty="0"/>
              <a:t>  def details()</a:t>
            </a:r>
          </a:p>
          <a:p>
            <a:r>
              <a:rPr lang="en-IN" sz="1400" b="1" dirty="0"/>
              <a:t>  {</a:t>
            </a:r>
          </a:p>
          <a:p>
            <a:r>
              <a:rPr lang="en-IN" sz="1400" b="1" dirty="0"/>
              <a:t>    </a:t>
            </a:r>
            <a:r>
              <a:rPr lang="en-IN" sz="1400" b="1" dirty="0" err="1"/>
              <a:t>println</a:t>
            </a:r>
            <a:r>
              <a:rPr lang="en-IN" sz="1400" b="1" dirty="0"/>
              <a:t>("Stream name: " +Name);</a:t>
            </a:r>
          </a:p>
          <a:p>
            <a:r>
              <a:rPr lang="en-IN" sz="1400" b="1" dirty="0"/>
              <a:t>    </a:t>
            </a:r>
            <a:r>
              <a:rPr lang="en-IN" sz="1400" b="1" dirty="0" err="1"/>
              <a:t>println</a:t>
            </a:r>
            <a:r>
              <a:rPr lang="en-IN" sz="1400" b="1" dirty="0"/>
              <a:t>("Roll number of student: " +</a:t>
            </a:r>
            <a:r>
              <a:rPr lang="en-IN" sz="1400" b="1" dirty="0" err="1"/>
              <a:t>Roll_No</a:t>
            </a:r>
            <a:r>
              <a:rPr lang="en-IN" sz="1400" b="1" dirty="0"/>
              <a:t>);</a:t>
            </a:r>
          </a:p>
          <a:p>
            <a:r>
              <a:rPr lang="en-IN" sz="1400" b="1" dirty="0"/>
              <a:t>  }</a:t>
            </a:r>
          </a:p>
          <a:p>
            <a:r>
              <a:rPr lang="en-IN" sz="1400" b="1" dirty="0"/>
              <a:t>}</a:t>
            </a:r>
          </a:p>
          <a:p>
            <a:endParaRPr lang="en-IN" sz="1400" dirty="0"/>
          </a:p>
          <a:p>
            <a:r>
              <a:rPr lang="en-IN" sz="1400" dirty="0"/>
              <a:t>object </a:t>
            </a:r>
            <a:r>
              <a:rPr lang="en-IN" sz="1400" dirty="0" err="1"/>
              <a:t>Main_Inheritance</a:t>
            </a:r>
            <a:endParaRPr lang="en-IN" sz="1400" dirty="0"/>
          </a:p>
          <a:p>
            <a:r>
              <a:rPr lang="en-IN" sz="1400" dirty="0"/>
              <a:t>{</a:t>
            </a:r>
          </a:p>
          <a:p>
            <a:endParaRPr lang="en-IN" sz="1400" dirty="0"/>
          </a:p>
          <a:p>
            <a:r>
              <a:rPr lang="en-IN" sz="1400" dirty="0"/>
              <a:t>  // Driver code</a:t>
            </a:r>
          </a:p>
          <a:p>
            <a:r>
              <a:rPr lang="en-IN" sz="1400" dirty="0"/>
              <a:t>  def main(</a:t>
            </a:r>
            <a:r>
              <a:rPr lang="en-IN" sz="1400" dirty="0" err="1"/>
              <a:t>args</a:t>
            </a:r>
            <a:r>
              <a:rPr lang="en-IN" sz="1400" dirty="0"/>
              <a:t>: Array[String])</a:t>
            </a:r>
          </a:p>
          <a:p>
            <a:r>
              <a:rPr lang="en-IN" sz="1400" dirty="0"/>
              <a:t>  {</a:t>
            </a:r>
          </a:p>
          <a:p>
            <a:endParaRPr lang="en-IN" sz="1400" dirty="0"/>
          </a:p>
          <a:p>
            <a:r>
              <a:rPr lang="en-IN" sz="1400" dirty="0"/>
              <a:t>    // Creating object of derived class</a:t>
            </a:r>
          </a:p>
          <a:p>
            <a:r>
              <a:rPr lang="en-IN" sz="1400" dirty="0"/>
              <a:t>    </a:t>
            </a:r>
            <a:r>
              <a:rPr lang="en-IN" sz="1400" dirty="0" err="1"/>
              <a:t>val</a:t>
            </a:r>
            <a:r>
              <a:rPr lang="en-IN" sz="1400" dirty="0"/>
              <a:t> </a:t>
            </a:r>
            <a:r>
              <a:rPr lang="en-IN" sz="1400" dirty="0" err="1"/>
              <a:t>ob</a:t>
            </a:r>
            <a:r>
              <a:rPr lang="en-IN" sz="1400" dirty="0"/>
              <a:t> = new </a:t>
            </a:r>
            <a:r>
              <a:rPr lang="en-IN" sz="1400" dirty="0" err="1"/>
              <a:t>mtech</a:t>
            </a:r>
            <a:r>
              <a:rPr lang="en-IN" sz="1400" dirty="0"/>
              <a:t>();</a:t>
            </a:r>
          </a:p>
          <a:p>
            <a:r>
              <a:rPr lang="en-IN" sz="1400" dirty="0"/>
              <a:t>    </a:t>
            </a:r>
            <a:r>
              <a:rPr lang="en-IN" sz="1400" dirty="0" err="1"/>
              <a:t>ob.details</a:t>
            </a:r>
            <a:r>
              <a:rPr lang="en-IN" sz="1400" dirty="0"/>
              <a:t>();</a:t>
            </a:r>
          </a:p>
          <a:p>
            <a:r>
              <a:rPr lang="en-IN" sz="1400" dirty="0"/>
              <a:t>  }</a:t>
            </a:r>
          </a:p>
          <a:p>
            <a:r>
              <a:rPr lang="en-IN" sz="1400" dirty="0"/>
              <a:t>}</a:t>
            </a:r>
          </a:p>
        </p:txBody>
      </p:sp>
    </p:spTree>
    <p:extLst>
      <p:ext uri="{BB962C8B-B14F-4D97-AF65-F5344CB8AC3E}">
        <p14:creationId xmlns:p14="http://schemas.microsoft.com/office/powerpoint/2010/main" val="287945417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0F7203A-4558-459E-92A9-71C3E96B4DEA}"/>
              </a:ext>
            </a:extLst>
          </p:cNvPr>
          <p:cNvSpPr txBox="1"/>
          <p:nvPr/>
        </p:nvSpPr>
        <p:spPr>
          <a:xfrm>
            <a:off x="137603" y="-17574"/>
            <a:ext cx="8527003" cy="1754326"/>
          </a:xfrm>
          <a:prstGeom prst="rect">
            <a:avLst/>
          </a:prstGeom>
          <a:noFill/>
        </p:spPr>
        <p:txBody>
          <a:bodyPr wrap="square">
            <a:spAutoFit/>
          </a:bodyPr>
          <a:lstStyle/>
          <a:p>
            <a:r>
              <a:rPr lang="en-US" dirty="0"/>
              <a:t>Type of inheritance</a:t>
            </a:r>
          </a:p>
          <a:p>
            <a:r>
              <a:rPr lang="en-US" dirty="0"/>
              <a:t>Below are the different types of inheritance which are supported by Scala. </a:t>
            </a:r>
          </a:p>
          <a:p>
            <a:r>
              <a:rPr lang="en-US" dirty="0"/>
              <a:t> </a:t>
            </a:r>
          </a:p>
          <a:p>
            <a:r>
              <a:rPr lang="en-US" dirty="0"/>
              <a:t>Single Inheritance: In single inheritance, derived class inherits the features of one base class. In the image below, class </a:t>
            </a:r>
            <a:r>
              <a:rPr lang="en-US" dirty="0">
                <a:solidFill>
                  <a:schemeClr val="tx1"/>
                </a:solidFill>
              </a:rPr>
              <a:t>Data Science </a:t>
            </a:r>
            <a:r>
              <a:rPr lang="en-US" dirty="0"/>
              <a:t>serves as a base class for the derived class </a:t>
            </a:r>
            <a:r>
              <a:rPr lang="en-US" dirty="0" err="1">
                <a:solidFill>
                  <a:schemeClr val="tx1"/>
                </a:solidFill>
              </a:rPr>
              <a:t>metch</a:t>
            </a:r>
            <a:r>
              <a:rPr lang="en-US" dirty="0"/>
              <a:t>. </a:t>
            </a:r>
            <a:endParaRPr lang="en-IN" dirty="0"/>
          </a:p>
        </p:txBody>
      </p:sp>
      <p:grpSp>
        <p:nvGrpSpPr>
          <p:cNvPr id="12" name="Group 11">
            <a:extLst>
              <a:ext uri="{FF2B5EF4-FFF2-40B4-BE49-F238E27FC236}">
                <a16:creationId xmlns:a16="http://schemas.microsoft.com/office/drawing/2014/main" id="{916D89AE-FD05-4F00-81E8-C05EDD198978}"/>
              </a:ext>
            </a:extLst>
          </p:cNvPr>
          <p:cNvGrpSpPr/>
          <p:nvPr/>
        </p:nvGrpSpPr>
        <p:grpSpPr>
          <a:xfrm>
            <a:off x="2583401" y="2432481"/>
            <a:ext cx="1988599" cy="2087732"/>
            <a:chOff x="2583401" y="2432481"/>
            <a:chExt cx="1988599" cy="2087732"/>
          </a:xfrm>
        </p:grpSpPr>
        <p:sp>
          <p:nvSpPr>
            <p:cNvPr id="6" name="Rectangle 5">
              <a:extLst>
                <a:ext uri="{FF2B5EF4-FFF2-40B4-BE49-F238E27FC236}">
                  <a16:creationId xmlns:a16="http://schemas.microsoft.com/office/drawing/2014/main" id="{3471AC8E-3A28-4DA0-8E2C-A3133FC5D686}"/>
                </a:ext>
              </a:extLst>
            </p:cNvPr>
            <p:cNvSpPr/>
            <p:nvPr/>
          </p:nvSpPr>
          <p:spPr>
            <a:xfrm>
              <a:off x="2583401" y="2432481"/>
              <a:ext cx="1988599" cy="83450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Data Science</a:t>
              </a:r>
            </a:p>
            <a:p>
              <a:pPr algn="ctr"/>
              <a:r>
                <a:rPr lang="en-US" dirty="0">
                  <a:solidFill>
                    <a:schemeClr val="tx1"/>
                  </a:solidFill>
                </a:rPr>
                <a:t>(Base Class)</a:t>
              </a:r>
              <a:endParaRPr lang="en-IN" dirty="0">
                <a:solidFill>
                  <a:schemeClr val="tx1"/>
                </a:solidFill>
              </a:endParaRPr>
            </a:p>
          </p:txBody>
        </p:sp>
        <p:sp>
          <p:nvSpPr>
            <p:cNvPr id="7" name="Rectangle 6">
              <a:extLst>
                <a:ext uri="{FF2B5EF4-FFF2-40B4-BE49-F238E27FC236}">
                  <a16:creationId xmlns:a16="http://schemas.microsoft.com/office/drawing/2014/main" id="{570B8404-E636-408F-9A9A-BEC15C63C489}"/>
                </a:ext>
              </a:extLst>
            </p:cNvPr>
            <p:cNvSpPr/>
            <p:nvPr/>
          </p:nvSpPr>
          <p:spPr>
            <a:xfrm>
              <a:off x="2583401" y="3685712"/>
              <a:ext cx="1988599" cy="83450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metch</a:t>
              </a:r>
              <a:endParaRPr lang="en-US" dirty="0">
                <a:solidFill>
                  <a:schemeClr val="tx1"/>
                </a:solidFill>
              </a:endParaRPr>
            </a:p>
            <a:p>
              <a:pPr algn="ctr"/>
              <a:r>
                <a:rPr lang="en-US" dirty="0">
                  <a:solidFill>
                    <a:schemeClr val="tx1"/>
                  </a:solidFill>
                </a:rPr>
                <a:t>(Derive Class)</a:t>
              </a:r>
              <a:endParaRPr lang="en-IN" dirty="0">
                <a:solidFill>
                  <a:schemeClr val="tx1"/>
                </a:solidFill>
              </a:endParaRPr>
            </a:p>
          </p:txBody>
        </p:sp>
        <p:cxnSp>
          <p:nvCxnSpPr>
            <p:cNvPr id="10" name="Straight Arrow Connector 9">
              <a:extLst>
                <a:ext uri="{FF2B5EF4-FFF2-40B4-BE49-F238E27FC236}">
                  <a16:creationId xmlns:a16="http://schemas.microsoft.com/office/drawing/2014/main" id="{95E009BE-C7C4-423C-B0A0-798C931DD889}"/>
                </a:ext>
              </a:extLst>
            </p:cNvPr>
            <p:cNvCxnSpPr/>
            <p:nvPr/>
          </p:nvCxnSpPr>
          <p:spPr>
            <a:xfrm>
              <a:off x="3364637" y="3293616"/>
              <a:ext cx="0" cy="3920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11" name="TextBox 10">
            <a:extLst>
              <a:ext uri="{FF2B5EF4-FFF2-40B4-BE49-F238E27FC236}">
                <a16:creationId xmlns:a16="http://schemas.microsoft.com/office/drawing/2014/main" id="{36CAC7AA-5005-4E28-B014-7A13EFED4C24}"/>
              </a:ext>
            </a:extLst>
          </p:cNvPr>
          <p:cNvSpPr txBox="1"/>
          <p:nvPr/>
        </p:nvSpPr>
        <p:spPr>
          <a:xfrm>
            <a:off x="4922670" y="1459754"/>
            <a:ext cx="3941685" cy="5001369"/>
          </a:xfrm>
          <a:prstGeom prst="rect">
            <a:avLst/>
          </a:prstGeom>
          <a:noFill/>
        </p:spPr>
        <p:txBody>
          <a:bodyPr wrap="square">
            <a:spAutoFit/>
          </a:bodyPr>
          <a:lstStyle/>
          <a:p>
            <a:r>
              <a:rPr lang="en-IN" sz="1100" dirty="0"/>
              <a:t>class </a:t>
            </a:r>
            <a:r>
              <a:rPr lang="en-IN" sz="1100" dirty="0" err="1"/>
              <a:t>Data_Science</a:t>
            </a:r>
            <a:r>
              <a:rPr lang="en-IN" sz="1100" dirty="0"/>
              <a:t> {</a:t>
            </a:r>
          </a:p>
          <a:p>
            <a:r>
              <a:rPr lang="en-IN" sz="1100" dirty="0"/>
              <a:t>  var Name: String = "</a:t>
            </a:r>
            <a:r>
              <a:rPr lang="en-IN" sz="1100" dirty="0" err="1"/>
              <a:t>Mtech</a:t>
            </a:r>
            <a:r>
              <a:rPr lang="en-IN" sz="1100" dirty="0"/>
              <a:t>"</a:t>
            </a:r>
          </a:p>
          <a:p>
            <a:endParaRPr lang="en-IN" sz="1100" dirty="0"/>
          </a:p>
          <a:p>
            <a:r>
              <a:rPr lang="en-IN" sz="1100" dirty="0"/>
              <a:t>}</a:t>
            </a:r>
          </a:p>
          <a:p>
            <a:r>
              <a:rPr lang="en-IN" sz="1100" dirty="0"/>
              <a:t>class </a:t>
            </a:r>
            <a:r>
              <a:rPr lang="en-IN" sz="1100" dirty="0" err="1"/>
              <a:t>mtech</a:t>
            </a:r>
            <a:r>
              <a:rPr lang="en-IN" sz="1100" dirty="0"/>
              <a:t> extends </a:t>
            </a:r>
            <a:r>
              <a:rPr lang="en-IN" sz="1100" dirty="0" err="1"/>
              <a:t>Data_Science</a:t>
            </a:r>
            <a:endParaRPr lang="en-IN" sz="1100" dirty="0"/>
          </a:p>
          <a:p>
            <a:r>
              <a:rPr lang="en-IN" sz="1100" dirty="0"/>
              <a:t>{</a:t>
            </a:r>
          </a:p>
          <a:p>
            <a:endParaRPr lang="en-IN" sz="1100" dirty="0"/>
          </a:p>
          <a:p>
            <a:r>
              <a:rPr lang="en-IN" sz="1100" dirty="0"/>
              <a:t>  var </a:t>
            </a:r>
            <a:r>
              <a:rPr lang="en-IN" sz="1100" dirty="0" err="1"/>
              <a:t>Roll_No</a:t>
            </a:r>
            <a:r>
              <a:rPr lang="en-IN" sz="1100" dirty="0"/>
              <a:t>: Int = 130</a:t>
            </a:r>
          </a:p>
          <a:p>
            <a:r>
              <a:rPr lang="en-IN" sz="1100" dirty="0"/>
              <a:t>  // Method// Method</a:t>
            </a:r>
          </a:p>
          <a:p>
            <a:endParaRPr lang="en-IN" sz="1100" dirty="0"/>
          </a:p>
          <a:p>
            <a:r>
              <a:rPr lang="en-IN" sz="1100" dirty="0"/>
              <a:t>  def details()</a:t>
            </a:r>
          </a:p>
          <a:p>
            <a:r>
              <a:rPr lang="en-IN" sz="1100" dirty="0"/>
              <a:t>  {</a:t>
            </a:r>
          </a:p>
          <a:p>
            <a:r>
              <a:rPr lang="en-IN" sz="1100" dirty="0"/>
              <a:t>    </a:t>
            </a:r>
            <a:r>
              <a:rPr lang="en-IN" sz="1100" dirty="0" err="1"/>
              <a:t>println</a:t>
            </a:r>
            <a:r>
              <a:rPr lang="en-IN" sz="1100" dirty="0"/>
              <a:t>("Stream name: " +Name);</a:t>
            </a:r>
          </a:p>
          <a:p>
            <a:r>
              <a:rPr lang="en-IN" sz="1100" dirty="0"/>
              <a:t>    </a:t>
            </a:r>
            <a:r>
              <a:rPr lang="en-IN" sz="1100" dirty="0" err="1"/>
              <a:t>println</a:t>
            </a:r>
            <a:r>
              <a:rPr lang="en-IN" sz="1100" dirty="0"/>
              <a:t>("Roll number of student: " +</a:t>
            </a:r>
            <a:r>
              <a:rPr lang="en-IN" sz="1100" dirty="0" err="1"/>
              <a:t>Roll_No</a:t>
            </a:r>
            <a:r>
              <a:rPr lang="en-IN" sz="1100" dirty="0"/>
              <a:t>);</a:t>
            </a:r>
          </a:p>
          <a:p>
            <a:r>
              <a:rPr lang="en-IN" sz="1100" dirty="0"/>
              <a:t>  }</a:t>
            </a:r>
          </a:p>
          <a:p>
            <a:r>
              <a:rPr lang="en-IN" sz="1100" dirty="0"/>
              <a:t>}</a:t>
            </a:r>
          </a:p>
          <a:p>
            <a:endParaRPr lang="en-IN" sz="1100" dirty="0"/>
          </a:p>
          <a:p>
            <a:r>
              <a:rPr lang="en-IN" sz="1100" dirty="0"/>
              <a:t>object </a:t>
            </a:r>
            <a:r>
              <a:rPr lang="en-IN" sz="1100" dirty="0" err="1"/>
              <a:t>Main_Inheritance</a:t>
            </a:r>
            <a:endParaRPr lang="en-IN" sz="1100" dirty="0"/>
          </a:p>
          <a:p>
            <a:r>
              <a:rPr lang="en-IN" sz="1100" dirty="0"/>
              <a:t>{</a:t>
            </a:r>
          </a:p>
          <a:p>
            <a:endParaRPr lang="en-IN" sz="1100" dirty="0"/>
          </a:p>
          <a:p>
            <a:r>
              <a:rPr lang="en-IN" sz="1100" dirty="0"/>
              <a:t>  // Driver code</a:t>
            </a:r>
          </a:p>
          <a:p>
            <a:r>
              <a:rPr lang="en-IN" sz="1100" dirty="0"/>
              <a:t>  def main(</a:t>
            </a:r>
            <a:r>
              <a:rPr lang="en-IN" sz="1100" dirty="0" err="1"/>
              <a:t>args</a:t>
            </a:r>
            <a:r>
              <a:rPr lang="en-IN" sz="1100" dirty="0"/>
              <a:t>: Array[String])</a:t>
            </a:r>
          </a:p>
          <a:p>
            <a:r>
              <a:rPr lang="en-IN" sz="1100" dirty="0"/>
              <a:t>  {</a:t>
            </a:r>
          </a:p>
          <a:p>
            <a:endParaRPr lang="en-IN" sz="1100" dirty="0"/>
          </a:p>
          <a:p>
            <a:r>
              <a:rPr lang="en-IN" sz="1100" dirty="0"/>
              <a:t>    // Creating object of derived class</a:t>
            </a:r>
          </a:p>
          <a:p>
            <a:r>
              <a:rPr lang="en-IN" sz="1100" dirty="0"/>
              <a:t>    </a:t>
            </a:r>
            <a:r>
              <a:rPr lang="en-IN" sz="1100" dirty="0" err="1"/>
              <a:t>val</a:t>
            </a:r>
            <a:r>
              <a:rPr lang="en-IN" sz="1100" dirty="0"/>
              <a:t> </a:t>
            </a:r>
            <a:r>
              <a:rPr lang="en-IN" sz="1100" dirty="0" err="1"/>
              <a:t>ob</a:t>
            </a:r>
            <a:r>
              <a:rPr lang="en-IN" sz="1100" dirty="0"/>
              <a:t> = new </a:t>
            </a:r>
            <a:r>
              <a:rPr lang="en-IN" sz="1100" dirty="0" err="1"/>
              <a:t>mtech</a:t>
            </a:r>
            <a:r>
              <a:rPr lang="en-IN" sz="1100" dirty="0"/>
              <a:t>();</a:t>
            </a:r>
          </a:p>
          <a:p>
            <a:r>
              <a:rPr lang="en-IN" sz="1100" dirty="0"/>
              <a:t>    </a:t>
            </a:r>
            <a:r>
              <a:rPr lang="en-IN" sz="1100" dirty="0" err="1"/>
              <a:t>ob.details</a:t>
            </a:r>
            <a:r>
              <a:rPr lang="en-IN" sz="1100" dirty="0"/>
              <a:t>();</a:t>
            </a:r>
          </a:p>
          <a:p>
            <a:r>
              <a:rPr lang="en-IN" sz="1100" dirty="0"/>
              <a:t>  }</a:t>
            </a:r>
          </a:p>
          <a:p>
            <a:r>
              <a:rPr lang="en-IN" sz="1100" dirty="0"/>
              <a:t>}</a:t>
            </a:r>
          </a:p>
        </p:txBody>
      </p:sp>
    </p:spTree>
    <p:extLst>
      <p:ext uri="{BB962C8B-B14F-4D97-AF65-F5344CB8AC3E}">
        <p14:creationId xmlns:p14="http://schemas.microsoft.com/office/powerpoint/2010/main" val="1207096426"/>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7998526-28EB-4571-A4B9-99376A4B5903}"/>
              </a:ext>
            </a:extLst>
          </p:cNvPr>
          <p:cNvSpPr txBox="1"/>
          <p:nvPr/>
        </p:nvSpPr>
        <p:spPr>
          <a:xfrm>
            <a:off x="492711" y="316922"/>
            <a:ext cx="2419165" cy="369332"/>
          </a:xfrm>
          <a:prstGeom prst="rect">
            <a:avLst/>
          </a:prstGeom>
          <a:noFill/>
        </p:spPr>
        <p:txBody>
          <a:bodyPr wrap="square">
            <a:spAutoFit/>
          </a:bodyPr>
          <a:lstStyle/>
          <a:p>
            <a:r>
              <a:rPr lang="en-IN" dirty="0"/>
              <a:t>Multilevel Inheritance:</a:t>
            </a:r>
          </a:p>
        </p:txBody>
      </p:sp>
      <p:sp>
        <p:nvSpPr>
          <p:cNvPr id="5" name="TextBox 4">
            <a:extLst>
              <a:ext uri="{FF2B5EF4-FFF2-40B4-BE49-F238E27FC236}">
                <a16:creationId xmlns:a16="http://schemas.microsoft.com/office/drawing/2014/main" id="{39EC36C4-6F09-4466-BE5D-F18FCFC9F3B5}"/>
              </a:ext>
            </a:extLst>
          </p:cNvPr>
          <p:cNvSpPr txBox="1"/>
          <p:nvPr/>
        </p:nvSpPr>
        <p:spPr>
          <a:xfrm>
            <a:off x="2831977" y="0"/>
            <a:ext cx="6072326" cy="1477328"/>
          </a:xfrm>
          <a:prstGeom prst="rect">
            <a:avLst/>
          </a:prstGeom>
          <a:noFill/>
        </p:spPr>
        <p:txBody>
          <a:bodyPr wrap="square">
            <a:spAutoFit/>
          </a:bodyPr>
          <a:lstStyle/>
          <a:p>
            <a:r>
              <a:rPr lang="en-US" dirty="0"/>
              <a:t>In Multilevel Inheritance, a derived class will be inheriting a base class and as well as the derived class also act as the base class to another class. In the below image, the class </a:t>
            </a:r>
            <a:r>
              <a:rPr lang="en-US" dirty="0">
                <a:solidFill>
                  <a:schemeClr val="tx1"/>
                </a:solidFill>
              </a:rPr>
              <a:t>Data Science </a:t>
            </a:r>
            <a:r>
              <a:rPr lang="en-US" dirty="0"/>
              <a:t> serves as a base class for the derived class </a:t>
            </a:r>
            <a:r>
              <a:rPr lang="en-US" dirty="0">
                <a:solidFill>
                  <a:schemeClr val="tx1"/>
                </a:solidFill>
              </a:rPr>
              <a:t>metch1</a:t>
            </a:r>
          </a:p>
          <a:p>
            <a:r>
              <a:rPr lang="en-US" dirty="0"/>
              <a:t>, which in turn serves as a base class for the derived class Info. </a:t>
            </a:r>
            <a:endParaRPr lang="en-IN" dirty="0"/>
          </a:p>
        </p:txBody>
      </p:sp>
      <p:grpSp>
        <p:nvGrpSpPr>
          <p:cNvPr id="18" name="Group 17">
            <a:extLst>
              <a:ext uri="{FF2B5EF4-FFF2-40B4-BE49-F238E27FC236}">
                <a16:creationId xmlns:a16="http://schemas.microsoft.com/office/drawing/2014/main" id="{7A1D2E15-A6D5-4B83-A2BA-32D9C15EC70A}"/>
              </a:ext>
            </a:extLst>
          </p:cNvPr>
          <p:cNvGrpSpPr/>
          <p:nvPr/>
        </p:nvGrpSpPr>
        <p:grpSpPr>
          <a:xfrm>
            <a:off x="399495" y="1491089"/>
            <a:ext cx="2175029" cy="3490376"/>
            <a:chOff x="399495" y="1491089"/>
            <a:chExt cx="2175029" cy="3490376"/>
          </a:xfrm>
        </p:grpSpPr>
        <p:grpSp>
          <p:nvGrpSpPr>
            <p:cNvPr id="6" name="Group 5">
              <a:extLst>
                <a:ext uri="{FF2B5EF4-FFF2-40B4-BE49-F238E27FC236}">
                  <a16:creationId xmlns:a16="http://schemas.microsoft.com/office/drawing/2014/main" id="{A3702A41-0E68-4FD3-AAF4-0E7952C63BD4}"/>
                </a:ext>
              </a:extLst>
            </p:cNvPr>
            <p:cNvGrpSpPr/>
            <p:nvPr/>
          </p:nvGrpSpPr>
          <p:grpSpPr>
            <a:xfrm>
              <a:off x="492711" y="1491089"/>
              <a:ext cx="1988599" cy="2087732"/>
              <a:chOff x="2583401" y="2432481"/>
              <a:chExt cx="1988599" cy="2087732"/>
            </a:xfrm>
          </p:grpSpPr>
          <p:sp>
            <p:nvSpPr>
              <p:cNvPr id="7" name="Rectangle 6">
                <a:extLst>
                  <a:ext uri="{FF2B5EF4-FFF2-40B4-BE49-F238E27FC236}">
                    <a16:creationId xmlns:a16="http://schemas.microsoft.com/office/drawing/2014/main" id="{C30E36B6-60D8-4EB1-88C0-C6224633B3C3}"/>
                  </a:ext>
                </a:extLst>
              </p:cNvPr>
              <p:cNvSpPr/>
              <p:nvPr/>
            </p:nvSpPr>
            <p:spPr>
              <a:xfrm>
                <a:off x="2583401" y="2432481"/>
                <a:ext cx="1988599" cy="83450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Data Science</a:t>
                </a:r>
              </a:p>
              <a:p>
                <a:pPr algn="ctr"/>
                <a:r>
                  <a:rPr lang="en-US" dirty="0">
                    <a:solidFill>
                      <a:schemeClr val="tx1"/>
                    </a:solidFill>
                  </a:rPr>
                  <a:t>(Base Class)</a:t>
                </a:r>
                <a:endParaRPr lang="en-IN" dirty="0">
                  <a:solidFill>
                    <a:schemeClr val="tx1"/>
                  </a:solidFill>
                </a:endParaRPr>
              </a:p>
            </p:txBody>
          </p:sp>
          <p:sp>
            <p:nvSpPr>
              <p:cNvPr id="8" name="Rectangle 7">
                <a:extLst>
                  <a:ext uri="{FF2B5EF4-FFF2-40B4-BE49-F238E27FC236}">
                    <a16:creationId xmlns:a16="http://schemas.microsoft.com/office/drawing/2014/main" id="{B5FA23A7-FD64-48B4-AF31-6116F8BDA529}"/>
                  </a:ext>
                </a:extLst>
              </p:cNvPr>
              <p:cNvSpPr/>
              <p:nvPr/>
            </p:nvSpPr>
            <p:spPr>
              <a:xfrm>
                <a:off x="2583401" y="3685712"/>
                <a:ext cx="1988599" cy="83450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metch1</a:t>
                </a:r>
              </a:p>
              <a:p>
                <a:pPr algn="ctr"/>
                <a:r>
                  <a:rPr lang="en-US" dirty="0">
                    <a:solidFill>
                      <a:schemeClr val="tx1"/>
                    </a:solidFill>
                  </a:rPr>
                  <a:t>(Derive Class)</a:t>
                </a:r>
                <a:endParaRPr lang="en-IN" dirty="0">
                  <a:solidFill>
                    <a:schemeClr val="tx1"/>
                  </a:solidFill>
                </a:endParaRPr>
              </a:p>
            </p:txBody>
          </p:sp>
          <p:cxnSp>
            <p:nvCxnSpPr>
              <p:cNvPr id="9" name="Straight Arrow Connector 8">
                <a:extLst>
                  <a:ext uri="{FF2B5EF4-FFF2-40B4-BE49-F238E27FC236}">
                    <a16:creationId xmlns:a16="http://schemas.microsoft.com/office/drawing/2014/main" id="{A6907F18-640E-4D4D-B15C-00EF545DC182}"/>
                  </a:ext>
                </a:extLst>
              </p:cNvPr>
              <p:cNvCxnSpPr/>
              <p:nvPr/>
            </p:nvCxnSpPr>
            <p:spPr>
              <a:xfrm>
                <a:off x="3364637" y="3293616"/>
                <a:ext cx="0" cy="3920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10" name="Rectangle 9">
              <a:extLst>
                <a:ext uri="{FF2B5EF4-FFF2-40B4-BE49-F238E27FC236}">
                  <a16:creationId xmlns:a16="http://schemas.microsoft.com/office/drawing/2014/main" id="{BE49EE70-4AD8-4EB6-AE94-585C3206A77A}"/>
                </a:ext>
              </a:extLst>
            </p:cNvPr>
            <p:cNvSpPr/>
            <p:nvPr/>
          </p:nvSpPr>
          <p:spPr>
            <a:xfrm>
              <a:off x="399495" y="4209108"/>
              <a:ext cx="2175029" cy="77235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3" name="TextBox 12">
              <a:extLst>
                <a:ext uri="{FF2B5EF4-FFF2-40B4-BE49-F238E27FC236}">
                  <a16:creationId xmlns:a16="http://schemas.microsoft.com/office/drawing/2014/main" id="{6A7DAEF9-8FFD-4E82-BE33-ABD9EDB02682}"/>
                </a:ext>
              </a:extLst>
            </p:cNvPr>
            <p:cNvSpPr txBox="1"/>
            <p:nvPr/>
          </p:nvSpPr>
          <p:spPr>
            <a:xfrm>
              <a:off x="1110984" y="4277354"/>
              <a:ext cx="822555" cy="369332"/>
            </a:xfrm>
            <a:prstGeom prst="rect">
              <a:avLst/>
            </a:prstGeom>
            <a:noFill/>
          </p:spPr>
          <p:txBody>
            <a:bodyPr wrap="square" rtlCol="0">
              <a:spAutoFit/>
            </a:bodyPr>
            <a:lstStyle/>
            <a:p>
              <a:r>
                <a:rPr lang="en-US" dirty="0"/>
                <a:t>Info</a:t>
              </a:r>
              <a:endParaRPr lang="en-IN" dirty="0"/>
            </a:p>
          </p:txBody>
        </p:sp>
        <p:cxnSp>
          <p:nvCxnSpPr>
            <p:cNvPr id="15" name="Straight Arrow Connector 14">
              <a:extLst>
                <a:ext uri="{FF2B5EF4-FFF2-40B4-BE49-F238E27FC236}">
                  <a16:creationId xmlns:a16="http://schemas.microsoft.com/office/drawing/2014/main" id="{30448A0B-95E3-4F55-91AF-821D4128EBDE}"/>
                </a:ext>
              </a:extLst>
            </p:cNvPr>
            <p:cNvCxnSpPr/>
            <p:nvPr/>
          </p:nvCxnSpPr>
          <p:spPr>
            <a:xfrm>
              <a:off x="1356064" y="3578821"/>
              <a:ext cx="0" cy="5681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17" name="TextBox 16">
            <a:extLst>
              <a:ext uri="{FF2B5EF4-FFF2-40B4-BE49-F238E27FC236}">
                <a16:creationId xmlns:a16="http://schemas.microsoft.com/office/drawing/2014/main" id="{1958F8D9-7C64-4658-B7AD-215539A4A6EA}"/>
              </a:ext>
            </a:extLst>
          </p:cNvPr>
          <p:cNvSpPr txBox="1"/>
          <p:nvPr/>
        </p:nvSpPr>
        <p:spPr>
          <a:xfrm>
            <a:off x="2831977" y="1491089"/>
            <a:ext cx="5912526" cy="4524315"/>
          </a:xfrm>
          <a:prstGeom prst="rect">
            <a:avLst/>
          </a:prstGeom>
          <a:noFill/>
        </p:spPr>
        <p:txBody>
          <a:bodyPr wrap="square">
            <a:spAutoFit/>
          </a:bodyPr>
          <a:lstStyle/>
          <a:p>
            <a:r>
              <a:rPr lang="en-IN" sz="1200" dirty="0"/>
              <a:t>class Multilevel {</a:t>
            </a:r>
          </a:p>
          <a:p>
            <a:r>
              <a:rPr lang="en-IN" sz="1200" dirty="0"/>
              <a:t>  var Name: String = "</a:t>
            </a:r>
            <a:r>
              <a:rPr lang="en-IN" sz="1200" dirty="0" err="1"/>
              <a:t>Mtech</a:t>
            </a:r>
            <a:r>
              <a:rPr lang="en-IN" sz="1200" dirty="0"/>
              <a:t>"</a:t>
            </a:r>
          </a:p>
          <a:p>
            <a:r>
              <a:rPr lang="en-IN" sz="1200" dirty="0"/>
              <a:t>}</a:t>
            </a:r>
          </a:p>
          <a:p>
            <a:r>
              <a:rPr lang="en-IN" sz="1200" dirty="0"/>
              <a:t>class mtech1 extends Multilevel {</a:t>
            </a:r>
          </a:p>
          <a:p>
            <a:endParaRPr lang="en-IN" sz="1200" dirty="0"/>
          </a:p>
          <a:p>
            <a:r>
              <a:rPr lang="en-IN" sz="1200" dirty="0"/>
              <a:t>  var </a:t>
            </a:r>
            <a:r>
              <a:rPr lang="en-IN" sz="1200" dirty="0" err="1"/>
              <a:t>Roll_No</a:t>
            </a:r>
            <a:r>
              <a:rPr lang="en-IN" sz="1200" dirty="0"/>
              <a:t>: Int = 130</a:t>
            </a:r>
          </a:p>
          <a:p>
            <a:r>
              <a:rPr lang="en-IN" sz="1200" dirty="0"/>
              <a:t>}</a:t>
            </a:r>
          </a:p>
          <a:p>
            <a:r>
              <a:rPr lang="en-IN" sz="1200" dirty="0"/>
              <a:t>class info extends mtech1</a:t>
            </a:r>
          </a:p>
          <a:p>
            <a:r>
              <a:rPr lang="en-IN" sz="1200" dirty="0"/>
              <a:t>{</a:t>
            </a:r>
          </a:p>
          <a:p>
            <a:r>
              <a:rPr lang="en-IN" sz="1200" dirty="0"/>
              <a:t>  // Method</a:t>
            </a:r>
          </a:p>
          <a:p>
            <a:r>
              <a:rPr lang="en-IN" sz="1200" dirty="0"/>
              <a:t>  def details()</a:t>
            </a:r>
          </a:p>
          <a:p>
            <a:r>
              <a:rPr lang="en-IN" sz="1200" dirty="0"/>
              <a:t>{</a:t>
            </a:r>
          </a:p>
          <a:p>
            <a:r>
              <a:rPr lang="en-IN" sz="1200" dirty="0"/>
              <a:t>    </a:t>
            </a:r>
            <a:r>
              <a:rPr lang="en-IN" sz="1200" dirty="0" err="1"/>
              <a:t>println</a:t>
            </a:r>
            <a:r>
              <a:rPr lang="en-IN" sz="1200" dirty="0"/>
              <a:t>("Name: " +Name);</a:t>
            </a:r>
          </a:p>
          <a:p>
            <a:r>
              <a:rPr lang="en-IN" sz="1200" dirty="0"/>
              <a:t>    </a:t>
            </a:r>
            <a:r>
              <a:rPr lang="en-IN" sz="1200" dirty="0" err="1"/>
              <a:t>println</a:t>
            </a:r>
            <a:r>
              <a:rPr lang="en-IN" sz="1200" dirty="0"/>
              <a:t>("</a:t>
            </a:r>
            <a:r>
              <a:rPr lang="en-IN" sz="1200" dirty="0" err="1"/>
              <a:t>Roll_number</a:t>
            </a:r>
            <a:r>
              <a:rPr lang="en-IN" sz="1200" dirty="0"/>
              <a:t>: " +</a:t>
            </a:r>
            <a:r>
              <a:rPr lang="en-IN" sz="1200" dirty="0" err="1"/>
              <a:t>Roll_No</a:t>
            </a:r>
            <a:r>
              <a:rPr lang="en-IN" sz="1200" dirty="0"/>
              <a:t>);</a:t>
            </a:r>
          </a:p>
          <a:p>
            <a:r>
              <a:rPr lang="en-IN" sz="1200" dirty="0"/>
              <a:t>  }</a:t>
            </a:r>
          </a:p>
          <a:p>
            <a:endParaRPr lang="en-IN" sz="1200" dirty="0"/>
          </a:p>
          <a:p>
            <a:r>
              <a:rPr lang="en-IN" sz="1200" dirty="0"/>
              <a:t>}</a:t>
            </a:r>
          </a:p>
          <a:p>
            <a:r>
              <a:rPr lang="en-IN" sz="1200" dirty="0"/>
              <a:t>object </a:t>
            </a:r>
            <a:r>
              <a:rPr lang="en-IN" sz="1200" dirty="0" err="1"/>
              <a:t>Multilevel_Inheritance</a:t>
            </a:r>
            <a:endParaRPr lang="en-IN" sz="1200" dirty="0"/>
          </a:p>
          <a:p>
            <a:r>
              <a:rPr lang="en-IN" sz="1200" dirty="0"/>
              <a:t>{</a:t>
            </a:r>
          </a:p>
          <a:p>
            <a:r>
              <a:rPr lang="en-IN" sz="1200" dirty="0"/>
              <a:t>  def main(</a:t>
            </a:r>
            <a:r>
              <a:rPr lang="en-IN" sz="1200" dirty="0" err="1"/>
              <a:t>args</a:t>
            </a:r>
            <a:r>
              <a:rPr lang="en-IN" sz="1200" dirty="0"/>
              <a:t>: Array[String]): Unit = {</a:t>
            </a:r>
          </a:p>
          <a:p>
            <a:r>
              <a:rPr lang="en-IN" sz="1200" dirty="0"/>
              <a:t>    </a:t>
            </a:r>
            <a:r>
              <a:rPr lang="en-IN" sz="1200" dirty="0" err="1"/>
              <a:t>val</a:t>
            </a:r>
            <a:r>
              <a:rPr lang="en-IN" sz="1200" dirty="0"/>
              <a:t> </a:t>
            </a:r>
            <a:r>
              <a:rPr lang="en-IN" sz="1200" dirty="0" err="1"/>
              <a:t>ob</a:t>
            </a:r>
            <a:r>
              <a:rPr lang="en-IN" sz="1200" dirty="0"/>
              <a:t> = new info();</a:t>
            </a:r>
          </a:p>
          <a:p>
            <a:r>
              <a:rPr lang="en-IN" sz="1200" dirty="0"/>
              <a:t>    </a:t>
            </a:r>
            <a:r>
              <a:rPr lang="en-IN" sz="1200" dirty="0" err="1"/>
              <a:t>ob.details</a:t>
            </a:r>
            <a:r>
              <a:rPr lang="en-IN" sz="1200" dirty="0"/>
              <a:t>();</a:t>
            </a:r>
          </a:p>
          <a:p>
            <a:r>
              <a:rPr lang="en-IN" sz="1200" dirty="0"/>
              <a:t>  }</a:t>
            </a:r>
          </a:p>
          <a:p>
            <a:r>
              <a:rPr lang="en-IN" sz="1200" dirty="0"/>
              <a:t>}</a:t>
            </a:r>
          </a:p>
        </p:txBody>
      </p:sp>
    </p:spTree>
    <p:extLst>
      <p:ext uri="{BB962C8B-B14F-4D97-AF65-F5344CB8AC3E}">
        <p14:creationId xmlns:p14="http://schemas.microsoft.com/office/powerpoint/2010/main" val="8861307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Graphical user interface, text&#10;&#10;Description automatically generated">
            <a:extLst>
              <a:ext uri="{FF2B5EF4-FFF2-40B4-BE49-F238E27FC236}">
                <a16:creationId xmlns:a16="http://schemas.microsoft.com/office/drawing/2014/main" id="{9776EBEA-A907-4A12-8F61-3B68423EF9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379" y="1390473"/>
            <a:ext cx="9015241" cy="4077053"/>
          </a:xfrm>
          <a:prstGeom prst="rect">
            <a:avLst/>
          </a:prstGeom>
        </p:spPr>
      </p:pic>
    </p:spTree>
    <p:extLst>
      <p:ext uri="{BB962C8B-B14F-4D97-AF65-F5344CB8AC3E}">
        <p14:creationId xmlns:p14="http://schemas.microsoft.com/office/powerpoint/2010/main" val="2990185903"/>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D823E92-8597-4C9D-9ABB-FEFF78ED3630}"/>
              </a:ext>
            </a:extLst>
          </p:cNvPr>
          <p:cNvSpPr txBox="1"/>
          <p:nvPr/>
        </p:nvSpPr>
        <p:spPr>
          <a:xfrm>
            <a:off x="0" y="-25971"/>
            <a:ext cx="8127507" cy="923330"/>
          </a:xfrm>
          <a:prstGeom prst="rect">
            <a:avLst/>
          </a:prstGeom>
          <a:noFill/>
        </p:spPr>
        <p:txBody>
          <a:bodyPr wrap="square">
            <a:spAutoFit/>
          </a:bodyPr>
          <a:lstStyle/>
          <a:p>
            <a:r>
              <a:rPr lang="en-US" dirty="0"/>
              <a:t>Hierarchical Inheritance: In Hierarchical Inheritance, one class serves as a superclass (base class) for more than one </a:t>
            </a:r>
            <a:r>
              <a:rPr lang="en-US" dirty="0" err="1"/>
              <a:t>subclass.In</a:t>
            </a:r>
            <a:r>
              <a:rPr lang="en-US" dirty="0"/>
              <a:t> below image, class </a:t>
            </a:r>
            <a:r>
              <a:rPr lang="en-IN" dirty="0"/>
              <a:t>Hierarchical</a:t>
            </a:r>
          </a:p>
          <a:p>
            <a:r>
              <a:rPr lang="en-US" dirty="0"/>
              <a:t> serves as a base class for the derived class </a:t>
            </a:r>
            <a:r>
              <a:rPr lang="en-IN" dirty="0"/>
              <a:t>child1 </a:t>
            </a:r>
            <a:r>
              <a:rPr lang="en-US" dirty="0"/>
              <a:t>, </a:t>
            </a:r>
            <a:r>
              <a:rPr lang="en-IN" dirty="0"/>
              <a:t>child2</a:t>
            </a:r>
            <a:r>
              <a:rPr lang="en-US" dirty="0"/>
              <a:t>. </a:t>
            </a:r>
            <a:endParaRPr lang="en-IN" dirty="0"/>
          </a:p>
        </p:txBody>
      </p:sp>
      <p:grpSp>
        <p:nvGrpSpPr>
          <p:cNvPr id="15" name="Group 14">
            <a:extLst>
              <a:ext uri="{FF2B5EF4-FFF2-40B4-BE49-F238E27FC236}">
                <a16:creationId xmlns:a16="http://schemas.microsoft.com/office/drawing/2014/main" id="{B2A51844-5D5C-436B-ADF8-815C6349FCCC}"/>
              </a:ext>
            </a:extLst>
          </p:cNvPr>
          <p:cNvGrpSpPr/>
          <p:nvPr/>
        </p:nvGrpSpPr>
        <p:grpSpPr>
          <a:xfrm>
            <a:off x="186432" y="1410953"/>
            <a:ext cx="4494318" cy="1631130"/>
            <a:chOff x="186432" y="1410953"/>
            <a:chExt cx="4494318" cy="1631130"/>
          </a:xfrm>
        </p:grpSpPr>
        <p:sp>
          <p:nvSpPr>
            <p:cNvPr id="6" name="Rectangle 5">
              <a:extLst>
                <a:ext uri="{FF2B5EF4-FFF2-40B4-BE49-F238E27FC236}">
                  <a16:creationId xmlns:a16="http://schemas.microsoft.com/office/drawing/2014/main" id="{0618B18B-0357-4A06-8C77-284963089E46}"/>
                </a:ext>
              </a:extLst>
            </p:cNvPr>
            <p:cNvSpPr/>
            <p:nvPr/>
          </p:nvSpPr>
          <p:spPr>
            <a:xfrm>
              <a:off x="1043127" y="1410953"/>
              <a:ext cx="1713390" cy="577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8" name="TextBox 7">
              <a:extLst>
                <a:ext uri="{FF2B5EF4-FFF2-40B4-BE49-F238E27FC236}">
                  <a16:creationId xmlns:a16="http://schemas.microsoft.com/office/drawing/2014/main" id="{482BCACF-B2E6-487C-AD07-134C15505D80}"/>
                </a:ext>
              </a:extLst>
            </p:cNvPr>
            <p:cNvSpPr txBox="1"/>
            <p:nvPr/>
          </p:nvSpPr>
          <p:spPr>
            <a:xfrm>
              <a:off x="1185170" y="1514811"/>
              <a:ext cx="1429304" cy="369332"/>
            </a:xfrm>
            <a:prstGeom prst="rect">
              <a:avLst/>
            </a:prstGeom>
            <a:noFill/>
          </p:spPr>
          <p:txBody>
            <a:bodyPr wrap="square">
              <a:spAutoFit/>
            </a:bodyPr>
            <a:lstStyle/>
            <a:p>
              <a:r>
                <a:rPr lang="en-IN" dirty="0"/>
                <a:t>Hierarchical</a:t>
              </a:r>
            </a:p>
          </p:txBody>
        </p:sp>
        <p:sp>
          <p:nvSpPr>
            <p:cNvPr id="9" name="Rectangle 8">
              <a:extLst>
                <a:ext uri="{FF2B5EF4-FFF2-40B4-BE49-F238E27FC236}">
                  <a16:creationId xmlns:a16="http://schemas.microsoft.com/office/drawing/2014/main" id="{FB685A2A-9F4F-42BB-AF53-AE886910D468}"/>
                </a:ext>
              </a:extLst>
            </p:cNvPr>
            <p:cNvSpPr/>
            <p:nvPr/>
          </p:nvSpPr>
          <p:spPr>
            <a:xfrm>
              <a:off x="186432" y="2462075"/>
              <a:ext cx="1713390" cy="577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 name="Rectangle 9">
              <a:extLst>
                <a:ext uri="{FF2B5EF4-FFF2-40B4-BE49-F238E27FC236}">
                  <a16:creationId xmlns:a16="http://schemas.microsoft.com/office/drawing/2014/main" id="{1ECE1182-BABE-4304-8F0A-45CB7EA6452A}"/>
                </a:ext>
              </a:extLst>
            </p:cNvPr>
            <p:cNvSpPr/>
            <p:nvPr/>
          </p:nvSpPr>
          <p:spPr>
            <a:xfrm>
              <a:off x="2258627" y="2465035"/>
              <a:ext cx="2422123" cy="577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TextBox 10">
              <a:extLst>
                <a:ext uri="{FF2B5EF4-FFF2-40B4-BE49-F238E27FC236}">
                  <a16:creationId xmlns:a16="http://schemas.microsoft.com/office/drawing/2014/main" id="{A77620F3-F4BD-47E9-AEAB-653E8B3CB6D8}"/>
                </a:ext>
              </a:extLst>
            </p:cNvPr>
            <p:cNvSpPr txBox="1"/>
            <p:nvPr/>
          </p:nvSpPr>
          <p:spPr>
            <a:xfrm>
              <a:off x="470518" y="2565933"/>
              <a:ext cx="1429304" cy="369332"/>
            </a:xfrm>
            <a:prstGeom prst="rect">
              <a:avLst/>
            </a:prstGeom>
            <a:noFill/>
          </p:spPr>
          <p:txBody>
            <a:bodyPr wrap="square">
              <a:spAutoFit/>
            </a:bodyPr>
            <a:lstStyle/>
            <a:p>
              <a:r>
                <a:rPr lang="en-IN" dirty="0"/>
                <a:t>child1</a:t>
              </a:r>
            </a:p>
          </p:txBody>
        </p:sp>
        <p:sp>
          <p:nvSpPr>
            <p:cNvPr id="12" name="TextBox 11">
              <a:extLst>
                <a:ext uri="{FF2B5EF4-FFF2-40B4-BE49-F238E27FC236}">
                  <a16:creationId xmlns:a16="http://schemas.microsoft.com/office/drawing/2014/main" id="{7C37B196-D03E-4DD1-836E-5357FE748029}"/>
                </a:ext>
              </a:extLst>
            </p:cNvPr>
            <p:cNvSpPr txBox="1"/>
            <p:nvPr/>
          </p:nvSpPr>
          <p:spPr>
            <a:xfrm>
              <a:off x="2614474" y="2565933"/>
              <a:ext cx="1429304" cy="369332"/>
            </a:xfrm>
            <a:prstGeom prst="rect">
              <a:avLst/>
            </a:prstGeom>
            <a:noFill/>
          </p:spPr>
          <p:txBody>
            <a:bodyPr wrap="square">
              <a:spAutoFit/>
            </a:bodyPr>
            <a:lstStyle/>
            <a:p>
              <a:r>
                <a:rPr lang="en-IN" dirty="0"/>
                <a:t>Child2</a:t>
              </a:r>
            </a:p>
          </p:txBody>
        </p:sp>
      </p:grpSp>
      <p:sp>
        <p:nvSpPr>
          <p:cNvPr id="14" name="TextBox 13">
            <a:extLst>
              <a:ext uri="{FF2B5EF4-FFF2-40B4-BE49-F238E27FC236}">
                <a16:creationId xmlns:a16="http://schemas.microsoft.com/office/drawing/2014/main" id="{74FB72B6-42C9-4E82-981D-D02D4506CEBA}"/>
              </a:ext>
            </a:extLst>
          </p:cNvPr>
          <p:cNvSpPr txBox="1"/>
          <p:nvPr/>
        </p:nvSpPr>
        <p:spPr>
          <a:xfrm>
            <a:off x="5727947" y="610136"/>
            <a:ext cx="3069823" cy="6247864"/>
          </a:xfrm>
          <a:prstGeom prst="rect">
            <a:avLst/>
          </a:prstGeom>
          <a:noFill/>
        </p:spPr>
        <p:txBody>
          <a:bodyPr wrap="square">
            <a:spAutoFit/>
          </a:bodyPr>
          <a:lstStyle/>
          <a:p>
            <a:r>
              <a:rPr lang="en-IN" sz="1000" dirty="0"/>
              <a:t>class Hierarchical {</a:t>
            </a:r>
          </a:p>
          <a:p>
            <a:r>
              <a:rPr lang="en-IN" sz="1000" dirty="0"/>
              <a:t>  var Name1: String = "</a:t>
            </a:r>
            <a:r>
              <a:rPr lang="en-IN" sz="1000" dirty="0" err="1"/>
              <a:t>Siya</a:t>
            </a:r>
            <a:r>
              <a:rPr lang="en-IN" sz="1000" dirty="0"/>
              <a:t>"</a:t>
            </a:r>
          </a:p>
          <a:p>
            <a:r>
              <a:rPr lang="en-IN" sz="1000" dirty="0"/>
              <a:t>  var Name2: String = "</a:t>
            </a:r>
            <a:r>
              <a:rPr lang="en-IN" sz="1000" dirty="0" err="1"/>
              <a:t>Soniya</a:t>
            </a:r>
            <a:r>
              <a:rPr lang="en-IN" sz="1000" dirty="0"/>
              <a:t>"</a:t>
            </a:r>
          </a:p>
          <a:p>
            <a:r>
              <a:rPr lang="en-IN" sz="1000" dirty="0"/>
              <a:t>}</a:t>
            </a:r>
          </a:p>
          <a:p>
            <a:r>
              <a:rPr lang="en-IN" sz="1000" dirty="0"/>
              <a:t>class Child1 extends Hierarchical</a:t>
            </a:r>
          </a:p>
          <a:p>
            <a:r>
              <a:rPr lang="en-IN" sz="1000" dirty="0"/>
              <a:t>{</a:t>
            </a:r>
          </a:p>
          <a:p>
            <a:r>
              <a:rPr lang="en-IN" sz="1000" dirty="0"/>
              <a:t>  var Age: Int = 32</a:t>
            </a:r>
          </a:p>
          <a:p>
            <a:r>
              <a:rPr lang="en-IN" sz="1000" dirty="0"/>
              <a:t>  def details1()</a:t>
            </a:r>
          </a:p>
          <a:p>
            <a:r>
              <a:rPr lang="en-IN" sz="1000" dirty="0"/>
              <a:t>  {</a:t>
            </a:r>
          </a:p>
          <a:p>
            <a:r>
              <a:rPr lang="en-IN" sz="1000" dirty="0"/>
              <a:t>    </a:t>
            </a:r>
            <a:r>
              <a:rPr lang="en-IN" sz="1000" dirty="0" err="1"/>
              <a:t>println</a:t>
            </a:r>
            <a:r>
              <a:rPr lang="en-IN" sz="1000" dirty="0"/>
              <a:t>(" Name: " +Name1);</a:t>
            </a:r>
          </a:p>
          <a:p>
            <a:r>
              <a:rPr lang="en-IN" sz="1000" dirty="0"/>
              <a:t>    </a:t>
            </a:r>
            <a:r>
              <a:rPr lang="en-IN" sz="1000" dirty="0" err="1"/>
              <a:t>println</a:t>
            </a:r>
            <a:r>
              <a:rPr lang="en-IN" sz="1000" dirty="0"/>
              <a:t>(" Age: " +Age);</a:t>
            </a:r>
          </a:p>
          <a:p>
            <a:r>
              <a:rPr lang="en-IN" sz="1000" dirty="0"/>
              <a:t>  }</a:t>
            </a:r>
          </a:p>
          <a:p>
            <a:r>
              <a:rPr lang="en-IN" sz="1000" dirty="0"/>
              <a:t>}</a:t>
            </a:r>
          </a:p>
          <a:p>
            <a:r>
              <a:rPr lang="en-IN" sz="1000" dirty="0"/>
              <a:t>// Derived from Parent class</a:t>
            </a:r>
          </a:p>
          <a:p>
            <a:r>
              <a:rPr lang="en-IN" sz="1000" dirty="0"/>
              <a:t>class Child2 extends Hierarchical</a:t>
            </a:r>
          </a:p>
          <a:p>
            <a:r>
              <a:rPr lang="en-IN" sz="1000" dirty="0"/>
              <a:t>{</a:t>
            </a:r>
          </a:p>
          <a:p>
            <a:r>
              <a:rPr lang="en-IN" sz="1000" dirty="0"/>
              <a:t>  var Height: Int = 164</a:t>
            </a:r>
          </a:p>
          <a:p>
            <a:endParaRPr lang="en-IN" sz="1000" dirty="0"/>
          </a:p>
          <a:p>
            <a:r>
              <a:rPr lang="en-IN" sz="1000" dirty="0"/>
              <a:t>  // Method</a:t>
            </a:r>
          </a:p>
          <a:p>
            <a:r>
              <a:rPr lang="en-IN" sz="1000" dirty="0"/>
              <a:t>  def details2()</a:t>
            </a:r>
          </a:p>
          <a:p>
            <a:r>
              <a:rPr lang="en-IN" sz="1000" dirty="0"/>
              <a:t>  {</a:t>
            </a:r>
          </a:p>
          <a:p>
            <a:r>
              <a:rPr lang="en-IN" sz="1000" dirty="0"/>
              <a:t>    </a:t>
            </a:r>
            <a:r>
              <a:rPr lang="en-IN" sz="1000" dirty="0" err="1"/>
              <a:t>println</a:t>
            </a:r>
            <a:r>
              <a:rPr lang="en-IN" sz="1000" dirty="0"/>
              <a:t>(" Name: " +Name2);</a:t>
            </a:r>
          </a:p>
          <a:p>
            <a:r>
              <a:rPr lang="en-IN" sz="1000" dirty="0"/>
              <a:t>    </a:t>
            </a:r>
            <a:r>
              <a:rPr lang="en-IN" sz="1000" dirty="0" err="1"/>
              <a:t>println</a:t>
            </a:r>
            <a:r>
              <a:rPr lang="en-IN" sz="1000" dirty="0"/>
              <a:t>(" Height: " +Height);</a:t>
            </a:r>
          </a:p>
          <a:p>
            <a:r>
              <a:rPr lang="en-IN" sz="1000" dirty="0"/>
              <a:t>  }</a:t>
            </a:r>
          </a:p>
          <a:p>
            <a:r>
              <a:rPr lang="en-IN" sz="1000" dirty="0"/>
              <a:t>}</a:t>
            </a:r>
          </a:p>
          <a:p>
            <a:endParaRPr lang="en-IN" sz="1000" dirty="0"/>
          </a:p>
          <a:p>
            <a:r>
              <a:rPr lang="en-IN" sz="1000" dirty="0"/>
              <a:t>object </a:t>
            </a:r>
            <a:r>
              <a:rPr lang="en-IN" sz="1000" dirty="0" err="1"/>
              <a:t>Main_Hierarchical</a:t>
            </a:r>
            <a:endParaRPr lang="en-IN" sz="1000" dirty="0"/>
          </a:p>
          <a:p>
            <a:r>
              <a:rPr lang="en-IN" sz="1000" dirty="0"/>
              <a:t>{</a:t>
            </a:r>
          </a:p>
          <a:p>
            <a:endParaRPr lang="en-IN" sz="1000" dirty="0"/>
          </a:p>
          <a:p>
            <a:r>
              <a:rPr lang="en-IN" sz="1000" dirty="0"/>
              <a:t>  // Driver code</a:t>
            </a:r>
          </a:p>
          <a:p>
            <a:r>
              <a:rPr lang="en-IN" sz="1000" dirty="0"/>
              <a:t>  def main(</a:t>
            </a:r>
            <a:r>
              <a:rPr lang="en-IN" sz="1000" dirty="0" err="1"/>
              <a:t>args</a:t>
            </a:r>
            <a:r>
              <a:rPr lang="en-IN" sz="1000" dirty="0"/>
              <a:t>: Array[String])</a:t>
            </a:r>
          </a:p>
          <a:p>
            <a:r>
              <a:rPr lang="en-IN" sz="1000" dirty="0"/>
              <a:t>  {</a:t>
            </a:r>
          </a:p>
          <a:p>
            <a:endParaRPr lang="en-IN" sz="1000" dirty="0"/>
          </a:p>
          <a:p>
            <a:r>
              <a:rPr lang="en-IN" sz="1000" dirty="0"/>
              <a:t>    // Creating objects of both derived classes</a:t>
            </a:r>
          </a:p>
          <a:p>
            <a:r>
              <a:rPr lang="en-IN" sz="1000" dirty="0"/>
              <a:t>    </a:t>
            </a:r>
            <a:r>
              <a:rPr lang="en-IN" sz="1000" dirty="0" err="1"/>
              <a:t>val</a:t>
            </a:r>
            <a:r>
              <a:rPr lang="en-IN" sz="1000" dirty="0"/>
              <a:t> ob1 = new Child1();</a:t>
            </a:r>
          </a:p>
          <a:p>
            <a:r>
              <a:rPr lang="en-IN" sz="1000" dirty="0"/>
              <a:t>    </a:t>
            </a:r>
            <a:r>
              <a:rPr lang="en-IN" sz="1000" dirty="0" err="1"/>
              <a:t>val</a:t>
            </a:r>
            <a:r>
              <a:rPr lang="en-IN" sz="1000" dirty="0"/>
              <a:t> ob2 = new Child2();</a:t>
            </a:r>
          </a:p>
          <a:p>
            <a:r>
              <a:rPr lang="en-IN" sz="1000" dirty="0"/>
              <a:t>    ob1.details1();</a:t>
            </a:r>
          </a:p>
          <a:p>
            <a:r>
              <a:rPr lang="en-IN" sz="1000" dirty="0"/>
              <a:t>    ob2.details2();</a:t>
            </a:r>
          </a:p>
          <a:p>
            <a:r>
              <a:rPr lang="en-IN" sz="1000" dirty="0"/>
              <a:t>  }</a:t>
            </a:r>
          </a:p>
          <a:p>
            <a:r>
              <a:rPr lang="en-IN" sz="1000" dirty="0"/>
              <a:t>}</a:t>
            </a:r>
          </a:p>
        </p:txBody>
      </p:sp>
    </p:spTree>
    <p:extLst>
      <p:ext uri="{BB962C8B-B14F-4D97-AF65-F5344CB8AC3E}">
        <p14:creationId xmlns:p14="http://schemas.microsoft.com/office/powerpoint/2010/main" val="4031567669"/>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04BC423-0DEE-40D1-B16B-8601D1C85C21}"/>
              </a:ext>
            </a:extLst>
          </p:cNvPr>
          <p:cNvSpPr txBox="1"/>
          <p:nvPr/>
        </p:nvSpPr>
        <p:spPr>
          <a:xfrm>
            <a:off x="785674" y="559604"/>
            <a:ext cx="4572000" cy="4708981"/>
          </a:xfrm>
          <a:prstGeom prst="rect">
            <a:avLst/>
          </a:prstGeom>
          <a:noFill/>
        </p:spPr>
        <p:txBody>
          <a:bodyPr wrap="square">
            <a:spAutoFit/>
          </a:bodyPr>
          <a:lstStyle/>
          <a:p>
            <a:r>
              <a:rPr lang="en-IN" sz="1200" dirty="0"/>
              <a:t>class </a:t>
            </a:r>
            <a:r>
              <a:rPr lang="en-IN" sz="1200" dirty="0" err="1"/>
              <a:t>Scala_Traits</a:t>
            </a:r>
            <a:r>
              <a:rPr lang="en-IN" sz="1200" dirty="0"/>
              <a:t> {</a:t>
            </a:r>
          </a:p>
          <a:p>
            <a:r>
              <a:rPr lang="en-IN" sz="1200" dirty="0"/>
              <a:t>  var Name: String = "</a:t>
            </a:r>
            <a:r>
              <a:rPr lang="en-IN" sz="1200" dirty="0" err="1"/>
              <a:t>Mtech</a:t>
            </a:r>
            <a:r>
              <a:rPr lang="en-IN" sz="1200" dirty="0"/>
              <a:t>"</a:t>
            </a:r>
          </a:p>
          <a:p>
            <a:r>
              <a:rPr lang="en-IN" sz="1200" dirty="0"/>
              <a:t>}</a:t>
            </a:r>
          </a:p>
          <a:p>
            <a:r>
              <a:rPr lang="en-IN" sz="1200" dirty="0"/>
              <a:t>class  </a:t>
            </a:r>
            <a:r>
              <a:rPr lang="en-IN" sz="1200" dirty="0" err="1"/>
              <a:t>Roll_num</a:t>
            </a:r>
            <a:r>
              <a:rPr lang="en-IN" sz="1200" dirty="0"/>
              <a:t> {</a:t>
            </a:r>
          </a:p>
          <a:p>
            <a:endParaRPr lang="en-IN" sz="1200" dirty="0"/>
          </a:p>
          <a:p>
            <a:r>
              <a:rPr lang="en-IN" sz="1200" dirty="0"/>
              <a:t>  var </a:t>
            </a:r>
            <a:r>
              <a:rPr lang="en-IN" sz="1200" dirty="0" err="1"/>
              <a:t>Roll_No</a:t>
            </a:r>
            <a:r>
              <a:rPr lang="en-IN" sz="1200" dirty="0"/>
              <a:t>: Int = 130</a:t>
            </a:r>
          </a:p>
          <a:p>
            <a:r>
              <a:rPr lang="en-IN" sz="1200" dirty="0"/>
              <a:t>}</a:t>
            </a:r>
          </a:p>
          <a:p>
            <a:endParaRPr lang="en-IN" sz="1200" dirty="0"/>
          </a:p>
          <a:p>
            <a:r>
              <a:rPr lang="en-IN" sz="1200" dirty="0"/>
              <a:t>class </a:t>
            </a:r>
            <a:r>
              <a:rPr lang="en-IN" sz="1200" dirty="0" err="1"/>
              <a:t>info_mtech_stu</a:t>
            </a:r>
            <a:r>
              <a:rPr lang="en-IN" sz="1200" dirty="0"/>
              <a:t> extends  </a:t>
            </a:r>
            <a:r>
              <a:rPr lang="en-IN" sz="1200" dirty="0" err="1"/>
              <a:t>Scala_Traits</a:t>
            </a:r>
            <a:r>
              <a:rPr lang="en-IN" sz="1200" dirty="0"/>
              <a:t> with </a:t>
            </a:r>
            <a:r>
              <a:rPr lang="en-IN" sz="1200" dirty="0" err="1"/>
              <a:t>Roll_num</a:t>
            </a:r>
            <a:r>
              <a:rPr lang="en-IN" sz="1200" dirty="0"/>
              <a:t> {</a:t>
            </a:r>
          </a:p>
          <a:p>
            <a:endParaRPr lang="en-IN" sz="1200" dirty="0"/>
          </a:p>
          <a:p>
            <a:r>
              <a:rPr lang="en-IN" sz="1200" dirty="0"/>
              <a:t>  def display()</a:t>
            </a:r>
          </a:p>
          <a:p>
            <a:r>
              <a:rPr lang="en-IN" sz="1200" dirty="0"/>
              <a:t>  {</a:t>
            </a:r>
          </a:p>
          <a:p>
            <a:r>
              <a:rPr lang="en-IN" sz="1200" dirty="0"/>
              <a:t>    </a:t>
            </a:r>
            <a:r>
              <a:rPr lang="en-IN" sz="1200" dirty="0" err="1"/>
              <a:t>println</a:t>
            </a:r>
            <a:r>
              <a:rPr lang="en-IN" sz="1200" dirty="0"/>
              <a:t>("Name: " +Name);</a:t>
            </a:r>
          </a:p>
          <a:p>
            <a:r>
              <a:rPr lang="en-IN" sz="1200" dirty="0"/>
              <a:t>    </a:t>
            </a:r>
            <a:r>
              <a:rPr lang="en-IN" sz="1200" dirty="0" err="1"/>
              <a:t>println</a:t>
            </a:r>
            <a:r>
              <a:rPr lang="en-IN" sz="1200" dirty="0"/>
              <a:t>("</a:t>
            </a:r>
            <a:r>
              <a:rPr lang="en-IN" sz="1200" dirty="0" err="1"/>
              <a:t>Roll_number</a:t>
            </a:r>
            <a:r>
              <a:rPr lang="en-IN" sz="1200" dirty="0"/>
              <a:t>: " +</a:t>
            </a:r>
            <a:r>
              <a:rPr lang="en-IN" sz="1200" dirty="0" err="1"/>
              <a:t>Roll_No</a:t>
            </a:r>
            <a:r>
              <a:rPr lang="en-IN" sz="1200" dirty="0"/>
              <a:t>);</a:t>
            </a:r>
          </a:p>
          <a:p>
            <a:endParaRPr lang="en-IN" sz="1200" dirty="0"/>
          </a:p>
          <a:p>
            <a:r>
              <a:rPr lang="en-IN" sz="1200" dirty="0"/>
              <a:t>  }</a:t>
            </a:r>
          </a:p>
          <a:p>
            <a:endParaRPr lang="en-IN" sz="1200" dirty="0"/>
          </a:p>
          <a:p>
            <a:r>
              <a:rPr lang="en-IN" sz="1200" dirty="0"/>
              <a:t>}</a:t>
            </a:r>
          </a:p>
          <a:p>
            <a:r>
              <a:rPr lang="en-IN" sz="1200" dirty="0"/>
              <a:t>object </a:t>
            </a:r>
            <a:r>
              <a:rPr lang="en-IN" sz="1200" dirty="0" err="1"/>
              <a:t>traits_scala</a:t>
            </a:r>
            <a:endParaRPr lang="en-IN" sz="1200" dirty="0"/>
          </a:p>
          <a:p>
            <a:r>
              <a:rPr lang="en-IN" sz="1200" dirty="0"/>
              <a:t>{</a:t>
            </a:r>
          </a:p>
          <a:p>
            <a:r>
              <a:rPr lang="en-IN" sz="1200" dirty="0"/>
              <a:t>  def main(</a:t>
            </a:r>
            <a:r>
              <a:rPr lang="en-IN" sz="1200" dirty="0" err="1"/>
              <a:t>args</a:t>
            </a:r>
            <a:r>
              <a:rPr lang="en-IN" sz="1200" dirty="0"/>
              <a:t>: Array[String]): Unit = {</a:t>
            </a:r>
          </a:p>
          <a:p>
            <a:r>
              <a:rPr lang="en-IN" sz="1200" dirty="0"/>
              <a:t>    </a:t>
            </a:r>
            <a:r>
              <a:rPr lang="en-IN" sz="1200" dirty="0" err="1"/>
              <a:t>val</a:t>
            </a:r>
            <a:r>
              <a:rPr lang="en-IN" sz="1200" dirty="0"/>
              <a:t> </a:t>
            </a:r>
            <a:r>
              <a:rPr lang="en-IN" sz="1200" dirty="0" err="1"/>
              <a:t>ob</a:t>
            </a:r>
            <a:r>
              <a:rPr lang="en-IN" sz="1200" dirty="0"/>
              <a:t> = new </a:t>
            </a:r>
            <a:r>
              <a:rPr lang="en-IN" sz="1200" dirty="0" err="1"/>
              <a:t>info_mtech_stu</a:t>
            </a:r>
            <a:r>
              <a:rPr lang="en-IN" sz="1200" dirty="0"/>
              <a:t>();</a:t>
            </a:r>
          </a:p>
          <a:p>
            <a:r>
              <a:rPr lang="en-IN" sz="1200" dirty="0"/>
              <a:t>    </a:t>
            </a:r>
            <a:r>
              <a:rPr lang="en-IN" sz="1200" dirty="0" err="1"/>
              <a:t>ob.display</a:t>
            </a:r>
            <a:r>
              <a:rPr lang="en-IN" sz="1200" dirty="0"/>
              <a:t>();</a:t>
            </a:r>
          </a:p>
          <a:p>
            <a:r>
              <a:rPr lang="en-IN" sz="1200" dirty="0"/>
              <a:t>  }</a:t>
            </a:r>
          </a:p>
          <a:p>
            <a:r>
              <a:rPr lang="en-IN" sz="1200" dirty="0"/>
              <a:t>}</a:t>
            </a:r>
          </a:p>
        </p:txBody>
      </p:sp>
    </p:spTree>
    <p:extLst>
      <p:ext uri="{BB962C8B-B14F-4D97-AF65-F5344CB8AC3E}">
        <p14:creationId xmlns:p14="http://schemas.microsoft.com/office/powerpoint/2010/main" val="3991522665"/>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480CDEC-0D2D-4F47-BFCA-165CF697E79C}"/>
              </a:ext>
            </a:extLst>
          </p:cNvPr>
          <p:cNvSpPr txBox="1"/>
          <p:nvPr/>
        </p:nvSpPr>
        <p:spPr>
          <a:xfrm>
            <a:off x="128727" y="157085"/>
            <a:ext cx="8624656" cy="1200329"/>
          </a:xfrm>
          <a:prstGeom prst="rect">
            <a:avLst/>
          </a:prstGeom>
          <a:noFill/>
        </p:spPr>
        <p:txBody>
          <a:bodyPr wrap="square">
            <a:spAutoFit/>
          </a:bodyPr>
          <a:lstStyle/>
          <a:p>
            <a:pPr algn="l" fontAlgn="base">
              <a:buFont typeface="Arial" panose="020B0604020202020204" pitchFamily="34" charset="0"/>
              <a:buChar char="•"/>
            </a:pPr>
            <a:r>
              <a:rPr lang="en-US" b="1" i="0" dirty="0">
                <a:solidFill>
                  <a:srgbClr val="273239"/>
                </a:solidFill>
                <a:effectLst/>
                <a:latin typeface="urw-din"/>
              </a:rPr>
              <a:t>Multiple Inheritance: </a:t>
            </a:r>
            <a:r>
              <a:rPr lang="en-US" b="0" i="0" dirty="0">
                <a:solidFill>
                  <a:srgbClr val="273239"/>
                </a:solidFill>
                <a:effectLst/>
                <a:latin typeface="urw-din"/>
              </a:rPr>
              <a:t>In Multiple inheritance ,one class can have more than one superclass and inherit features from all parent classes. Scala does not support multiple inheritance with classes, but it can be achieved by traits. </a:t>
            </a:r>
            <a:br>
              <a:rPr lang="en-US" b="0" i="0" dirty="0">
                <a:solidFill>
                  <a:srgbClr val="273239"/>
                </a:solidFill>
                <a:effectLst/>
                <a:latin typeface="urw-din"/>
              </a:rPr>
            </a:br>
            <a:r>
              <a:rPr lang="en-US" b="0" i="0" dirty="0">
                <a:solidFill>
                  <a:srgbClr val="273239"/>
                </a:solidFill>
                <a:effectLst/>
                <a:latin typeface="urw-din"/>
              </a:rPr>
              <a:t> </a:t>
            </a:r>
          </a:p>
        </p:txBody>
      </p:sp>
      <p:sp>
        <p:nvSpPr>
          <p:cNvPr id="5" name="Rectangle 4">
            <a:extLst>
              <a:ext uri="{FF2B5EF4-FFF2-40B4-BE49-F238E27FC236}">
                <a16:creationId xmlns:a16="http://schemas.microsoft.com/office/drawing/2014/main" id="{CB93C695-C92D-4B94-8EB9-279699C30DCE}"/>
              </a:ext>
            </a:extLst>
          </p:cNvPr>
          <p:cNvSpPr/>
          <p:nvPr/>
        </p:nvSpPr>
        <p:spPr>
          <a:xfrm>
            <a:off x="1114891" y="2460439"/>
            <a:ext cx="2311883" cy="577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TextBox 5">
            <a:extLst>
              <a:ext uri="{FF2B5EF4-FFF2-40B4-BE49-F238E27FC236}">
                <a16:creationId xmlns:a16="http://schemas.microsoft.com/office/drawing/2014/main" id="{D5683BC6-C2B1-4DAF-8416-4A5D3E6A2CD1}"/>
              </a:ext>
            </a:extLst>
          </p:cNvPr>
          <p:cNvSpPr txBox="1"/>
          <p:nvPr/>
        </p:nvSpPr>
        <p:spPr>
          <a:xfrm>
            <a:off x="1256934" y="2594448"/>
            <a:ext cx="2311879" cy="369332"/>
          </a:xfrm>
          <a:prstGeom prst="rect">
            <a:avLst/>
          </a:prstGeom>
          <a:noFill/>
        </p:spPr>
        <p:txBody>
          <a:bodyPr wrap="square">
            <a:spAutoFit/>
          </a:bodyPr>
          <a:lstStyle/>
          <a:p>
            <a:r>
              <a:rPr lang="en-US" dirty="0"/>
              <a:t>I</a:t>
            </a:r>
            <a:r>
              <a:rPr lang="en-IN" dirty="0" err="1"/>
              <a:t>nfo_mtech_stu</a:t>
            </a:r>
            <a:endParaRPr lang="en-IN" dirty="0"/>
          </a:p>
        </p:txBody>
      </p:sp>
      <p:sp>
        <p:nvSpPr>
          <p:cNvPr id="7" name="Rectangle 6">
            <a:extLst>
              <a:ext uri="{FF2B5EF4-FFF2-40B4-BE49-F238E27FC236}">
                <a16:creationId xmlns:a16="http://schemas.microsoft.com/office/drawing/2014/main" id="{2D455530-5B09-452F-8E88-C4817B73873D}"/>
              </a:ext>
            </a:extLst>
          </p:cNvPr>
          <p:cNvSpPr/>
          <p:nvPr/>
        </p:nvSpPr>
        <p:spPr>
          <a:xfrm>
            <a:off x="244138" y="1497966"/>
            <a:ext cx="1713390" cy="577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8" name="Rectangle 7">
            <a:extLst>
              <a:ext uri="{FF2B5EF4-FFF2-40B4-BE49-F238E27FC236}">
                <a16:creationId xmlns:a16="http://schemas.microsoft.com/office/drawing/2014/main" id="{0B572A59-9BC9-41DD-BCC3-62A65676470D}"/>
              </a:ext>
            </a:extLst>
          </p:cNvPr>
          <p:cNvSpPr/>
          <p:nvPr/>
        </p:nvSpPr>
        <p:spPr>
          <a:xfrm>
            <a:off x="2374036" y="1497966"/>
            <a:ext cx="2422123" cy="577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TextBox 8">
            <a:extLst>
              <a:ext uri="{FF2B5EF4-FFF2-40B4-BE49-F238E27FC236}">
                <a16:creationId xmlns:a16="http://schemas.microsoft.com/office/drawing/2014/main" id="{1A13125B-C44D-42CC-AB5A-BEBBFA181990}"/>
              </a:ext>
            </a:extLst>
          </p:cNvPr>
          <p:cNvSpPr txBox="1"/>
          <p:nvPr/>
        </p:nvSpPr>
        <p:spPr>
          <a:xfrm>
            <a:off x="612561" y="1601824"/>
            <a:ext cx="1429304" cy="369332"/>
          </a:xfrm>
          <a:prstGeom prst="rect">
            <a:avLst/>
          </a:prstGeom>
          <a:noFill/>
        </p:spPr>
        <p:txBody>
          <a:bodyPr wrap="square">
            <a:spAutoFit/>
          </a:bodyPr>
          <a:lstStyle/>
          <a:p>
            <a:r>
              <a:rPr lang="en-US" dirty="0"/>
              <a:t>S</a:t>
            </a:r>
            <a:r>
              <a:rPr lang="en-IN" dirty="0" err="1"/>
              <a:t>cala_traits</a:t>
            </a:r>
            <a:endParaRPr lang="en-IN" dirty="0"/>
          </a:p>
        </p:txBody>
      </p:sp>
      <p:sp>
        <p:nvSpPr>
          <p:cNvPr id="10" name="TextBox 9">
            <a:extLst>
              <a:ext uri="{FF2B5EF4-FFF2-40B4-BE49-F238E27FC236}">
                <a16:creationId xmlns:a16="http://schemas.microsoft.com/office/drawing/2014/main" id="{B5094E76-FB92-4D50-A526-75DA425BE1B2}"/>
              </a:ext>
            </a:extLst>
          </p:cNvPr>
          <p:cNvSpPr txBox="1"/>
          <p:nvPr/>
        </p:nvSpPr>
        <p:spPr>
          <a:xfrm>
            <a:off x="2756517" y="1592341"/>
            <a:ext cx="1429304" cy="369332"/>
          </a:xfrm>
          <a:prstGeom prst="rect">
            <a:avLst/>
          </a:prstGeom>
          <a:noFill/>
        </p:spPr>
        <p:txBody>
          <a:bodyPr wrap="square">
            <a:spAutoFit/>
          </a:bodyPr>
          <a:lstStyle/>
          <a:p>
            <a:r>
              <a:rPr lang="en-US" dirty="0"/>
              <a:t>R</a:t>
            </a:r>
            <a:r>
              <a:rPr lang="en-IN" dirty="0" err="1"/>
              <a:t>oll_num</a:t>
            </a:r>
            <a:endParaRPr lang="en-IN" dirty="0"/>
          </a:p>
        </p:txBody>
      </p:sp>
      <p:cxnSp>
        <p:nvCxnSpPr>
          <p:cNvPr id="12" name="Straight Arrow Connector 11">
            <a:extLst>
              <a:ext uri="{FF2B5EF4-FFF2-40B4-BE49-F238E27FC236}">
                <a16:creationId xmlns:a16="http://schemas.microsoft.com/office/drawing/2014/main" id="{2499E2E2-81A9-476C-9D15-1DCDB2AFC7DC}"/>
              </a:ext>
            </a:extLst>
          </p:cNvPr>
          <p:cNvCxnSpPr/>
          <p:nvPr/>
        </p:nvCxnSpPr>
        <p:spPr>
          <a:xfrm>
            <a:off x="1562470" y="2075014"/>
            <a:ext cx="0" cy="3854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51E7D25F-C7DE-4C4B-AA8F-6CCF4FD82C6B}"/>
              </a:ext>
            </a:extLst>
          </p:cNvPr>
          <p:cNvCxnSpPr/>
          <p:nvPr/>
        </p:nvCxnSpPr>
        <p:spPr>
          <a:xfrm>
            <a:off x="2718048" y="2075014"/>
            <a:ext cx="0" cy="3854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6F7534A7-A811-4769-98A6-7C87579D280E}"/>
              </a:ext>
            </a:extLst>
          </p:cNvPr>
          <p:cNvSpPr txBox="1"/>
          <p:nvPr/>
        </p:nvSpPr>
        <p:spPr>
          <a:xfrm>
            <a:off x="5178640" y="1074509"/>
            <a:ext cx="4572000" cy="4708981"/>
          </a:xfrm>
          <a:prstGeom prst="rect">
            <a:avLst/>
          </a:prstGeom>
          <a:noFill/>
        </p:spPr>
        <p:txBody>
          <a:bodyPr wrap="square">
            <a:spAutoFit/>
          </a:bodyPr>
          <a:lstStyle/>
          <a:p>
            <a:r>
              <a:rPr lang="en-IN" sz="1200" dirty="0"/>
              <a:t>trait </a:t>
            </a:r>
            <a:r>
              <a:rPr lang="en-IN" sz="1200" dirty="0" err="1"/>
              <a:t>Scala_Traits</a:t>
            </a:r>
            <a:r>
              <a:rPr lang="en-IN" sz="1200" dirty="0"/>
              <a:t> {</a:t>
            </a:r>
          </a:p>
          <a:p>
            <a:r>
              <a:rPr lang="en-IN" sz="1200" dirty="0"/>
              <a:t>  var Name: String = "</a:t>
            </a:r>
            <a:r>
              <a:rPr lang="en-IN" sz="1200" dirty="0" err="1"/>
              <a:t>Mtech</a:t>
            </a:r>
            <a:r>
              <a:rPr lang="en-IN" sz="1200" dirty="0"/>
              <a:t>"</a:t>
            </a:r>
          </a:p>
          <a:p>
            <a:r>
              <a:rPr lang="en-IN" sz="1200" dirty="0"/>
              <a:t>}</a:t>
            </a:r>
          </a:p>
          <a:p>
            <a:r>
              <a:rPr lang="en-IN" sz="1200" dirty="0"/>
              <a:t>trait  </a:t>
            </a:r>
            <a:r>
              <a:rPr lang="en-IN" sz="1200" dirty="0" err="1"/>
              <a:t>Roll_num</a:t>
            </a:r>
            <a:r>
              <a:rPr lang="en-IN" sz="1200" dirty="0"/>
              <a:t> {</a:t>
            </a:r>
          </a:p>
          <a:p>
            <a:endParaRPr lang="en-IN" sz="1200" dirty="0"/>
          </a:p>
          <a:p>
            <a:r>
              <a:rPr lang="en-IN" sz="1200" dirty="0"/>
              <a:t>  var </a:t>
            </a:r>
            <a:r>
              <a:rPr lang="en-IN" sz="1200" dirty="0" err="1"/>
              <a:t>Roll_No</a:t>
            </a:r>
            <a:r>
              <a:rPr lang="en-IN" sz="1200" dirty="0"/>
              <a:t>: Int = 130</a:t>
            </a:r>
          </a:p>
          <a:p>
            <a:r>
              <a:rPr lang="en-IN" sz="1200" dirty="0"/>
              <a:t>}</a:t>
            </a:r>
          </a:p>
          <a:p>
            <a:endParaRPr lang="en-IN" sz="1200" dirty="0"/>
          </a:p>
          <a:p>
            <a:r>
              <a:rPr lang="en-IN" sz="1200" dirty="0"/>
              <a:t>class </a:t>
            </a:r>
            <a:r>
              <a:rPr lang="en-IN" sz="1200" dirty="0" err="1"/>
              <a:t>info_mtech_stu</a:t>
            </a:r>
            <a:r>
              <a:rPr lang="en-IN" sz="1200" dirty="0"/>
              <a:t> extends  </a:t>
            </a:r>
            <a:r>
              <a:rPr lang="en-IN" sz="1200" dirty="0" err="1"/>
              <a:t>Scala_Traits</a:t>
            </a:r>
            <a:r>
              <a:rPr lang="en-IN" sz="1200" dirty="0"/>
              <a:t> with </a:t>
            </a:r>
            <a:r>
              <a:rPr lang="en-IN" sz="1200" dirty="0" err="1"/>
              <a:t>Roll_num</a:t>
            </a:r>
            <a:r>
              <a:rPr lang="en-IN" sz="1200" dirty="0"/>
              <a:t>{</a:t>
            </a:r>
          </a:p>
          <a:p>
            <a:endParaRPr lang="en-IN" sz="1200" dirty="0"/>
          </a:p>
          <a:p>
            <a:r>
              <a:rPr lang="en-IN" sz="1200" dirty="0"/>
              <a:t>  def display()</a:t>
            </a:r>
          </a:p>
          <a:p>
            <a:r>
              <a:rPr lang="en-IN" sz="1200" dirty="0"/>
              <a:t>  {</a:t>
            </a:r>
          </a:p>
          <a:p>
            <a:r>
              <a:rPr lang="en-IN" sz="1200" dirty="0"/>
              <a:t>    </a:t>
            </a:r>
            <a:r>
              <a:rPr lang="en-IN" sz="1200" dirty="0" err="1"/>
              <a:t>println</a:t>
            </a:r>
            <a:r>
              <a:rPr lang="en-IN" sz="1200" dirty="0"/>
              <a:t>("Name: " +Name);</a:t>
            </a:r>
          </a:p>
          <a:p>
            <a:r>
              <a:rPr lang="en-IN" sz="1200" dirty="0"/>
              <a:t>    </a:t>
            </a:r>
            <a:r>
              <a:rPr lang="en-IN" sz="1200" dirty="0" err="1"/>
              <a:t>println</a:t>
            </a:r>
            <a:r>
              <a:rPr lang="en-IN" sz="1200" dirty="0"/>
              <a:t>("</a:t>
            </a:r>
            <a:r>
              <a:rPr lang="en-IN" sz="1200" dirty="0" err="1"/>
              <a:t>Roll_number</a:t>
            </a:r>
            <a:r>
              <a:rPr lang="en-IN" sz="1200" dirty="0"/>
              <a:t>: " +</a:t>
            </a:r>
            <a:r>
              <a:rPr lang="en-IN" sz="1200" dirty="0" err="1"/>
              <a:t>Roll_No</a:t>
            </a:r>
            <a:r>
              <a:rPr lang="en-IN" sz="1200" dirty="0"/>
              <a:t>);</a:t>
            </a:r>
          </a:p>
          <a:p>
            <a:endParaRPr lang="en-IN" sz="1200" dirty="0"/>
          </a:p>
          <a:p>
            <a:r>
              <a:rPr lang="en-IN" sz="1200" dirty="0"/>
              <a:t>  }</a:t>
            </a:r>
          </a:p>
          <a:p>
            <a:endParaRPr lang="en-IN" sz="1200" dirty="0"/>
          </a:p>
          <a:p>
            <a:r>
              <a:rPr lang="en-IN" sz="1200" dirty="0"/>
              <a:t>}</a:t>
            </a:r>
          </a:p>
          <a:p>
            <a:r>
              <a:rPr lang="en-IN" sz="1200" dirty="0"/>
              <a:t>object </a:t>
            </a:r>
            <a:r>
              <a:rPr lang="en-IN" sz="1200" dirty="0" err="1"/>
              <a:t>traits_scala</a:t>
            </a:r>
            <a:endParaRPr lang="en-IN" sz="1200" dirty="0"/>
          </a:p>
          <a:p>
            <a:r>
              <a:rPr lang="en-IN" sz="1200" dirty="0"/>
              <a:t>{</a:t>
            </a:r>
          </a:p>
          <a:p>
            <a:r>
              <a:rPr lang="en-IN" sz="1200" dirty="0"/>
              <a:t>  def main(</a:t>
            </a:r>
            <a:r>
              <a:rPr lang="en-IN" sz="1200" dirty="0" err="1"/>
              <a:t>args</a:t>
            </a:r>
            <a:r>
              <a:rPr lang="en-IN" sz="1200" dirty="0"/>
              <a:t>: Array[String]): Unit = {</a:t>
            </a:r>
          </a:p>
          <a:p>
            <a:r>
              <a:rPr lang="en-IN" sz="1200" dirty="0"/>
              <a:t>    </a:t>
            </a:r>
            <a:r>
              <a:rPr lang="en-IN" sz="1200" dirty="0" err="1"/>
              <a:t>val</a:t>
            </a:r>
            <a:r>
              <a:rPr lang="en-IN" sz="1200" dirty="0"/>
              <a:t> </a:t>
            </a:r>
            <a:r>
              <a:rPr lang="en-IN" sz="1200" dirty="0" err="1"/>
              <a:t>ob</a:t>
            </a:r>
            <a:r>
              <a:rPr lang="en-IN" sz="1200" dirty="0"/>
              <a:t> = new </a:t>
            </a:r>
            <a:r>
              <a:rPr lang="en-IN" sz="1200" dirty="0" err="1"/>
              <a:t>info_mtech_stu</a:t>
            </a:r>
            <a:r>
              <a:rPr lang="en-IN" sz="1200" dirty="0"/>
              <a:t>();</a:t>
            </a:r>
          </a:p>
          <a:p>
            <a:r>
              <a:rPr lang="en-IN" sz="1200" dirty="0"/>
              <a:t>    </a:t>
            </a:r>
            <a:r>
              <a:rPr lang="en-IN" sz="1200" dirty="0" err="1"/>
              <a:t>ob.display</a:t>
            </a:r>
            <a:r>
              <a:rPr lang="en-IN" sz="1200" dirty="0"/>
              <a:t>();</a:t>
            </a:r>
          </a:p>
          <a:p>
            <a:r>
              <a:rPr lang="en-IN" sz="1200" dirty="0"/>
              <a:t>  }</a:t>
            </a:r>
          </a:p>
          <a:p>
            <a:r>
              <a:rPr lang="en-IN" sz="1200" dirty="0"/>
              <a:t>}</a:t>
            </a:r>
          </a:p>
        </p:txBody>
      </p:sp>
    </p:spTree>
    <p:extLst>
      <p:ext uri="{BB962C8B-B14F-4D97-AF65-F5344CB8AC3E}">
        <p14:creationId xmlns:p14="http://schemas.microsoft.com/office/powerpoint/2010/main" val="414268744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AAF1382-82CF-4ABB-AB20-ED2B7A9DED4B}"/>
              </a:ext>
            </a:extLst>
          </p:cNvPr>
          <p:cNvSpPr txBox="1"/>
          <p:nvPr/>
        </p:nvSpPr>
        <p:spPr>
          <a:xfrm>
            <a:off x="93216" y="281373"/>
            <a:ext cx="8775576" cy="923330"/>
          </a:xfrm>
          <a:prstGeom prst="rect">
            <a:avLst/>
          </a:prstGeom>
          <a:noFill/>
        </p:spPr>
        <p:txBody>
          <a:bodyPr wrap="square">
            <a:spAutoFit/>
          </a:bodyPr>
          <a:lstStyle/>
          <a:p>
            <a:r>
              <a:rPr lang="en-US" dirty="0"/>
              <a:t>Hybrid Inheritance: It is a mix of two or more of the above types of inheritance. Since Scala doesn’t support multiple inheritance with classes, the hybrid inheritance is also not possible with classes. In Scala, we can achieve hybrid inheritance only through traits. </a:t>
            </a:r>
            <a:endParaRPr lang="en-IN" dirty="0"/>
          </a:p>
        </p:txBody>
      </p:sp>
      <p:sp>
        <p:nvSpPr>
          <p:cNvPr id="5" name="TextBox 4">
            <a:extLst>
              <a:ext uri="{FF2B5EF4-FFF2-40B4-BE49-F238E27FC236}">
                <a16:creationId xmlns:a16="http://schemas.microsoft.com/office/drawing/2014/main" id="{7E8A823B-24A9-4C93-B775-7D01ECB2C8D1}"/>
              </a:ext>
            </a:extLst>
          </p:cNvPr>
          <p:cNvSpPr txBox="1"/>
          <p:nvPr/>
        </p:nvSpPr>
        <p:spPr>
          <a:xfrm>
            <a:off x="3373515" y="1578187"/>
            <a:ext cx="443884" cy="369332"/>
          </a:xfrm>
          <a:prstGeom prst="rect">
            <a:avLst/>
          </a:prstGeom>
          <a:noFill/>
        </p:spPr>
        <p:txBody>
          <a:bodyPr wrap="square" rtlCol="0">
            <a:spAutoFit/>
          </a:bodyPr>
          <a:lstStyle/>
          <a:p>
            <a:r>
              <a:rPr lang="en-US" dirty="0"/>
              <a:t>A</a:t>
            </a:r>
            <a:endParaRPr lang="en-IN" dirty="0"/>
          </a:p>
        </p:txBody>
      </p:sp>
      <p:sp>
        <p:nvSpPr>
          <p:cNvPr id="6" name="TextBox 5">
            <a:extLst>
              <a:ext uri="{FF2B5EF4-FFF2-40B4-BE49-F238E27FC236}">
                <a16:creationId xmlns:a16="http://schemas.microsoft.com/office/drawing/2014/main" id="{E1915E36-8633-4B8C-8F2F-72EC9EDFB7D7}"/>
              </a:ext>
            </a:extLst>
          </p:cNvPr>
          <p:cNvSpPr txBox="1"/>
          <p:nvPr/>
        </p:nvSpPr>
        <p:spPr>
          <a:xfrm>
            <a:off x="2318551" y="2300797"/>
            <a:ext cx="699857" cy="369332"/>
          </a:xfrm>
          <a:prstGeom prst="rect">
            <a:avLst/>
          </a:prstGeom>
          <a:noFill/>
        </p:spPr>
        <p:txBody>
          <a:bodyPr wrap="square" rtlCol="0">
            <a:spAutoFit/>
          </a:bodyPr>
          <a:lstStyle/>
          <a:p>
            <a:r>
              <a:rPr lang="en-US" dirty="0"/>
              <a:t> B</a:t>
            </a:r>
            <a:endParaRPr lang="en-IN" dirty="0"/>
          </a:p>
        </p:txBody>
      </p:sp>
      <p:sp>
        <p:nvSpPr>
          <p:cNvPr id="7" name="TextBox 6">
            <a:extLst>
              <a:ext uri="{FF2B5EF4-FFF2-40B4-BE49-F238E27FC236}">
                <a16:creationId xmlns:a16="http://schemas.microsoft.com/office/drawing/2014/main" id="{D999FA70-CB56-4472-A861-FBF0E7853DF9}"/>
              </a:ext>
            </a:extLst>
          </p:cNvPr>
          <p:cNvSpPr txBox="1"/>
          <p:nvPr/>
        </p:nvSpPr>
        <p:spPr>
          <a:xfrm>
            <a:off x="4572000" y="2300797"/>
            <a:ext cx="699857" cy="369332"/>
          </a:xfrm>
          <a:prstGeom prst="rect">
            <a:avLst/>
          </a:prstGeom>
          <a:noFill/>
        </p:spPr>
        <p:txBody>
          <a:bodyPr wrap="square" rtlCol="0">
            <a:spAutoFit/>
          </a:bodyPr>
          <a:lstStyle/>
          <a:p>
            <a:r>
              <a:rPr lang="en-US" dirty="0"/>
              <a:t> C</a:t>
            </a:r>
            <a:endParaRPr lang="en-IN" dirty="0"/>
          </a:p>
        </p:txBody>
      </p:sp>
      <p:sp>
        <p:nvSpPr>
          <p:cNvPr id="8" name="TextBox 7">
            <a:extLst>
              <a:ext uri="{FF2B5EF4-FFF2-40B4-BE49-F238E27FC236}">
                <a16:creationId xmlns:a16="http://schemas.microsoft.com/office/drawing/2014/main" id="{86146EA3-5F54-4B24-AFEB-BC78EB8C716F}"/>
              </a:ext>
            </a:extLst>
          </p:cNvPr>
          <p:cNvSpPr txBox="1"/>
          <p:nvPr/>
        </p:nvSpPr>
        <p:spPr>
          <a:xfrm>
            <a:off x="3373515" y="2917625"/>
            <a:ext cx="645111" cy="369332"/>
          </a:xfrm>
          <a:prstGeom prst="rect">
            <a:avLst/>
          </a:prstGeom>
          <a:noFill/>
        </p:spPr>
        <p:txBody>
          <a:bodyPr wrap="square" rtlCol="0">
            <a:spAutoFit/>
          </a:bodyPr>
          <a:lstStyle/>
          <a:p>
            <a:r>
              <a:rPr lang="en-US" dirty="0"/>
              <a:t> D</a:t>
            </a:r>
            <a:endParaRPr lang="en-IN" dirty="0"/>
          </a:p>
        </p:txBody>
      </p:sp>
      <p:cxnSp>
        <p:nvCxnSpPr>
          <p:cNvPr id="10" name="Straight Arrow Connector 9">
            <a:extLst>
              <a:ext uri="{FF2B5EF4-FFF2-40B4-BE49-F238E27FC236}">
                <a16:creationId xmlns:a16="http://schemas.microsoft.com/office/drawing/2014/main" id="{26FAFB9A-A3D6-4EA9-9184-4F5EC9EBCE9E}"/>
              </a:ext>
            </a:extLst>
          </p:cNvPr>
          <p:cNvCxnSpPr/>
          <p:nvPr/>
        </p:nvCxnSpPr>
        <p:spPr>
          <a:xfrm flipH="1">
            <a:off x="2565647" y="1873188"/>
            <a:ext cx="941033" cy="5415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2F186220-7F75-44E3-AC69-FCC235B08369}"/>
              </a:ext>
            </a:extLst>
          </p:cNvPr>
          <p:cNvCxnSpPr>
            <a:cxnSpLocks/>
          </p:cNvCxnSpPr>
          <p:nvPr/>
        </p:nvCxnSpPr>
        <p:spPr>
          <a:xfrm>
            <a:off x="3595457" y="1853317"/>
            <a:ext cx="1154096" cy="5379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AD24D472-6257-435C-A462-8EE80B6CCC00}"/>
              </a:ext>
            </a:extLst>
          </p:cNvPr>
          <p:cNvCxnSpPr>
            <a:cxnSpLocks/>
            <a:stCxn id="6" idx="2"/>
          </p:cNvCxnSpPr>
          <p:nvPr/>
        </p:nvCxnSpPr>
        <p:spPr>
          <a:xfrm>
            <a:off x="2668480" y="2670129"/>
            <a:ext cx="838200" cy="4039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801B5ED9-95A6-4094-8BB1-4A37CDEEEC89}"/>
              </a:ext>
            </a:extLst>
          </p:cNvPr>
          <p:cNvCxnSpPr>
            <a:cxnSpLocks/>
          </p:cNvCxnSpPr>
          <p:nvPr/>
        </p:nvCxnSpPr>
        <p:spPr>
          <a:xfrm flipH="1">
            <a:off x="3723443" y="2592280"/>
            <a:ext cx="1026110" cy="4475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44349125"/>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8996853-9288-4108-8680-DC675709C9DA}"/>
              </a:ext>
            </a:extLst>
          </p:cNvPr>
          <p:cNvSpPr txBox="1"/>
          <p:nvPr/>
        </p:nvSpPr>
        <p:spPr>
          <a:xfrm>
            <a:off x="554855" y="766732"/>
            <a:ext cx="7448364" cy="5324535"/>
          </a:xfrm>
          <a:prstGeom prst="rect">
            <a:avLst/>
          </a:prstGeom>
          <a:noFill/>
        </p:spPr>
        <p:txBody>
          <a:bodyPr wrap="square">
            <a:spAutoFit/>
          </a:bodyPr>
          <a:lstStyle/>
          <a:p>
            <a:r>
              <a:rPr lang="en-IN" sz="1000" dirty="0"/>
              <a:t>class A {  var </a:t>
            </a:r>
            <a:r>
              <a:rPr lang="en-IN" sz="1000" dirty="0" err="1"/>
              <a:t>numA</a:t>
            </a:r>
            <a:r>
              <a:rPr lang="en-IN" sz="1000" dirty="0"/>
              <a:t>: Int = 0;</a:t>
            </a:r>
          </a:p>
          <a:p>
            <a:r>
              <a:rPr lang="en-IN" sz="1000" dirty="0"/>
              <a:t>  def </a:t>
            </a:r>
            <a:r>
              <a:rPr lang="en-IN" sz="1000" dirty="0" err="1"/>
              <a:t>setA</a:t>
            </a:r>
            <a:r>
              <a:rPr lang="en-IN" sz="1000" dirty="0"/>
              <a:t>(n: Int) {    </a:t>
            </a:r>
            <a:r>
              <a:rPr lang="en-IN" sz="1000" dirty="0" err="1"/>
              <a:t>numA</a:t>
            </a:r>
            <a:r>
              <a:rPr lang="en-IN" sz="1000" dirty="0"/>
              <a:t> = n;</a:t>
            </a:r>
          </a:p>
          <a:p>
            <a:r>
              <a:rPr lang="en-IN" sz="1000" dirty="0"/>
              <a:t>  }</a:t>
            </a:r>
          </a:p>
          <a:p>
            <a:r>
              <a:rPr lang="en-IN" sz="1000" dirty="0"/>
              <a:t>  def </a:t>
            </a:r>
            <a:r>
              <a:rPr lang="en-IN" sz="1000" dirty="0" err="1"/>
              <a:t>printA</a:t>
            </a:r>
            <a:r>
              <a:rPr lang="en-IN" sz="1000" dirty="0"/>
              <a:t>() { </a:t>
            </a:r>
            <a:r>
              <a:rPr lang="en-IN" sz="1000" dirty="0" err="1"/>
              <a:t>printf</a:t>
            </a:r>
            <a:r>
              <a:rPr lang="en-IN" sz="1000" dirty="0"/>
              <a:t>("</a:t>
            </a:r>
            <a:r>
              <a:rPr lang="en-IN" sz="1000" dirty="0" err="1"/>
              <a:t>numA</a:t>
            </a:r>
            <a:r>
              <a:rPr lang="en-IN" sz="1000" dirty="0"/>
              <a:t>: %d\n", </a:t>
            </a:r>
            <a:r>
              <a:rPr lang="en-IN" sz="1000" dirty="0" err="1"/>
              <a:t>numA</a:t>
            </a:r>
            <a:r>
              <a:rPr lang="en-IN" sz="1000" dirty="0"/>
              <a:t>);</a:t>
            </a:r>
          </a:p>
          <a:p>
            <a:r>
              <a:rPr lang="en-IN" sz="1000" dirty="0"/>
              <a:t>  }</a:t>
            </a:r>
          </a:p>
          <a:p>
            <a:r>
              <a:rPr lang="en-IN" sz="1000" dirty="0"/>
              <a:t>}</a:t>
            </a:r>
          </a:p>
          <a:p>
            <a:r>
              <a:rPr lang="en-IN" sz="1000" dirty="0"/>
              <a:t>class B extends A {var </a:t>
            </a:r>
            <a:r>
              <a:rPr lang="en-IN" sz="1000" dirty="0" err="1"/>
              <a:t>numB</a:t>
            </a:r>
            <a:r>
              <a:rPr lang="en-IN" sz="1000" dirty="0"/>
              <a:t>: Int = 0;</a:t>
            </a:r>
          </a:p>
          <a:p>
            <a:r>
              <a:rPr lang="en-IN" sz="1000" dirty="0"/>
              <a:t>  def </a:t>
            </a:r>
            <a:r>
              <a:rPr lang="en-IN" sz="1000" dirty="0" err="1"/>
              <a:t>setB</a:t>
            </a:r>
            <a:r>
              <a:rPr lang="en-IN" sz="1000" dirty="0"/>
              <a:t>(n: Int) {  </a:t>
            </a:r>
            <a:r>
              <a:rPr lang="en-IN" sz="1000" dirty="0" err="1"/>
              <a:t>numB</a:t>
            </a:r>
            <a:r>
              <a:rPr lang="en-IN" sz="1000" dirty="0"/>
              <a:t> = n;</a:t>
            </a:r>
          </a:p>
          <a:p>
            <a:r>
              <a:rPr lang="en-IN" sz="1000" dirty="0"/>
              <a:t>  }</a:t>
            </a:r>
          </a:p>
          <a:p>
            <a:r>
              <a:rPr lang="en-IN" sz="1000" dirty="0"/>
              <a:t>  def </a:t>
            </a:r>
            <a:r>
              <a:rPr lang="en-IN" sz="1000" dirty="0" err="1"/>
              <a:t>printB</a:t>
            </a:r>
            <a:r>
              <a:rPr lang="en-IN" sz="1000" dirty="0"/>
              <a:t>() {  </a:t>
            </a:r>
            <a:r>
              <a:rPr lang="en-IN" sz="1000" dirty="0" err="1"/>
              <a:t>printf</a:t>
            </a:r>
            <a:r>
              <a:rPr lang="en-IN" sz="1000" dirty="0"/>
              <a:t>("</a:t>
            </a:r>
            <a:r>
              <a:rPr lang="en-IN" sz="1000" dirty="0" err="1"/>
              <a:t>numB</a:t>
            </a:r>
            <a:r>
              <a:rPr lang="en-IN" sz="1000" dirty="0"/>
              <a:t>: %d\n", </a:t>
            </a:r>
            <a:r>
              <a:rPr lang="en-IN" sz="1000" dirty="0" err="1"/>
              <a:t>numB</a:t>
            </a:r>
            <a:r>
              <a:rPr lang="en-IN" sz="1000" dirty="0"/>
              <a:t>);</a:t>
            </a:r>
          </a:p>
          <a:p>
            <a:r>
              <a:rPr lang="en-IN" sz="1000" dirty="0"/>
              <a:t>  }</a:t>
            </a:r>
          </a:p>
          <a:p>
            <a:r>
              <a:rPr lang="en-IN" sz="1000" dirty="0"/>
              <a:t>}</a:t>
            </a:r>
          </a:p>
          <a:p>
            <a:r>
              <a:rPr lang="en-IN" sz="1000" dirty="0"/>
              <a:t>class C extends B {  var </a:t>
            </a:r>
            <a:r>
              <a:rPr lang="en-IN" sz="1000" dirty="0" err="1"/>
              <a:t>numC</a:t>
            </a:r>
            <a:r>
              <a:rPr lang="en-IN" sz="1000" dirty="0"/>
              <a:t>: Int = 0;</a:t>
            </a:r>
          </a:p>
          <a:p>
            <a:r>
              <a:rPr lang="en-IN" sz="1000" dirty="0"/>
              <a:t>  def </a:t>
            </a:r>
            <a:r>
              <a:rPr lang="en-IN" sz="1000" dirty="0" err="1"/>
              <a:t>setC</a:t>
            </a:r>
            <a:r>
              <a:rPr lang="en-IN" sz="1000" dirty="0"/>
              <a:t>(n: Int) {    </a:t>
            </a:r>
            <a:r>
              <a:rPr lang="en-IN" sz="1000" dirty="0" err="1"/>
              <a:t>numC</a:t>
            </a:r>
            <a:r>
              <a:rPr lang="en-IN" sz="1000" dirty="0"/>
              <a:t> = n;</a:t>
            </a:r>
          </a:p>
          <a:p>
            <a:r>
              <a:rPr lang="en-IN" sz="1000" dirty="0"/>
              <a:t>  }</a:t>
            </a:r>
          </a:p>
          <a:p>
            <a:r>
              <a:rPr lang="en-IN" sz="1000" dirty="0"/>
              <a:t>  def </a:t>
            </a:r>
            <a:r>
              <a:rPr lang="en-IN" sz="1000" dirty="0" err="1"/>
              <a:t>printC</a:t>
            </a:r>
            <a:r>
              <a:rPr lang="en-IN" sz="1000" dirty="0"/>
              <a:t>() {    </a:t>
            </a:r>
            <a:r>
              <a:rPr lang="en-IN" sz="1000" dirty="0" err="1"/>
              <a:t>printf</a:t>
            </a:r>
            <a:r>
              <a:rPr lang="en-IN" sz="1000" dirty="0"/>
              <a:t>("</a:t>
            </a:r>
            <a:r>
              <a:rPr lang="en-IN" sz="1000" dirty="0" err="1"/>
              <a:t>numC</a:t>
            </a:r>
            <a:r>
              <a:rPr lang="en-IN" sz="1000" dirty="0"/>
              <a:t>: %d\n", </a:t>
            </a:r>
            <a:r>
              <a:rPr lang="en-IN" sz="1000" dirty="0" err="1"/>
              <a:t>numC</a:t>
            </a:r>
            <a:r>
              <a:rPr lang="en-IN" sz="1000" dirty="0"/>
              <a:t>);</a:t>
            </a:r>
          </a:p>
          <a:p>
            <a:r>
              <a:rPr lang="en-IN" sz="1000" dirty="0"/>
              <a:t>  }</a:t>
            </a:r>
          </a:p>
          <a:p>
            <a:r>
              <a:rPr lang="en-IN" sz="1000" dirty="0"/>
              <a:t>}</a:t>
            </a:r>
          </a:p>
          <a:p>
            <a:r>
              <a:rPr lang="en-IN" sz="1000" dirty="0"/>
              <a:t>class D extends A {  var </a:t>
            </a:r>
            <a:r>
              <a:rPr lang="en-IN" sz="1000" dirty="0" err="1"/>
              <a:t>numD</a:t>
            </a:r>
            <a:r>
              <a:rPr lang="en-IN" sz="1000" dirty="0"/>
              <a:t>: Int = 0;</a:t>
            </a:r>
          </a:p>
          <a:p>
            <a:r>
              <a:rPr lang="en-IN" sz="1000" dirty="0"/>
              <a:t>  def </a:t>
            </a:r>
            <a:r>
              <a:rPr lang="en-IN" sz="1000" dirty="0" err="1"/>
              <a:t>setD</a:t>
            </a:r>
            <a:r>
              <a:rPr lang="en-IN" sz="1000" dirty="0"/>
              <a:t>(n: Int) {    </a:t>
            </a:r>
            <a:r>
              <a:rPr lang="en-IN" sz="1000" dirty="0" err="1"/>
              <a:t>numD</a:t>
            </a:r>
            <a:r>
              <a:rPr lang="en-IN" sz="1000" dirty="0"/>
              <a:t> = n;</a:t>
            </a:r>
          </a:p>
          <a:p>
            <a:r>
              <a:rPr lang="en-IN" sz="1000" dirty="0"/>
              <a:t>  }</a:t>
            </a:r>
          </a:p>
          <a:p>
            <a:r>
              <a:rPr lang="en-IN" sz="1000" dirty="0"/>
              <a:t>  def </a:t>
            </a:r>
            <a:r>
              <a:rPr lang="en-IN" sz="1000" dirty="0" err="1"/>
              <a:t>printD</a:t>
            </a:r>
            <a:r>
              <a:rPr lang="en-IN" sz="1000" dirty="0"/>
              <a:t>() {    </a:t>
            </a:r>
            <a:r>
              <a:rPr lang="en-IN" sz="1000" dirty="0" err="1"/>
              <a:t>printf</a:t>
            </a:r>
            <a:r>
              <a:rPr lang="en-IN" sz="1000" dirty="0"/>
              <a:t>("</a:t>
            </a:r>
            <a:r>
              <a:rPr lang="en-IN" sz="1000" dirty="0" err="1"/>
              <a:t>numD</a:t>
            </a:r>
            <a:r>
              <a:rPr lang="en-IN" sz="1000" dirty="0"/>
              <a:t>: %d\n", </a:t>
            </a:r>
            <a:r>
              <a:rPr lang="en-IN" sz="1000" dirty="0" err="1"/>
              <a:t>numD</a:t>
            </a:r>
            <a:r>
              <a:rPr lang="en-IN" sz="1000" dirty="0"/>
              <a:t>);</a:t>
            </a:r>
          </a:p>
          <a:p>
            <a:r>
              <a:rPr lang="en-IN" sz="1000" dirty="0"/>
              <a:t>  }</a:t>
            </a:r>
          </a:p>
          <a:p>
            <a:r>
              <a:rPr lang="en-IN" sz="1000" dirty="0"/>
              <a:t>}</a:t>
            </a:r>
          </a:p>
          <a:p>
            <a:r>
              <a:rPr lang="en-IN" sz="1000" dirty="0"/>
              <a:t>object  </a:t>
            </a:r>
            <a:r>
              <a:rPr lang="en-IN" sz="1000" dirty="0" err="1"/>
              <a:t>hybrid_inheritance</a:t>
            </a:r>
            <a:endParaRPr lang="en-IN" sz="1000" dirty="0"/>
          </a:p>
          <a:p>
            <a:r>
              <a:rPr lang="en-IN" sz="1000" dirty="0"/>
              <a:t>{</a:t>
            </a:r>
          </a:p>
          <a:p>
            <a:r>
              <a:rPr lang="en-IN" sz="1000" dirty="0"/>
              <a:t>  def main(</a:t>
            </a:r>
            <a:r>
              <a:rPr lang="en-IN" sz="1000" dirty="0" err="1"/>
              <a:t>args</a:t>
            </a:r>
            <a:r>
              <a:rPr lang="en-IN" sz="1000" dirty="0"/>
              <a:t>: Array[String]): Unit = {</a:t>
            </a:r>
          </a:p>
          <a:p>
            <a:r>
              <a:rPr lang="en-IN" sz="1000" dirty="0"/>
              <a:t>    var obj1 = new C();</a:t>
            </a:r>
          </a:p>
          <a:p>
            <a:r>
              <a:rPr lang="en-IN" sz="1000" dirty="0"/>
              <a:t>    var obj2 = new D();</a:t>
            </a:r>
          </a:p>
          <a:p>
            <a:r>
              <a:rPr lang="en-IN" sz="1000" dirty="0"/>
              <a:t>    obj1.setA(10);    obj1.setB(20);    obj1.setC(30);    obj1.printA();    obj1.printB();</a:t>
            </a:r>
          </a:p>
          <a:p>
            <a:r>
              <a:rPr lang="en-IN" sz="1000" dirty="0"/>
              <a:t>    obj1.printC();    obj2.setA(40);    obj2.setD(50);</a:t>
            </a:r>
          </a:p>
          <a:p>
            <a:r>
              <a:rPr lang="en-IN" sz="1000" dirty="0"/>
              <a:t>    obj2.printA();    obj2.printD();</a:t>
            </a:r>
          </a:p>
          <a:p>
            <a:r>
              <a:rPr lang="en-IN" sz="1000" dirty="0"/>
              <a:t>  }</a:t>
            </a:r>
          </a:p>
          <a:p>
            <a:r>
              <a:rPr lang="en-IN" sz="1000" dirty="0"/>
              <a:t>}</a:t>
            </a:r>
          </a:p>
        </p:txBody>
      </p:sp>
    </p:spTree>
    <p:extLst>
      <p:ext uri="{BB962C8B-B14F-4D97-AF65-F5344CB8AC3E}">
        <p14:creationId xmlns:p14="http://schemas.microsoft.com/office/powerpoint/2010/main" val="1700842848"/>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103F00D1-0CF7-40BF-96D6-E659EA16C9A1}"/>
              </a:ext>
            </a:extLst>
          </p:cNvPr>
          <p:cNvGraphicFramePr>
            <a:graphicFrameLocks noGrp="1"/>
          </p:cNvGraphicFramePr>
          <p:nvPr>
            <p:extLst>
              <p:ext uri="{D42A27DB-BD31-4B8C-83A1-F6EECF244321}">
                <p14:modId xmlns:p14="http://schemas.microsoft.com/office/powerpoint/2010/main" val="1806114442"/>
              </p:ext>
            </p:extLst>
          </p:nvPr>
        </p:nvGraphicFramePr>
        <p:xfrm>
          <a:off x="1056443" y="2494625"/>
          <a:ext cx="7128770" cy="2988758"/>
        </p:xfrm>
        <a:graphic>
          <a:graphicData uri="http://schemas.openxmlformats.org/drawingml/2006/table">
            <a:tbl>
              <a:tblPr/>
              <a:tblGrid>
                <a:gridCol w="3564385">
                  <a:extLst>
                    <a:ext uri="{9D8B030D-6E8A-4147-A177-3AD203B41FA5}">
                      <a16:colId xmlns:a16="http://schemas.microsoft.com/office/drawing/2014/main" val="1160075550"/>
                    </a:ext>
                  </a:extLst>
                </a:gridCol>
                <a:gridCol w="3564385">
                  <a:extLst>
                    <a:ext uri="{9D8B030D-6E8A-4147-A177-3AD203B41FA5}">
                      <a16:colId xmlns:a16="http://schemas.microsoft.com/office/drawing/2014/main" val="3575392946"/>
                    </a:ext>
                  </a:extLst>
                </a:gridCol>
              </a:tblGrid>
              <a:tr h="399526">
                <a:tc>
                  <a:txBody>
                    <a:bodyPr/>
                    <a:lstStyle/>
                    <a:p>
                      <a:pPr algn="l" fontAlgn="base"/>
                      <a:r>
                        <a:rPr lang="en-IN" b="0" dirty="0">
                          <a:effectLst/>
                        </a:rPr>
                        <a:t>Traits</a:t>
                      </a:r>
                    </a:p>
                  </a:txBody>
                  <a:tcPr marL="60960" marR="60960" marT="60960" marB="60960" anchor="ctr">
                    <a:lnL w="7620" cap="flat" cmpd="sng" algn="ctr">
                      <a:solidFill>
                        <a:srgbClr val="5FB962"/>
                      </a:solidFill>
                      <a:prstDash val="solid"/>
                      <a:round/>
                      <a:headEnd type="none" w="med" len="med"/>
                      <a:tailEnd type="none" w="med" len="med"/>
                    </a:lnL>
                    <a:lnR w="7620" cap="flat" cmpd="sng" algn="ctr">
                      <a:solidFill>
                        <a:srgbClr val="5FB962"/>
                      </a:solidFill>
                      <a:prstDash val="solid"/>
                      <a:round/>
                      <a:headEnd type="none" w="med" len="med"/>
                      <a:tailEnd type="none" w="med" len="med"/>
                    </a:lnR>
                    <a:lnT w="7620" cap="flat" cmpd="sng" algn="ctr">
                      <a:solidFill>
                        <a:srgbClr val="5FB962"/>
                      </a:solidFill>
                      <a:prstDash val="solid"/>
                      <a:round/>
                      <a:headEnd type="none" w="med" len="med"/>
                      <a:tailEnd type="none" w="med" len="med"/>
                    </a:lnT>
                    <a:lnB w="7620" cap="flat" cmpd="sng" algn="ctr">
                      <a:solidFill>
                        <a:srgbClr val="5FB962"/>
                      </a:solidFill>
                      <a:prstDash val="solid"/>
                      <a:round/>
                      <a:headEnd type="none" w="med" len="med"/>
                      <a:tailEnd type="none" w="med" len="med"/>
                    </a:lnB>
                    <a:solidFill>
                      <a:srgbClr val="C6EBD9"/>
                    </a:solidFill>
                  </a:tcPr>
                </a:tc>
                <a:tc>
                  <a:txBody>
                    <a:bodyPr/>
                    <a:lstStyle/>
                    <a:p>
                      <a:pPr algn="l" fontAlgn="base"/>
                      <a:r>
                        <a:rPr lang="en-IN" b="0">
                          <a:effectLst/>
                        </a:rPr>
                        <a:t>Abstract Class</a:t>
                      </a:r>
                    </a:p>
                  </a:txBody>
                  <a:tcPr marL="60960" marR="60960" marT="60960" marB="60960" anchor="ctr">
                    <a:lnL w="7620" cap="flat" cmpd="sng" algn="ctr">
                      <a:solidFill>
                        <a:srgbClr val="5FB962"/>
                      </a:solidFill>
                      <a:prstDash val="solid"/>
                      <a:round/>
                      <a:headEnd type="none" w="med" len="med"/>
                      <a:tailEnd type="none" w="med" len="med"/>
                    </a:lnL>
                    <a:lnR w="7620" cap="flat" cmpd="sng" algn="ctr">
                      <a:solidFill>
                        <a:srgbClr val="5FB962"/>
                      </a:solidFill>
                      <a:prstDash val="solid"/>
                      <a:round/>
                      <a:headEnd type="none" w="med" len="med"/>
                      <a:tailEnd type="none" w="med" len="med"/>
                    </a:lnR>
                    <a:lnT w="7620" cap="flat" cmpd="sng" algn="ctr">
                      <a:solidFill>
                        <a:srgbClr val="5FB962"/>
                      </a:solidFill>
                      <a:prstDash val="solid"/>
                      <a:round/>
                      <a:headEnd type="none" w="med" len="med"/>
                      <a:tailEnd type="none" w="med" len="med"/>
                    </a:lnT>
                    <a:lnB w="7620" cap="flat" cmpd="sng" algn="ctr">
                      <a:solidFill>
                        <a:srgbClr val="5FB962"/>
                      </a:solidFill>
                      <a:prstDash val="solid"/>
                      <a:round/>
                      <a:headEnd type="none" w="med" len="med"/>
                      <a:tailEnd type="none" w="med" len="med"/>
                    </a:lnB>
                    <a:solidFill>
                      <a:srgbClr val="C6EBD9"/>
                    </a:solidFill>
                  </a:tcPr>
                </a:tc>
                <a:extLst>
                  <a:ext uri="{0D108BD9-81ED-4DB2-BD59-A6C34878D82A}">
                    <a16:rowId xmlns:a16="http://schemas.microsoft.com/office/drawing/2014/main" val="2568820596"/>
                  </a:ext>
                </a:extLst>
              </a:tr>
              <a:tr h="599288">
                <a:tc>
                  <a:txBody>
                    <a:bodyPr/>
                    <a:lstStyle/>
                    <a:p>
                      <a:pPr algn="l" fontAlgn="base"/>
                      <a:r>
                        <a:rPr lang="en-IN" sz="1250" b="0" dirty="0">
                          <a:effectLst/>
                        </a:rPr>
                        <a:t>Traits support multiple inheritance.</a:t>
                      </a:r>
                    </a:p>
                  </a:txBody>
                  <a:tcPr marL="76200" marR="76200" marT="106680" marB="106680" anchor="ctr">
                    <a:lnL w="7620" cap="flat" cmpd="sng" algn="ctr">
                      <a:solidFill>
                        <a:srgbClr val="5FB962"/>
                      </a:solidFill>
                      <a:prstDash val="solid"/>
                      <a:round/>
                      <a:headEnd type="none" w="med" len="med"/>
                      <a:tailEnd type="none" w="med" len="med"/>
                    </a:lnL>
                    <a:lnR w="7620" cap="flat" cmpd="sng" algn="ctr">
                      <a:solidFill>
                        <a:srgbClr val="5FB962"/>
                      </a:solidFill>
                      <a:prstDash val="solid"/>
                      <a:round/>
                      <a:headEnd type="none" w="med" len="med"/>
                      <a:tailEnd type="none" w="med" len="med"/>
                    </a:lnR>
                    <a:lnT w="7620" cap="flat" cmpd="sng" algn="ctr">
                      <a:solidFill>
                        <a:srgbClr val="5FB962"/>
                      </a:solidFill>
                      <a:prstDash val="solid"/>
                      <a:round/>
                      <a:headEnd type="none" w="med" len="med"/>
                      <a:tailEnd type="none" w="med" len="med"/>
                    </a:lnT>
                    <a:lnB w="7620" cap="flat" cmpd="sng" algn="ctr">
                      <a:solidFill>
                        <a:srgbClr val="5FB962"/>
                      </a:solidFill>
                      <a:prstDash val="solid"/>
                      <a:round/>
                      <a:headEnd type="none" w="med" len="med"/>
                      <a:tailEnd type="none" w="med" len="med"/>
                    </a:lnB>
                    <a:solidFill>
                      <a:srgbClr val="FFFFFF"/>
                    </a:solidFill>
                  </a:tcPr>
                </a:tc>
                <a:tc>
                  <a:txBody>
                    <a:bodyPr/>
                    <a:lstStyle/>
                    <a:p>
                      <a:pPr algn="l" fontAlgn="base"/>
                      <a:r>
                        <a:rPr lang="en-US" sz="1250" b="0">
                          <a:effectLst/>
                        </a:rPr>
                        <a:t>Abstract class does not support multiple inheritance.</a:t>
                      </a:r>
                    </a:p>
                  </a:txBody>
                  <a:tcPr marL="76200" marR="76200" marT="106680" marB="106680" anchor="ctr">
                    <a:lnL w="7620" cap="flat" cmpd="sng" algn="ctr">
                      <a:solidFill>
                        <a:srgbClr val="5FB962"/>
                      </a:solidFill>
                      <a:prstDash val="solid"/>
                      <a:round/>
                      <a:headEnd type="none" w="med" len="med"/>
                      <a:tailEnd type="none" w="med" len="med"/>
                    </a:lnL>
                    <a:lnR w="7620" cap="flat" cmpd="sng" algn="ctr">
                      <a:solidFill>
                        <a:srgbClr val="5FB962"/>
                      </a:solidFill>
                      <a:prstDash val="solid"/>
                      <a:round/>
                      <a:headEnd type="none" w="med" len="med"/>
                      <a:tailEnd type="none" w="med" len="med"/>
                    </a:lnR>
                    <a:lnT w="7620" cap="flat" cmpd="sng" algn="ctr">
                      <a:solidFill>
                        <a:srgbClr val="5FB962"/>
                      </a:solidFill>
                      <a:prstDash val="solid"/>
                      <a:round/>
                      <a:headEnd type="none" w="med" len="med"/>
                      <a:tailEnd type="none" w="med" len="med"/>
                    </a:lnT>
                    <a:lnB w="7620" cap="flat" cmpd="sng" algn="ctr">
                      <a:solidFill>
                        <a:srgbClr val="5FB962"/>
                      </a:solidFill>
                      <a:prstDash val="solid"/>
                      <a:round/>
                      <a:headEnd type="none" w="med" len="med"/>
                      <a:tailEnd type="none" w="med" len="med"/>
                    </a:lnB>
                    <a:solidFill>
                      <a:srgbClr val="FFFFFF"/>
                    </a:solidFill>
                  </a:tcPr>
                </a:tc>
                <a:extLst>
                  <a:ext uri="{0D108BD9-81ED-4DB2-BD59-A6C34878D82A}">
                    <a16:rowId xmlns:a16="http://schemas.microsoft.com/office/drawing/2014/main" val="916174625"/>
                  </a:ext>
                </a:extLst>
              </a:tr>
              <a:tr h="599288">
                <a:tc>
                  <a:txBody>
                    <a:bodyPr/>
                    <a:lstStyle/>
                    <a:p>
                      <a:pPr algn="l" fontAlgn="base"/>
                      <a:r>
                        <a:rPr lang="en-US" sz="1250" b="0">
                          <a:effectLst/>
                        </a:rPr>
                        <a:t>We are allowed to add a trait to an object instance.</a:t>
                      </a:r>
                    </a:p>
                  </a:txBody>
                  <a:tcPr marL="76200" marR="76200" marT="106680" marB="106680" anchor="ctr">
                    <a:lnL w="7620" cap="flat" cmpd="sng" algn="ctr">
                      <a:solidFill>
                        <a:srgbClr val="5FB962"/>
                      </a:solidFill>
                      <a:prstDash val="solid"/>
                      <a:round/>
                      <a:headEnd type="none" w="med" len="med"/>
                      <a:tailEnd type="none" w="med" len="med"/>
                    </a:lnL>
                    <a:lnR w="7620" cap="flat" cmpd="sng" algn="ctr">
                      <a:solidFill>
                        <a:srgbClr val="5FB962"/>
                      </a:solidFill>
                      <a:prstDash val="solid"/>
                      <a:round/>
                      <a:headEnd type="none" w="med" len="med"/>
                      <a:tailEnd type="none" w="med" len="med"/>
                    </a:lnR>
                    <a:lnT w="7620" cap="flat" cmpd="sng" algn="ctr">
                      <a:solidFill>
                        <a:srgbClr val="5FB962"/>
                      </a:solidFill>
                      <a:prstDash val="solid"/>
                      <a:round/>
                      <a:headEnd type="none" w="med" len="med"/>
                      <a:tailEnd type="none" w="med" len="med"/>
                    </a:lnT>
                    <a:lnB w="7620" cap="flat" cmpd="sng" algn="ctr">
                      <a:solidFill>
                        <a:srgbClr val="5FB962"/>
                      </a:solidFill>
                      <a:prstDash val="solid"/>
                      <a:round/>
                      <a:headEnd type="none" w="med" len="med"/>
                      <a:tailEnd type="none" w="med" len="med"/>
                    </a:lnB>
                    <a:solidFill>
                      <a:srgbClr val="FFFFFF"/>
                    </a:solidFill>
                  </a:tcPr>
                </a:tc>
                <a:tc>
                  <a:txBody>
                    <a:bodyPr/>
                    <a:lstStyle/>
                    <a:p>
                      <a:pPr algn="l" fontAlgn="base"/>
                      <a:r>
                        <a:rPr lang="en-US" sz="1250" b="0">
                          <a:effectLst/>
                        </a:rPr>
                        <a:t>We are not allowed to add an abstract class to an object instance.</a:t>
                      </a:r>
                    </a:p>
                  </a:txBody>
                  <a:tcPr marL="76200" marR="76200" marT="106680" marB="106680" anchor="ctr">
                    <a:lnL w="7620" cap="flat" cmpd="sng" algn="ctr">
                      <a:solidFill>
                        <a:srgbClr val="5FB962"/>
                      </a:solidFill>
                      <a:prstDash val="solid"/>
                      <a:round/>
                      <a:headEnd type="none" w="med" len="med"/>
                      <a:tailEnd type="none" w="med" len="med"/>
                    </a:lnL>
                    <a:lnR w="7620" cap="flat" cmpd="sng" algn="ctr">
                      <a:solidFill>
                        <a:srgbClr val="5FB962"/>
                      </a:solidFill>
                      <a:prstDash val="solid"/>
                      <a:round/>
                      <a:headEnd type="none" w="med" len="med"/>
                      <a:tailEnd type="none" w="med" len="med"/>
                    </a:lnR>
                    <a:lnT w="7620" cap="flat" cmpd="sng" algn="ctr">
                      <a:solidFill>
                        <a:srgbClr val="5FB962"/>
                      </a:solidFill>
                      <a:prstDash val="solid"/>
                      <a:round/>
                      <a:headEnd type="none" w="med" len="med"/>
                      <a:tailEnd type="none" w="med" len="med"/>
                    </a:lnT>
                    <a:lnB w="7620" cap="flat" cmpd="sng" algn="ctr">
                      <a:solidFill>
                        <a:srgbClr val="5FB962"/>
                      </a:solidFill>
                      <a:prstDash val="solid"/>
                      <a:round/>
                      <a:headEnd type="none" w="med" len="med"/>
                      <a:tailEnd type="none" w="med" len="med"/>
                    </a:lnB>
                    <a:solidFill>
                      <a:srgbClr val="FFFFFF"/>
                    </a:solidFill>
                  </a:tcPr>
                </a:tc>
                <a:extLst>
                  <a:ext uri="{0D108BD9-81ED-4DB2-BD59-A6C34878D82A}">
                    <a16:rowId xmlns:a16="http://schemas.microsoft.com/office/drawing/2014/main" val="3168481147"/>
                  </a:ext>
                </a:extLst>
              </a:tr>
              <a:tr h="599288">
                <a:tc>
                  <a:txBody>
                    <a:bodyPr/>
                    <a:lstStyle/>
                    <a:p>
                      <a:pPr algn="l" fontAlgn="base"/>
                      <a:r>
                        <a:rPr lang="en-US" sz="1250" b="0">
                          <a:effectLst/>
                        </a:rPr>
                        <a:t>Traits does not contain constructor parameters.</a:t>
                      </a:r>
                    </a:p>
                  </a:txBody>
                  <a:tcPr marL="76200" marR="76200" marT="106680" marB="106680" anchor="ctr">
                    <a:lnL w="7620" cap="flat" cmpd="sng" algn="ctr">
                      <a:solidFill>
                        <a:srgbClr val="5FB962"/>
                      </a:solidFill>
                      <a:prstDash val="solid"/>
                      <a:round/>
                      <a:headEnd type="none" w="med" len="med"/>
                      <a:tailEnd type="none" w="med" len="med"/>
                    </a:lnL>
                    <a:lnR w="7620" cap="flat" cmpd="sng" algn="ctr">
                      <a:solidFill>
                        <a:srgbClr val="5FB962"/>
                      </a:solidFill>
                      <a:prstDash val="solid"/>
                      <a:round/>
                      <a:headEnd type="none" w="med" len="med"/>
                      <a:tailEnd type="none" w="med" len="med"/>
                    </a:lnR>
                    <a:lnT w="7620" cap="flat" cmpd="sng" algn="ctr">
                      <a:solidFill>
                        <a:srgbClr val="5FB962"/>
                      </a:solidFill>
                      <a:prstDash val="solid"/>
                      <a:round/>
                      <a:headEnd type="none" w="med" len="med"/>
                      <a:tailEnd type="none" w="med" len="med"/>
                    </a:lnT>
                    <a:lnB w="7620" cap="flat" cmpd="sng" algn="ctr">
                      <a:solidFill>
                        <a:srgbClr val="5FB962"/>
                      </a:solidFill>
                      <a:prstDash val="solid"/>
                      <a:round/>
                      <a:headEnd type="none" w="med" len="med"/>
                      <a:tailEnd type="none" w="med" len="med"/>
                    </a:lnB>
                    <a:solidFill>
                      <a:srgbClr val="FFFFFF"/>
                    </a:solidFill>
                  </a:tcPr>
                </a:tc>
                <a:tc>
                  <a:txBody>
                    <a:bodyPr/>
                    <a:lstStyle/>
                    <a:p>
                      <a:pPr algn="l" fontAlgn="base"/>
                      <a:r>
                        <a:rPr lang="en-US" sz="1250" b="0">
                          <a:effectLst/>
                        </a:rPr>
                        <a:t>Abstract class contain constructor parameters.</a:t>
                      </a:r>
                    </a:p>
                  </a:txBody>
                  <a:tcPr marL="76200" marR="76200" marT="106680" marB="106680" anchor="ctr">
                    <a:lnL w="7620" cap="flat" cmpd="sng" algn="ctr">
                      <a:solidFill>
                        <a:srgbClr val="5FB962"/>
                      </a:solidFill>
                      <a:prstDash val="solid"/>
                      <a:round/>
                      <a:headEnd type="none" w="med" len="med"/>
                      <a:tailEnd type="none" w="med" len="med"/>
                    </a:lnL>
                    <a:lnR w="7620" cap="flat" cmpd="sng" algn="ctr">
                      <a:solidFill>
                        <a:srgbClr val="5FB962"/>
                      </a:solidFill>
                      <a:prstDash val="solid"/>
                      <a:round/>
                      <a:headEnd type="none" w="med" len="med"/>
                      <a:tailEnd type="none" w="med" len="med"/>
                    </a:lnR>
                    <a:lnT w="7620" cap="flat" cmpd="sng" algn="ctr">
                      <a:solidFill>
                        <a:srgbClr val="5FB962"/>
                      </a:solidFill>
                      <a:prstDash val="solid"/>
                      <a:round/>
                      <a:headEnd type="none" w="med" len="med"/>
                      <a:tailEnd type="none" w="med" len="med"/>
                    </a:lnT>
                    <a:lnB w="7620" cap="flat" cmpd="sng" algn="ctr">
                      <a:solidFill>
                        <a:srgbClr val="5FB962"/>
                      </a:solidFill>
                      <a:prstDash val="solid"/>
                      <a:round/>
                      <a:headEnd type="none" w="med" len="med"/>
                      <a:tailEnd type="none" w="med" len="med"/>
                    </a:lnB>
                    <a:solidFill>
                      <a:srgbClr val="FFFFFF"/>
                    </a:solidFill>
                  </a:tcPr>
                </a:tc>
                <a:extLst>
                  <a:ext uri="{0D108BD9-81ED-4DB2-BD59-A6C34878D82A}">
                    <a16:rowId xmlns:a16="http://schemas.microsoft.com/office/drawing/2014/main" val="606436632"/>
                  </a:ext>
                </a:extLst>
              </a:tr>
              <a:tr h="791368">
                <a:tc>
                  <a:txBody>
                    <a:bodyPr/>
                    <a:lstStyle/>
                    <a:p>
                      <a:pPr algn="l" fontAlgn="base"/>
                      <a:r>
                        <a:rPr lang="en-US" sz="1250" b="0">
                          <a:effectLst/>
                        </a:rPr>
                        <a:t>Traits are completely interoperable only when they do not contain any implementation code.</a:t>
                      </a:r>
                    </a:p>
                  </a:txBody>
                  <a:tcPr marL="76200" marR="76200" marT="106680" marB="106680" anchor="ctr">
                    <a:lnL w="7620" cap="flat" cmpd="sng" algn="ctr">
                      <a:solidFill>
                        <a:srgbClr val="5FB962"/>
                      </a:solidFill>
                      <a:prstDash val="solid"/>
                      <a:round/>
                      <a:headEnd type="none" w="med" len="med"/>
                      <a:tailEnd type="none" w="med" len="med"/>
                    </a:lnL>
                    <a:lnR w="7620" cap="flat" cmpd="sng" algn="ctr">
                      <a:solidFill>
                        <a:srgbClr val="5FB962"/>
                      </a:solidFill>
                      <a:prstDash val="solid"/>
                      <a:round/>
                      <a:headEnd type="none" w="med" len="med"/>
                      <a:tailEnd type="none" w="med" len="med"/>
                    </a:lnR>
                    <a:lnT w="7620" cap="flat" cmpd="sng" algn="ctr">
                      <a:solidFill>
                        <a:srgbClr val="5FB962"/>
                      </a:solidFill>
                      <a:prstDash val="solid"/>
                      <a:round/>
                      <a:headEnd type="none" w="med" len="med"/>
                      <a:tailEnd type="none" w="med" len="med"/>
                    </a:lnT>
                    <a:lnB w="7620" cap="flat" cmpd="sng" algn="ctr">
                      <a:solidFill>
                        <a:srgbClr val="5FB962"/>
                      </a:solidFill>
                      <a:prstDash val="solid"/>
                      <a:round/>
                      <a:headEnd type="none" w="med" len="med"/>
                      <a:tailEnd type="none" w="med" len="med"/>
                    </a:lnB>
                    <a:solidFill>
                      <a:srgbClr val="FFFFFF"/>
                    </a:solidFill>
                  </a:tcPr>
                </a:tc>
                <a:tc>
                  <a:txBody>
                    <a:bodyPr/>
                    <a:lstStyle/>
                    <a:p>
                      <a:pPr algn="l" fontAlgn="base"/>
                      <a:r>
                        <a:rPr lang="en-US" sz="1250" b="0" dirty="0">
                          <a:effectLst/>
                        </a:rPr>
                        <a:t>Abstract class are completely interoperable with Java code.</a:t>
                      </a:r>
                    </a:p>
                  </a:txBody>
                  <a:tcPr marL="76200" marR="76200" marT="106680" marB="106680" anchor="ctr">
                    <a:lnL w="7620" cap="flat" cmpd="sng" algn="ctr">
                      <a:solidFill>
                        <a:srgbClr val="5FB962"/>
                      </a:solidFill>
                      <a:prstDash val="solid"/>
                      <a:round/>
                      <a:headEnd type="none" w="med" len="med"/>
                      <a:tailEnd type="none" w="med" len="med"/>
                    </a:lnL>
                    <a:lnR w="7620" cap="flat" cmpd="sng" algn="ctr">
                      <a:solidFill>
                        <a:srgbClr val="5FB962"/>
                      </a:solidFill>
                      <a:prstDash val="solid"/>
                      <a:round/>
                      <a:headEnd type="none" w="med" len="med"/>
                      <a:tailEnd type="none" w="med" len="med"/>
                    </a:lnR>
                    <a:lnT w="7620" cap="flat" cmpd="sng" algn="ctr">
                      <a:solidFill>
                        <a:srgbClr val="5FB962"/>
                      </a:solidFill>
                      <a:prstDash val="solid"/>
                      <a:round/>
                      <a:headEnd type="none" w="med" len="med"/>
                      <a:tailEnd type="none" w="med" len="med"/>
                    </a:lnT>
                    <a:lnB w="7620" cap="flat" cmpd="sng" algn="ctr">
                      <a:solidFill>
                        <a:srgbClr val="5FB962"/>
                      </a:solidFill>
                      <a:prstDash val="solid"/>
                      <a:round/>
                      <a:headEnd type="none" w="med" len="med"/>
                      <a:tailEnd type="none" w="med" len="med"/>
                    </a:lnB>
                    <a:solidFill>
                      <a:srgbClr val="FFFFFF"/>
                    </a:solidFill>
                  </a:tcPr>
                </a:tc>
                <a:extLst>
                  <a:ext uri="{0D108BD9-81ED-4DB2-BD59-A6C34878D82A}">
                    <a16:rowId xmlns:a16="http://schemas.microsoft.com/office/drawing/2014/main" val="4134282231"/>
                  </a:ext>
                </a:extLst>
              </a:tr>
            </a:tbl>
          </a:graphicData>
        </a:graphic>
      </p:graphicFrame>
    </p:spTree>
    <p:extLst>
      <p:ext uri="{BB962C8B-B14F-4D97-AF65-F5344CB8AC3E}">
        <p14:creationId xmlns:p14="http://schemas.microsoft.com/office/powerpoint/2010/main" val="3591392476"/>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0DC1A46-A1F4-4CBF-9471-5BE84968C41A}"/>
              </a:ext>
            </a:extLst>
          </p:cNvPr>
          <p:cNvSpPr txBox="1"/>
          <p:nvPr/>
        </p:nvSpPr>
        <p:spPr>
          <a:xfrm>
            <a:off x="474955" y="263656"/>
            <a:ext cx="4572000" cy="369332"/>
          </a:xfrm>
          <a:prstGeom prst="rect">
            <a:avLst/>
          </a:prstGeom>
          <a:noFill/>
        </p:spPr>
        <p:txBody>
          <a:bodyPr wrap="square">
            <a:spAutoFit/>
          </a:bodyPr>
          <a:lstStyle/>
          <a:p>
            <a:r>
              <a:rPr lang="en-IN" dirty="0"/>
              <a:t>Scala Polymorphism</a:t>
            </a:r>
          </a:p>
        </p:txBody>
      </p:sp>
      <p:sp>
        <p:nvSpPr>
          <p:cNvPr id="5" name="TextBox 4">
            <a:extLst>
              <a:ext uri="{FF2B5EF4-FFF2-40B4-BE49-F238E27FC236}">
                <a16:creationId xmlns:a16="http://schemas.microsoft.com/office/drawing/2014/main" id="{EBB14DEF-FE8F-4F4A-B0E8-171DDA191D22}"/>
              </a:ext>
            </a:extLst>
          </p:cNvPr>
          <p:cNvSpPr txBox="1"/>
          <p:nvPr/>
        </p:nvSpPr>
        <p:spPr>
          <a:xfrm>
            <a:off x="2658862" y="263656"/>
            <a:ext cx="6325340" cy="1477328"/>
          </a:xfrm>
          <a:prstGeom prst="rect">
            <a:avLst/>
          </a:prstGeom>
          <a:noFill/>
        </p:spPr>
        <p:txBody>
          <a:bodyPr wrap="square">
            <a:spAutoFit/>
          </a:bodyPr>
          <a:lstStyle/>
          <a:p>
            <a:r>
              <a:rPr lang="en-US" dirty="0"/>
              <a:t>Polymorphism is the ability of any data to be processed in more than one form. The word itself indicates the meaning as poly means many and morphism means types. Scala implements polymorphism through virtual functions, overloaded functions and overloaded operators.</a:t>
            </a:r>
            <a:endParaRPr lang="en-IN" dirty="0"/>
          </a:p>
        </p:txBody>
      </p:sp>
      <p:sp>
        <p:nvSpPr>
          <p:cNvPr id="7" name="TextBox 6">
            <a:extLst>
              <a:ext uri="{FF2B5EF4-FFF2-40B4-BE49-F238E27FC236}">
                <a16:creationId xmlns:a16="http://schemas.microsoft.com/office/drawing/2014/main" id="{7A9AA2CD-00B5-4FF7-B7F5-D61CC32490AB}"/>
              </a:ext>
            </a:extLst>
          </p:cNvPr>
          <p:cNvSpPr txBox="1"/>
          <p:nvPr/>
        </p:nvSpPr>
        <p:spPr>
          <a:xfrm>
            <a:off x="608120" y="1916538"/>
            <a:ext cx="8376081" cy="2862322"/>
          </a:xfrm>
          <a:prstGeom prst="rect">
            <a:avLst/>
          </a:prstGeom>
          <a:noFill/>
        </p:spPr>
        <p:txBody>
          <a:bodyPr wrap="square">
            <a:spAutoFit/>
          </a:bodyPr>
          <a:lstStyle/>
          <a:p>
            <a:r>
              <a:rPr lang="en-US" dirty="0"/>
              <a:t>Polymorphism is one of the most important concept of object oriented programming language. The most common use of polymorphism in object oriented programming occurs when a parent class reference is used to refer to a child class object. Here we will see how represent any function in many types and many forms. Real life example of polymorphism, </a:t>
            </a:r>
            <a:r>
              <a:rPr lang="en-US" b="1" dirty="0"/>
              <a:t>a person at the same time can have different roles to play in life. Like a woman at the same time is a mother, a wife, an employee and a daughter. So the same person has to have many features but has to implement each as per the situation and the condition</a:t>
            </a:r>
            <a:r>
              <a:rPr lang="en-US" dirty="0"/>
              <a:t>. Polymorphism is considered as one of the important features of Object Oriented Programming. In Scala the function can be applied to arguments of many types, or the type can have instances of many types.</a:t>
            </a:r>
            <a:endParaRPr lang="en-IN" dirty="0"/>
          </a:p>
        </p:txBody>
      </p:sp>
    </p:spTree>
    <p:extLst>
      <p:ext uri="{BB962C8B-B14F-4D97-AF65-F5344CB8AC3E}">
        <p14:creationId xmlns:p14="http://schemas.microsoft.com/office/powerpoint/2010/main" val="3489670075"/>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01EF923-BC09-4610-85A3-086BBB36A8E9}"/>
              </a:ext>
            </a:extLst>
          </p:cNvPr>
          <p:cNvSpPr txBox="1"/>
          <p:nvPr/>
        </p:nvSpPr>
        <p:spPr>
          <a:xfrm>
            <a:off x="122068" y="0"/>
            <a:ext cx="8669044" cy="2031325"/>
          </a:xfrm>
          <a:prstGeom prst="rect">
            <a:avLst/>
          </a:prstGeom>
          <a:noFill/>
        </p:spPr>
        <p:txBody>
          <a:bodyPr wrap="square">
            <a:spAutoFit/>
          </a:bodyPr>
          <a:lstStyle/>
          <a:p>
            <a:pPr algn="ctr"/>
            <a:r>
              <a:rPr lang="en-US" b="1" i="0" dirty="0">
                <a:solidFill>
                  <a:srgbClr val="610B38"/>
                </a:solidFill>
                <a:effectLst/>
                <a:latin typeface="erdana"/>
              </a:rPr>
              <a:t>Two to Achieve </a:t>
            </a:r>
            <a:r>
              <a:rPr lang="en-IN" b="1" dirty="0"/>
              <a:t>Polymorphism</a:t>
            </a:r>
            <a:r>
              <a:rPr lang="en-US" b="1" i="0" dirty="0">
                <a:solidFill>
                  <a:srgbClr val="610B38"/>
                </a:solidFill>
                <a:effectLst/>
                <a:latin typeface="erdana"/>
              </a:rPr>
              <a:t> </a:t>
            </a:r>
          </a:p>
          <a:p>
            <a:pPr algn="just"/>
            <a:r>
              <a:rPr lang="en-US" b="0" i="0" dirty="0">
                <a:solidFill>
                  <a:srgbClr val="610B38"/>
                </a:solidFill>
                <a:effectLst/>
                <a:latin typeface="erdana"/>
              </a:rPr>
              <a:t>Scala Method Overloading</a:t>
            </a:r>
          </a:p>
          <a:p>
            <a:pPr algn="just"/>
            <a:r>
              <a:rPr lang="en-US" b="0" i="0" dirty="0">
                <a:solidFill>
                  <a:srgbClr val="333333"/>
                </a:solidFill>
                <a:effectLst/>
                <a:latin typeface="inter-regular"/>
              </a:rPr>
              <a:t>Scala provides method overloading feature which allows us to define methods of same name but having different parameters or data types. It helps to optimize code.</a:t>
            </a:r>
          </a:p>
          <a:p>
            <a:pPr algn="just"/>
            <a:r>
              <a:rPr lang="en-US" b="0" i="0" dirty="0">
                <a:solidFill>
                  <a:srgbClr val="610B4B"/>
                </a:solidFill>
                <a:effectLst/>
                <a:latin typeface="erdana"/>
              </a:rPr>
              <a:t>Scala Method Overloading Example by using Different Parameters</a:t>
            </a:r>
          </a:p>
          <a:p>
            <a:pPr algn="just"/>
            <a:r>
              <a:rPr lang="en-US" b="0" i="0" dirty="0">
                <a:solidFill>
                  <a:srgbClr val="333333"/>
                </a:solidFill>
                <a:effectLst/>
                <a:latin typeface="inter-regular"/>
              </a:rPr>
              <a:t>In the following example, we have define two add methods with different number of parameters but having same data type.</a:t>
            </a:r>
          </a:p>
        </p:txBody>
      </p:sp>
      <p:sp>
        <p:nvSpPr>
          <p:cNvPr id="5" name="TextBox 4">
            <a:extLst>
              <a:ext uri="{FF2B5EF4-FFF2-40B4-BE49-F238E27FC236}">
                <a16:creationId xmlns:a16="http://schemas.microsoft.com/office/drawing/2014/main" id="{876F34EB-A88F-443C-86B3-5D0E1CA32520}"/>
              </a:ext>
            </a:extLst>
          </p:cNvPr>
          <p:cNvSpPr txBox="1"/>
          <p:nvPr/>
        </p:nvSpPr>
        <p:spPr>
          <a:xfrm>
            <a:off x="4707385" y="1779687"/>
            <a:ext cx="4314547" cy="5078313"/>
          </a:xfrm>
          <a:prstGeom prst="rect">
            <a:avLst/>
          </a:prstGeom>
          <a:noFill/>
        </p:spPr>
        <p:txBody>
          <a:bodyPr wrap="square">
            <a:spAutoFit/>
          </a:bodyPr>
          <a:lstStyle/>
          <a:p>
            <a:r>
              <a:rPr lang="en-IN" dirty="0"/>
              <a:t>class Arithmetic{  </a:t>
            </a:r>
          </a:p>
          <a:p>
            <a:r>
              <a:rPr lang="en-IN" dirty="0"/>
              <a:t>    def add(</a:t>
            </a:r>
            <a:r>
              <a:rPr lang="en-IN" dirty="0" err="1"/>
              <a:t>a:Int</a:t>
            </a:r>
            <a:r>
              <a:rPr lang="en-IN" dirty="0"/>
              <a:t>, b:Int){  </a:t>
            </a:r>
          </a:p>
          <a:p>
            <a:r>
              <a:rPr lang="en-IN" dirty="0"/>
              <a:t>        var sum = </a:t>
            </a:r>
            <a:r>
              <a:rPr lang="en-IN" dirty="0" err="1"/>
              <a:t>a+b</a:t>
            </a:r>
            <a:r>
              <a:rPr lang="en-IN" dirty="0"/>
              <a:t>  </a:t>
            </a:r>
          </a:p>
          <a:p>
            <a:r>
              <a:rPr lang="en-IN" dirty="0"/>
              <a:t>        </a:t>
            </a:r>
            <a:r>
              <a:rPr lang="en-IN" dirty="0" err="1"/>
              <a:t>println</a:t>
            </a:r>
            <a:r>
              <a:rPr lang="en-IN" dirty="0"/>
              <a:t>(sum)  </a:t>
            </a:r>
          </a:p>
          <a:p>
            <a:r>
              <a:rPr lang="en-IN" dirty="0"/>
              <a:t>    }  </a:t>
            </a:r>
          </a:p>
          <a:p>
            <a:r>
              <a:rPr lang="en-IN" dirty="0"/>
              <a:t>    def add(</a:t>
            </a:r>
            <a:r>
              <a:rPr lang="en-IN" dirty="0" err="1"/>
              <a:t>a:Int</a:t>
            </a:r>
            <a:r>
              <a:rPr lang="en-IN" dirty="0"/>
              <a:t>, b:Int, c:Int){  </a:t>
            </a:r>
          </a:p>
          <a:p>
            <a:r>
              <a:rPr lang="en-IN" dirty="0"/>
              <a:t>        var sum = </a:t>
            </a:r>
            <a:r>
              <a:rPr lang="en-IN" dirty="0" err="1"/>
              <a:t>a+b+c</a:t>
            </a:r>
            <a:r>
              <a:rPr lang="en-IN" dirty="0"/>
              <a:t>  </a:t>
            </a:r>
          </a:p>
          <a:p>
            <a:r>
              <a:rPr lang="en-IN" dirty="0"/>
              <a:t>        </a:t>
            </a:r>
            <a:r>
              <a:rPr lang="en-IN" dirty="0" err="1"/>
              <a:t>println</a:t>
            </a:r>
            <a:r>
              <a:rPr lang="en-IN" dirty="0"/>
              <a:t>(sum)  </a:t>
            </a:r>
          </a:p>
          <a:p>
            <a:r>
              <a:rPr lang="en-IN" dirty="0"/>
              <a:t>    }  </a:t>
            </a:r>
          </a:p>
          <a:p>
            <a:r>
              <a:rPr lang="en-IN" dirty="0"/>
              <a:t>}  </a:t>
            </a:r>
          </a:p>
          <a:p>
            <a:r>
              <a:rPr lang="en-IN" dirty="0"/>
              <a:t>  </a:t>
            </a:r>
          </a:p>
          <a:p>
            <a:r>
              <a:rPr lang="en-IN" dirty="0"/>
              <a:t>object </a:t>
            </a:r>
            <a:r>
              <a:rPr lang="en-IN" dirty="0" err="1"/>
              <a:t>MainObject</a:t>
            </a:r>
            <a:r>
              <a:rPr lang="en-IN" dirty="0"/>
              <a:t>{  </a:t>
            </a:r>
          </a:p>
          <a:p>
            <a:r>
              <a:rPr lang="en-IN" dirty="0"/>
              <a:t>    def main(</a:t>
            </a:r>
            <a:r>
              <a:rPr lang="en-IN" dirty="0" err="1"/>
              <a:t>args:Array</a:t>
            </a:r>
            <a:r>
              <a:rPr lang="en-IN" dirty="0"/>
              <a:t>[String]){  </a:t>
            </a:r>
          </a:p>
          <a:p>
            <a:r>
              <a:rPr lang="en-IN" dirty="0"/>
              <a:t>        var a  = new Arithmetic();  </a:t>
            </a:r>
          </a:p>
          <a:p>
            <a:r>
              <a:rPr lang="en-IN" dirty="0"/>
              <a:t>        </a:t>
            </a:r>
            <a:r>
              <a:rPr lang="en-IN" dirty="0" err="1"/>
              <a:t>a.add</a:t>
            </a:r>
            <a:r>
              <a:rPr lang="en-IN" dirty="0"/>
              <a:t>(10,10);  </a:t>
            </a:r>
          </a:p>
          <a:p>
            <a:r>
              <a:rPr lang="en-IN" dirty="0"/>
              <a:t>        </a:t>
            </a:r>
            <a:r>
              <a:rPr lang="en-IN" dirty="0" err="1"/>
              <a:t>a.add</a:t>
            </a:r>
            <a:r>
              <a:rPr lang="en-IN" dirty="0"/>
              <a:t>(10,10,10);  </a:t>
            </a:r>
          </a:p>
          <a:p>
            <a:r>
              <a:rPr lang="en-IN" dirty="0"/>
              <a:t>    }  </a:t>
            </a:r>
          </a:p>
          <a:p>
            <a:r>
              <a:rPr lang="en-IN" dirty="0"/>
              <a:t>} </a:t>
            </a:r>
          </a:p>
        </p:txBody>
      </p:sp>
    </p:spTree>
    <p:extLst>
      <p:ext uri="{BB962C8B-B14F-4D97-AF65-F5344CB8AC3E}">
        <p14:creationId xmlns:p14="http://schemas.microsoft.com/office/powerpoint/2010/main" val="3809066440"/>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43F0B44-968A-454A-BF3F-404EC8123F60}"/>
              </a:ext>
            </a:extLst>
          </p:cNvPr>
          <p:cNvSpPr txBox="1"/>
          <p:nvPr/>
        </p:nvSpPr>
        <p:spPr>
          <a:xfrm>
            <a:off x="102093" y="68347"/>
            <a:ext cx="4572000" cy="369332"/>
          </a:xfrm>
          <a:prstGeom prst="rect">
            <a:avLst/>
          </a:prstGeom>
          <a:noFill/>
        </p:spPr>
        <p:txBody>
          <a:bodyPr wrap="square">
            <a:spAutoFit/>
          </a:bodyPr>
          <a:lstStyle/>
          <a:p>
            <a:r>
              <a:rPr lang="en-IN" dirty="0"/>
              <a:t>Method Overriding in Scala</a:t>
            </a:r>
          </a:p>
        </p:txBody>
      </p:sp>
      <p:sp>
        <p:nvSpPr>
          <p:cNvPr id="5" name="TextBox 4">
            <a:extLst>
              <a:ext uri="{FF2B5EF4-FFF2-40B4-BE49-F238E27FC236}">
                <a16:creationId xmlns:a16="http://schemas.microsoft.com/office/drawing/2014/main" id="{38B7D1B6-0C6A-4EDC-96AA-5929DF157EA2}"/>
              </a:ext>
            </a:extLst>
          </p:cNvPr>
          <p:cNvSpPr txBox="1"/>
          <p:nvPr/>
        </p:nvSpPr>
        <p:spPr>
          <a:xfrm>
            <a:off x="2867487" y="253013"/>
            <a:ext cx="6174420" cy="2308324"/>
          </a:xfrm>
          <a:prstGeom prst="rect">
            <a:avLst/>
          </a:prstGeom>
          <a:noFill/>
        </p:spPr>
        <p:txBody>
          <a:bodyPr wrap="square">
            <a:spAutoFit/>
          </a:bodyPr>
          <a:lstStyle/>
          <a:p>
            <a:r>
              <a:rPr lang="en-US" dirty="0"/>
              <a:t>Method Overriding in Scala is identical to the method overriding in Java but in Scala, the overriding features are further elaborated as here, both methods as well as var or </a:t>
            </a:r>
            <a:r>
              <a:rPr lang="en-US" dirty="0" err="1"/>
              <a:t>val</a:t>
            </a:r>
            <a:r>
              <a:rPr lang="en-US" dirty="0"/>
              <a:t> can be overridden. If a subclass has the method name identical to the method name defined in the parent class then it is known to be Method Overriding </a:t>
            </a:r>
            <a:r>
              <a:rPr lang="en-US" dirty="0" err="1"/>
              <a:t>i.e</a:t>
            </a:r>
            <a:r>
              <a:rPr lang="en-US" dirty="0"/>
              <a:t>, the sub-classes which are inherited by the declared super class, overrides the method defined in the super class utilizing the override keyword.</a:t>
            </a:r>
            <a:endParaRPr lang="en-IN" dirty="0"/>
          </a:p>
        </p:txBody>
      </p:sp>
      <p:sp>
        <p:nvSpPr>
          <p:cNvPr id="7" name="TextBox 6">
            <a:extLst>
              <a:ext uri="{FF2B5EF4-FFF2-40B4-BE49-F238E27FC236}">
                <a16:creationId xmlns:a16="http://schemas.microsoft.com/office/drawing/2014/main" id="{7B8E4B4B-8030-4FC8-8F98-807C4B7175CB}"/>
              </a:ext>
            </a:extLst>
          </p:cNvPr>
          <p:cNvSpPr txBox="1"/>
          <p:nvPr/>
        </p:nvSpPr>
        <p:spPr>
          <a:xfrm>
            <a:off x="315156" y="437679"/>
            <a:ext cx="2907438" cy="6247864"/>
          </a:xfrm>
          <a:prstGeom prst="rect">
            <a:avLst/>
          </a:prstGeom>
          <a:noFill/>
        </p:spPr>
        <p:txBody>
          <a:bodyPr wrap="square">
            <a:spAutoFit/>
          </a:bodyPr>
          <a:lstStyle/>
          <a:p>
            <a:r>
              <a:rPr lang="en-IN" sz="1000" dirty="0"/>
              <a:t>class </a:t>
            </a:r>
            <a:r>
              <a:rPr lang="en-IN" sz="1000" dirty="0" err="1"/>
              <a:t>Scala_Overridding</a:t>
            </a:r>
            <a:r>
              <a:rPr lang="en-IN" sz="1000" dirty="0"/>
              <a:t> {</a:t>
            </a:r>
          </a:p>
          <a:p>
            <a:r>
              <a:rPr lang="en-IN" sz="1000" dirty="0"/>
              <a:t>  def </a:t>
            </a:r>
            <a:r>
              <a:rPr lang="en-IN" sz="1000" dirty="0" err="1"/>
              <a:t>NumberOfStudents</a:t>
            </a:r>
            <a:r>
              <a:rPr lang="en-IN" sz="1000" dirty="0"/>
              <a:t>()=</a:t>
            </a:r>
          </a:p>
          <a:p>
            <a:r>
              <a:rPr lang="en-IN" sz="1000" dirty="0"/>
              <a:t>  {    0 // Utilized for returning an Integer</a:t>
            </a:r>
          </a:p>
          <a:p>
            <a:r>
              <a:rPr lang="en-IN" sz="1000" dirty="0"/>
              <a:t>  }</a:t>
            </a:r>
          </a:p>
          <a:p>
            <a:r>
              <a:rPr lang="en-IN" sz="1000" dirty="0"/>
              <a:t>}</a:t>
            </a:r>
          </a:p>
          <a:p>
            <a:r>
              <a:rPr lang="en-IN" sz="1000" dirty="0"/>
              <a:t>class class_1 extends </a:t>
            </a:r>
            <a:r>
              <a:rPr lang="en-IN" sz="1000" dirty="0" err="1"/>
              <a:t>Scala_Overridding</a:t>
            </a:r>
            <a:r>
              <a:rPr lang="en-IN" sz="1000" dirty="0"/>
              <a:t> {</a:t>
            </a:r>
          </a:p>
          <a:p>
            <a:r>
              <a:rPr lang="en-IN" sz="1000" dirty="0"/>
              <a:t>  // Using Override keyword</a:t>
            </a:r>
          </a:p>
          <a:p>
            <a:r>
              <a:rPr lang="en-IN" sz="1000" dirty="0"/>
              <a:t>  override def </a:t>
            </a:r>
            <a:r>
              <a:rPr lang="en-IN" sz="1000" dirty="0" err="1"/>
              <a:t>NumberOfStudents</a:t>
            </a:r>
            <a:r>
              <a:rPr lang="en-IN" sz="1000" dirty="0"/>
              <a:t>() = {</a:t>
            </a:r>
          </a:p>
          <a:p>
            <a:r>
              <a:rPr lang="en-IN" sz="1000" dirty="0"/>
              <a:t>    30</a:t>
            </a:r>
          </a:p>
          <a:p>
            <a:r>
              <a:rPr lang="en-IN" sz="1000" dirty="0"/>
              <a:t>  }</a:t>
            </a:r>
          </a:p>
          <a:p>
            <a:r>
              <a:rPr lang="en-IN" sz="1000" dirty="0"/>
              <a:t>}</a:t>
            </a:r>
          </a:p>
          <a:p>
            <a:r>
              <a:rPr lang="en-IN" sz="1000" dirty="0"/>
              <a:t>class class_2 extends </a:t>
            </a:r>
            <a:r>
              <a:rPr lang="en-IN" sz="1000" dirty="0" err="1"/>
              <a:t>Scala_Overridding</a:t>
            </a:r>
            <a:endParaRPr lang="en-IN" sz="1000" dirty="0"/>
          </a:p>
          <a:p>
            <a:r>
              <a:rPr lang="en-IN" sz="1000" dirty="0"/>
              <a:t>{</a:t>
            </a:r>
          </a:p>
          <a:p>
            <a:r>
              <a:rPr lang="en-IN" sz="1000" dirty="0"/>
              <a:t>  // Using override keyword</a:t>
            </a:r>
          </a:p>
          <a:p>
            <a:r>
              <a:rPr lang="en-IN" sz="1000" dirty="0"/>
              <a:t>  override def </a:t>
            </a:r>
            <a:r>
              <a:rPr lang="en-IN" sz="1000" dirty="0" err="1"/>
              <a:t>NumberOfStudents</a:t>
            </a:r>
            <a:r>
              <a:rPr lang="en-IN" sz="1000" dirty="0"/>
              <a:t>()=</a:t>
            </a:r>
          </a:p>
          <a:p>
            <a:r>
              <a:rPr lang="en-IN" sz="1000" dirty="0"/>
              <a:t>  {</a:t>
            </a:r>
          </a:p>
          <a:p>
            <a:r>
              <a:rPr lang="en-IN" sz="1000" dirty="0"/>
              <a:t>    32  }</a:t>
            </a:r>
          </a:p>
          <a:p>
            <a:r>
              <a:rPr lang="en-IN" sz="1000" dirty="0"/>
              <a:t>}class class_3 extends </a:t>
            </a:r>
            <a:r>
              <a:rPr lang="en-IN" sz="1000" dirty="0" err="1"/>
              <a:t>Scala_Overridding</a:t>
            </a:r>
            <a:endParaRPr lang="en-IN" sz="1000" dirty="0"/>
          </a:p>
          <a:p>
            <a:r>
              <a:rPr lang="en-IN" sz="1000" dirty="0"/>
              <a:t>{  // Using override keyword</a:t>
            </a:r>
          </a:p>
          <a:p>
            <a:r>
              <a:rPr lang="en-IN" sz="1000" dirty="0"/>
              <a:t>  override def </a:t>
            </a:r>
            <a:r>
              <a:rPr lang="en-IN" sz="1000" dirty="0" err="1"/>
              <a:t>NumberOfStudents</a:t>
            </a:r>
            <a:r>
              <a:rPr lang="en-IN" sz="1000" dirty="0"/>
              <a:t>()=</a:t>
            </a:r>
          </a:p>
          <a:p>
            <a:r>
              <a:rPr lang="en-IN" sz="1000" dirty="0"/>
              <a:t>  {    29  }</a:t>
            </a:r>
          </a:p>
          <a:p>
            <a:r>
              <a:rPr lang="en-IN" sz="1000" dirty="0"/>
              <a:t>}</a:t>
            </a:r>
          </a:p>
          <a:p>
            <a:r>
              <a:rPr lang="en-IN" sz="1000" dirty="0"/>
              <a:t>object </a:t>
            </a:r>
            <a:r>
              <a:rPr lang="en-IN" sz="1000" dirty="0" err="1"/>
              <a:t>Scala_Overridding_Obj</a:t>
            </a:r>
            <a:r>
              <a:rPr lang="en-IN" sz="1000" dirty="0"/>
              <a:t>{</a:t>
            </a:r>
          </a:p>
          <a:p>
            <a:r>
              <a:rPr lang="en-IN" sz="1000" dirty="0"/>
              <a:t>  def main(</a:t>
            </a:r>
            <a:r>
              <a:rPr lang="en-IN" sz="1000" dirty="0" err="1"/>
              <a:t>args</a:t>
            </a:r>
            <a:r>
              <a:rPr lang="en-IN" sz="1000" dirty="0"/>
              <a:t>: Array[String]): Unit = {</a:t>
            </a:r>
          </a:p>
          <a:p>
            <a:r>
              <a:rPr lang="en-IN" sz="1000" dirty="0"/>
              <a:t>    var x=new class_1()</a:t>
            </a:r>
          </a:p>
          <a:p>
            <a:r>
              <a:rPr lang="en-IN" sz="1000" dirty="0"/>
              <a:t>    var y=new class_2()</a:t>
            </a:r>
          </a:p>
          <a:p>
            <a:r>
              <a:rPr lang="en-IN" sz="1000" dirty="0"/>
              <a:t>    var z=new class_3()</a:t>
            </a:r>
          </a:p>
          <a:p>
            <a:r>
              <a:rPr lang="en-IN" sz="1000" dirty="0"/>
              <a:t>    // Displays number of students in class_1</a:t>
            </a:r>
          </a:p>
          <a:p>
            <a:r>
              <a:rPr lang="en-IN" sz="1000" dirty="0"/>
              <a:t>    </a:t>
            </a:r>
            <a:r>
              <a:rPr lang="en-IN" sz="1000" dirty="0" err="1"/>
              <a:t>println</a:t>
            </a:r>
            <a:r>
              <a:rPr lang="en-IN" sz="1000" dirty="0"/>
              <a:t>("Number of students in class 1 : " +</a:t>
            </a:r>
          </a:p>
          <a:p>
            <a:r>
              <a:rPr lang="en-IN" sz="1000" dirty="0"/>
              <a:t>      </a:t>
            </a:r>
            <a:r>
              <a:rPr lang="en-IN" sz="1000" dirty="0" err="1"/>
              <a:t>x.NumberOfStudents</a:t>
            </a:r>
            <a:r>
              <a:rPr lang="en-IN" sz="1000" dirty="0"/>
              <a:t>())</a:t>
            </a:r>
          </a:p>
          <a:p>
            <a:r>
              <a:rPr lang="en-IN" sz="1000" dirty="0"/>
              <a:t>    // Displays number of students in class_2</a:t>
            </a:r>
          </a:p>
          <a:p>
            <a:r>
              <a:rPr lang="en-IN" sz="1000" dirty="0"/>
              <a:t>    </a:t>
            </a:r>
            <a:r>
              <a:rPr lang="en-IN" sz="1000" dirty="0" err="1"/>
              <a:t>println</a:t>
            </a:r>
            <a:r>
              <a:rPr lang="en-IN" sz="1000" dirty="0"/>
              <a:t>("Number of students in class 2 : " +</a:t>
            </a:r>
          </a:p>
          <a:p>
            <a:r>
              <a:rPr lang="en-IN" sz="1000" dirty="0"/>
              <a:t>      </a:t>
            </a:r>
            <a:r>
              <a:rPr lang="en-IN" sz="1000" dirty="0" err="1"/>
              <a:t>y.NumberOfStudents</a:t>
            </a:r>
            <a:r>
              <a:rPr lang="en-IN" sz="1000" dirty="0"/>
              <a:t>())</a:t>
            </a:r>
          </a:p>
          <a:p>
            <a:endParaRPr lang="en-IN" sz="1000" dirty="0"/>
          </a:p>
          <a:p>
            <a:r>
              <a:rPr lang="en-IN" sz="1000" dirty="0"/>
              <a:t>    // Displays number of students in class_3</a:t>
            </a:r>
          </a:p>
          <a:p>
            <a:r>
              <a:rPr lang="en-IN" sz="1000" dirty="0"/>
              <a:t>    </a:t>
            </a:r>
            <a:r>
              <a:rPr lang="en-IN" sz="1000" dirty="0" err="1"/>
              <a:t>println</a:t>
            </a:r>
            <a:r>
              <a:rPr lang="en-IN" sz="1000" dirty="0"/>
              <a:t>("Number of students in class 3 : " +</a:t>
            </a:r>
          </a:p>
          <a:p>
            <a:r>
              <a:rPr lang="en-IN" sz="1000" dirty="0"/>
              <a:t>      </a:t>
            </a:r>
            <a:r>
              <a:rPr lang="en-IN" sz="1000" dirty="0" err="1"/>
              <a:t>z.NumberOfStudents</a:t>
            </a:r>
            <a:r>
              <a:rPr lang="en-IN" sz="1000" dirty="0"/>
              <a:t>())</a:t>
            </a:r>
          </a:p>
          <a:p>
            <a:r>
              <a:rPr lang="en-IN" sz="1000" dirty="0"/>
              <a:t>  }</a:t>
            </a:r>
          </a:p>
          <a:p>
            <a:r>
              <a:rPr lang="en-IN" sz="1000" dirty="0"/>
              <a:t>}</a:t>
            </a:r>
          </a:p>
        </p:txBody>
      </p:sp>
      <p:sp>
        <p:nvSpPr>
          <p:cNvPr id="9" name="TextBox 8">
            <a:extLst>
              <a:ext uri="{FF2B5EF4-FFF2-40B4-BE49-F238E27FC236}">
                <a16:creationId xmlns:a16="http://schemas.microsoft.com/office/drawing/2014/main" id="{B9C369ED-792F-4933-A624-5AEA57ED3501}"/>
              </a:ext>
            </a:extLst>
          </p:cNvPr>
          <p:cNvSpPr txBox="1"/>
          <p:nvPr/>
        </p:nvSpPr>
        <p:spPr>
          <a:xfrm>
            <a:off x="3866225" y="3281001"/>
            <a:ext cx="4572000" cy="2031325"/>
          </a:xfrm>
          <a:prstGeom prst="rect">
            <a:avLst/>
          </a:prstGeom>
          <a:noFill/>
        </p:spPr>
        <p:txBody>
          <a:bodyPr wrap="square">
            <a:spAutoFit/>
          </a:bodyPr>
          <a:lstStyle/>
          <a:p>
            <a:r>
              <a:rPr lang="en-US" dirty="0"/>
              <a:t>In the above example, we have a class named </a:t>
            </a:r>
            <a:r>
              <a:rPr lang="en-IN" sz="1800" dirty="0" err="1"/>
              <a:t>Scala_Overridding</a:t>
            </a:r>
            <a:r>
              <a:rPr lang="en-US" dirty="0"/>
              <a:t> which defines a method </a:t>
            </a:r>
            <a:r>
              <a:rPr lang="en-US" dirty="0" err="1"/>
              <a:t>NumberOfStudents</a:t>
            </a:r>
            <a:r>
              <a:rPr lang="en-US" dirty="0"/>
              <a:t>() and we have three classes </a:t>
            </a:r>
            <a:r>
              <a:rPr lang="en-US" dirty="0" err="1"/>
              <a:t>i.e</a:t>
            </a:r>
            <a:r>
              <a:rPr lang="en-US" dirty="0"/>
              <a:t>, class_1, class_2 and class_3 which inherit from the super-class School and these sub-classes overrides the method defined in the super-class.</a:t>
            </a:r>
            <a:endParaRPr lang="en-IN" dirty="0"/>
          </a:p>
        </p:txBody>
      </p:sp>
    </p:spTree>
    <p:extLst>
      <p:ext uri="{BB962C8B-B14F-4D97-AF65-F5344CB8AC3E}">
        <p14:creationId xmlns:p14="http://schemas.microsoft.com/office/powerpoint/2010/main" val="534646477"/>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FE617E5-1114-42A4-A08C-0C8DEC5A819B}"/>
              </a:ext>
            </a:extLst>
          </p:cNvPr>
          <p:cNvSpPr txBox="1"/>
          <p:nvPr/>
        </p:nvSpPr>
        <p:spPr>
          <a:xfrm>
            <a:off x="173113" y="204938"/>
            <a:ext cx="8669045" cy="2862322"/>
          </a:xfrm>
          <a:prstGeom prst="rect">
            <a:avLst/>
          </a:prstGeom>
          <a:noFill/>
        </p:spPr>
        <p:txBody>
          <a:bodyPr wrap="square">
            <a:spAutoFit/>
          </a:bodyPr>
          <a:lstStyle/>
          <a:p>
            <a:pPr algn="ctr"/>
            <a:r>
              <a:rPr lang="en-US" b="1" dirty="0"/>
              <a:t>Overriding vs Overloading</a:t>
            </a:r>
          </a:p>
          <a:p>
            <a:r>
              <a:rPr lang="en-US" dirty="0"/>
              <a:t>In Scala, method overloading supplies us with a property which permits us to define methods of identical name but they have different parameters or data types whereas, method overriding permits us to redefine method body of the super class in the subclass of same name and same parameters or data types in order to alter the performance of the method.</a:t>
            </a:r>
          </a:p>
          <a:p>
            <a:r>
              <a:rPr lang="en-US" dirty="0"/>
              <a:t>In Scala, method overriding uses override modifier in order to override a method defined in the super class whereas, method overloading does not requires any keyword or modifier, we just need to change, the order of the parameters used or the number of the parameters of the method or the data types of the parameters for method overloading.</a:t>
            </a:r>
            <a:endParaRPr lang="en-IN" dirty="0"/>
          </a:p>
        </p:txBody>
      </p:sp>
    </p:spTree>
    <p:extLst>
      <p:ext uri="{BB962C8B-B14F-4D97-AF65-F5344CB8AC3E}">
        <p14:creationId xmlns:p14="http://schemas.microsoft.com/office/powerpoint/2010/main" val="40587639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Diagram&#10;&#10;Description automatically generated">
            <a:extLst>
              <a:ext uri="{FF2B5EF4-FFF2-40B4-BE49-F238E27FC236}">
                <a16:creationId xmlns:a16="http://schemas.microsoft.com/office/drawing/2014/main" id="{A6E0EB4C-A491-451E-861E-0764735026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6377" y="719855"/>
            <a:ext cx="8131245" cy="5418290"/>
          </a:xfrm>
          <a:prstGeom prst="rect">
            <a:avLst/>
          </a:prstGeom>
        </p:spPr>
      </p:pic>
    </p:spTree>
    <p:extLst>
      <p:ext uri="{BB962C8B-B14F-4D97-AF65-F5344CB8AC3E}">
        <p14:creationId xmlns:p14="http://schemas.microsoft.com/office/powerpoint/2010/main" val="140239769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EE36EB8-4FAB-4F14-B82C-7A058F6DDEC3}"/>
              </a:ext>
            </a:extLst>
          </p:cNvPr>
          <p:cNvSpPr txBox="1"/>
          <p:nvPr/>
        </p:nvSpPr>
        <p:spPr>
          <a:xfrm>
            <a:off x="696897" y="361310"/>
            <a:ext cx="4572000" cy="369332"/>
          </a:xfrm>
          <a:prstGeom prst="rect">
            <a:avLst/>
          </a:prstGeom>
          <a:noFill/>
        </p:spPr>
        <p:txBody>
          <a:bodyPr wrap="square">
            <a:spAutoFit/>
          </a:bodyPr>
          <a:lstStyle/>
          <a:p>
            <a:r>
              <a:rPr lang="en-IN" dirty="0"/>
              <a:t>Lambda Expression in Scala</a:t>
            </a:r>
          </a:p>
        </p:txBody>
      </p:sp>
      <p:sp>
        <p:nvSpPr>
          <p:cNvPr id="4" name="TextBox 3">
            <a:extLst>
              <a:ext uri="{FF2B5EF4-FFF2-40B4-BE49-F238E27FC236}">
                <a16:creationId xmlns:a16="http://schemas.microsoft.com/office/drawing/2014/main" id="{8C489E65-5664-46DA-AEB0-4A872E5132EB}"/>
              </a:ext>
            </a:extLst>
          </p:cNvPr>
          <p:cNvSpPr txBox="1"/>
          <p:nvPr/>
        </p:nvSpPr>
        <p:spPr>
          <a:xfrm>
            <a:off x="1149658" y="916943"/>
            <a:ext cx="6707080" cy="2862322"/>
          </a:xfrm>
          <a:prstGeom prst="rect">
            <a:avLst/>
          </a:prstGeom>
          <a:noFill/>
        </p:spPr>
        <p:txBody>
          <a:bodyPr wrap="square">
            <a:spAutoFit/>
          </a:bodyPr>
          <a:lstStyle/>
          <a:p>
            <a:r>
              <a:rPr lang="en-US" dirty="0"/>
              <a:t>Lambda Expression refers to an expression that uses an anonymous function instead of variable or value. Lambda expressions are more convenient when we have a simple function to be used in one place. These expressions are faster and more expressive than defining a whole function. We can make our lambda expressions reusable for any kind of transformations. It can iterate over a collection of objects and perform some kind of transformation to them.</a:t>
            </a:r>
          </a:p>
          <a:p>
            <a:r>
              <a:rPr lang="en-US" dirty="0"/>
              <a:t>Syntax:</a:t>
            </a:r>
          </a:p>
          <a:p>
            <a:endParaRPr lang="en-US" dirty="0"/>
          </a:p>
          <a:p>
            <a:r>
              <a:rPr lang="en-US" dirty="0" err="1"/>
              <a:t>val</a:t>
            </a:r>
            <a:r>
              <a:rPr lang="en-US" dirty="0"/>
              <a:t> </a:t>
            </a:r>
            <a:r>
              <a:rPr lang="en-US" dirty="0" err="1"/>
              <a:t>lambda_exp</a:t>
            </a:r>
            <a:r>
              <a:rPr lang="en-US" dirty="0"/>
              <a:t> = (</a:t>
            </a:r>
            <a:r>
              <a:rPr lang="en-US" dirty="0" err="1"/>
              <a:t>variable:Type</a:t>
            </a:r>
            <a:r>
              <a:rPr lang="en-US" dirty="0"/>
              <a:t>) =&gt; </a:t>
            </a:r>
            <a:r>
              <a:rPr lang="en-US" dirty="0" err="1"/>
              <a:t>Transformation_Expression</a:t>
            </a:r>
            <a:endParaRPr lang="en-IN" dirty="0"/>
          </a:p>
        </p:txBody>
      </p:sp>
      <p:sp>
        <p:nvSpPr>
          <p:cNvPr id="6" name="TextBox 5">
            <a:extLst>
              <a:ext uri="{FF2B5EF4-FFF2-40B4-BE49-F238E27FC236}">
                <a16:creationId xmlns:a16="http://schemas.microsoft.com/office/drawing/2014/main" id="{8DDE613E-DED8-4FB9-96E9-1B333AB6EE25}"/>
              </a:ext>
            </a:extLst>
          </p:cNvPr>
          <p:cNvSpPr txBox="1"/>
          <p:nvPr/>
        </p:nvSpPr>
        <p:spPr>
          <a:xfrm>
            <a:off x="1917577" y="4127195"/>
            <a:ext cx="5863701" cy="1200329"/>
          </a:xfrm>
          <a:prstGeom prst="rect">
            <a:avLst/>
          </a:prstGeom>
          <a:noFill/>
        </p:spPr>
        <p:txBody>
          <a:bodyPr wrap="square">
            <a:spAutoFit/>
          </a:bodyPr>
          <a:lstStyle/>
          <a:p>
            <a:r>
              <a:rPr lang="en-US" dirty="0"/>
              <a:t>Example:</a:t>
            </a:r>
          </a:p>
          <a:p>
            <a:endParaRPr lang="en-US" dirty="0"/>
          </a:p>
          <a:p>
            <a:r>
              <a:rPr lang="en-US" dirty="0"/>
              <a:t>// lambda expression to find double of x</a:t>
            </a:r>
          </a:p>
          <a:p>
            <a:r>
              <a:rPr lang="en-US" dirty="0" err="1"/>
              <a:t>val</a:t>
            </a:r>
            <a:r>
              <a:rPr lang="en-US" dirty="0"/>
              <a:t> ex = (</a:t>
            </a:r>
            <a:r>
              <a:rPr lang="en-US" dirty="0" err="1"/>
              <a:t>x:Int</a:t>
            </a:r>
            <a:r>
              <a:rPr lang="en-US" dirty="0"/>
              <a:t>) =&gt; x + x</a:t>
            </a:r>
            <a:endParaRPr lang="en-IN" dirty="0"/>
          </a:p>
        </p:txBody>
      </p:sp>
    </p:spTree>
    <p:extLst>
      <p:ext uri="{BB962C8B-B14F-4D97-AF65-F5344CB8AC3E}">
        <p14:creationId xmlns:p14="http://schemas.microsoft.com/office/powerpoint/2010/main" val="2994124980"/>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2FBEA4E-8D0F-4FE3-8FB6-1EC96BF30842}"/>
              </a:ext>
            </a:extLst>
          </p:cNvPr>
          <p:cNvSpPr txBox="1"/>
          <p:nvPr/>
        </p:nvSpPr>
        <p:spPr>
          <a:xfrm>
            <a:off x="235259" y="185510"/>
            <a:ext cx="8358325" cy="923330"/>
          </a:xfrm>
          <a:prstGeom prst="rect">
            <a:avLst/>
          </a:prstGeom>
          <a:noFill/>
        </p:spPr>
        <p:txBody>
          <a:bodyPr wrap="square">
            <a:spAutoFit/>
          </a:bodyPr>
          <a:lstStyle/>
          <a:p>
            <a:r>
              <a:rPr lang="en-US" dirty="0"/>
              <a:t>Working With Lambda Expressions</a:t>
            </a:r>
          </a:p>
          <a:p>
            <a:r>
              <a:rPr lang="en-US" dirty="0"/>
              <a:t>We can pass values to a lambda just like a normal function call.</a:t>
            </a:r>
          </a:p>
          <a:p>
            <a:r>
              <a:rPr lang="en-US" dirty="0"/>
              <a:t>Example :</a:t>
            </a:r>
            <a:endParaRPr lang="en-IN" dirty="0"/>
          </a:p>
        </p:txBody>
      </p:sp>
      <p:sp>
        <p:nvSpPr>
          <p:cNvPr id="4" name="TextBox 3">
            <a:extLst>
              <a:ext uri="{FF2B5EF4-FFF2-40B4-BE49-F238E27FC236}">
                <a16:creationId xmlns:a16="http://schemas.microsoft.com/office/drawing/2014/main" id="{B1F36DEF-1B5B-48C6-A19E-B7FC775A7826}"/>
              </a:ext>
            </a:extLst>
          </p:cNvPr>
          <p:cNvSpPr txBox="1"/>
          <p:nvPr/>
        </p:nvSpPr>
        <p:spPr>
          <a:xfrm>
            <a:off x="2601157" y="1172644"/>
            <a:ext cx="6383045" cy="3416320"/>
          </a:xfrm>
          <a:prstGeom prst="rect">
            <a:avLst/>
          </a:prstGeom>
          <a:noFill/>
        </p:spPr>
        <p:txBody>
          <a:bodyPr wrap="square">
            <a:spAutoFit/>
          </a:bodyPr>
          <a:lstStyle/>
          <a:p>
            <a:r>
              <a:rPr lang="en-IN" dirty="0"/>
              <a:t>object </a:t>
            </a:r>
            <a:r>
              <a:rPr lang="en-IN" dirty="0" err="1"/>
              <a:t>Scala_lambda</a:t>
            </a:r>
            <a:r>
              <a:rPr lang="en-IN" dirty="0"/>
              <a:t> {</a:t>
            </a:r>
          </a:p>
          <a:p>
            <a:r>
              <a:rPr lang="en-IN" dirty="0"/>
              <a:t>  def main(</a:t>
            </a:r>
            <a:r>
              <a:rPr lang="en-IN" dirty="0" err="1"/>
              <a:t>args</a:t>
            </a:r>
            <a:r>
              <a:rPr lang="en-IN" dirty="0"/>
              <a:t>: Array[String]): Unit = {</a:t>
            </a:r>
          </a:p>
          <a:p>
            <a:r>
              <a:rPr lang="en-IN" dirty="0"/>
              <a:t>    // lambda expression</a:t>
            </a:r>
          </a:p>
          <a:p>
            <a:r>
              <a:rPr lang="en-IN" dirty="0"/>
              <a:t>    </a:t>
            </a:r>
            <a:r>
              <a:rPr lang="en-IN" dirty="0" err="1"/>
              <a:t>val</a:t>
            </a:r>
            <a:r>
              <a:rPr lang="en-IN" dirty="0"/>
              <a:t> ex1 = (</a:t>
            </a:r>
            <a:r>
              <a:rPr lang="en-IN" dirty="0" err="1"/>
              <a:t>x:Int</a:t>
            </a:r>
            <a:r>
              <a:rPr lang="en-IN" dirty="0"/>
              <a:t>) =&gt; x + 2</a:t>
            </a:r>
          </a:p>
          <a:p>
            <a:endParaRPr lang="en-IN" dirty="0"/>
          </a:p>
          <a:p>
            <a:r>
              <a:rPr lang="en-IN" dirty="0"/>
              <a:t>    // with multiple parameters</a:t>
            </a:r>
          </a:p>
          <a:p>
            <a:r>
              <a:rPr lang="en-IN" dirty="0"/>
              <a:t>    </a:t>
            </a:r>
            <a:r>
              <a:rPr lang="en-IN" dirty="0" err="1"/>
              <a:t>val</a:t>
            </a:r>
            <a:r>
              <a:rPr lang="en-IN" dirty="0"/>
              <a:t> ex2 = (</a:t>
            </a:r>
            <a:r>
              <a:rPr lang="en-IN" dirty="0" err="1"/>
              <a:t>x:Int</a:t>
            </a:r>
            <a:r>
              <a:rPr lang="en-IN" dirty="0"/>
              <a:t>, y:Int) =&gt; x * y</a:t>
            </a:r>
          </a:p>
          <a:p>
            <a:endParaRPr lang="en-IN" dirty="0"/>
          </a:p>
          <a:p>
            <a:r>
              <a:rPr lang="en-IN" dirty="0"/>
              <a:t>    </a:t>
            </a:r>
            <a:r>
              <a:rPr lang="en-IN" dirty="0" err="1"/>
              <a:t>println</a:t>
            </a:r>
            <a:r>
              <a:rPr lang="en-IN" dirty="0"/>
              <a:t>(ex1(7))</a:t>
            </a:r>
          </a:p>
          <a:p>
            <a:r>
              <a:rPr lang="en-IN" dirty="0"/>
              <a:t>    </a:t>
            </a:r>
            <a:r>
              <a:rPr lang="en-IN" dirty="0" err="1"/>
              <a:t>println</a:t>
            </a:r>
            <a:r>
              <a:rPr lang="en-IN" dirty="0"/>
              <a:t>(ex2(2, 3))</a:t>
            </a:r>
          </a:p>
          <a:p>
            <a:r>
              <a:rPr lang="en-IN" dirty="0"/>
              <a:t>  }</a:t>
            </a:r>
          </a:p>
          <a:p>
            <a:r>
              <a:rPr lang="en-IN" dirty="0"/>
              <a:t>}</a:t>
            </a:r>
          </a:p>
        </p:txBody>
      </p:sp>
      <p:sp>
        <p:nvSpPr>
          <p:cNvPr id="6" name="TextBox 5">
            <a:extLst>
              <a:ext uri="{FF2B5EF4-FFF2-40B4-BE49-F238E27FC236}">
                <a16:creationId xmlns:a16="http://schemas.microsoft.com/office/drawing/2014/main" id="{AABDC9B3-D030-44DF-B080-B458CEC23B79}"/>
              </a:ext>
            </a:extLst>
          </p:cNvPr>
          <p:cNvSpPr txBox="1"/>
          <p:nvPr/>
        </p:nvSpPr>
        <p:spPr>
          <a:xfrm>
            <a:off x="235259" y="4457421"/>
            <a:ext cx="7976586" cy="1477328"/>
          </a:xfrm>
          <a:prstGeom prst="rect">
            <a:avLst/>
          </a:prstGeom>
          <a:noFill/>
        </p:spPr>
        <p:txBody>
          <a:bodyPr wrap="square">
            <a:spAutoFit/>
          </a:bodyPr>
          <a:lstStyle/>
          <a:p>
            <a:r>
              <a:rPr lang="en-US" dirty="0"/>
              <a:t>We can see that the defined anonymous function to perform the square operation is not reusable.</a:t>
            </a:r>
          </a:p>
          <a:p>
            <a:endParaRPr lang="en-US" dirty="0"/>
          </a:p>
          <a:p>
            <a:r>
              <a:rPr lang="en-US" dirty="0"/>
              <a:t>We are passing it as an argument. However, we can make it reusable and may use it with different collections.</a:t>
            </a:r>
            <a:endParaRPr lang="en-IN" dirty="0"/>
          </a:p>
        </p:txBody>
      </p:sp>
    </p:spTree>
    <p:extLst>
      <p:ext uri="{BB962C8B-B14F-4D97-AF65-F5344CB8AC3E}">
        <p14:creationId xmlns:p14="http://schemas.microsoft.com/office/powerpoint/2010/main" val="2526787254"/>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6E5EB34-82F6-4DC9-BD85-366B83FFC65E}"/>
              </a:ext>
            </a:extLst>
          </p:cNvPr>
          <p:cNvSpPr txBox="1"/>
          <p:nvPr/>
        </p:nvSpPr>
        <p:spPr>
          <a:xfrm>
            <a:off x="448323" y="201396"/>
            <a:ext cx="6582792" cy="4524315"/>
          </a:xfrm>
          <a:prstGeom prst="rect">
            <a:avLst/>
          </a:prstGeom>
          <a:noFill/>
        </p:spPr>
        <p:txBody>
          <a:bodyPr wrap="square">
            <a:spAutoFit/>
          </a:bodyPr>
          <a:lstStyle/>
          <a:p>
            <a:r>
              <a:rPr lang="en-IN" dirty="0"/>
              <a:t>object </a:t>
            </a:r>
            <a:r>
              <a:rPr lang="en-IN" dirty="0" err="1"/>
              <a:t>Scala_Lambda_reuse</a:t>
            </a:r>
            <a:r>
              <a:rPr lang="en-IN" dirty="0"/>
              <a:t> {</a:t>
            </a:r>
          </a:p>
          <a:p>
            <a:r>
              <a:rPr lang="en-IN" dirty="0"/>
              <a:t>  def main(</a:t>
            </a:r>
            <a:r>
              <a:rPr lang="en-IN" dirty="0" err="1"/>
              <a:t>args</a:t>
            </a:r>
            <a:r>
              <a:rPr lang="en-IN" dirty="0"/>
              <a:t>: Array[String]): Unit = {</a:t>
            </a:r>
          </a:p>
          <a:p>
            <a:r>
              <a:rPr lang="en-IN" dirty="0"/>
              <a:t>    </a:t>
            </a:r>
            <a:r>
              <a:rPr lang="en-IN" dirty="0" err="1"/>
              <a:t>val</a:t>
            </a:r>
            <a:r>
              <a:rPr lang="en-IN" dirty="0"/>
              <a:t> l1 = List(1, 1, 2, 3, 5, 8)</a:t>
            </a:r>
          </a:p>
          <a:p>
            <a:r>
              <a:rPr lang="en-IN" dirty="0"/>
              <a:t>    </a:t>
            </a:r>
            <a:r>
              <a:rPr lang="en-IN" dirty="0" err="1"/>
              <a:t>val</a:t>
            </a:r>
            <a:r>
              <a:rPr lang="en-IN" dirty="0"/>
              <a:t> l2 = List(13, 21, 34)</a:t>
            </a:r>
          </a:p>
          <a:p>
            <a:endParaRPr lang="en-IN" dirty="0"/>
          </a:p>
          <a:p>
            <a:r>
              <a:rPr lang="en-IN" dirty="0"/>
              <a:t>    // reusable lambda</a:t>
            </a:r>
          </a:p>
          <a:p>
            <a:r>
              <a:rPr lang="en-IN" dirty="0"/>
              <a:t>    </a:t>
            </a:r>
            <a:r>
              <a:rPr lang="en-IN" dirty="0" err="1"/>
              <a:t>val</a:t>
            </a:r>
            <a:r>
              <a:rPr lang="en-IN" dirty="0"/>
              <a:t> </a:t>
            </a:r>
            <a:r>
              <a:rPr lang="en-IN" dirty="0" err="1"/>
              <a:t>func</a:t>
            </a:r>
            <a:r>
              <a:rPr lang="en-IN" dirty="0"/>
              <a:t> = (</a:t>
            </a:r>
            <a:r>
              <a:rPr lang="en-IN" dirty="0" err="1"/>
              <a:t>x:Int</a:t>
            </a:r>
            <a:r>
              <a:rPr lang="en-IN" dirty="0"/>
              <a:t>) =&gt; x * x</a:t>
            </a:r>
          </a:p>
          <a:p>
            <a:endParaRPr lang="en-IN" dirty="0"/>
          </a:p>
          <a:p>
            <a:r>
              <a:rPr lang="en-IN" dirty="0"/>
              <a:t>    // squaring each element of the lists</a:t>
            </a:r>
          </a:p>
          <a:p>
            <a:r>
              <a:rPr lang="en-IN" dirty="0"/>
              <a:t>    </a:t>
            </a:r>
            <a:r>
              <a:rPr lang="en-IN" dirty="0" err="1"/>
              <a:t>val</a:t>
            </a:r>
            <a:r>
              <a:rPr lang="en-IN" dirty="0"/>
              <a:t> res1 = l1.map( </a:t>
            </a:r>
            <a:r>
              <a:rPr lang="en-IN" dirty="0" err="1"/>
              <a:t>func</a:t>
            </a:r>
            <a:r>
              <a:rPr lang="en-IN" dirty="0"/>
              <a:t> )</a:t>
            </a:r>
          </a:p>
          <a:p>
            <a:r>
              <a:rPr lang="en-IN" dirty="0"/>
              <a:t>    </a:t>
            </a:r>
            <a:r>
              <a:rPr lang="en-IN" dirty="0" err="1"/>
              <a:t>val</a:t>
            </a:r>
            <a:r>
              <a:rPr lang="en-IN" dirty="0"/>
              <a:t> res2 = l2.map( </a:t>
            </a:r>
            <a:r>
              <a:rPr lang="en-IN" dirty="0" err="1"/>
              <a:t>func</a:t>
            </a:r>
            <a:r>
              <a:rPr lang="en-IN" dirty="0"/>
              <a:t> )</a:t>
            </a:r>
          </a:p>
          <a:p>
            <a:endParaRPr lang="en-IN" dirty="0"/>
          </a:p>
          <a:p>
            <a:r>
              <a:rPr lang="en-IN" dirty="0"/>
              <a:t>    </a:t>
            </a:r>
            <a:r>
              <a:rPr lang="en-IN" dirty="0" err="1"/>
              <a:t>println</a:t>
            </a:r>
            <a:r>
              <a:rPr lang="en-IN" dirty="0"/>
              <a:t>(res1)</a:t>
            </a:r>
          </a:p>
          <a:p>
            <a:r>
              <a:rPr lang="en-IN" dirty="0"/>
              <a:t>    </a:t>
            </a:r>
            <a:r>
              <a:rPr lang="en-IN" dirty="0" err="1"/>
              <a:t>println</a:t>
            </a:r>
            <a:r>
              <a:rPr lang="en-IN" dirty="0"/>
              <a:t>(res2)</a:t>
            </a:r>
          </a:p>
          <a:p>
            <a:r>
              <a:rPr lang="en-IN" dirty="0"/>
              <a:t>  }</a:t>
            </a:r>
          </a:p>
          <a:p>
            <a:r>
              <a:rPr lang="en-IN" dirty="0"/>
              <a:t>}</a:t>
            </a:r>
          </a:p>
        </p:txBody>
      </p:sp>
    </p:spTree>
    <p:extLst>
      <p:ext uri="{BB962C8B-B14F-4D97-AF65-F5344CB8AC3E}">
        <p14:creationId xmlns:p14="http://schemas.microsoft.com/office/powerpoint/2010/main" val="559591315"/>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2A06AA5-6548-444B-8B7F-5DFD0A570EDA}"/>
              </a:ext>
            </a:extLst>
          </p:cNvPr>
          <p:cNvSpPr txBox="1"/>
          <p:nvPr/>
        </p:nvSpPr>
        <p:spPr>
          <a:xfrm>
            <a:off x="448321" y="320466"/>
            <a:ext cx="8340571" cy="369332"/>
          </a:xfrm>
          <a:prstGeom prst="rect">
            <a:avLst/>
          </a:prstGeom>
          <a:noFill/>
        </p:spPr>
        <p:txBody>
          <a:bodyPr wrap="square">
            <a:spAutoFit/>
          </a:bodyPr>
          <a:lstStyle/>
          <a:p>
            <a:r>
              <a:rPr lang="en-US" dirty="0"/>
              <a:t>A lambda can also be used as a parameter to a function.</a:t>
            </a:r>
            <a:endParaRPr lang="en-IN" dirty="0"/>
          </a:p>
        </p:txBody>
      </p:sp>
      <p:sp>
        <p:nvSpPr>
          <p:cNvPr id="5" name="TextBox 4">
            <a:extLst>
              <a:ext uri="{FF2B5EF4-FFF2-40B4-BE49-F238E27FC236}">
                <a16:creationId xmlns:a16="http://schemas.microsoft.com/office/drawing/2014/main" id="{CE92404F-ED8A-46BB-85DA-5BC6982EDEF2}"/>
              </a:ext>
            </a:extLst>
          </p:cNvPr>
          <p:cNvSpPr txBox="1"/>
          <p:nvPr/>
        </p:nvSpPr>
        <p:spPr>
          <a:xfrm>
            <a:off x="497148" y="689798"/>
            <a:ext cx="7457243" cy="4524315"/>
          </a:xfrm>
          <a:prstGeom prst="rect">
            <a:avLst/>
          </a:prstGeom>
          <a:noFill/>
        </p:spPr>
        <p:txBody>
          <a:bodyPr wrap="square">
            <a:spAutoFit/>
          </a:bodyPr>
          <a:lstStyle/>
          <a:p>
            <a:r>
              <a:rPr lang="en-IN" dirty="0"/>
              <a:t>object </a:t>
            </a:r>
            <a:r>
              <a:rPr lang="en-IN" dirty="0" err="1"/>
              <a:t>Scala_lambda_AsParameter</a:t>
            </a:r>
            <a:r>
              <a:rPr lang="en-IN" dirty="0"/>
              <a:t> {</a:t>
            </a:r>
          </a:p>
          <a:p>
            <a:endParaRPr lang="en-IN" dirty="0"/>
          </a:p>
          <a:p>
            <a:r>
              <a:rPr lang="en-IN" dirty="0"/>
              <a:t>  // transform function with integer x and</a:t>
            </a:r>
          </a:p>
          <a:p>
            <a:r>
              <a:rPr lang="en-IN" dirty="0"/>
              <a:t>  // function f as parameter</a:t>
            </a:r>
          </a:p>
          <a:p>
            <a:r>
              <a:rPr lang="en-IN" dirty="0"/>
              <a:t>  // f accepts Int and returns Double</a:t>
            </a:r>
          </a:p>
          <a:p>
            <a:r>
              <a:rPr lang="en-IN" dirty="0"/>
              <a:t>  def transform( x:Int, f:Int =&gt; Double)</a:t>
            </a:r>
          </a:p>
          <a:p>
            <a:r>
              <a:rPr lang="en-IN" dirty="0"/>
              <a:t>  =</a:t>
            </a:r>
          </a:p>
          <a:p>
            <a:r>
              <a:rPr lang="en-IN" dirty="0"/>
              <a:t>    f(x)</a:t>
            </a:r>
          </a:p>
          <a:p>
            <a:r>
              <a:rPr lang="en-IN" dirty="0"/>
              <a:t>  def main(</a:t>
            </a:r>
            <a:r>
              <a:rPr lang="en-IN" dirty="0" err="1"/>
              <a:t>args</a:t>
            </a:r>
            <a:r>
              <a:rPr lang="en-IN" dirty="0"/>
              <a:t>: Array[String]): Unit = {</a:t>
            </a:r>
          </a:p>
          <a:p>
            <a:endParaRPr lang="en-IN" dirty="0"/>
          </a:p>
          <a:p>
            <a:r>
              <a:rPr lang="en-IN" dirty="0"/>
              <a:t>    // lambda is passed to f:Int =&gt; Double</a:t>
            </a:r>
          </a:p>
          <a:p>
            <a:r>
              <a:rPr lang="en-IN" dirty="0"/>
              <a:t>    </a:t>
            </a:r>
            <a:r>
              <a:rPr lang="en-IN" dirty="0" err="1"/>
              <a:t>val</a:t>
            </a:r>
            <a:r>
              <a:rPr lang="en-IN" dirty="0"/>
              <a:t> res = transform(2, r =&gt; 3.14 * r * r)</a:t>
            </a:r>
          </a:p>
          <a:p>
            <a:endParaRPr lang="en-IN" dirty="0"/>
          </a:p>
          <a:p>
            <a:r>
              <a:rPr lang="en-IN" dirty="0"/>
              <a:t>    </a:t>
            </a:r>
            <a:r>
              <a:rPr lang="en-IN" dirty="0" err="1"/>
              <a:t>println</a:t>
            </a:r>
            <a:r>
              <a:rPr lang="en-IN" dirty="0"/>
              <a:t>(res)</a:t>
            </a:r>
          </a:p>
          <a:p>
            <a:r>
              <a:rPr lang="en-IN" dirty="0"/>
              <a:t>  }</a:t>
            </a:r>
          </a:p>
          <a:p>
            <a:r>
              <a:rPr lang="en-IN" dirty="0"/>
              <a:t>}</a:t>
            </a:r>
          </a:p>
        </p:txBody>
      </p:sp>
      <p:sp>
        <p:nvSpPr>
          <p:cNvPr id="7" name="TextBox 6">
            <a:extLst>
              <a:ext uri="{FF2B5EF4-FFF2-40B4-BE49-F238E27FC236}">
                <a16:creationId xmlns:a16="http://schemas.microsoft.com/office/drawing/2014/main" id="{43E120CB-C343-4B30-B3B1-29882E585F59}"/>
              </a:ext>
            </a:extLst>
          </p:cNvPr>
          <p:cNvSpPr txBox="1"/>
          <p:nvPr/>
        </p:nvSpPr>
        <p:spPr>
          <a:xfrm>
            <a:off x="2441360" y="5064659"/>
            <a:ext cx="6205491" cy="1200329"/>
          </a:xfrm>
          <a:prstGeom prst="rect">
            <a:avLst/>
          </a:prstGeom>
          <a:noFill/>
        </p:spPr>
        <p:txBody>
          <a:bodyPr wrap="square">
            <a:spAutoFit/>
          </a:bodyPr>
          <a:lstStyle/>
          <a:p>
            <a:r>
              <a:rPr lang="en-US" dirty="0"/>
              <a:t>In above example, transform function accepts integer x and function f, applies the transformation to x defined by f. Lambda passed as the parameter in function call returns Double type. Therefore, parameter f must obey the lambda definition.</a:t>
            </a:r>
            <a:endParaRPr lang="en-IN" dirty="0"/>
          </a:p>
        </p:txBody>
      </p:sp>
    </p:spTree>
    <p:extLst>
      <p:ext uri="{BB962C8B-B14F-4D97-AF65-F5344CB8AC3E}">
        <p14:creationId xmlns:p14="http://schemas.microsoft.com/office/powerpoint/2010/main" val="3406456079"/>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B02EE04-44A8-4A71-B8ED-B671A83F0FFE}"/>
              </a:ext>
            </a:extLst>
          </p:cNvPr>
          <p:cNvSpPr txBox="1"/>
          <p:nvPr/>
        </p:nvSpPr>
        <p:spPr>
          <a:xfrm>
            <a:off x="244136" y="281372"/>
            <a:ext cx="8420470" cy="923330"/>
          </a:xfrm>
          <a:prstGeom prst="rect">
            <a:avLst/>
          </a:prstGeom>
          <a:noFill/>
        </p:spPr>
        <p:txBody>
          <a:bodyPr wrap="square">
            <a:spAutoFit/>
          </a:bodyPr>
          <a:lstStyle/>
          <a:p>
            <a:r>
              <a:rPr lang="en-US" dirty="0"/>
              <a:t>We can perform the same task on any collection as well. In case of collections, the only change we need to make in transform function is using map function to apply transformation defined by f to every element of the list l.</a:t>
            </a:r>
            <a:endParaRPr lang="en-IN" dirty="0"/>
          </a:p>
        </p:txBody>
      </p:sp>
      <p:sp>
        <p:nvSpPr>
          <p:cNvPr id="5" name="TextBox 4">
            <a:extLst>
              <a:ext uri="{FF2B5EF4-FFF2-40B4-BE49-F238E27FC236}">
                <a16:creationId xmlns:a16="http://schemas.microsoft.com/office/drawing/2014/main" id="{4A339802-C58D-4DFA-8ABB-2F7963EC4C21}"/>
              </a:ext>
            </a:extLst>
          </p:cNvPr>
          <p:cNvSpPr txBox="1"/>
          <p:nvPr/>
        </p:nvSpPr>
        <p:spPr>
          <a:xfrm>
            <a:off x="581488" y="1321772"/>
            <a:ext cx="7115452" cy="3693319"/>
          </a:xfrm>
          <a:prstGeom prst="rect">
            <a:avLst/>
          </a:prstGeom>
          <a:noFill/>
        </p:spPr>
        <p:txBody>
          <a:bodyPr wrap="square">
            <a:spAutoFit/>
          </a:bodyPr>
          <a:lstStyle/>
          <a:p>
            <a:r>
              <a:rPr lang="en-IN" dirty="0"/>
              <a:t>object </a:t>
            </a:r>
            <a:r>
              <a:rPr lang="en-IN" dirty="0" err="1"/>
              <a:t>Scala_lambda_WithAnyCollection</a:t>
            </a:r>
            <a:r>
              <a:rPr lang="en-IN" dirty="0"/>
              <a:t> {</a:t>
            </a:r>
          </a:p>
          <a:p>
            <a:r>
              <a:rPr lang="en-IN" dirty="0"/>
              <a:t>  def transform( l:List[Int], f:Int =&gt; Double)</a:t>
            </a:r>
          </a:p>
          <a:p>
            <a:r>
              <a:rPr lang="en-IN" dirty="0"/>
              <a:t>  = {</a:t>
            </a:r>
          </a:p>
          <a:p>
            <a:r>
              <a:rPr lang="en-IN" dirty="0"/>
              <a:t>    </a:t>
            </a:r>
            <a:r>
              <a:rPr lang="en-IN" dirty="0" err="1"/>
              <a:t>l.map</a:t>
            </a:r>
            <a:r>
              <a:rPr lang="en-IN" dirty="0"/>
              <a:t>(f)</a:t>
            </a:r>
          </a:p>
          <a:p>
            <a:endParaRPr lang="en-IN" dirty="0"/>
          </a:p>
          <a:p>
            <a:endParaRPr lang="en-IN" dirty="0"/>
          </a:p>
          <a:p>
            <a:r>
              <a:rPr lang="en-IN" dirty="0"/>
              <a:t>    }</a:t>
            </a:r>
          </a:p>
          <a:p>
            <a:r>
              <a:rPr lang="en-IN" dirty="0"/>
              <a:t>  def main(</a:t>
            </a:r>
            <a:r>
              <a:rPr lang="en-IN" dirty="0" err="1"/>
              <a:t>args</a:t>
            </a:r>
            <a:r>
              <a:rPr lang="en-IN" dirty="0"/>
              <a:t>: Array[String]): Unit = {</a:t>
            </a:r>
          </a:p>
          <a:p>
            <a:r>
              <a:rPr lang="en-IN" dirty="0"/>
              <a:t>    // lambda is passed to f:Int =&gt; Double</a:t>
            </a:r>
          </a:p>
          <a:p>
            <a:r>
              <a:rPr lang="en-IN" dirty="0"/>
              <a:t>    </a:t>
            </a:r>
            <a:r>
              <a:rPr lang="en-IN" dirty="0" err="1"/>
              <a:t>val</a:t>
            </a:r>
            <a:r>
              <a:rPr lang="en-IN" dirty="0"/>
              <a:t> res = transform(List(1, 2, 3), r =&gt; 3.14 * r * r)</a:t>
            </a:r>
          </a:p>
          <a:p>
            <a:r>
              <a:rPr lang="en-IN" dirty="0"/>
              <a:t>    </a:t>
            </a:r>
            <a:r>
              <a:rPr lang="en-IN" dirty="0" err="1"/>
              <a:t>println</a:t>
            </a:r>
            <a:r>
              <a:rPr lang="en-IN" dirty="0"/>
              <a:t>(res)</a:t>
            </a:r>
          </a:p>
          <a:p>
            <a:r>
              <a:rPr lang="en-IN" dirty="0"/>
              <a:t>  }</a:t>
            </a:r>
          </a:p>
          <a:p>
            <a:r>
              <a:rPr lang="en-IN" dirty="0"/>
              <a:t>}</a:t>
            </a:r>
          </a:p>
        </p:txBody>
      </p:sp>
    </p:spTree>
    <p:extLst>
      <p:ext uri="{BB962C8B-B14F-4D97-AF65-F5344CB8AC3E}">
        <p14:creationId xmlns:p14="http://schemas.microsoft.com/office/powerpoint/2010/main" val="850795792"/>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DD2FF5C-A9CE-415A-AB36-EAD951BF48CD}"/>
              </a:ext>
            </a:extLst>
          </p:cNvPr>
          <p:cNvSpPr txBox="1"/>
          <p:nvPr/>
        </p:nvSpPr>
        <p:spPr>
          <a:xfrm>
            <a:off x="235258" y="237022"/>
            <a:ext cx="4572000" cy="369332"/>
          </a:xfrm>
          <a:prstGeom prst="rect">
            <a:avLst/>
          </a:prstGeom>
          <a:noFill/>
        </p:spPr>
        <p:txBody>
          <a:bodyPr wrap="square">
            <a:spAutoFit/>
          </a:bodyPr>
          <a:lstStyle/>
          <a:p>
            <a:r>
              <a:rPr lang="en-IN" dirty="0"/>
              <a:t>Anonymous Functions in Scala</a:t>
            </a:r>
          </a:p>
        </p:txBody>
      </p:sp>
      <p:sp>
        <p:nvSpPr>
          <p:cNvPr id="5" name="TextBox 4">
            <a:extLst>
              <a:ext uri="{FF2B5EF4-FFF2-40B4-BE49-F238E27FC236}">
                <a16:creationId xmlns:a16="http://schemas.microsoft.com/office/drawing/2014/main" id="{4BD30C04-879B-4AA8-8C63-8A54DD74B6BF}"/>
              </a:ext>
            </a:extLst>
          </p:cNvPr>
          <p:cNvSpPr txBox="1"/>
          <p:nvPr/>
        </p:nvSpPr>
        <p:spPr>
          <a:xfrm>
            <a:off x="319597" y="725217"/>
            <a:ext cx="8522562" cy="2585323"/>
          </a:xfrm>
          <a:prstGeom prst="rect">
            <a:avLst/>
          </a:prstGeom>
          <a:noFill/>
        </p:spPr>
        <p:txBody>
          <a:bodyPr wrap="square">
            <a:spAutoFit/>
          </a:bodyPr>
          <a:lstStyle/>
          <a:p>
            <a:r>
              <a:rPr lang="en-US" dirty="0"/>
              <a:t>In Scala, An anonymous function is also known as a function literal. A function which does not contain a name is known as an anonymous function. An anonymous function provides a lightweight function definition. It is useful when we want to create an inline function.</a:t>
            </a:r>
          </a:p>
          <a:p>
            <a:r>
              <a:rPr lang="en-US" dirty="0"/>
              <a:t>Syntax:</a:t>
            </a:r>
          </a:p>
          <a:p>
            <a:endParaRPr lang="en-US" dirty="0"/>
          </a:p>
          <a:p>
            <a:r>
              <a:rPr lang="en-US" dirty="0"/>
              <a:t>(</a:t>
            </a:r>
            <a:r>
              <a:rPr lang="en-US" dirty="0" err="1"/>
              <a:t>z:Int</a:t>
            </a:r>
            <a:r>
              <a:rPr lang="en-US" dirty="0"/>
              <a:t>, y:Int)=&gt; z*y</a:t>
            </a:r>
          </a:p>
          <a:p>
            <a:r>
              <a:rPr lang="en-US" dirty="0"/>
              <a:t>Or</a:t>
            </a:r>
          </a:p>
          <a:p>
            <a:r>
              <a:rPr lang="en-US" dirty="0"/>
              <a:t>(_:Int)*(_Int)</a:t>
            </a:r>
            <a:endParaRPr lang="en-IN" dirty="0"/>
          </a:p>
        </p:txBody>
      </p:sp>
      <p:sp>
        <p:nvSpPr>
          <p:cNvPr id="7" name="TextBox 6">
            <a:extLst>
              <a:ext uri="{FF2B5EF4-FFF2-40B4-BE49-F238E27FC236}">
                <a16:creationId xmlns:a16="http://schemas.microsoft.com/office/drawing/2014/main" id="{4A502E34-DB8A-4139-A7DE-CEAD58F286F8}"/>
              </a:ext>
            </a:extLst>
          </p:cNvPr>
          <p:cNvSpPr txBox="1"/>
          <p:nvPr/>
        </p:nvSpPr>
        <p:spPr>
          <a:xfrm>
            <a:off x="204187" y="3547461"/>
            <a:ext cx="8735626" cy="1477328"/>
          </a:xfrm>
          <a:prstGeom prst="rect">
            <a:avLst/>
          </a:prstGeom>
          <a:noFill/>
        </p:spPr>
        <p:txBody>
          <a:bodyPr wrap="square">
            <a:spAutoFit/>
          </a:bodyPr>
          <a:lstStyle/>
          <a:p>
            <a:r>
              <a:rPr lang="en-US" dirty="0"/>
              <a:t>In the above first syntax, =&gt; is known as a transformer. The transformer is used to transform the parameter-list of the left-hand side of the symbol into a new result using the expression present on the right-hand side.</a:t>
            </a:r>
          </a:p>
          <a:p>
            <a:r>
              <a:rPr lang="en-US" dirty="0"/>
              <a:t>In the above second syntax, _ character is known as a wildcard is a shorthand way to represent a parameter who appears only once in the anonymous function.</a:t>
            </a:r>
            <a:endParaRPr lang="en-IN" dirty="0"/>
          </a:p>
        </p:txBody>
      </p:sp>
    </p:spTree>
    <p:extLst>
      <p:ext uri="{BB962C8B-B14F-4D97-AF65-F5344CB8AC3E}">
        <p14:creationId xmlns:p14="http://schemas.microsoft.com/office/powerpoint/2010/main" val="3983646010"/>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2FF6DBC-7144-43F1-B86D-79525994EDD1}"/>
              </a:ext>
            </a:extLst>
          </p:cNvPr>
          <p:cNvSpPr txBox="1"/>
          <p:nvPr/>
        </p:nvSpPr>
        <p:spPr>
          <a:xfrm>
            <a:off x="208624" y="283125"/>
            <a:ext cx="8669045" cy="1477328"/>
          </a:xfrm>
          <a:prstGeom prst="rect">
            <a:avLst/>
          </a:prstGeom>
          <a:noFill/>
        </p:spPr>
        <p:txBody>
          <a:bodyPr wrap="square">
            <a:spAutoFit/>
          </a:bodyPr>
          <a:lstStyle/>
          <a:p>
            <a:r>
              <a:rPr lang="en-US" dirty="0"/>
              <a:t>Anonymous Functions With Parameters</a:t>
            </a:r>
          </a:p>
          <a:p>
            <a:endParaRPr lang="en-US" dirty="0"/>
          </a:p>
          <a:p>
            <a:r>
              <a:rPr lang="en-US" dirty="0"/>
              <a:t>When a function literal is instantiated in an object is known as a function value. Or in other words, when an anonymous function is assigned to a variable then we can invoke that variable like a function call. We can define multiple arguments in the anonymous function.</a:t>
            </a:r>
            <a:endParaRPr lang="en-IN" dirty="0"/>
          </a:p>
        </p:txBody>
      </p:sp>
      <p:sp>
        <p:nvSpPr>
          <p:cNvPr id="5" name="TextBox 4">
            <a:extLst>
              <a:ext uri="{FF2B5EF4-FFF2-40B4-BE49-F238E27FC236}">
                <a16:creationId xmlns:a16="http://schemas.microsoft.com/office/drawing/2014/main" id="{791991CF-CC9B-4484-B5D0-9DAC9D31BAC3}"/>
              </a:ext>
            </a:extLst>
          </p:cNvPr>
          <p:cNvSpPr txBox="1"/>
          <p:nvPr/>
        </p:nvSpPr>
        <p:spPr>
          <a:xfrm>
            <a:off x="474956" y="1849061"/>
            <a:ext cx="4585318" cy="5632311"/>
          </a:xfrm>
          <a:prstGeom prst="rect">
            <a:avLst/>
          </a:prstGeom>
          <a:noFill/>
        </p:spPr>
        <p:txBody>
          <a:bodyPr wrap="square">
            <a:spAutoFit/>
          </a:bodyPr>
          <a:lstStyle/>
          <a:p>
            <a:r>
              <a:rPr lang="en-IN" dirty="0"/>
              <a:t>object </a:t>
            </a:r>
            <a:r>
              <a:rPr lang="en-IN" dirty="0" err="1"/>
              <a:t>Scala_Anonymous_Fun</a:t>
            </a:r>
            <a:r>
              <a:rPr lang="en-IN" dirty="0"/>
              <a:t> {</a:t>
            </a:r>
          </a:p>
          <a:p>
            <a:r>
              <a:rPr lang="en-IN" dirty="0"/>
              <a:t>  def main(</a:t>
            </a:r>
            <a:r>
              <a:rPr lang="en-IN" dirty="0" err="1"/>
              <a:t>args</a:t>
            </a:r>
            <a:r>
              <a:rPr lang="en-IN" dirty="0"/>
              <a:t>: Array[String]): Unit = {</a:t>
            </a:r>
          </a:p>
          <a:p>
            <a:r>
              <a:rPr lang="en-IN" dirty="0"/>
              <a:t>    // Creating anonymous functions</a:t>
            </a:r>
          </a:p>
          <a:p>
            <a:r>
              <a:rPr lang="en-IN" dirty="0"/>
              <a:t>    // with multiple parameters Assign</a:t>
            </a:r>
          </a:p>
          <a:p>
            <a:r>
              <a:rPr lang="en-IN" dirty="0"/>
              <a:t>    // anonymous functions to variables</a:t>
            </a:r>
          </a:p>
          <a:p>
            <a:r>
              <a:rPr lang="en-IN" dirty="0"/>
              <a:t>//    var myfc1 = (str1:String, str2:String) =&gt; str1 + str2</a:t>
            </a:r>
          </a:p>
          <a:p>
            <a:r>
              <a:rPr lang="en-IN" dirty="0"/>
              <a:t>    var myfc1 = (str1:Int, str2:Int) =&gt; str1 + str2</a:t>
            </a:r>
          </a:p>
          <a:p>
            <a:r>
              <a:rPr lang="en-IN" dirty="0"/>
              <a:t>    // An anonymous function is created</a:t>
            </a:r>
          </a:p>
          <a:p>
            <a:r>
              <a:rPr lang="en-IN" dirty="0"/>
              <a:t>    // using _ wildcard instead of</a:t>
            </a:r>
          </a:p>
          <a:p>
            <a:r>
              <a:rPr lang="en-IN" dirty="0"/>
              <a:t>    // variable name because str1 and</a:t>
            </a:r>
          </a:p>
          <a:p>
            <a:r>
              <a:rPr lang="en-IN" dirty="0"/>
              <a:t>    // str2 variable appear only once</a:t>
            </a:r>
          </a:p>
          <a:p>
            <a:r>
              <a:rPr lang="en-IN" dirty="0"/>
              <a:t>    var myfc2 = (_:String) + (_:String)</a:t>
            </a:r>
          </a:p>
          <a:p>
            <a:endParaRPr lang="en-IN" dirty="0"/>
          </a:p>
          <a:p>
            <a:r>
              <a:rPr lang="en-IN" dirty="0"/>
              <a:t>    // Here, the variable invoke like a function call</a:t>
            </a:r>
          </a:p>
          <a:p>
            <a:r>
              <a:rPr lang="en-IN" dirty="0"/>
              <a:t>    </a:t>
            </a:r>
            <a:r>
              <a:rPr lang="en-IN" dirty="0" err="1"/>
              <a:t>println</a:t>
            </a:r>
            <a:r>
              <a:rPr lang="en-IN" dirty="0"/>
              <a:t>(myfc1(1, 2))</a:t>
            </a:r>
          </a:p>
          <a:p>
            <a:r>
              <a:rPr lang="en-IN" dirty="0"/>
              <a:t>    </a:t>
            </a:r>
            <a:r>
              <a:rPr lang="en-IN" dirty="0" err="1"/>
              <a:t>println</a:t>
            </a:r>
            <a:r>
              <a:rPr lang="en-IN" dirty="0"/>
              <a:t>(myfc2("MBA", "BBA"))</a:t>
            </a:r>
          </a:p>
          <a:p>
            <a:r>
              <a:rPr lang="en-IN" dirty="0"/>
              <a:t>  }</a:t>
            </a:r>
          </a:p>
          <a:p>
            <a:r>
              <a:rPr lang="en-IN" dirty="0"/>
              <a:t>}</a:t>
            </a:r>
          </a:p>
        </p:txBody>
      </p:sp>
    </p:spTree>
    <p:extLst>
      <p:ext uri="{BB962C8B-B14F-4D97-AF65-F5344CB8AC3E}">
        <p14:creationId xmlns:p14="http://schemas.microsoft.com/office/powerpoint/2010/main" val="3587623702"/>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2DF0466-CFBF-41F9-B383-2D2F4F420A08}"/>
              </a:ext>
            </a:extLst>
          </p:cNvPr>
          <p:cNvSpPr txBox="1"/>
          <p:nvPr/>
        </p:nvSpPr>
        <p:spPr>
          <a:xfrm>
            <a:off x="412812" y="334677"/>
            <a:ext cx="4572000" cy="369332"/>
          </a:xfrm>
          <a:prstGeom prst="rect">
            <a:avLst/>
          </a:prstGeom>
          <a:noFill/>
        </p:spPr>
        <p:txBody>
          <a:bodyPr wrap="square">
            <a:spAutoFit/>
          </a:bodyPr>
          <a:lstStyle/>
          <a:p>
            <a:r>
              <a:rPr lang="en-IN" dirty="0"/>
              <a:t>Anonymous Functions Without Parameters</a:t>
            </a:r>
          </a:p>
        </p:txBody>
      </p:sp>
      <p:sp>
        <p:nvSpPr>
          <p:cNvPr id="5" name="TextBox 4">
            <a:extLst>
              <a:ext uri="{FF2B5EF4-FFF2-40B4-BE49-F238E27FC236}">
                <a16:creationId xmlns:a16="http://schemas.microsoft.com/office/drawing/2014/main" id="{20C64F4A-EA57-43E3-903D-9CE3E1D0045A}"/>
              </a:ext>
            </a:extLst>
          </p:cNvPr>
          <p:cNvSpPr txBox="1"/>
          <p:nvPr/>
        </p:nvSpPr>
        <p:spPr>
          <a:xfrm>
            <a:off x="630316" y="1795872"/>
            <a:ext cx="6285390" cy="2308324"/>
          </a:xfrm>
          <a:prstGeom prst="rect">
            <a:avLst/>
          </a:prstGeom>
          <a:noFill/>
        </p:spPr>
        <p:txBody>
          <a:bodyPr wrap="square">
            <a:spAutoFit/>
          </a:bodyPr>
          <a:lstStyle/>
          <a:p>
            <a:r>
              <a:rPr lang="en-IN" dirty="0"/>
              <a:t>object </a:t>
            </a:r>
            <a:r>
              <a:rPr lang="en-IN" dirty="0" err="1"/>
              <a:t>Scala_AnonymousFun_Without_Parameters</a:t>
            </a:r>
            <a:r>
              <a:rPr lang="en-IN" dirty="0"/>
              <a:t> {</a:t>
            </a:r>
          </a:p>
          <a:p>
            <a:r>
              <a:rPr lang="en-IN" dirty="0"/>
              <a:t>  def main(</a:t>
            </a:r>
            <a:r>
              <a:rPr lang="en-IN" dirty="0" err="1"/>
              <a:t>args</a:t>
            </a:r>
            <a:r>
              <a:rPr lang="en-IN" dirty="0"/>
              <a:t>: Array[String]): Unit = {</a:t>
            </a:r>
          </a:p>
          <a:p>
            <a:r>
              <a:rPr lang="en-IN" dirty="0"/>
              <a:t>   </a:t>
            </a:r>
          </a:p>
          <a:p>
            <a:r>
              <a:rPr lang="en-IN" dirty="0"/>
              <a:t>    var myfun1 = () =&gt; {"Welcome to School of Data Science!!"}</a:t>
            </a:r>
          </a:p>
          <a:p>
            <a:r>
              <a:rPr lang="en-IN" dirty="0"/>
              <a:t>    </a:t>
            </a:r>
            <a:r>
              <a:rPr lang="en-IN" dirty="0" err="1"/>
              <a:t>println</a:t>
            </a:r>
            <a:r>
              <a:rPr lang="en-IN" dirty="0"/>
              <a:t>(myfun1())</a:t>
            </a:r>
          </a:p>
          <a:p>
            <a:endParaRPr lang="en-IN" dirty="0"/>
          </a:p>
          <a:p>
            <a:r>
              <a:rPr lang="en-IN" dirty="0"/>
              <a:t>  }</a:t>
            </a:r>
          </a:p>
          <a:p>
            <a:r>
              <a:rPr lang="en-IN" dirty="0"/>
              <a:t>}</a:t>
            </a:r>
          </a:p>
        </p:txBody>
      </p:sp>
      <p:sp>
        <p:nvSpPr>
          <p:cNvPr id="7" name="TextBox 6">
            <a:extLst>
              <a:ext uri="{FF2B5EF4-FFF2-40B4-BE49-F238E27FC236}">
                <a16:creationId xmlns:a16="http://schemas.microsoft.com/office/drawing/2014/main" id="{A6429A69-7045-4372-9EE6-3A2E2B1A5C0F}"/>
              </a:ext>
            </a:extLst>
          </p:cNvPr>
          <p:cNvSpPr txBox="1"/>
          <p:nvPr/>
        </p:nvSpPr>
        <p:spPr>
          <a:xfrm>
            <a:off x="1460376" y="850362"/>
            <a:ext cx="7372905" cy="369332"/>
          </a:xfrm>
          <a:prstGeom prst="rect">
            <a:avLst/>
          </a:prstGeom>
          <a:noFill/>
        </p:spPr>
        <p:txBody>
          <a:bodyPr wrap="square">
            <a:spAutoFit/>
          </a:bodyPr>
          <a:lstStyle/>
          <a:p>
            <a:r>
              <a:rPr lang="en-US" dirty="0"/>
              <a:t>We are allowed to define an anonymous function without parameters.  </a:t>
            </a:r>
            <a:endParaRPr lang="en-IN" dirty="0"/>
          </a:p>
        </p:txBody>
      </p:sp>
    </p:spTree>
    <p:extLst>
      <p:ext uri="{BB962C8B-B14F-4D97-AF65-F5344CB8AC3E}">
        <p14:creationId xmlns:p14="http://schemas.microsoft.com/office/powerpoint/2010/main" val="4210677980"/>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7AEB489-E46E-489B-86A2-CE198E2CF632}"/>
              </a:ext>
            </a:extLst>
          </p:cNvPr>
          <p:cNvSpPr txBox="1"/>
          <p:nvPr/>
        </p:nvSpPr>
        <p:spPr>
          <a:xfrm>
            <a:off x="483833" y="272533"/>
            <a:ext cx="4572000" cy="369332"/>
          </a:xfrm>
          <a:prstGeom prst="rect">
            <a:avLst/>
          </a:prstGeom>
          <a:noFill/>
        </p:spPr>
        <p:txBody>
          <a:bodyPr wrap="square">
            <a:spAutoFit/>
          </a:bodyPr>
          <a:lstStyle/>
          <a:p>
            <a:r>
              <a:rPr lang="en-IN" dirty="0"/>
              <a:t>Scala Closures</a:t>
            </a:r>
          </a:p>
        </p:txBody>
      </p:sp>
      <p:sp>
        <p:nvSpPr>
          <p:cNvPr id="5" name="TextBox 4">
            <a:extLst>
              <a:ext uri="{FF2B5EF4-FFF2-40B4-BE49-F238E27FC236}">
                <a16:creationId xmlns:a16="http://schemas.microsoft.com/office/drawing/2014/main" id="{09167E82-57A8-4F1A-925C-F3DFD518782C}"/>
              </a:ext>
            </a:extLst>
          </p:cNvPr>
          <p:cNvSpPr txBox="1"/>
          <p:nvPr/>
        </p:nvSpPr>
        <p:spPr>
          <a:xfrm>
            <a:off x="674703" y="776692"/>
            <a:ext cx="8282865" cy="2031325"/>
          </a:xfrm>
          <a:prstGeom prst="rect">
            <a:avLst/>
          </a:prstGeom>
          <a:noFill/>
        </p:spPr>
        <p:txBody>
          <a:bodyPr wrap="square">
            <a:spAutoFit/>
          </a:bodyPr>
          <a:lstStyle/>
          <a:p>
            <a:r>
              <a:rPr lang="en-US" dirty="0"/>
              <a:t>Scala Closures are functions which uses one or more free variables and the return value of this function is dependent of these variable. The free variables are defined outside of the Closure Function and is not included as a parameter of this function. So the difference between a closure function and a normal function is the free variable. A free variable is any kind of variable which is not defined within the function and not passed as the parameter of the function. A free variable is not bound to a function with a valid value. The function does not contain any values for the free variable.</a:t>
            </a:r>
            <a:endParaRPr lang="en-IN" dirty="0"/>
          </a:p>
        </p:txBody>
      </p:sp>
      <p:sp>
        <p:nvSpPr>
          <p:cNvPr id="7" name="TextBox 6">
            <a:extLst>
              <a:ext uri="{FF2B5EF4-FFF2-40B4-BE49-F238E27FC236}">
                <a16:creationId xmlns:a16="http://schemas.microsoft.com/office/drawing/2014/main" id="{ABD0C062-48DF-480E-AC56-95B6DFA18423}"/>
              </a:ext>
            </a:extLst>
          </p:cNvPr>
          <p:cNvSpPr txBox="1"/>
          <p:nvPr/>
        </p:nvSpPr>
        <p:spPr>
          <a:xfrm>
            <a:off x="4385568" y="2735075"/>
            <a:ext cx="4572000" cy="4524315"/>
          </a:xfrm>
          <a:prstGeom prst="rect">
            <a:avLst/>
          </a:prstGeom>
          <a:noFill/>
        </p:spPr>
        <p:txBody>
          <a:bodyPr wrap="square">
            <a:spAutoFit/>
          </a:bodyPr>
          <a:lstStyle/>
          <a:p>
            <a:r>
              <a:rPr lang="en-IN" sz="1600" dirty="0"/>
              <a:t>class </a:t>
            </a:r>
            <a:r>
              <a:rPr lang="en-IN" sz="1600" dirty="0" err="1"/>
              <a:t>Clousre_feature</a:t>
            </a:r>
            <a:endParaRPr lang="en-IN" sz="1600" dirty="0"/>
          </a:p>
          <a:p>
            <a:r>
              <a:rPr lang="en-IN" sz="1600" dirty="0"/>
              <a:t>{</a:t>
            </a:r>
          </a:p>
          <a:p>
            <a:r>
              <a:rPr lang="en-IN" sz="1600" dirty="0"/>
              <a:t>  var x = 20</a:t>
            </a:r>
          </a:p>
          <a:p>
            <a:r>
              <a:rPr lang="en-IN" sz="1600" dirty="0"/>
              <a:t>  def </a:t>
            </a:r>
            <a:r>
              <a:rPr lang="en-IN" sz="1600" dirty="0" err="1"/>
              <a:t>function_name</a:t>
            </a:r>
            <a:r>
              <a:rPr lang="en-IN" sz="1600" dirty="0"/>
              <a:t>(</a:t>
            </a:r>
            <a:r>
              <a:rPr lang="en-IN" sz="1600" dirty="0" err="1"/>
              <a:t>y:Int</a:t>
            </a:r>
            <a:r>
              <a:rPr lang="en-IN" sz="1600" dirty="0"/>
              <a:t>)</a:t>
            </a:r>
          </a:p>
          <a:p>
            <a:r>
              <a:rPr lang="en-IN" sz="1600" dirty="0"/>
              <a:t>  { </a:t>
            </a:r>
          </a:p>
          <a:p>
            <a:r>
              <a:rPr lang="en-IN" sz="1600" dirty="0"/>
              <a:t>    var x=12;</a:t>
            </a:r>
          </a:p>
          <a:p>
            <a:r>
              <a:rPr lang="en-IN" sz="1600" dirty="0"/>
              <a:t>    </a:t>
            </a:r>
            <a:r>
              <a:rPr lang="en-IN" sz="1600" dirty="0" err="1"/>
              <a:t>println</a:t>
            </a:r>
            <a:r>
              <a:rPr lang="en-IN" sz="1600" dirty="0"/>
              <a:t>(</a:t>
            </a:r>
            <a:r>
              <a:rPr lang="en-IN" sz="1600" dirty="0" err="1"/>
              <a:t>x+y</a:t>
            </a:r>
            <a:r>
              <a:rPr lang="en-IN" sz="1600" dirty="0"/>
              <a:t>)</a:t>
            </a:r>
          </a:p>
          <a:p>
            <a:r>
              <a:rPr lang="en-IN" sz="1600" dirty="0"/>
              <a:t>  }</a:t>
            </a:r>
          </a:p>
          <a:p>
            <a:endParaRPr lang="en-IN" sz="1600" dirty="0"/>
          </a:p>
          <a:p>
            <a:r>
              <a:rPr lang="en-IN" sz="1600" dirty="0"/>
              <a:t>}</a:t>
            </a:r>
          </a:p>
          <a:p>
            <a:r>
              <a:rPr lang="en-IN" sz="1600" dirty="0"/>
              <a:t>object  main</a:t>
            </a:r>
          </a:p>
          <a:p>
            <a:r>
              <a:rPr lang="en-IN" sz="1600" dirty="0"/>
              <a:t>{</a:t>
            </a:r>
          </a:p>
          <a:p>
            <a:r>
              <a:rPr lang="en-IN" sz="1600" dirty="0"/>
              <a:t>  def main(</a:t>
            </a:r>
            <a:r>
              <a:rPr lang="en-IN" sz="1600" dirty="0" err="1"/>
              <a:t>args</a:t>
            </a:r>
            <a:r>
              <a:rPr lang="en-IN" sz="1600" dirty="0"/>
              <a:t>: Array[String]): Unit = {</a:t>
            </a:r>
          </a:p>
          <a:p>
            <a:r>
              <a:rPr lang="en-IN" sz="1600" dirty="0"/>
              <a:t>    var </a:t>
            </a:r>
            <a:r>
              <a:rPr lang="en-IN" sz="1600" dirty="0" err="1"/>
              <a:t>obj</a:t>
            </a:r>
            <a:r>
              <a:rPr lang="en-IN" sz="1600" dirty="0"/>
              <a:t> = new </a:t>
            </a:r>
            <a:r>
              <a:rPr lang="en-IN" sz="1600" dirty="0" err="1"/>
              <a:t>Clousre_feature</a:t>
            </a:r>
            <a:r>
              <a:rPr lang="en-IN" sz="1600" dirty="0"/>
              <a:t>()</a:t>
            </a:r>
          </a:p>
          <a:p>
            <a:r>
              <a:rPr lang="en-IN" sz="1600" dirty="0"/>
              <a:t>    </a:t>
            </a:r>
            <a:r>
              <a:rPr lang="en-IN" sz="1600" dirty="0" err="1"/>
              <a:t>obj.function_name</a:t>
            </a:r>
            <a:r>
              <a:rPr lang="en-IN" sz="1600" dirty="0"/>
              <a:t>(3)</a:t>
            </a:r>
          </a:p>
          <a:p>
            <a:r>
              <a:rPr lang="en-IN" sz="1600" dirty="0"/>
              <a:t>  }</a:t>
            </a:r>
          </a:p>
          <a:p>
            <a:endParaRPr lang="en-IN" sz="1600" dirty="0"/>
          </a:p>
          <a:p>
            <a:r>
              <a:rPr lang="en-IN" sz="1600" dirty="0"/>
              <a:t>}</a:t>
            </a:r>
          </a:p>
        </p:txBody>
      </p:sp>
    </p:spTree>
    <p:extLst>
      <p:ext uri="{BB962C8B-B14F-4D97-AF65-F5344CB8AC3E}">
        <p14:creationId xmlns:p14="http://schemas.microsoft.com/office/powerpoint/2010/main" val="3976606559"/>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396584B-0B27-4ACC-B1F5-C1F504386E7E}"/>
              </a:ext>
            </a:extLst>
          </p:cNvPr>
          <p:cNvSpPr txBox="1"/>
          <p:nvPr/>
        </p:nvSpPr>
        <p:spPr>
          <a:xfrm>
            <a:off x="226380" y="325799"/>
            <a:ext cx="1167414" cy="369332"/>
          </a:xfrm>
          <a:prstGeom prst="rect">
            <a:avLst/>
          </a:prstGeom>
          <a:noFill/>
        </p:spPr>
        <p:txBody>
          <a:bodyPr wrap="square">
            <a:spAutoFit/>
          </a:bodyPr>
          <a:lstStyle/>
          <a:p>
            <a:r>
              <a:rPr lang="en-IN" dirty="0"/>
              <a:t>Scala Final</a:t>
            </a:r>
          </a:p>
        </p:txBody>
      </p:sp>
      <p:sp>
        <p:nvSpPr>
          <p:cNvPr id="6" name="TextBox 5">
            <a:extLst>
              <a:ext uri="{FF2B5EF4-FFF2-40B4-BE49-F238E27FC236}">
                <a16:creationId xmlns:a16="http://schemas.microsoft.com/office/drawing/2014/main" id="{4DD04A14-C823-4691-87B5-B7BDB6C57A2D}"/>
              </a:ext>
            </a:extLst>
          </p:cNvPr>
          <p:cNvSpPr txBox="1"/>
          <p:nvPr/>
        </p:nvSpPr>
        <p:spPr>
          <a:xfrm>
            <a:off x="128726" y="847753"/>
            <a:ext cx="8899863" cy="1477328"/>
          </a:xfrm>
          <a:prstGeom prst="rect">
            <a:avLst/>
          </a:prstGeom>
          <a:noFill/>
        </p:spPr>
        <p:txBody>
          <a:bodyPr wrap="square">
            <a:spAutoFit/>
          </a:bodyPr>
          <a:lstStyle/>
          <a:p>
            <a:r>
              <a:rPr lang="en-US" dirty="0"/>
              <a:t>Final is a keyword, which is used to prevent inheritance of super class members into derived class. You can declare final variables, methods and classes also.</a:t>
            </a:r>
          </a:p>
          <a:p>
            <a:endParaRPr lang="en-US" dirty="0"/>
          </a:p>
          <a:p>
            <a:r>
              <a:rPr lang="en-US" dirty="0"/>
              <a:t>Scala Final Variable Example</a:t>
            </a:r>
          </a:p>
          <a:p>
            <a:r>
              <a:rPr lang="en-US" dirty="0"/>
              <a:t>You can't override final variables in subclass. Let's see an example.</a:t>
            </a:r>
            <a:endParaRPr lang="en-IN" dirty="0"/>
          </a:p>
        </p:txBody>
      </p:sp>
      <p:sp>
        <p:nvSpPr>
          <p:cNvPr id="8" name="TextBox 7">
            <a:extLst>
              <a:ext uri="{FF2B5EF4-FFF2-40B4-BE49-F238E27FC236}">
                <a16:creationId xmlns:a16="http://schemas.microsoft.com/office/drawing/2014/main" id="{B4F05C7A-EB5B-4591-8708-6EA0F6D5C7D1}"/>
              </a:ext>
            </a:extLst>
          </p:cNvPr>
          <p:cNvSpPr txBox="1"/>
          <p:nvPr/>
        </p:nvSpPr>
        <p:spPr>
          <a:xfrm>
            <a:off x="403934" y="2477703"/>
            <a:ext cx="3511118" cy="4247317"/>
          </a:xfrm>
          <a:prstGeom prst="rect">
            <a:avLst/>
          </a:prstGeom>
          <a:noFill/>
        </p:spPr>
        <p:txBody>
          <a:bodyPr wrap="square">
            <a:spAutoFit/>
          </a:bodyPr>
          <a:lstStyle/>
          <a:p>
            <a:r>
              <a:rPr lang="en-IN" dirty="0"/>
              <a:t>class </a:t>
            </a:r>
            <a:r>
              <a:rPr lang="en-IN" dirty="0" err="1"/>
              <a:t>Scala_Vechile</a:t>
            </a:r>
            <a:r>
              <a:rPr lang="en-IN" dirty="0"/>
              <a:t> {</a:t>
            </a:r>
          </a:p>
          <a:p>
            <a:r>
              <a:rPr lang="en-IN" dirty="0"/>
              <a:t>  final </a:t>
            </a:r>
            <a:r>
              <a:rPr lang="en-IN" dirty="0" err="1"/>
              <a:t>val</a:t>
            </a:r>
            <a:r>
              <a:rPr lang="en-IN" dirty="0"/>
              <a:t> </a:t>
            </a:r>
            <a:r>
              <a:rPr lang="en-IN" dirty="0" err="1"/>
              <a:t>speed:Int</a:t>
            </a:r>
            <a:r>
              <a:rPr lang="en-IN" dirty="0"/>
              <a:t> = 60</a:t>
            </a:r>
          </a:p>
          <a:p>
            <a:r>
              <a:rPr lang="en-IN" dirty="0"/>
              <a:t>}</a:t>
            </a:r>
          </a:p>
          <a:p>
            <a:r>
              <a:rPr lang="en-IN" dirty="0"/>
              <a:t>class Bike extends </a:t>
            </a:r>
            <a:r>
              <a:rPr lang="en-IN" dirty="0" err="1"/>
              <a:t>Scala_Vechile</a:t>
            </a:r>
            <a:r>
              <a:rPr lang="en-IN" dirty="0"/>
              <a:t>{</a:t>
            </a:r>
          </a:p>
          <a:p>
            <a:r>
              <a:rPr lang="en-IN" dirty="0"/>
              <a:t>  override </a:t>
            </a:r>
            <a:r>
              <a:rPr lang="en-IN" dirty="0" err="1"/>
              <a:t>val</a:t>
            </a:r>
            <a:r>
              <a:rPr lang="en-IN" dirty="0"/>
              <a:t> </a:t>
            </a:r>
            <a:r>
              <a:rPr lang="en-IN" dirty="0" err="1"/>
              <a:t>speed:Int</a:t>
            </a:r>
            <a:r>
              <a:rPr lang="en-IN" dirty="0"/>
              <a:t> = 100</a:t>
            </a:r>
          </a:p>
          <a:p>
            <a:r>
              <a:rPr lang="en-IN" dirty="0"/>
              <a:t>  def show(){</a:t>
            </a:r>
          </a:p>
          <a:p>
            <a:r>
              <a:rPr lang="en-IN" dirty="0"/>
              <a:t>    </a:t>
            </a:r>
            <a:r>
              <a:rPr lang="en-IN" dirty="0" err="1"/>
              <a:t>println</a:t>
            </a:r>
            <a:r>
              <a:rPr lang="en-IN" dirty="0"/>
              <a:t>(speed)</a:t>
            </a:r>
          </a:p>
          <a:p>
            <a:r>
              <a:rPr lang="en-IN" dirty="0"/>
              <a:t>  }</a:t>
            </a:r>
          </a:p>
          <a:p>
            <a:r>
              <a:rPr lang="en-IN" dirty="0"/>
              <a:t>}</a:t>
            </a:r>
          </a:p>
          <a:p>
            <a:r>
              <a:rPr lang="en-IN" dirty="0"/>
              <a:t>object </a:t>
            </a:r>
            <a:r>
              <a:rPr lang="en-IN" dirty="0" err="1"/>
              <a:t>MainObject</a:t>
            </a:r>
            <a:r>
              <a:rPr lang="en-IN" dirty="0"/>
              <a:t>{</a:t>
            </a:r>
          </a:p>
          <a:p>
            <a:r>
              <a:rPr lang="en-IN" dirty="0"/>
              <a:t>  def main(</a:t>
            </a:r>
            <a:r>
              <a:rPr lang="en-IN" dirty="0" err="1"/>
              <a:t>args:Array</a:t>
            </a:r>
            <a:r>
              <a:rPr lang="en-IN" dirty="0"/>
              <a:t>[String]){</a:t>
            </a:r>
          </a:p>
          <a:p>
            <a:r>
              <a:rPr lang="en-IN" dirty="0"/>
              <a:t>    var b = new Bike()</a:t>
            </a:r>
          </a:p>
          <a:p>
            <a:r>
              <a:rPr lang="en-IN" dirty="0"/>
              <a:t>    </a:t>
            </a:r>
            <a:r>
              <a:rPr lang="en-IN" dirty="0" err="1"/>
              <a:t>b.show</a:t>
            </a:r>
            <a:r>
              <a:rPr lang="en-IN" dirty="0"/>
              <a:t>()</a:t>
            </a:r>
          </a:p>
          <a:p>
            <a:r>
              <a:rPr lang="en-IN" dirty="0"/>
              <a:t>  }</a:t>
            </a:r>
          </a:p>
          <a:p>
            <a:r>
              <a:rPr lang="en-IN" dirty="0"/>
              <a:t>}</a:t>
            </a:r>
          </a:p>
        </p:txBody>
      </p:sp>
      <p:sp>
        <p:nvSpPr>
          <p:cNvPr id="10" name="TextBox 9">
            <a:extLst>
              <a:ext uri="{FF2B5EF4-FFF2-40B4-BE49-F238E27FC236}">
                <a16:creationId xmlns:a16="http://schemas.microsoft.com/office/drawing/2014/main" id="{C874D92A-359D-40D8-99D6-4EBAB2491AC0}"/>
              </a:ext>
            </a:extLst>
          </p:cNvPr>
          <p:cNvSpPr txBox="1"/>
          <p:nvPr/>
        </p:nvSpPr>
        <p:spPr>
          <a:xfrm>
            <a:off x="3067235" y="4001196"/>
            <a:ext cx="4572000" cy="1200329"/>
          </a:xfrm>
          <a:prstGeom prst="rect">
            <a:avLst/>
          </a:prstGeom>
          <a:noFill/>
        </p:spPr>
        <p:txBody>
          <a:bodyPr wrap="square">
            <a:spAutoFit/>
          </a:bodyPr>
          <a:lstStyle/>
          <a:p>
            <a:r>
              <a:rPr lang="en-US" b="1" dirty="0">
                <a:solidFill>
                  <a:srgbClr val="FF0000"/>
                </a:solidFill>
              </a:rPr>
              <a:t>cannot override final member:</a:t>
            </a:r>
          </a:p>
          <a:p>
            <a:r>
              <a:rPr lang="en-US" b="1" dirty="0">
                <a:solidFill>
                  <a:srgbClr val="FF0000"/>
                </a:solidFill>
              </a:rPr>
              <a:t>final </a:t>
            </a:r>
            <a:r>
              <a:rPr lang="en-US" b="1" dirty="0" err="1">
                <a:solidFill>
                  <a:srgbClr val="FF0000"/>
                </a:solidFill>
              </a:rPr>
              <a:t>val</a:t>
            </a:r>
            <a:r>
              <a:rPr lang="en-US" b="1" dirty="0">
                <a:solidFill>
                  <a:srgbClr val="FF0000"/>
                </a:solidFill>
              </a:rPr>
              <a:t> speed: Int (defined in class </a:t>
            </a:r>
            <a:r>
              <a:rPr lang="en-US" b="1" dirty="0" err="1">
                <a:solidFill>
                  <a:srgbClr val="FF0000"/>
                </a:solidFill>
              </a:rPr>
              <a:t>Scala_Vechile</a:t>
            </a:r>
            <a:r>
              <a:rPr lang="en-US" b="1" dirty="0">
                <a:solidFill>
                  <a:srgbClr val="FF0000"/>
                </a:solidFill>
              </a:rPr>
              <a:t>)</a:t>
            </a:r>
          </a:p>
          <a:p>
            <a:r>
              <a:rPr lang="en-US" b="1" dirty="0">
                <a:solidFill>
                  <a:srgbClr val="FF0000"/>
                </a:solidFill>
              </a:rPr>
              <a:t>  override </a:t>
            </a:r>
            <a:r>
              <a:rPr lang="en-US" b="1" dirty="0" err="1">
                <a:solidFill>
                  <a:srgbClr val="FF0000"/>
                </a:solidFill>
              </a:rPr>
              <a:t>val</a:t>
            </a:r>
            <a:r>
              <a:rPr lang="en-US" b="1" dirty="0">
                <a:solidFill>
                  <a:srgbClr val="FF0000"/>
                </a:solidFill>
              </a:rPr>
              <a:t> </a:t>
            </a:r>
            <a:r>
              <a:rPr lang="en-US" b="1" dirty="0" err="1">
                <a:solidFill>
                  <a:srgbClr val="FF0000"/>
                </a:solidFill>
              </a:rPr>
              <a:t>speed:Int</a:t>
            </a:r>
            <a:r>
              <a:rPr lang="en-US" b="1" dirty="0">
                <a:solidFill>
                  <a:srgbClr val="FF0000"/>
                </a:solidFill>
              </a:rPr>
              <a:t> = 100</a:t>
            </a:r>
            <a:endParaRPr lang="en-IN" b="1" dirty="0">
              <a:solidFill>
                <a:srgbClr val="FF0000"/>
              </a:solidFill>
            </a:endParaRPr>
          </a:p>
        </p:txBody>
      </p:sp>
    </p:spTree>
    <p:extLst>
      <p:ext uri="{BB962C8B-B14F-4D97-AF65-F5344CB8AC3E}">
        <p14:creationId xmlns:p14="http://schemas.microsoft.com/office/powerpoint/2010/main" val="406802943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2783</TotalTime>
  <Words>16903</Words>
  <Application>Microsoft Office PowerPoint</Application>
  <PresentationFormat>On-screen Show (4:3)</PresentationFormat>
  <Paragraphs>1881</Paragraphs>
  <Slides>143</Slides>
  <Notes>0</Notes>
  <HiddenSlides>0</HiddenSlides>
  <MMClips>0</MMClips>
  <ScaleCrop>false</ScaleCrop>
  <HeadingPairs>
    <vt:vector size="6" baseType="variant">
      <vt:variant>
        <vt:lpstr>Fonts Used</vt:lpstr>
      </vt:variant>
      <vt:variant>
        <vt:i4>20</vt:i4>
      </vt:variant>
      <vt:variant>
        <vt:lpstr>Theme</vt:lpstr>
      </vt:variant>
      <vt:variant>
        <vt:i4>1</vt:i4>
      </vt:variant>
      <vt:variant>
        <vt:lpstr>Slide Titles</vt:lpstr>
      </vt:variant>
      <vt:variant>
        <vt:i4>143</vt:i4>
      </vt:variant>
    </vt:vector>
  </HeadingPairs>
  <TitlesOfParts>
    <vt:vector size="164" baseType="lpstr">
      <vt:lpstr>-apple-system</vt:lpstr>
      <vt:lpstr>Arial</vt:lpstr>
      <vt:lpstr>Arial</vt:lpstr>
      <vt:lpstr>Calibri</vt:lpstr>
      <vt:lpstr>Calibri Light</vt:lpstr>
      <vt:lpstr>Cambria</vt:lpstr>
      <vt:lpstr>Courier New</vt:lpstr>
      <vt:lpstr>erdana</vt:lpstr>
      <vt:lpstr>Georgia</vt:lpstr>
      <vt:lpstr>Google Sans</vt:lpstr>
      <vt:lpstr>inherit</vt:lpstr>
      <vt:lpstr>inter-bold</vt:lpstr>
      <vt:lpstr>inter-regular</vt:lpstr>
      <vt:lpstr>JetBrains Mono</vt:lpstr>
      <vt:lpstr>Lora</vt:lpstr>
      <vt:lpstr>sofia-pro</vt:lpstr>
      <vt:lpstr>Source Sans Pro</vt:lpstr>
      <vt:lpstr>Times New Roman</vt:lpstr>
      <vt:lpstr>urw-din</vt:lpstr>
      <vt:lpstr>Verdana</vt:lpstr>
      <vt:lpstr>Office Theme</vt:lpstr>
      <vt:lpstr>PowerPoint Presentation</vt:lpstr>
      <vt:lpstr>PowerPoint Presentation</vt:lpstr>
      <vt:lpstr>How to Install SBT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Makhan  Kumbhkar</dc:creator>
  <cp:lastModifiedBy>Lappy House</cp:lastModifiedBy>
  <cp:revision>37</cp:revision>
  <dcterms:created xsi:type="dcterms:W3CDTF">2022-02-21T13:54:59Z</dcterms:created>
  <dcterms:modified xsi:type="dcterms:W3CDTF">2023-08-04T01:58:49Z</dcterms:modified>
</cp:coreProperties>
</file>