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17" r:id="rId6"/>
    <p:sldId id="392" r:id="rId7"/>
    <p:sldId id="277" r:id="rId8"/>
    <p:sldId id="393" r:id="rId9"/>
    <p:sldId id="394" r:id="rId10"/>
    <p:sldId id="395" r:id="rId11"/>
    <p:sldId id="396" r:id="rId12"/>
    <p:sldId id="397" r:id="rId13"/>
    <p:sldId id="398" r:id="rId14"/>
    <p:sldId id="399" r:id="rId15"/>
    <p:sldId id="400" r:id="rId16"/>
    <p:sldId id="40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725" autoAdjust="0"/>
  </p:normalViewPr>
  <p:slideViewPr>
    <p:cSldViewPr snapToGrid="0">
      <p:cViewPr varScale="1">
        <p:scale>
          <a:sx n="105" d="100"/>
          <a:sy n="105" d="100"/>
        </p:scale>
        <p:origin x="216" y="68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8319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37171" y="1051551"/>
            <a:ext cx="4417454" cy="2384898"/>
          </a:xfrm>
        </p:spPr>
        <p:txBody>
          <a:bodyPr anchor="b" anchorCtr="0">
            <a:normAutofit/>
          </a:bodyPr>
          <a:lstStyle/>
          <a:p>
            <a:r>
              <a:rPr lang="en-US" dirty="0" err="1"/>
              <a:t>CryptoCurrency</a:t>
            </a:r>
            <a:r>
              <a:rPr lang="en-US" dirty="0"/>
              <a:t> Advisory/</a:t>
            </a:r>
            <a:br>
              <a:rPr lang="en-US" dirty="0"/>
            </a:br>
            <a:r>
              <a:rPr lang="en-US" dirty="0"/>
              <a:t>Trading Bot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dirty="0"/>
              <a:t>Mehrdad </a:t>
            </a:r>
            <a:r>
              <a:rPr lang="en-US" dirty="0" err="1"/>
              <a:t>Akhlaghi</a:t>
            </a:r>
            <a:endParaRPr lang="en-US" dirty="0"/>
          </a:p>
          <a:p>
            <a:r>
              <a:rPr lang="en-US" dirty="0"/>
              <a:t>Cindy Chen</a:t>
            </a:r>
          </a:p>
          <a:p>
            <a:r>
              <a:rPr lang="en-US" dirty="0"/>
              <a:t>Sargun Singh</a:t>
            </a:r>
          </a:p>
          <a:p>
            <a:r>
              <a:rPr lang="en-US" dirty="0"/>
              <a:t>Tito K</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30C-9B04-7C20-08B6-D2D0D3E5875B}"/>
              </a:ext>
            </a:extLst>
          </p:cNvPr>
          <p:cNvSpPr>
            <a:spLocks noGrp="1"/>
          </p:cNvSpPr>
          <p:nvPr>
            <p:ph type="title"/>
          </p:nvPr>
        </p:nvSpPr>
        <p:spPr/>
        <p:txBody>
          <a:bodyPr/>
          <a:lstStyle/>
          <a:p>
            <a:r>
              <a:rPr lang="en-US" dirty="0"/>
              <a:t>Dogecoin: Adaptive Boosting Machine Learning</a:t>
            </a:r>
          </a:p>
        </p:txBody>
      </p:sp>
      <p:sp>
        <p:nvSpPr>
          <p:cNvPr id="3" name="Content Placeholder 2">
            <a:extLst>
              <a:ext uri="{FF2B5EF4-FFF2-40B4-BE49-F238E27FC236}">
                <a16:creationId xmlns:a16="http://schemas.microsoft.com/office/drawing/2014/main" id="{3C0A05A4-9A86-C729-C41D-EE27C2464B1B}"/>
              </a:ext>
            </a:extLst>
          </p:cNvPr>
          <p:cNvSpPr>
            <a:spLocks noGrp="1"/>
          </p:cNvSpPr>
          <p:nvPr>
            <p:ph idx="1"/>
          </p:nvPr>
        </p:nvSpPr>
        <p:spPr>
          <a:xfrm>
            <a:off x="550863" y="2484783"/>
            <a:ext cx="5223772" cy="3608041"/>
          </a:xfrm>
        </p:spPr>
        <p:txBody>
          <a:bodyPr/>
          <a:lstStyle/>
          <a:p>
            <a:r>
              <a:rPr lang="en-CA" dirty="0"/>
              <a:t>Cumulative Actual Returns vs Predicted Return</a:t>
            </a:r>
          </a:p>
          <a:p>
            <a:endParaRPr lang="en-US" dirty="0"/>
          </a:p>
        </p:txBody>
      </p:sp>
      <p:sp>
        <p:nvSpPr>
          <p:cNvPr id="4" name="Date Placeholder 3">
            <a:extLst>
              <a:ext uri="{FF2B5EF4-FFF2-40B4-BE49-F238E27FC236}">
                <a16:creationId xmlns:a16="http://schemas.microsoft.com/office/drawing/2014/main" id="{392AC37C-FF66-0429-9A4C-FAD35862C75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4B427CD0-4195-6948-DFAB-2B82C36A961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18135FE-05E8-BFF3-C97D-0840059B3668}"/>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8" name="TextBox 7">
            <a:extLst>
              <a:ext uri="{FF2B5EF4-FFF2-40B4-BE49-F238E27FC236}">
                <a16:creationId xmlns:a16="http://schemas.microsoft.com/office/drawing/2014/main" id="{239BE5E7-9217-3FA1-69ED-21659EDC2DE6}"/>
              </a:ext>
            </a:extLst>
          </p:cNvPr>
          <p:cNvSpPr txBox="1"/>
          <p:nvPr/>
        </p:nvSpPr>
        <p:spPr>
          <a:xfrm>
            <a:off x="7536276" y="2484783"/>
            <a:ext cx="4104861" cy="1015663"/>
          </a:xfrm>
          <a:prstGeom prst="rect">
            <a:avLst/>
          </a:prstGeom>
          <a:noFill/>
        </p:spPr>
        <p:txBody>
          <a:bodyPr wrap="square" rtlCol="0">
            <a:spAutoFit/>
          </a:bodyPr>
          <a:lstStyle/>
          <a:p>
            <a:r>
              <a:rPr lang="en-CA" sz="2000" dirty="0"/>
              <a:t>Classification Report :</a:t>
            </a:r>
          </a:p>
          <a:p>
            <a:pPr marL="285750" indent="-285750">
              <a:buFont typeface="Arial" panose="020B0604020202020204" pitchFamily="34" charset="0"/>
              <a:buChar char="•"/>
            </a:pPr>
            <a:r>
              <a:rPr lang="en-CA" sz="2000" dirty="0">
                <a:latin typeface="Arial" panose="020B0604020202020204" pitchFamily="34" charset="0"/>
                <a:cs typeface="Arial" panose="020B0604020202020204" pitchFamily="34" charset="0"/>
              </a:rPr>
              <a:t>1: Positive actual return </a:t>
            </a:r>
          </a:p>
          <a:p>
            <a:pPr marL="285750" indent="-285750">
              <a:buFont typeface="Arial" panose="020B0604020202020204" pitchFamily="34" charset="0"/>
              <a:buChar char="•"/>
            </a:pPr>
            <a:r>
              <a:rPr lang="en-CA" sz="2000" dirty="0">
                <a:latin typeface="Arial" panose="020B0604020202020204" pitchFamily="34" charset="0"/>
                <a:cs typeface="Arial" panose="020B0604020202020204" pitchFamily="34" charset="0"/>
              </a:rPr>
              <a:t>-1: Negative actual return</a:t>
            </a:r>
            <a:endParaRPr lang="en-CA" sz="2000" dirty="0"/>
          </a:p>
        </p:txBody>
      </p:sp>
      <p:pic>
        <p:nvPicPr>
          <p:cNvPr id="10" name="Picture 9" descr="Chart, line chart&#10;&#10;Description automatically generated">
            <a:extLst>
              <a:ext uri="{FF2B5EF4-FFF2-40B4-BE49-F238E27FC236}">
                <a16:creationId xmlns:a16="http://schemas.microsoft.com/office/drawing/2014/main" id="{DED01643-3BDC-D9D0-5662-C6DEAAD589BF}"/>
              </a:ext>
            </a:extLst>
          </p:cNvPr>
          <p:cNvPicPr>
            <a:picLocks noChangeAspect="1"/>
          </p:cNvPicPr>
          <p:nvPr/>
        </p:nvPicPr>
        <p:blipFill>
          <a:blip r:embed="rId2"/>
          <a:stretch>
            <a:fillRect/>
          </a:stretch>
        </p:blipFill>
        <p:spPr>
          <a:xfrm>
            <a:off x="550862" y="2984410"/>
            <a:ext cx="6087166" cy="2608785"/>
          </a:xfrm>
          <a:prstGeom prst="rect">
            <a:avLst/>
          </a:prstGeom>
        </p:spPr>
      </p:pic>
      <p:pic>
        <p:nvPicPr>
          <p:cNvPr id="12" name="Picture 11" descr="Table&#10;&#10;Description automatically generated">
            <a:extLst>
              <a:ext uri="{FF2B5EF4-FFF2-40B4-BE49-F238E27FC236}">
                <a16:creationId xmlns:a16="http://schemas.microsoft.com/office/drawing/2014/main" id="{FE5E91A6-9305-424A-E21F-EB93A561D953}"/>
              </a:ext>
            </a:extLst>
          </p:cNvPr>
          <p:cNvPicPr>
            <a:picLocks noChangeAspect="1"/>
          </p:cNvPicPr>
          <p:nvPr/>
        </p:nvPicPr>
        <p:blipFill>
          <a:blip r:embed="rId3"/>
          <a:stretch>
            <a:fillRect/>
          </a:stretch>
        </p:blipFill>
        <p:spPr>
          <a:xfrm>
            <a:off x="7472915" y="3788441"/>
            <a:ext cx="4046440" cy="1389598"/>
          </a:xfrm>
          <a:prstGeom prst="rect">
            <a:avLst/>
          </a:prstGeom>
        </p:spPr>
      </p:pic>
    </p:spTree>
    <p:extLst>
      <p:ext uri="{BB962C8B-B14F-4D97-AF65-F5344CB8AC3E}">
        <p14:creationId xmlns:p14="http://schemas.microsoft.com/office/powerpoint/2010/main" val="399677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7A485-F213-A823-C43E-037411C2C62B}"/>
              </a:ext>
            </a:extLst>
          </p:cNvPr>
          <p:cNvSpPr>
            <a:spLocks noGrp="1"/>
          </p:cNvSpPr>
          <p:nvPr>
            <p:ph type="title"/>
          </p:nvPr>
        </p:nvSpPr>
        <p:spPr>
          <a:xfrm>
            <a:off x="550864" y="549275"/>
            <a:ext cx="3565524" cy="1997855"/>
          </a:xfrm>
        </p:spPr>
        <p:txBody>
          <a:bodyPr wrap="square" anchor="b">
            <a:normAutofit/>
          </a:bodyPr>
          <a:lstStyle/>
          <a:p>
            <a:r>
              <a:rPr lang="en-US" sz="3700"/>
              <a:t>Dogecoin: Neural Network for trading type</a:t>
            </a:r>
          </a:p>
        </p:txBody>
      </p:sp>
      <p:grpSp>
        <p:nvGrpSpPr>
          <p:cNvPr id="17" name="Group 1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ADC1B49A-DFF0-C677-C133-26DE049203AC}"/>
              </a:ext>
            </a:extLst>
          </p:cNvPr>
          <p:cNvSpPr>
            <a:spLocks noGrp="1"/>
          </p:cNvSpPr>
          <p:nvPr>
            <p:ph idx="1"/>
          </p:nvPr>
        </p:nvSpPr>
        <p:spPr>
          <a:xfrm>
            <a:off x="550863" y="2677306"/>
            <a:ext cx="3565525" cy="3415519"/>
          </a:xfrm>
        </p:spPr>
        <p:txBody>
          <a:bodyPr anchor="t">
            <a:normAutofit/>
          </a:bodyPr>
          <a:lstStyle/>
          <a:p>
            <a:r>
              <a:rPr lang="en-US" sz="1600" dirty="0"/>
              <a:t>Tested the model's accuracy and loss using 120 running epochs. </a:t>
            </a:r>
          </a:p>
          <a:p>
            <a:r>
              <a:rPr lang="en-US" sz="1600" dirty="0"/>
              <a:t>8-year data from 2014 to 2022 are utilized</a:t>
            </a:r>
          </a:p>
          <a:p>
            <a:r>
              <a:rPr lang="en-US" sz="1600" dirty="0"/>
              <a:t>makes forecast trading type decisions, including buy, sell, and hold.</a:t>
            </a:r>
          </a:p>
        </p:txBody>
      </p:sp>
      <p:pic>
        <p:nvPicPr>
          <p:cNvPr id="8" name="Content Placeholder 7" descr="Table&#10;&#10;Description automatically generated">
            <a:extLst>
              <a:ext uri="{FF2B5EF4-FFF2-40B4-BE49-F238E27FC236}">
                <a16:creationId xmlns:a16="http://schemas.microsoft.com/office/drawing/2014/main" id="{15F7846B-C766-0E8F-8DDF-80421E1C9114}"/>
              </a:ext>
            </a:extLst>
          </p:cNvPr>
          <p:cNvPicPr>
            <a:picLocks noChangeAspect="1"/>
          </p:cNvPicPr>
          <p:nvPr/>
        </p:nvPicPr>
        <p:blipFill>
          <a:blip r:embed="rId2"/>
          <a:stretch>
            <a:fillRect/>
          </a:stretch>
        </p:blipFill>
        <p:spPr>
          <a:xfrm>
            <a:off x="4667251" y="2241387"/>
            <a:ext cx="7090237" cy="4342769"/>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4EE6A84A-DF8B-D5D3-A8E7-CA53A19F6A78}"/>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D0E046B8-7EEC-2474-8335-A52EB132FC30}"/>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E21B2D0-F53D-08CD-E2D9-2E5409C2F960}"/>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11</a:t>
            </a:fld>
            <a:endParaRPr lang="en-US"/>
          </a:p>
        </p:txBody>
      </p:sp>
    </p:spTree>
    <p:extLst>
      <p:ext uri="{BB962C8B-B14F-4D97-AF65-F5344CB8AC3E}">
        <p14:creationId xmlns:p14="http://schemas.microsoft.com/office/powerpoint/2010/main" val="100158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5C74C-F752-F8AA-4CA3-AA5041672EAC}"/>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r>
              <a:rPr lang="en-US"/>
              <a:t>Dogecoin: Bollinger Bands Indicator</a:t>
            </a:r>
            <a:endParaRPr lang="en-US" dirty="0"/>
          </a:p>
        </p:txBody>
      </p:sp>
      <p:grpSp>
        <p:nvGrpSpPr>
          <p:cNvPr id="17" name="Group 16">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8"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descr="Chart, line chart&#10;&#10;Description automatically generated">
            <a:extLst>
              <a:ext uri="{FF2B5EF4-FFF2-40B4-BE49-F238E27FC236}">
                <a16:creationId xmlns:a16="http://schemas.microsoft.com/office/drawing/2014/main" id="{49C6E376-837F-F69B-CA97-70A588FB0918}"/>
              </a:ext>
            </a:extLst>
          </p:cNvPr>
          <p:cNvPicPr>
            <a:picLocks noGrp="1" noChangeAspect="1"/>
          </p:cNvPicPr>
          <p:nvPr>
            <p:ph idx="1"/>
          </p:nvPr>
        </p:nvPicPr>
        <p:blipFill>
          <a:blip r:embed="rId2"/>
          <a:stretch>
            <a:fillRect/>
          </a:stretch>
        </p:blipFill>
        <p:spPr>
          <a:xfrm>
            <a:off x="550863" y="2162288"/>
            <a:ext cx="8532134" cy="3412852"/>
          </a:xfrm>
          <a:custGeom>
            <a:avLst/>
            <a:gdLst/>
            <a:ahLst/>
            <a:cxnLst/>
            <a:rect l="l" t="t" r="r" b="b"/>
            <a:pathLst>
              <a:path w="5773738" h="3779838">
                <a:moveTo>
                  <a:pt x="0" y="0"/>
                </a:moveTo>
                <a:lnTo>
                  <a:pt x="5773738" y="0"/>
                </a:lnTo>
                <a:lnTo>
                  <a:pt x="5773738" y="3779838"/>
                </a:lnTo>
                <a:lnTo>
                  <a:pt x="0" y="3779838"/>
                </a:lnTo>
                <a:close/>
              </a:path>
            </a:pathLst>
          </a:custGeom>
        </p:spPr>
      </p:pic>
      <p:sp>
        <p:nvSpPr>
          <p:cNvPr id="10" name="TextBox 9">
            <a:extLst>
              <a:ext uri="{FF2B5EF4-FFF2-40B4-BE49-F238E27FC236}">
                <a16:creationId xmlns:a16="http://schemas.microsoft.com/office/drawing/2014/main" id="{DCD6B044-73F8-C3AE-7D49-2DBEED66F27B}"/>
              </a:ext>
            </a:extLst>
          </p:cNvPr>
          <p:cNvSpPr txBox="1"/>
          <p:nvPr/>
        </p:nvSpPr>
        <p:spPr>
          <a:xfrm>
            <a:off x="9170251" y="2162288"/>
            <a:ext cx="2887637" cy="4498812"/>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Orange: Upper and Lower Bands</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Grey: Closed Price</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Blue: Middle Band</a:t>
            </a:r>
          </a:p>
        </p:txBody>
      </p:sp>
      <p:sp>
        <p:nvSpPr>
          <p:cNvPr id="4" name="Date Placeholder 3">
            <a:extLst>
              <a:ext uri="{FF2B5EF4-FFF2-40B4-BE49-F238E27FC236}">
                <a16:creationId xmlns:a16="http://schemas.microsoft.com/office/drawing/2014/main" id="{81C46B1B-AE6C-4DB8-3E84-C2E4E84B097A}"/>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E7A01362-27BD-0AC6-FE40-9522EC6162B4}"/>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79B34D14-52EC-C478-C9CA-AAB10100890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87232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994B-D998-A2EC-5AE5-E4AD91588C21}"/>
              </a:ext>
            </a:extLst>
          </p:cNvPr>
          <p:cNvSpPr>
            <a:spLocks noGrp="1"/>
          </p:cNvSpPr>
          <p:nvPr>
            <p:ph type="title"/>
          </p:nvPr>
        </p:nvSpPr>
        <p:spPr/>
        <p:txBody>
          <a:bodyPr/>
          <a:lstStyle/>
          <a:p>
            <a:r>
              <a:rPr lang="en-US"/>
              <a:t>Dogecoin</a:t>
            </a:r>
            <a:r>
              <a:rPr lang="en-US" dirty="0"/>
              <a:t>: SMA 20 Days vs 100 Days</a:t>
            </a:r>
          </a:p>
        </p:txBody>
      </p:sp>
      <p:sp>
        <p:nvSpPr>
          <p:cNvPr id="3" name="Content Placeholder 2">
            <a:extLst>
              <a:ext uri="{FF2B5EF4-FFF2-40B4-BE49-F238E27FC236}">
                <a16:creationId xmlns:a16="http://schemas.microsoft.com/office/drawing/2014/main" id="{C39C7D94-9923-11B4-DCC1-13E6978DCC83}"/>
              </a:ext>
            </a:extLst>
          </p:cNvPr>
          <p:cNvSpPr>
            <a:spLocks noGrp="1"/>
          </p:cNvSpPr>
          <p:nvPr>
            <p:ph idx="1"/>
          </p:nvPr>
        </p:nvSpPr>
        <p:spPr/>
        <p:txBody>
          <a:bodyPr/>
          <a:lstStyle/>
          <a:p>
            <a:r>
              <a:rPr lang="en-US" dirty="0"/>
              <a:t>Grey: Closed Price</a:t>
            </a:r>
          </a:p>
          <a:p>
            <a:r>
              <a:rPr lang="en-US" dirty="0"/>
              <a:t>Green: SMA 20 Days</a:t>
            </a:r>
          </a:p>
          <a:p>
            <a:r>
              <a:rPr lang="en-US" dirty="0"/>
              <a:t>Pink: SMA 100 Days</a:t>
            </a:r>
          </a:p>
          <a:p>
            <a:endParaRPr lang="en-US" dirty="0"/>
          </a:p>
        </p:txBody>
      </p:sp>
      <p:sp>
        <p:nvSpPr>
          <p:cNvPr id="4" name="Date Placeholder 3">
            <a:extLst>
              <a:ext uri="{FF2B5EF4-FFF2-40B4-BE49-F238E27FC236}">
                <a16:creationId xmlns:a16="http://schemas.microsoft.com/office/drawing/2014/main" id="{323986BE-A4F7-BE3E-CB35-8AE44C28E5C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D1DF123-3E18-A64B-3967-4349400F4C5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C5CC70-4993-005D-C3E3-EC9732B583CF}"/>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8" name="Picture 7" descr="Chart, line chart&#10;&#10;Description automatically generated">
            <a:extLst>
              <a:ext uri="{FF2B5EF4-FFF2-40B4-BE49-F238E27FC236}">
                <a16:creationId xmlns:a16="http://schemas.microsoft.com/office/drawing/2014/main" id="{A43532DF-27D9-9D50-79EC-8A5D9C5FB8B4}"/>
              </a:ext>
            </a:extLst>
          </p:cNvPr>
          <p:cNvPicPr>
            <a:picLocks noChangeAspect="1"/>
          </p:cNvPicPr>
          <p:nvPr/>
        </p:nvPicPr>
        <p:blipFill>
          <a:blip r:embed="rId2"/>
          <a:stretch>
            <a:fillRect/>
          </a:stretch>
        </p:blipFill>
        <p:spPr>
          <a:xfrm>
            <a:off x="3657600" y="2295663"/>
            <a:ext cx="7772400" cy="3108960"/>
          </a:xfrm>
          <a:prstGeom prst="rect">
            <a:avLst/>
          </a:prstGeom>
        </p:spPr>
      </p:pic>
    </p:spTree>
    <p:extLst>
      <p:ext uri="{BB962C8B-B14F-4D97-AF65-F5344CB8AC3E}">
        <p14:creationId xmlns:p14="http://schemas.microsoft.com/office/powerpoint/2010/main" val="284195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Questions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354169"/>
            <a:ext cx="11168912" cy="920839"/>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Project Proposal</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7" name="TextBox 6">
            <a:extLst>
              <a:ext uri="{FF2B5EF4-FFF2-40B4-BE49-F238E27FC236}">
                <a16:creationId xmlns:a16="http://schemas.microsoft.com/office/drawing/2014/main" id="{1AAA1EBB-70BD-0838-EAF0-E11C7FF42345}"/>
              </a:ext>
            </a:extLst>
          </p:cNvPr>
          <p:cNvSpPr txBox="1"/>
          <p:nvPr/>
        </p:nvSpPr>
        <p:spPr>
          <a:xfrm>
            <a:off x="521614" y="1275008"/>
            <a:ext cx="11301192" cy="4801314"/>
          </a:xfrm>
          <a:prstGeom prst="rect">
            <a:avLst/>
          </a:prstGeom>
          <a:noFill/>
        </p:spPr>
        <p:txBody>
          <a:bodyPr wrap="square" rtlCol="0">
            <a:spAutoFit/>
          </a:bodyPr>
          <a:lstStyle/>
          <a:p>
            <a:r>
              <a:rPr lang="en-US" b="0" i="0" dirty="0">
                <a:effectLst/>
                <a:latin typeface="Arial" panose="020B0604020202020204" pitchFamily="34" charset="0"/>
              </a:rPr>
              <a:t>Scope: For this project, our group has decided to develop a Cryptocurrency Advisory</a:t>
            </a:r>
            <a:br>
              <a:rPr lang="en-US" dirty="0"/>
            </a:br>
            <a:r>
              <a:rPr lang="en-US" b="0" i="0" dirty="0">
                <a:effectLst/>
                <a:latin typeface="Arial" panose="020B0604020202020204" pitchFamily="34" charset="0"/>
              </a:rPr>
              <a:t>Bot, which will use machine learning technology models such as:</a:t>
            </a:r>
          </a:p>
          <a:p>
            <a:pPr marL="742950" lvl="1" indent="-285750">
              <a:buFont typeface="Arial" panose="020B0604020202020204" pitchFamily="34" charset="0"/>
              <a:buChar char="•"/>
            </a:pPr>
            <a:r>
              <a:rPr lang="en-US" b="0" i="0" dirty="0">
                <a:effectLst/>
                <a:latin typeface="Arial" panose="020B0604020202020204" pitchFamily="34" charset="0"/>
              </a:rPr>
              <a:t>Neural Network</a:t>
            </a:r>
          </a:p>
          <a:p>
            <a:pPr lvl="2"/>
            <a:r>
              <a:rPr lang="en-US" b="0" i="0" dirty="0">
                <a:effectLst/>
                <a:latin typeface="Arial" panose="020B0604020202020204" pitchFamily="34" charset="0"/>
              </a:rPr>
              <a:t>We have chosen neural networks as we believe</a:t>
            </a:r>
          </a:p>
          <a:p>
            <a:pPr marL="1200150" lvl="2" indent="-285750">
              <a:buFont typeface="Arial" panose="020B0604020202020204" pitchFamily="34" charset="0"/>
              <a:buChar char="•"/>
            </a:pPr>
            <a:r>
              <a:rPr lang="en-US" b="0" i="0" dirty="0">
                <a:effectLst/>
                <a:latin typeface="Arial" panose="020B0604020202020204" pitchFamily="34" charset="0"/>
              </a:rPr>
              <a:t>it has higher capacity and output</a:t>
            </a:r>
            <a:endParaRPr lang="en-US" dirty="0">
              <a:latin typeface="Arial" panose="020B0604020202020204" pitchFamily="34" charset="0"/>
            </a:endParaRPr>
          </a:p>
          <a:p>
            <a:pPr marL="1200150" lvl="2" indent="-285750">
              <a:buFont typeface="Arial" panose="020B0604020202020204" pitchFamily="34" charset="0"/>
              <a:buChar char="•"/>
            </a:pPr>
            <a:r>
              <a:rPr lang="en-US" b="0" i="0" dirty="0">
                <a:effectLst/>
                <a:latin typeface="Arial" panose="020B0604020202020204" pitchFamily="34" charset="0"/>
              </a:rPr>
              <a:t>they are versatile</a:t>
            </a:r>
          </a:p>
          <a:p>
            <a:pPr marL="1200150" lvl="2" indent="-285750">
              <a:buFont typeface="Arial" panose="020B0604020202020204" pitchFamily="34" charset="0"/>
              <a:buChar char="•"/>
            </a:pPr>
            <a:r>
              <a:rPr lang="en-US" b="0" i="0" dirty="0">
                <a:effectLst/>
                <a:latin typeface="Arial" panose="020B0604020202020204" pitchFamily="34" charset="0"/>
              </a:rPr>
              <a:t>it can improve accuracy though multiple training and testing</a:t>
            </a:r>
            <a:br>
              <a:rPr lang="en-US" dirty="0"/>
            </a:br>
            <a:r>
              <a:rPr lang="en-US" b="0" i="0" dirty="0">
                <a:effectLst/>
                <a:latin typeface="Arial" panose="020B0604020202020204" pitchFamily="34" charset="0"/>
              </a:rPr>
              <a:t>process.</a:t>
            </a:r>
          </a:p>
          <a:p>
            <a:pPr marL="1200150" lvl="2" indent="-285750">
              <a:buFont typeface="Arial" panose="020B0604020202020204" pitchFamily="34" charset="0"/>
              <a:buChar char="•"/>
            </a:pPr>
            <a:r>
              <a:rPr lang="en-US" b="0" i="0" dirty="0">
                <a:effectLst/>
                <a:latin typeface="Arial" panose="020B0604020202020204" pitchFamily="34" charset="0"/>
              </a:rPr>
              <a:t>detect complex nonlinear relationships between dependent and </a:t>
            </a:r>
            <a:br>
              <a:rPr lang="en-US" dirty="0"/>
            </a:br>
            <a:r>
              <a:rPr lang="en-US" b="0" i="0" dirty="0">
                <a:effectLst/>
                <a:latin typeface="Arial" panose="020B0604020202020204" pitchFamily="34" charset="0"/>
              </a:rPr>
              <a:t>independent variables, ability to detect all possible interactions </a:t>
            </a:r>
            <a:br>
              <a:rPr lang="en-US" dirty="0"/>
            </a:br>
            <a:r>
              <a:rPr lang="en-US" b="0" i="0" dirty="0">
                <a:effectLst/>
                <a:latin typeface="Arial" panose="020B0604020202020204" pitchFamily="34" charset="0"/>
              </a:rPr>
              <a:t>between predictor variables, and the availability of multiple </a:t>
            </a:r>
            <a:br>
              <a:rPr lang="en-US" dirty="0"/>
            </a:br>
            <a:r>
              <a:rPr lang="en-US" b="0" i="0" dirty="0">
                <a:effectLst/>
                <a:latin typeface="Arial" panose="020B0604020202020204" pitchFamily="34" charset="0"/>
              </a:rPr>
              <a:t>training</a:t>
            </a:r>
          </a:p>
          <a:p>
            <a:pPr lvl="2"/>
            <a:endParaRPr lang="en-US" b="0" i="0" dirty="0">
              <a:effectLst/>
              <a:latin typeface="Arial" panose="020B0604020202020204" pitchFamily="34" charset="0"/>
            </a:endParaRPr>
          </a:p>
          <a:p>
            <a:pPr lvl="2"/>
            <a:r>
              <a:rPr lang="en-US" b="0" i="0" dirty="0">
                <a:effectLst/>
                <a:latin typeface="Arial" panose="020B0604020202020204" pitchFamily="34" charset="0"/>
              </a:rPr>
              <a:t>This advisory bot will indicate the following signals:</a:t>
            </a:r>
          </a:p>
          <a:p>
            <a:pPr marL="1200150" lvl="2" indent="-285750">
              <a:buFont typeface="Arial" panose="020B0604020202020204" pitchFamily="34" charset="0"/>
              <a:buChar char="•"/>
            </a:pPr>
            <a:r>
              <a:rPr lang="en-US" b="0" i="0" dirty="0">
                <a:effectLst/>
                <a:latin typeface="Arial" panose="020B0604020202020204" pitchFamily="34" charset="0"/>
              </a:rPr>
              <a:t>Buy,</a:t>
            </a:r>
          </a:p>
          <a:p>
            <a:pPr marL="1200150" lvl="2" indent="-285750">
              <a:buFont typeface="Arial" panose="020B0604020202020204" pitchFamily="34" charset="0"/>
              <a:buChar char="•"/>
            </a:pPr>
            <a:r>
              <a:rPr lang="en-US" b="0" i="0" dirty="0">
                <a:effectLst/>
                <a:latin typeface="Arial" panose="020B0604020202020204" pitchFamily="34" charset="0"/>
              </a:rPr>
              <a:t>Sell</a:t>
            </a:r>
          </a:p>
          <a:p>
            <a:pPr marL="1200150" lvl="2" indent="-285750">
              <a:buFont typeface="Arial" panose="020B0604020202020204" pitchFamily="34" charset="0"/>
              <a:buChar char="•"/>
            </a:pPr>
            <a:r>
              <a:rPr lang="en-US" b="0" i="0" dirty="0">
                <a:effectLst/>
                <a:latin typeface="Arial" panose="020B0604020202020204" pitchFamily="34" charset="0"/>
              </a:rPr>
              <a:t>Hold</a:t>
            </a:r>
            <a:endParaRPr lang="en-US" dirty="0"/>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354169"/>
            <a:ext cx="11168912" cy="920839"/>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Project Proposal</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7" name="TextBox 6">
            <a:extLst>
              <a:ext uri="{FF2B5EF4-FFF2-40B4-BE49-F238E27FC236}">
                <a16:creationId xmlns:a16="http://schemas.microsoft.com/office/drawing/2014/main" id="{1AAA1EBB-70BD-0838-EAF0-E11C7FF42345}"/>
              </a:ext>
            </a:extLst>
          </p:cNvPr>
          <p:cNvSpPr txBox="1"/>
          <p:nvPr/>
        </p:nvSpPr>
        <p:spPr>
          <a:xfrm>
            <a:off x="521614" y="1275008"/>
            <a:ext cx="11301192" cy="4247317"/>
          </a:xfrm>
          <a:prstGeom prst="rect">
            <a:avLst/>
          </a:prstGeom>
          <a:noFill/>
        </p:spPr>
        <p:txBody>
          <a:bodyPr wrap="square" rtlCol="0">
            <a:spAutoFit/>
          </a:bodyPr>
          <a:lstStyle/>
          <a:p>
            <a:pPr marL="742950" lvl="1" indent="-285750">
              <a:buFont typeface="Arial" panose="020B0604020202020204" pitchFamily="34" charset="0"/>
              <a:buChar char="•"/>
            </a:pPr>
            <a:r>
              <a:rPr lang="en-US" b="0" i="0" dirty="0">
                <a:effectLst/>
                <a:latin typeface="Arial" panose="020B0604020202020204" pitchFamily="34" charset="0"/>
              </a:rPr>
              <a:t>Indicators:</a:t>
            </a:r>
          </a:p>
          <a:p>
            <a:pPr marL="1200150" lvl="2" indent="-285750">
              <a:buFont typeface="Arial" panose="020B0604020202020204" pitchFamily="34" charset="0"/>
              <a:buChar char="•"/>
            </a:pPr>
            <a:r>
              <a:rPr lang="en-US" b="0" i="0" dirty="0" err="1">
                <a:effectLst/>
                <a:latin typeface="Arial" panose="020B0604020202020204" pitchFamily="34" charset="0"/>
              </a:rPr>
              <a:t>Finta</a:t>
            </a:r>
            <a:r>
              <a:rPr lang="en-US" b="0" i="0" dirty="0">
                <a:effectLst/>
                <a:latin typeface="Arial" panose="020B0604020202020204" pitchFamily="34" charset="0"/>
              </a:rPr>
              <a:t> python library will be used to generate signals along with usage of SMA.</a:t>
            </a:r>
          </a:p>
          <a:p>
            <a:pPr marL="1200150" lvl="2" indent="-285750">
              <a:buFont typeface="Arial" panose="020B0604020202020204" pitchFamily="34" charset="0"/>
              <a:buChar char="•"/>
            </a:pPr>
            <a:r>
              <a:rPr lang="en-US" b="0" i="0" dirty="0">
                <a:effectLst/>
                <a:latin typeface="Arial" panose="020B0604020202020204" pitchFamily="34" charset="0"/>
              </a:rPr>
              <a:t>Simple Moving day Averages (SMA) (Long and Short)</a:t>
            </a:r>
          </a:p>
          <a:p>
            <a:pPr marL="1657350" lvl="3" indent="-285750">
              <a:buFont typeface="Arial" panose="020B0604020202020204" pitchFamily="34" charset="0"/>
              <a:buChar char="•"/>
            </a:pPr>
            <a:r>
              <a:rPr lang="en-US" b="0" i="0" dirty="0">
                <a:effectLst/>
                <a:latin typeface="Arial" panose="020B0604020202020204" pitchFamily="34" charset="0"/>
              </a:rPr>
              <a:t>SMA is a great option for our indicator as it uses both long and short</a:t>
            </a:r>
            <a:br>
              <a:rPr lang="en-US" dirty="0"/>
            </a:br>
            <a:r>
              <a:rPr lang="en-US" b="0" i="0" dirty="0">
                <a:effectLst/>
                <a:latin typeface="Arial" panose="020B0604020202020204" pitchFamily="34" charset="0"/>
              </a:rPr>
              <a:t>term moving average, which can be very helpful in understanding a</a:t>
            </a:r>
            <a:br>
              <a:rPr lang="en-US" dirty="0"/>
            </a:br>
            <a:r>
              <a:rPr lang="en-US" b="0" i="0" dirty="0">
                <a:effectLst/>
                <a:latin typeface="Arial" panose="020B0604020202020204" pitchFamily="34" charset="0"/>
              </a:rPr>
              <a:t>cryptocurrency trajectory, as well entry and exit. </a:t>
            </a:r>
          </a:p>
          <a:p>
            <a:pPr marL="1200150" lvl="2" indent="-285750">
              <a:buFont typeface="Arial" panose="020B0604020202020204" pitchFamily="34" charset="0"/>
              <a:buChar char="•"/>
            </a:pPr>
            <a:r>
              <a:rPr lang="en-US" b="0" i="0" dirty="0">
                <a:effectLst/>
                <a:latin typeface="Arial" panose="020B0604020202020204" pitchFamily="34" charset="0"/>
              </a:rPr>
              <a:t>Relative Strength Index (RSI)</a:t>
            </a:r>
            <a:endParaRPr lang="en-CA" dirty="0"/>
          </a:p>
          <a:p>
            <a:pPr marL="1200150" lvl="2" indent="-285750">
              <a:buFont typeface="Arial" panose="020B0604020202020204" pitchFamily="34" charset="0"/>
              <a:buChar char="•"/>
            </a:pPr>
            <a:r>
              <a:rPr lang="en-US" b="0" i="0" dirty="0">
                <a:effectLst/>
                <a:latin typeface="Arial" panose="020B0604020202020204" pitchFamily="34" charset="0"/>
              </a:rPr>
              <a:t>Fear and greed index (This is through an API. The F&amp;G index can provide a</a:t>
            </a:r>
            <a:br>
              <a:rPr lang="en-US" dirty="0"/>
            </a:br>
            <a:r>
              <a:rPr lang="en-US" b="0" i="0" dirty="0">
                <a:effectLst/>
                <a:latin typeface="Arial" panose="020B0604020202020204" pitchFamily="34" charset="0"/>
              </a:rPr>
              <a:t>better visualization on human/market emotions. When paired with SMA, we</a:t>
            </a:r>
            <a:br>
              <a:rPr lang="en-US" dirty="0"/>
            </a:br>
            <a:r>
              <a:rPr lang="en-US" b="0" i="0" dirty="0">
                <a:effectLst/>
                <a:latin typeface="Arial" panose="020B0604020202020204" pitchFamily="34" charset="0"/>
              </a:rPr>
              <a:t>can get much better understanding when to sell, buy or hold. )</a:t>
            </a:r>
          </a:p>
          <a:p>
            <a:pPr marL="1200150" lvl="2" indent="-285750">
              <a:buFont typeface="Arial" panose="020B0604020202020204" pitchFamily="34" charset="0"/>
              <a:buChar char="•"/>
            </a:pPr>
            <a:r>
              <a:rPr lang="en-US" b="0" i="0" dirty="0">
                <a:effectLst/>
                <a:latin typeface="Arial" panose="020B0604020202020204" pitchFamily="34" charset="0"/>
              </a:rPr>
              <a:t>Neural Networks-Deep Learning (for back testing)</a:t>
            </a:r>
          </a:p>
          <a:p>
            <a:pPr marL="1200150" lvl="2" indent="-285750">
              <a:buFont typeface="Arial" panose="020B0604020202020204" pitchFamily="34" charset="0"/>
              <a:buChar char="•"/>
            </a:pPr>
            <a:r>
              <a:rPr lang="en-US" b="0" i="0" dirty="0">
                <a:effectLst/>
                <a:latin typeface="Arial" panose="020B0604020202020204" pitchFamily="34" charset="0"/>
              </a:rPr>
              <a:t>Bollinger Bands </a:t>
            </a:r>
          </a:p>
          <a:p>
            <a:pPr marL="1657350" lvl="3" indent="-285750">
              <a:buFont typeface="Arial" panose="020B0604020202020204" pitchFamily="34" charset="0"/>
              <a:buChar char="•"/>
            </a:pPr>
            <a:r>
              <a:rPr lang="en-US" b="0" i="0" dirty="0">
                <a:effectLst/>
                <a:latin typeface="Arial" panose="020B0604020202020204" pitchFamily="34" charset="0"/>
              </a:rPr>
              <a:t>It helps determine whether prices are high or low on a relative basis.</a:t>
            </a:r>
            <a:br>
              <a:rPr lang="en-US" dirty="0"/>
            </a:br>
            <a:r>
              <a:rPr lang="en-US" b="0" i="0" dirty="0">
                <a:effectLst/>
                <a:latin typeface="Arial" panose="020B0604020202020204" pitchFamily="34" charset="0"/>
              </a:rPr>
              <a:t>Bollinger Bands are separated into 2 bands, upper and lower bands</a:t>
            </a:r>
            <a:br>
              <a:rPr lang="en-US" dirty="0"/>
            </a:br>
            <a:r>
              <a:rPr lang="en-US" b="0" i="0" dirty="0">
                <a:effectLst/>
                <a:latin typeface="Arial" panose="020B0604020202020204" pitchFamily="34" charset="0"/>
              </a:rPr>
              <a:t>with SMA being utilized together. </a:t>
            </a:r>
          </a:p>
        </p:txBody>
      </p:sp>
    </p:spTree>
    <p:extLst>
      <p:ext uri="{BB962C8B-B14F-4D97-AF65-F5344CB8AC3E}">
        <p14:creationId xmlns:p14="http://schemas.microsoft.com/office/powerpoint/2010/main" val="230169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5545138" cy="57756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scene3d>
              <a:camera prst="orthographicFront"/>
              <a:lightRig rig="soft" dir="t">
                <a:rot lat="0" lon="0" rev="15600000"/>
              </a:lightRig>
            </a:scene3d>
            <a:sp3d extrusionH="57150" prstMaterial="softEdge">
              <a:bevelT w="25400" h="38100"/>
            </a:sp3d>
          </a:bodyPr>
          <a:lstStyle/>
          <a:p>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Litecoin Trading Bot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3" name="Content Placeholder 2">
            <a:extLst>
              <a:ext uri="{FF2B5EF4-FFF2-40B4-BE49-F238E27FC236}">
                <a16:creationId xmlns:a16="http://schemas.microsoft.com/office/drawing/2014/main" id="{123D3499-BB32-D428-78CE-5D20E7FDDFA1}"/>
              </a:ext>
            </a:extLst>
          </p:cNvPr>
          <p:cNvSpPr>
            <a:spLocks noGrp="1"/>
          </p:cNvSpPr>
          <p:nvPr>
            <p:ph idx="1"/>
          </p:nvPr>
        </p:nvSpPr>
        <p:spPr>
          <a:xfrm>
            <a:off x="550863" y="2113199"/>
            <a:ext cx="4759368" cy="3222199"/>
          </a:xfrm>
        </p:spPr>
        <p:txBody>
          <a:bodyPr/>
          <a:lstStyle/>
          <a:p>
            <a:r>
              <a:rPr lang="en-CA" b="0" i="0" dirty="0">
                <a:solidFill>
                  <a:schemeClr val="tx1"/>
                </a:solidFill>
                <a:effectLst/>
                <a:latin typeface="Arial" panose="020B0604020202020204" pitchFamily="34" charset="0"/>
                <a:cs typeface="Arial" panose="020B0604020202020204" pitchFamily="34" charset="0"/>
              </a:rPr>
              <a:t>Litecoin ranks in the Top 15 largest cryptocurrencies in terms of market capitalization</a:t>
            </a:r>
          </a:p>
          <a:p>
            <a:r>
              <a:rPr lang="en-CA" dirty="0">
                <a:solidFill>
                  <a:schemeClr val="tx1"/>
                </a:solidFill>
                <a:latin typeface="Arial" panose="020B0604020202020204" pitchFamily="34" charset="0"/>
                <a:cs typeface="Arial" panose="020B0604020202020204" pitchFamily="34" charset="0"/>
              </a:rPr>
              <a:t>D</a:t>
            </a:r>
            <a:r>
              <a:rPr lang="en-CA" b="0" i="0" dirty="0">
                <a:solidFill>
                  <a:schemeClr val="tx1"/>
                </a:solidFill>
                <a:effectLst/>
                <a:latin typeface="Arial" panose="020B0604020202020204" pitchFamily="34" charset="0"/>
                <a:cs typeface="Arial" panose="020B0604020202020204" pitchFamily="34" charset="0"/>
              </a:rPr>
              <a:t>esigned to produce four times as many blocks as Bitcoin</a:t>
            </a:r>
          </a:p>
          <a:p>
            <a:r>
              <a:rPr lang="en-CA" dirty="0">
                <a:solidFill>
                  <a:schemeClr val="tx1"/>
                </a:solidFill>
                <a:latin typeface="Arial" panose="020B0604020202020204" pitchFamily="34" charset="0"/>
                <a:cs typeface="Arial" panose="020B0604020202020204" pitchFamily="34" charset="0"/>
              </a:rPr>
              <a:t>Data from Yahoo Finance API</a:t>
            </a:r>
          </a:p>
        </p:txBody>
      </p:sp>
      <p:pic>
        <p:nvPicPr>
          <p:cNvPr id="1026" name="Picture 2" descr="CMC Markets">
            <a:extLst>
              <a:ext uri="{FF2B5EF4-FFF2-40B4-BE49-F238E27FC236}">
                <a16:creationId xmlns:a16="http://schemas.microsoft.com/office/drawing/2014/main" id="{A249C906-D677-CBF2-586A-E11C34962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774" y="1585519"/>
            <a:ext cx="6180566" cy="412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15971" y="402249"/>
            <a:ext cx="10161879" cy="56932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lstStyle/>
          <a:p>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Litecoin: Adaptive Boosting Machine Learning</a:t>
            </a:r>
            <a:endParaRPr lang="en-US" sz="3600" b="1" dirty="0">
              <a:ln w="9525">
                <a:solidFill>
                  <a:schemeClr val="bg1"/>
                </a:solidFill>
                <a:prstDash val="solid"/>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10" name="Picture 9">
            <a:extLst>
              <a:ext uri="{FF2B5EF4-FFF2-40B4-BE49-F238E27FC236}">
                <a16:creationId xmlns:a16="http://schemas.microsoft.com/office/drawing/2014/main" id="{1D5C7B89-895C-8FD8-7608-ED76326D711E}"/>
              </a:ext>
            </a:extLst>
          </p:cNvPr>
          <p:cNvPicPr>
            <a:picLocks noChangeAspect="1"/>
          </p:cNvPicPr>
          <p:nvPr/>
        </p:nvPicPr>
        <p:blipFill>
          <a:blip r:embed="rId2"/>
          <a:stretch>
            <a:fillRect/>
          </a:stretch>
        </p:blipFill>
        <p:spPr>
          <a:xfrm>
            <a:off x="315972" y="2310643"/>
            <a:ext cx="6495890" cy="2857500"/>
          </a:xfrm>
          <a:prstGeom prst="rect">
            <a:avLst/>
          </a:prstGeom>
        </p:spPr>
      </p:pic>
      <p:sp>
        <p:nvSpPr>
          <p:cNvPr id="12" name="TextBox 11">
            <a:extLst>
              <a:ext uri="{FF2B5EF4-FFF2-40B4-BE49-F238E27FC236}">
                <a16:creationId xmlns:a16="http://schemas.microsoft.com/office/drawing/2014/main" id="{B1F01F6B-43D0-B454-D1F9-8E738C538BFD}"/>
              </a:ext>
            </a:extLst>
          </p:cNvPr>
          <p:cNvSpPr txBox="1"/>
          <p:nvPr/>
        </p:nvSpPr>
        <p:spPr>
          <a:xfrm>
            <a:off x="366132" y="1643193"/>
            <a:ext cx="4596836" cy="369332"/>
          </a:xfrm>
          <a:prstGeom prst="rect">
            <a:avLst/>
          </a:prstGeom>
          <a:noFill/>
        </p:spPr>
        <p:txBody>
          <a:bodyPr wrap="none" rtlCol="0">
            <a:spAutoFit/>
          </a:bodyPr>
          <a:lstStyle/>
          <a:p>
            <a:r>
              <a:rPr lang="en-CA" dirty="0"/>
              <a:t>Cumulative Actual Returns vs Predicted Return</a:t>
            </a:r>
          </a:p>
        </p:txBody>
      </p:sp>
      <p:pic>
        <p:nvPicPr>
          <p:cNvPr id="14" name="Picture 13">
            <a:extLst>
              <a:ext uri="{FF2B5EF4-FFF2-40B4-BE49-F238E27FC236}">
                <a16:creationId xmlns:a16="http://schemas.microsoft.com/office/drawing/2014/main" id="{CA467D45-C6F4-992B-309B-6DD9DED90EAF}"/>
              </a:ext>
            </a:extLst>
          </p:cNvPr>
          <p:cNvPicPr>
            <a:picLocks noChangeAspect="1"/>
          </p:cNvPicPr>
          <p:nvPr/>
        </p:nvPicPr>
        <p:blipFill>
          <a:blip r:embed="rId3"/>
          <a:stretch>
            <a:fillRect/>
          </a:stretch>
        </p:blipFill>
        <p:spPr>
          <a:xfrm>
            <a:off x="7229034" y="3215485"/>
            <a:ext cx="4759379" cy="1836382"/>
          </a:xfrm>
          <a:prstGeom prst="rect">
            <a:avLst/>
          </a:prstGeom>
        </p:spPr>
      </p:pic>
      <p:sp>
        <p:nvSpPr>
          <p:cNvPr id="15" name="TextBox 14">
            <a:extLst>
              <a:ext uri="{FF2B5EF4-FFF2-40B4-BE49-F238E27FC236}">
                <a16:creationId xmlns:a16="http://schemas.microsoft.com/office/drawing/2014/main" id="{4D3AC8CB-E031-76F4-E03C-BFC62DE43129}"/>
              </a:ext>
            </a:extLst>
          </p:cNvPr>
          <p:cNvSpPr txBox="1"/>
          <p:nvPr/>
        </p:nvSpPr>
        <p:spPr>
          <a:xfrm>
            <a:off x="7229034" y="1643193"/>
            <a:ext cx="3063659" cy="1200329"/>
          </a:xfrm>
          <a:prstGeom prst="rect">
            <a:avLst/>
          </a:prstGeom>
          <a:noFill/>
        </p:spPr>
        <p:txBody>
          <a:bodyPr wrap="none" rtlCol="0">
            <a:spAutoFit/>
          </a:bodyPr>
          <a:lstStyle/>
          <a:p>
            <a:r>
              <a:rPr lang="en-CA" dirty="0"/>
              <a:t>Classification Report :</a:t>
            </a:r>
          </a:p>
          <a:p>
            <a:endParaRPr lang="en-CA" dirty="0"/>
          </a:p>
          <a:p>
            <a:pPr marL="285750" indent="-285750">
              <a:buFont typeface="Arial" panose="020B0604020202020204" pitchFamily="34" charset="0"/>
              <a:buChar char="•"/>
            </a:pPr>
            <a:r>
              <a:rPr lang="en-CA" dirty="0">
                <a:latin typeface="Arial" panose="020B0604020202020204" pitchFamily="34" charset="0"/>
                <a:cs typeface="Arial" panose="020B0604020202020204" pitchFamily="34" charset="0"/>
              </a:rPr>
              <a:t>1: Positive actual return </a:t>
            </a:r>
          </a:p>
          <a:p>
            <a:pPr marL="285750" indent="-285750">
              <a:buFont typeface="Arial" panose="020B0604020202020204" pitchFamily="34" charset="0"/>
              <a:buChar char="•"/>
            </a:pPr>
            <a:r>
              <a:rPr lang="en-CA" dirty="0">
                <a:latin typeface="Arial" panose="020B0604020202020204" pitchFamily="34" charset="0"/>
                <a:cs typeface="Arial" panose="020B0604020202020204" pitchFamily="34" charset="0"/>
              </a:rPr>
              <a:t>-1: Negative actual return</a:t>
            </a:r>
            <a:endParaRPr lang="en-CA" dirty="0"/>
          </a:p>
        </p:txBody>
      </p:sp>
    </p:spTree>
    <p:extLst>
      <p:ext uri="{BB962C8B-B14F-4D97-AF65-F5344CB8AC3E}">
        <p14:creationId xmlns:p14="http://schemas.microsoft.com/office/powerpoint/2010/main" val="11769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C54F-87BD-EB44-8EC5-C7FB0A11731E}"/>
              </a:ext>
            </a:extLst>
          </p:cNvPr>
          <p:cNvSpPr>
            <a:spLocks noGrp="1"/>
          </p:cNvSpPr>
          <p:nvPr>
            <p:ph type="title"/>
          </p:nvPr>
        </p:nvSpPr>
        <p:spPr>
          <a:xfrm>
            <a:off x="550863" y="549275"/>
            <a:ext cx="9859875" cy="61781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lstStyle/>
          <a:p>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Litecoin: Neural Network for trading type</a:t>
            </a:r>
            <a:endParaRPr lang="en-CA"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8939BD0C-7830-3709-4786-2000D3754132}"/>
              </a:ext>
            </a:extLst>
          </p:cNvPr>
          <p:cNvPicPr>
            <a:picLocks noGrp="1" noChangeAspect="1"/>
          </p:cNvPicPr>
          <p:nvPr>
            <p:ph sz="half" idx="2"/>
          </p:nvPr>
        </p:nvPicPr>
        <p:blipFill>
          <a:blip r:embed="rId2"/>
          <a:stretch>
            <a:fillRect/>
          </a:stretch>
        </p:blipFill>
        <p:spPr>
          <a:xfrm>
            <a:off x="6433544" y="2502903"/>
            <a:ext cx="5419756" cy="3268724"/>
          </a:xfrm>
        </p:spPr>
      </p:pic>
      <p:sp>
        <p:nvSpPr>
          <p:cNvPr id="6" name="Content Placeholder 5">
            <a:extLst>
              <a:ext uri="{FF2B5EF4-FFF2-40B4-BE49-F238E27FC236}">
                <a16:creationId xmlns:a16="http://schemas.microsoft.com/office/drawing/2014/main" id="{DD49777B-DF34-CBDC-8F6A-63B7121891BC}"/>
              </a:ext>
            </a:extLst>
          </p:cNvPr>
          <p:cNvSpPr>
            <a:spLocks noGrp="1"/>
          </p:cNvSpPr>
          <p:nvPr>
            <p:ph sz="quarter" idx="4"/>
          </p:nvPr>
        </p:nvSpPr>
        <p:spPr>
          <a:xfrm>
            <a:off x="569917" y="2502904"/>
            <a:ext cx="5436391" cy="2530490"/>
          </a:xfrm>
        </p:spPr>
        <p:txBody>
          <a:bodyPr/>
          <a:lstStyle/>
          <a:p>
            <a:r>
              <a:rPr lang="en-CA" sz="2000" dirty="0">
                <a:latin typeface="Arial" panose="020B0604020202020204" pitchFamily="34" charset="0"/>
                <a:cs typeface="Arial" panose="020B0604020202020204" pitchFamily="34" charset="0"/>
              </a:rPr>
              <a:t>Fit the model with 120 epochs running and testing accuracy and loss</a:t>
            </a:r>
          </a:p>
          <a:p>
            <a:r>
              <a:rPr lang="en-CA" sz="2000" dirty="0">
                <a:latin typeface="Arial" panose="020B0604020202020204" pitchFamily="34" charset="0"/>
                <a:cs typeface="Arial" panose="020B0604020202020204" pitchFamily="34" charset="0"/>
              </a:rPr>
              <a:t>Forecast trading type decision: buy, sell, hold</a:t>
            </a:r>
          </a:p>
          <a:p>
            <a:r>
              <a:rPr lang="en-CA" sz="2000" dirty="0">
                <a:latin typeface="Arial" panose="020B0604020202020204" pitchFamily="34" charset="0"/>
                <a:cs typeface="Arial" panose="020B0604020202020204" pitchFamily="34" charset="0"/>
              </a:rPr>
              <a:t>8 years data used from 2014 to 2022</a:t>
            </a:r>
          </a:p>
          <a:p>
            <a:endParaRPr lang="en-CA" sz="2000"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A0374B8D-E4C2-3D8E-884D-4F2DE54F9115}"/>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79CD2DF7-17F0-44FB-540F-492E7BEFEC1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8C36598-6064-94D2-256C-1C99D66F5B3B}"/>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2" name="TextBox 11">
            <a:extLst>
              <a:ext uri="{FF2B5EF4-FFF2-40B4-BE49-F238E27FC236}">
                <a16:creationId xmlns:a16="http://schemas.microsoft.com/office/drawing/2014/main" id="{86CDCEB5-3AF8-D660-4F38-7D18DA256812}"/>
              </a:ext>
            </a:extLst>
          </p:cNvPr>
          <p:cNvSpPr txBox="1"/>
          <p:nvPr/>
        </p:nvSpPr>
        <p:spPr>
          <a:xfrm>
            <a:off x="6174818" y="1814094"/>
            <a:ext cx="6136616" cy="400110"/>
          </a:xfrm>
          <a:prstGeom prst="rect">
            <a:avLst/>
          </a:prstGeom>
          <a:noFill/>
        </p:spPr>
        <p:txBody>
          <a:bodyPr wrap="none" rtlCol="0">
            <a:spAutoFit/>
          </a:bodyPr>
          <a:lstStyle/>
          <a:p>
            <a:r>
              <a:rPr lang="en-CA" sz="2000" b="1" dirty="0">
                <a:latin typeface="Arial" panose="020B0604020202020204" pitchFamily="34" charset="0"/>
                <a:cs typeface="Arial" panose="020B0604020202020204" pitchFamily="34" charset="0"/>
              </a:rPr>
              <a:t>Use </a:t>
            </a:r>
            <a:r>
              <a:rPr lang="en-CA" sz="2000" b="1" dirty="0" err="1">
                <a:latin typeface="Arial" panose="020B0604020202020204" pitchFamily="34" charset="0"/>
                <a:cs typeface="Arial" panose="020B0604020202020204" pitchFamily="34" charset="0"/>
              </a:rPr>
              <a:t>Kares</a:t>
            </a:r>
            <a:r>
              <a:rPr lang="en-CA" sz="2000" b="1" dirty="0">
                <a:latin typeface="Arial" panose="020B0604020202020204" pitchFamily="34" charset="0"/>
                <a:cs typeface="Arial" panose="020B0604020202020204" pitchFamily="34" charset="0"/>
              </a:rPr>
              <a:t> Sequential Model with 3 hidden layers</a:t>
            </a:r>
          </a:p>
        </p:txBody>
      </p:sp>
      <p:sp>
        <p:nvSpPr>
          <p:cNvPr id="15" name="TextBox 14">
            <a:extLst>
              <a:ext uri="{FF2B5EF4-FFF2-40B4-BE49-F238E27FC236}">
                <a16:creationId xmlns:a16="http://schemas.microsoft.com/office/drawing/2014/main" id="{0FB09FEB-6D91-FB12-1D9E-5DB3F8009E0D}"/>
              </a:ext>
            </a:extLst>
          </p:cNvPr>
          <p:cNvSpPr txBox="1"/>
          <p:nvPr/>
        </p:nvSpPr>
        <p:spPr>
          <a:xfrm>
            <a:off x="550863" y="1814094"/>
            <a:ext cx="4541254" cy="400110"/>
          </a:xfrm>
          <a:prstGeom prst="rect">
            <a:avLst/>
          </a:prstGeom>
          <a:noFill/>
        </p:spPr>
        <p:txBody>
          <a:bodyPr wrap="square" rtlCol="0">
            <a:spAutoFit/>
          </a:bodyPr>
          <a:lstStyle/>
          <a:p>
            <a:r>
              <a:rPr lang="en-CA" sz="2000" b="1" dirty="0">
                <a:latin typeface="Arial" panose="020B0604020202020204" pitchFamily="34" charset="0"/>
                <a:cs typeface="Arial" panose="020B0604020202020204" pitchFamily="34" charset="0"/>
              </a:rPr>
              <a:t>Pre-set for trading advisory bot</a:t>
            </a:r>
          </a:p>
        </p:txBody>
      </p:sp>
    </p:spTree>
    <p:extLst>
      <p:ext uri="{BB962C8B-B14F-4D97-AF65-F5344CB8AC3E}">
        <p14:creationId xmlns:p14="http://schemas.microsoft.com/office/powerpoint/2010/main" val="301601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CEE0-4F1E-7AE5-0EC2-29A3A66F4B78}"/>
              </a:ext>
            </a:extLst>
          </p:cNvPr>
          <p:cNvSpPr>
            <a:spLocks noGrp="1"/>
          </p:cNvSpPr>
          <p:nvPr>
            <p:ph type="title"/>
          </p:nvPr>
        </p:nvSpPr>
        <p:spPr>
          <a:xfrm>
            <a:off x="967164" y="507330"/>
            <a:ext cx="8512396" cy="63357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a:lstStyle/>
          <a:p>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Litecoin: Bollinger Bands Indicator</a:t>
            </a:r>
            <a:endParaRPr lang="en-CA" sz="4000" dirty="0"/>
          </a:p>
        </p:txBody>
      </p:sp>
      <p:pic>
        <p:nvPicPr>
          <p:cNvPr id="9" name="Content Placeholder 8">
            <a:extLst>
              <a:ext uri="{FF2B5EF4-FFF2-40B4-BE49-F238E27FC236}">
                <a16:creationId xmlns:a16="http://schemas.microsoft.com/office/drawing/2014/main" id="{177B8AA5-31F9-9E70-3F66-08E87D6C1998}"/>
              </a:ext>
            </a:extLst>
          </p:cNvPr>
          <p:cNvPicPr>
            <a:picLocks noGrp="1" noChangeAspect="1"/>
          </p:cNvPicPr>
          <p:nvPr>
            <p:ph sz="half" idx="1"/>
          </p:nvPr>
        </p:nvPicPr>
        <p:blipFill>
          <a:blip r:embed="rId2"/>
          <a:stretch>
            <a:fillRect/>
          </a:stretch>
        </p:blipFill>
        <p:spPr>
          <a:xfrm>
            <a:off x="967164" y="2284800"/>
            <a:ext cx="10342489" cy="3930089"/>
          </a:xfrm>
        </p:spPr>
      </p:pic>
      <p:sp>
        <p:nvSpPr>
          <p:cNvPr id="5" name="Date Placeholder 4">
            <a:extLst>
              <a:ext uri="{FF2B5EF4-FFF2-40B4-BE49-F238E27FC236}">
                <a16:creationId xmlns:a16="http://schemas.microsoft.com/office/drawing/2014/main" id="{E6BB28D8-9C06-3844-D784-964B9F7CCDCC}"/>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9F741388-024E-8642-C5CB-060CFC837AB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D4C5A65-550B-3FFF-5F76-A79FB1C8FB0E}"/>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10" name="TextBox 9">
            <a:extLst>
              <a:ext uri="{FF2B5EF4-FFF2-40B4-BE49-F238E27FC236}">
                <a16:creationId xmlns:a16="http://schemas.microsoft.com/office/drawing/2014/main" id="{EDAFAE73-F8A4-AEC4-D34E-41C615DB0884}"/>
              </a:ext>
            </a:extLst>
          </p:cNvPr>
          <p:cNvSpPr txBox="1"/>
          <p:nvPr/>
        </p:nvSpPr>
        <p:spPr>
          <a:xfrm>
            <a:off x="967164" y="1377102"/>
            <a:ext cx="3483646" cy="830997"/>
          </a:xfrm>
          <a:prstGeom prst="rect">
            <a:avLst/>
          </a:prstGeom>
          <a:noFill/>
        </p:spPr>
        <p:txBody>
          <a:bodyPr wrap="none" rtlCol="0">
            <a:spAutoFit/>
          </a:bodyPr>
          <a:lstStyle/>
          <a:p>
            <a:pPr marL="285750" indent="-285750">
              <a:buFont typeface="Arial" panose="020B0604020202020204" pitchFamily="34" charset="0"/>
              <a:buChar char="•"/>
            </a:pPr>
            <a:r>
              <a:rPr lang="en-CA" sz="1600" dirty="0">
                <a:latin typeface="Arial" panose="020B0604020202020204" pitchFamily="34" charset="0"/>
                <a:cs typeface="Arial" panose="020B0604020202020204" pitchFamily="34" charset="0"/>
              </a:rPr>
              <a:t>Orange: Upper and Lower Bands</a:t>
            </a:r>
          </a:p>
          <a:p>
            <a:pPr marL="285750" indent="-285750">
              <a:buFont typeface="Arial" panose="020B0604020202020204" pitchFamily="34" charset="0"/>
              <a:buChar char="•"/>
            </a:pPr>
            <a:r>
              <a:rPr lang="en-CA" sz="1600" dirty="0">
                <a:latin typeface="Arial" panose="020B0604020202020204" pitchFamily="34" charset="0"/>
                <a:cs typeface="Arial" panose="020B0604020202020204" pitchFamily="34" charset="0"/>
              </a:rPr>
              <a:t>Grey: Closed Price</a:t>
            </a:r>
          </a:p>
          <a:p>
            <a:pPr marL="285750" indent="-285750">
              <a:buFont typeface="Arial" panose="020B0604020202020204" pitchFamily="34" charset="0"/>
              <a:buChar char="•"/>
            </a:pPr>
            <a:r>
              <a:rPr lang="en-CA" sz="1600" dirty="0">
                <a:latin typeface="Arial" panose="020B0604020202020204" pitchFamily="34" charset="0"/>
                <a:cs typeface="Arial" panose="020B0604020202020204" pitchFamily="34" charset="0"/>
              </a:rPr>
              <a:t>Blue: Middle Band</a:t>
            </a:r>
          </a:p>
        </p:txBody>
      </p:sp>
    </p:spTree>
    <p:extLst>
      <p:ext uri="{BB962C8B-B14F-4D97-AF65-F5344CB8AC3E}">
        <p14:creationId xmlns:p14="http://schemas.microsoft.com/office/powerpoint/2010/main" val="7493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7EF4-00E1-5900-C290-D0B1509492DE}"/>
              </a:ext>
            </a:extLst>
          </p:cNvPr>
          <p:cNvSpPr>
            <a:spLocks noGrp="1"/>
          </p:cNvSpPr>
          <p:nvPr>
            <p:ph type="title"/>
          </p:nvPr>
        </p:nvSpPr>
        <p:spPr>
          <a:xfrm>
            <a:off x="888882" y="529194"/>
            <a:ext cx="8542804" cy="53290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a:lstStyle/>
          <a:p>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Litecoin: SMA 20 Days vs 100 Days</a:t>
            </a:r>
            <a:endParaRPr lang="en-CA" sz="4000" dirty="0"/>
          </a:p>
        </p:txBody>
      </p:sp>
      <p:pic>
        <p:nvPicPr>
          <p:cNvPr id="8" name="Content Placeholder 7">
            <a:extLst>
              <a:ext uri="{FF2B5EF4-FFF2-40B4-BE49-F238E27FC236}">
                <a16:creationId xmlns:a16="http://schemas.microsoft.com/office/drawing/2014/main" id="{DCE461CC-39EA-2383-9918-504B62445F29}"/>
              </a:ext>
            </a:extLst>
          </p:cNvPr>
          <p:cNvPicPr>
            <a:picLocks noGrp="1" noChangeAspect="1"/>
          </p:cNvPicPr>
          <p:nvPr>
            <p:ph idx="1"/>
          </p:nvPr>
        </p:nvPicPr>
        <p:blipFill>
          <a:blip r:embed="rId2"/>
          <a:stretch>
            <a:fillRect/>
          </a:stretch>
        </p:blipFill>
        <p:spPr>
          <a:xfrm>
            <a:off x="888882" y="2193012"/>
            <a:ext cx="10150733" cy="4060293"/>
          </a:xfrm>
        </p:spPr>
      </p:pic>
      <p:sp>
        <p:nvSpPr>
          <p:cNvPr id="4" name="Date Placeholder 3">
            <a:extLst>
              <a:ext uri="{FF2B5EF4-FFF2-40B4-BE49-F238E27FC236}">
                <a16:creationId xmlns:a16="http://schemas.microsoft.com/office/drawing/2014/main" id="{F4FED1F2-FD51-73D5-8BBA-9BCDD4D821E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12F2F146-629A-364C-3509-FA8421FED02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7CC185-29CF-21BF-C23E-908B1DF73B07}"/>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9" name="TextBox 8">
            <a:extLst>
              <a:ext uri="{FF2B5EF4-FFF2-40B4-BE49-F238E27FC236}">
                <a16:creationId xmlns:a16="http://schemas.microsoft.com/office/drawing/2014/main" id="{6765EC42-3ECD-EB56-CB55-BB1D78B6E234}"/>
              </a:ext>
            </a:extLst>
          </p:cNvPr>
          <p:cNvSpPr txBox="1"/>
          <p:nvPr/>
        </p:nvSpPr>
        <p:spPr>
          <a:xfrm>
            <a:off x="888882" y="1266433"/>
            <a:ext cx="2401491" cy="830997"/>
          </a:xfrm>
          <a:prstGeom prst="rect">
            <a:avLst/>
          </a:prstGeom>
          <a:noFill/>
        </p:spPr>
        <p:txBody>
          <a:bodyPr wrap="none" rtlCol="0">
            <a:spAutoFit/>
          </a:bodyPr>
          <a:lstStyle/>
          <a:p>
            <a:pPr marL="285750" indent="-285750">
              <a:buFont typeface="Arial" panose="020B0604020202020204" pitchFamily="34" charset="0"/>
              <a:buChar char="•"/>
            </a:pPr>
            <a:r>
              <a:rPr lang="en-CA" sz="1600" dirty="0">
                <a:latin typeface="Arial" panose="020B0604020202020204" pitchFamily="34" charset="0"/>
                <a:cs typeface="Arial" panose="020B0604020202020204" pitchFamily="34" charset="0"/>
              </a:rPr>
              <a:t>Grey: Closed Price</a:t>
            </a:r>
          </a:p>
          <a:p>
            <a:pPr marL="285750" indent="-285750">
              <a:buFont typeface="Arial" panose="020B0604020202020204" pitchFamily="34" charset="0"/>
              <a:buChar char="•"/>
            </a:pPr>
            <a:r>
              <a:rPr lang="en-CA" sz="1600" dirty="0">
                <a:latin typeface="Arial" panose="020B0604020202020204" pitchFamily="34" charset="0"/>
                <a:cs typeface="Arial" panose="020B0604020202020204" pitchFamily="34" charset="0"/>
              </a:rPr>
              <a:t>Green: SMA 20 Days</a:t>
            </a:r>
          </a:p>
          <a:p>
            <a:pPr marL="285750" indent="-285750">
              <a:buFont typeface="Arial" panose="020B0604020202020204" pitchFamily="34" charset="0"/>
              <a:buChar char="•"/>
            </a:pPr>
            <a:r>
              <a:rPr lang="en-CA" sz="1600" dirty="0">
                <a:latin typeface="Arial" panose="020B0604020202020204" pitchFamily="34" charset="0"/>
                <a:cs typeface="Arial" panose="020B0604020202020204" pitchFamily="34" charset="0"/>
              </a:rPr>
              <a:t>Pink: SMA 100 Days</a:t>
            </a:r>
          </a:p>
        </p:txBody>
      </p:sp>
    </p:spTree>
    <p:extLst>
      <p:ext uri="{BB962C8B-B14F-4D97-AF65-F5344CB8AC3E}">
        <p14:creationId xmlns:p14="http://schemas.microsoft.com/office/powerpoint/2010/main" val="192427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BE6B3-BA6F-DBF9-18B8-C55A0A10DA8C}"/>
              </a:ext>
            </a:extLst>
          </p:cNvPr>
          <p:cNvSpPr>
            <a:spLocks noGrp="1"/>
          </p:cNvSpPr>
          <p:nvPr>
            <p:ph type="title"/>
          </p:nvPr>
        </p:nvSpPr>
        <p:spPr>
          <a:xfrm>
            <a:off x="550863" y="549275"/>
            <a:ext cx="5437185" cy="1997855"/>
          </a:xfrm>
        </p:spPr>
        <p:txBody>
          <a:bodyPr vert="horz" wrap="square" lIns="0" tIns="0" rIns="0" bIns="0" rtlCol="0" anchor="b" anchorCtr="0">
            <a:normAutofit/>
          </a:bodyPr>
          <a:lstStyle/>
          <a:p>
            <a:r>
              <a:rPr lang="en-US" kern="1200">
                <a:latin typeface="+mj-lt"/>
                <a:ea typeface="+mj-ea"/>
                <a:cs typeface="+mj-cs"/>
              </a:rPr>
              <a:t>Dogecoin Trading Bot</a:t>
            </a:r>
          </a:p>
        </p:txBody>
      </p:sp>
      <p:sp>
        <p:nvSpPr>
          <p:cNvPr id="3" name="Content Placeholder 2">
            <a:extLst>
              <a:ext uri="{FF2B5EF4-FFF2-40B4-BE49-F238E27FC236}">
                <a16:creationId xmlns:a16="http://schemas.microsoft.com/office/drawing/2014/main" id="{19F46911-6E07-3C08-7304-EF946FA381BB}"/>
              </a:ext>
            </a:extLst>
          </p:cNvPr>
          <p:cNvSpPr>
            <a:spLocks noGrp="1"/>
          </p:cNvSpPr>
          <p:nvPr>
            <p:ph idx="1"/>
          </p:nvPr>
        </p:nvSpPr>
        <p:spPr>
          <a:xfrm>
            <a:off x="550863" y="2677306"/>
            <a:ext cx="5437187" cy="3415519"/>
          </a:xfrm>
        </p:spPr>
        <p:txBody>
          <a:bodyPr vert="horz" lIns="0" tIns="0" rIns="0" bIns="0" rtlCol="0" anchor="t">
            <a:normAutofit/>
          </a:bodyPr>
          <a:lstStyle/>
          <a:p>
            <a:pPr marL="0" indent="0">
              <a:buNone/>
            </a:pPr>
            <a:r>
              <a:rPr lang="en-US" kern="1200">
                <a:latin typeface="+mn-lt"/>
                <a:ea typeface="+mn-ea"/>
                <a:cs typeface="+mn-cs"/>
              </a:rPr>
              <a:t>A cryptocurrency known as Dogecoin was created in 2013 by Jackson Palmer and Billy Markus. The Japanese dog breed Shiba Inu serves as the logo for Dogecoin. It shares the same proof-of-work algorithm as Litecoin.</a:t>
            </a:r>
          </a:p>
        </p:txBody>
      </p:sp>
      <p:pic>
        <p:nvPicPr>
          <p:cNvPr id="1030" name="Picture 6" descr="What Is Dogecoin? | Binance Academy">
            <a:extLst>
              <a:ext uri="{FF2B5EF4-FFF2-40B4-BE49-F238E27FC236}">
                <a16:creationId xmlns:a16="http://schemas.microsoft.com/office/drawing/2014/main" id="{5F5202E6-BB8B-9908-8AFD-E3A77AAD7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4675" y="2103209"/>
            <a:ext cx="4713922" cy="2651581"/>
          </a:xfrm>
          <a:custGeom>
            <a:avLst/>
            <a:gdLst/>
            <a:ahLst/>
            <a:cxnLst/>
            <a:rect l="l" t="t" r="r" b="b"/>
            <a:pathLst>
              <a:path w="4713922" h="5759450">
                <a:moveTo>
                  <a:pt x="0" y="0"/>
                </a:moveTo>
                <a:lnTo>
                  <a:pt x="4713922" y="0"/>
                </a:lnTo>
                <a:lnTo>
                  <a:pt x="471392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9AB9CC9-20B9-8655-2CB5-DB7DC8F4EFD9}"/>
              </a:ext>
            </a:extLst>
          </p:cNvPr>
          <p:cNvSpPr>
            <a:spLocks noGrp="1"/>
          </p:cNvSpPr>
          <p:nvPr>
            <p:ph type="dt" sz="half" idx="10"/>
          </p:nvPr>
        </p:nvSpPr>
        <p:spPr>
          <a:xfrm>
            <a:off x="550863" y="6507212"/>
            <a:ext cx="2628900" cy="153888"/>
          </a:xfrm>
        </p:spPr>
        <p:txBody>
          <a:bodyPr vert="horz" lIns="0" tIns="0" rIns="0" bIns="0" rtlCol="0">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69EEE7BE-6154-DEE0-B55C-BBB583F7329D}"/>
              </a:ext>
            </a:extLst>
          </p:cNvPr>
          <p:cNvSpPr>
            <a:spLocks noGrp="1"/>
          </p:cNvSpPr>
          <p:nvPr>
            <p:ph type="ftr" sz="quarter" idx="11"/>
          </p:nvPr>
        </p:nvSpPr>
        <p:spPr>
          <a:xfrm>
            <a:off x="3359150" y="6507212"/>
            <a:ext cx="6379210" cy="153888"/>
          </a:xfrm>
        </p:spPr>
        <p:txBody>
          <a:bodyPr vert="horz" lIns="0" tIns="0" rIns="0" bIns="0" rtlCol="0">
            <a:normAutofit/>
          </a:bodyPr>
          <a:lstStyle/>
          <a:p>
            <a:pPr>
              <a:spcAft>
                <a:spcPts val="600"/>
              </a:spcAft>
            </a:pPr>
            <a:r>
              <a:rPr lang="en-US" kern="1200">
                <a:latin typeface="+mn-lt"/>
                <a:ea typeface="+mn-ea"/>
                <a:cs typeface="+mn-cs"/>
              </a:rPr>
              <a:t>Sample Footer Text</a:t>
            </a:r>
          </a:p>
        </p:txBody>
      </p:sp>
      <p:sp>
        <p:nvSpPr>
          <p:cNvPr id="6" name="Slide Number Placeholder 5">
            <a:extLst>
              <a:ext uri="{FF2B5EF4-FFF2-40B4-BE49-F238E27FC236}">
                <a16:creationId xmlns:a16="http://schemas.microsoft.com/office/drawing/2014/main" id="{AD838990-D298-FAC9-A193-D7FF5CA84688}"/>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9</a:t>
            </a:fld>
            <a:endParaRPr lang="en-US"/>
          </a:p>
        </p:txBody>
      </p:sp>
    </p:spTree>
    <p:extLst>
      <p:ext uri="{BB962C8B-B14F-4D97-AF65-F5344CB8AC3E}">
        <p14:creationId xmlns:p14="http://schemas.microsoft.com/office/powerpoint/2010/main" val="373383156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{CABB1920-F433-4603-A726-D1E057659062}tf33713516_win32</Template>
  <TotalTime>701</TotalTime>
  <Words>717</Words>
  <Application>Microsoft Macintosh PowerPoint</Application>
  <PresentationFormat>Widescreen</PresentationFormat>
  <Paragraphs>115</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CryptoCurrency Advisory/ Trading Bot</vt:lpstr>
      <vt:lpstr>Project Proposal</vt:lpstr>
      <vt:lpstr>Project Proposal</vt:lpstr>
      <vt:lpstr>Litecoin Trading Bot</vt:lpstr>
      <vt:lpstr>Litecoin: Adaptive Boosting Machine Learning</vt:lpstr>
      <vt:lpstr>Litecoin: Neural Network for trading type</vt:lpstr>
      <vt:lpstr>Litecoin: Bollinger Bands Indicator</vt:lpstr>
      <vt:lpstr>Litecoin: SMA 20 Days vs 100 Days</vt:lpstr>
      <vt:lpstr>Dogecoin Trading Bot</vt:lpstr>
      <vt:lpstr>Dogecoin: Adaptive Boosting Machine Learning</vt:lpstr>
      <vt:lpstr>Dogecoin: Neural Network for trading type</vt:lpstr>
      <vt:lpstr>Dogecoin: Bollinger Bands Indicator</vt:lpstr>
      <vt:lpstr>Dogecoin: SMA 20 Days vs 100 Days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Advisory/ Trading Bot</dc:title>
  <dc:creator>Sargun Singh</dc:creator>
  <cp:lastModifiedBy>Oluwatitofunmi Kumapayi</cp:lastModifiedBy>
  <cp:revision>8</cp:revision>
  <dcterms:created xsi:type="dcterms:W3CDTF">2022-12-07T00:12:44Z</dcterms:created>
  <dcterms:modified xsi:type="dcterms:W3CDTF">2022-12-08T00:02:07Z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