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7ACB"/>
    <a:srgbClr val="29B95C"/>
    <a:srgbClr val="59D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CECA8-5580-7BFB-B301-BDB848D424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A1A41-10CF-7C17-6A85-932AD10FB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B9A04-BB0E-2988-DAC0-2E2C9C988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A69C-5B1A-4323-9AB8-2F395604971A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6D3E3-6E9B-2734-1F32-0D6941ED5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A7789-9C64-3308-54FB-19AE9B41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F51B-228D-4D3E-9A8C-3899899E5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00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4ABC5-C296-8BBB-D7E2-A39A35BBC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455B3-B4B6-0E57-BF3B-32A7D6B3B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1A737-929F-A3E4-52E7-7BA7E880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A69C-5B1A-4323-9AB8-2F395604971A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89DF5-00D6-32B4-3453-7FB5CD081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C0962-C7EC-C90C-F60B-EB342DE3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F51B-228D-4D3E-9A8C-3899899E5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29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EBC17-6AE1-B56D-74F4-8CDFC34E0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88BC4-C501-46B3-6329-A0DC4A715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E1C86-22E1-C1DC-BFF1-0066FE72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A69C-5B1A-4323-9AB8-2F395604971A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BEDA6-2A6A-DBF1-666E-F55EB01F4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33EEE-6D14-3F7C-96E6-BB7F3C3B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F51B-228D-4D3E-9A8C-3899899E5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99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525D-5E02-6D3B-8A14-C2B407C8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4CC6B-8DFD-0074-0EBF-8FA1E6E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8FC01-DBEB-20E1-7B76-25131771B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A69C-5B1A-4323-9AB8-2F395604971A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862A1-9E13-FF4C-0138-9BC4693F9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287AB-EDBC-32E4-7474-B378EFB6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F51B-228D-4D3E-9A8C-3899899E5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94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CE2D-5249-B3C8-C1BC-222AF44F8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9CE53-1C39-14B7-24CB-036BDAAA4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7B444-38F1-61F8-1A0C-8B495CEA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A69C-5B1A-4323-9AB8-2F395604971A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0A58D-AE25-11E1-AB15-6EB20F1B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794B1-29D1-06CA-4FAF-7AF5679C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F51B-228D-4D3E-9A8C-3899899E5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43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4B87-7444-0FEE-64DB-396208D1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0B4B2-86D4-90F5-9D82-A522C16B2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D233A-5610-4263-9F60-08FC7A80F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D752A6-BEEE-3CBC-E406-8BFC9234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A69C-5B1A-4323-9AB8-2F395604971A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30EA4-9B8B-355A-8D8F-BEF8CF5E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266B5-13A2-E365-0B24-8D8A9CE8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F51B-228D-4D3E-9A8C-3899899E5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30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0341A-38E3-E9AF-61B0-8D0F3027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E65EA-9EF2-C1B9-6FBC-03785EEDB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1D3E8-AB5C-E51B-051B-07452252B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72CDFD-D927-C675-6496-4870A6523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E6A69D-C2A3-48C4-0D7A-5360A63DC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FEFA5-03C4-DD19-6FFE-425976F10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A69C-5B1A-4323-9AB8-2F395604971A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677C4E-624A-A09C-56FE-BD578FDB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9FB05C-1F83-DFDA-8E22-5AF687310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F51B-228D-4D3E-9A8C-3899899E5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89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1763-2121-5894-E370-DAF75108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C686CB-57D5-64F0-74D2-9CCE899A1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A69C-5B1A-4323-9AB8-2F395604971A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A4A52-5CB7-5B37-5326-82E43DB3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7C0BA6-7DD5-6B2A-2EC6-DD92DFC33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F51B-228D-4D3E-9A8C-3899899E5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57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43D29-DFD1-30F0-073A-3B6AED4FF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A69C-5B1A-4323-9AB8-2F395604971A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DA8E7A-2CEA-7C6B-8CD1-0C525B5B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32F22-B978-04FE-F543-CDAE3EAFD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F51B-228D-4D3E-9A8C-3899899E5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628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13811-71B1-8317-4FB8-61BF6521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2A8A0-5447-17AB-1F40-D5FA832FB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F3A6B-988B-028C-62CF-23459E235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4C9EDD-8942-B4D7-79E8-21788158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A69C-5B1A-4323-9AB8-2F395604971A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D01C4-F93C-F773-C59F-2439F5F5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381AF-0780-8001-9FBA-EE8E2D39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F51B-228D-4D3E-9A8C-3899899E5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92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D492A-05B3-33FF-6424-4F050D25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764E26-9D60-073E-0762-494A7F49E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0591C-E68B-5871-3F84-9C407A888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BB4C2-95BA-0170-B6D1-2B4CB7F7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EA69C-5B1A-4323-9AB8-2F395604971A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5DC6B-487B-3814-7738-BE9BAC80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D3274-B015-ED21-A424-7BF483C3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0F51B-228D-4D3E-9A8C-3899899E5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311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D2C8B2-88B0-DA4D-7B58-3A26641DC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D3D66-FEDA-A27F-1343-0A41C0148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3FB71-D130-9FB2-00B7-57340A619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EA69C-5B1A-4323-9AB8-2F395604971A}" type="datetimeFigureOut">
              <a:rPr lang="ru-RU" smtClean="0"/>
              <a:t>08.04.2025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704A2-99BE-47CB-C493-8D93E9831A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69B30-C859-C863-D48C-7D0EBAF2EB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0F51B-228D-4D3E-9A8C-3899899E5E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22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ja/photo/1587627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old-books-book-old-library-436498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080A382-77E8-E9A3-09B1-969D51121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129" y="213360"/>
            <a:ext cx="2978712" cy="73221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3F5C7F-286D-D6E4-48A1-4969B2C11E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" y="1728942"/>
            <a:ext cx="4161889" cy="2820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F681D1-88E1-1FE8-0B18-220A0AFCC1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630" y="538013"/>
            <a:ext cx="4161889" cy="23818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3FEC54-14CC-20F1-F0FF-0B90C3B0E4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20387"/>
            <a:ext cx="4399279" cy="2483695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913723-95E5-5ED5-C2E1-3E107AE77328}"/>
              </a:ext>
            </a:extLst>
          </p:cNvPr>
          <p:cNvCxnSpPr/>
          <p:nvPr/>
        </p:nvCxnSpPr>
        <p:spPr>
          <a:xfrm>
            <a:off x="2062481" y="138571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A5B6989-5566-17C4-262D-43EDDBB06C59}"/>
              </a:ext>
            </a:extLst>
          </p:cNvPr>
          <p:cNvCxnSpPr>
            <a:cxnSpLocks/>
          </p:cNvCxnSpPr>
          <p:nvPr/>
        </p:nvCxnSpPr>
        <p:spPr>
          <a:xfrm>
            <a:off x="2174241" y="2087978"/>
            <a:ext cx="4328159" cy="1508662"/>
          </a:xfrm>
          <a:prstGeom prst="straightConnector1">
            <a:avLst/>
          </a:prstGeom>
          <a:ln w="12700">
            <a:solidFill>
              <a:srgbClr val="FFC000"/>
            </a:solidFill>
            <a:headEnd type="oval" w="med" len="med"/>
            <a:tailEnd type="triangl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85549CB3-91ED-FF1E-029D-549800AB88A3}"/>
              </a:ext>
            </a:extLst>
          </p:cNvPr>
          <p:cNvCxnSpPr>
            <a:cxnSpLocks/>
          </p:cNvCxnSpPr>
          <p:nvPr/>
        </p:nvCxnSpPr>
        <p:spPr>
          <a:xfrm flipV="1">
            <a:off x="4338320" y="671614"/>
            <a:ext cx="2021840" cy="1207986"/>
          </a:xfrm>
          <a:prstGeom prst="curvedConnector3">
            <a:avLst>
              <a:gd name="adj1" fmla="val 50000"/>
            </a:avLst>
          </a:prstGeom>
          <a:ln w="19050">
            <a:solidFill>
              <a:srgbClr val="FFFF00"/>
            </a:solidFill>
            <a:headEnd type="oval" w="med" len="med"/>
            <a:tailEnd type="triangl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58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FD78-DF6B-AE4E-953F-4DDFF4CA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2870200"/>
            <a:ext cx="2463800" cy="3469640"/>
          </a:xfrm>
          <a:solidFill>
            <a:schemeClr val="tx1"/>
          </a:solidFill>
          <a:ln w="6350"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1600" b="1" dirty="0">
                <a:ln w="0"/>
                <a:solidFill>
                  <a:srgbClr val="227ACB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Difficulties</a:t>
            </a:r>
            <a:r>
              <a:rPr lang="en-US" sz="1600" b="1" dirty="0">
                <a:solidFill>
                  <a:srgbClr val="227ACB"/>
                </a:solidFill>
                <a:latin typeface="+mn-lt"/>
              </a:rPr>
              <a:t> in the process ?</a:t>
            </a:r>
            <a:br>
              <a:rPr lang="en-US" sz="1600" b="1" dirty="0">
                <a:latin typeface="+mn-lt"/>
              </a:rPr>
            </a:br>
            <a:r>
              <a:rPr lang="en-US" sz="1400" b="1" dirty="0">
                <a:latin typeface="+mn-lt"/>
              </a:rPr>
              <a:t>  </a:t>
            </a:r>
            <a:br>
              <a:rPr lang="en-US" sz="1400" b="1" dirty="0">
                <a:latin typeface="+mn-lt"/>
              </a:rPr>
            </a:br>
            <a:r>
              <a:rPr lang="en-US" sz="1400" dirty="0"/>
              <a:t>First mistake was </a:t>
            </a: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available</a:t>
            </a:r>
            <a:r>
              <a:rPr lang="en-US" sz="1400" dirty="0"/>
              <a:t> in the section that no validated with yes and no data then we changed to true and false.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 Second was  finding a correct and possible primary key for the  third table that took long time.</a:t>
            </a:r>
            <a:br>
              <a:rPr lang="en-US" sz="1400" dirty="0"/>
            </a:br>
            <a:r>
              <a:rPr lang="en-US" sz="1400" dirty="0"/>
              <a:t>  </a:t>
            </a:r>
            <a:br>
              <a:rPr lang="en-US" sz="1400" dirty="0"/>
            </a:br>
            <a:r>
              <a:rPr lang="en-US" sz="1400" dirty="0"/>
              <a:t>I changes one title name as a number to sting with " "  in the csv file  </a:t>
            </a:r>
            <a:endParaRPr lang="ru-RU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AF415-DD3D-797F-DD0A-1F47A02C9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3320" y="274320"/>
            <a:ext cx="2672080" cy="2194560"/>
          </a:xfrm>
          <a:solidFill>
            <a:schemeClr val="tx1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1600" b="1" dirty="0">
                <a:solidFill>
                  <a:srgbClr val="FFFF00"/>
                </a:solidFill>
              </a:rPr>
            </a:br>
            <a:r>
              <a:rPr lang="en-US" sz="1600" b="1" dirty="0">
                <a:solidFill>
                  <a:srgbClr val="FFFF00"/>
                </a:solidFill>
              </a:rPr>
              <a:t>Where I got help?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I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bg1"/>
                </a:solidFill>
              </a:rPr>
              <a:t>worked with AI and ChatGPT from the starting to the end of the process.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I got help from you and others too</a:t>
            </a:r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25F6A39-5F90-AFC9-3EB2-CAEAF3E35894}"/>
              </a:ext>
            </a:extLst>
          </p:cNvPr>
          <p:cNvSpPr txBox="1">
            <a:spLocks/>
          </p:cNvSpPr>
          <p:nvPr/>
        </p:nvSpPr>
        <p:spPr>
          <a:xfrm>
            <a:off x="3632200" y="193040"/>
            <a:ext cx="2463800" cy="323596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lt1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2250"/>
              </a:spcBef>
              <a:spcAft>
                <a:spcPts val="1125"/>
              </a:spcAft>
              <a:buNone/>
            </a:pPr>
            <a:r>
              <a:rPr lang="en-US" sz="1600" b="1" i="0" dirty="0">
                <a:solidFill>
                  <a:srgbClr val="29B95C"/>
                </a:solidFill>
                <a:effectLst/>
              </a:rPr>
              <a:t>What I Learned ?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FFFF"/>
                </a:solidFill>
                <a:effectLst/>
              </a:rPr>
              <a:t>Gained fundamental knowledge about building an online library system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FFFF"/>
                </a:solidFill>
                <a:effectLst/>
              </a:rPr>
              <a:t>Developed skills in creating and manipulating CSV files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FFFFFF"/>
                </a:solidFill>
                <a:effectLst/>
              </a:rPr>
              <a:t>Learned important database terminology: primary keys, foreign keys, database relationships</a:t>
            </a:r>
          </a:p>
          <a:p>
            <a:endParaRPr lang="ru-RU" sz="1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04D8E0-5C31-E8B1-1501-2080D8129522}"/>
              </a:ext>
            </a:extLst>
          </p:cNvPr>
          <p:cNvSpPr txBox="1">
            <a:spLocks/>
          </p:cNvSpPr>
          <p:nvPr/>
        </p:nvSpPr>
        <p:spPr>
          <a:xfrm>
            <a:off x="6858000" y="3129280"/>
            <a:ext cx="2895600" cy="323596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br>
              <a:rPr lang="en-US" sz="1600" b="1" dirty="0">
                <a:solidFill>
                  <a:srgbClr val="FF0000"/>
                </a:solidFill>
              </a:rPr>
            </a:br>
            <a:r>
              <a:rPr lang="en-US" sz="1600" b="1" dirty="0">
                <a:solidFill>
                  <a:srgbClr val="FF0000"/>
                </a:solidFill>
              </a:rPr>
              <a:t>C</a:t>
            </a:r>
            <a:r>
              <a:rPr lang="en-US" sz="1600" b="1" i="0" dirty="0">
                <a:solidFill>
                  <a:srgbClr val="FF0000"/>
                </a:solidFill>
                <a:effectLst/>
              </a:rPr>
              <a:t>onclusion.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b="0" i="0" dirty="0">
                <a:solidFill>
                  <a:srgbClr val="FFFFFF"/>
                </a:solidFill>
                <a:effectLst/>
              </a:rPr>
              <a:t>This library database project provided practical experience in database design fundamentals. </a:t>
            </a:r>
            <a:br>
              <a:rPr lang="en-US" sz="1400" b="0" i="0" dirty="0">
                <a:solidFill>
                  <a:srgbClr val="FFFFFF"/>
                </a:solidFill>
                <a:effectLst/>
              </a:rPr>
            </a:br>
            <a:br>
              <a:rPr lang="en-US" sz="1400" b="0" i="0" dirty="0">
                <a:solidFill>
                  <a:srgbClr val="FFFFFF"/>
                </a:solidFill>
                <a:effectLst/>
              </a:rPr>
            </a:br>
            <a:r>
              <a:rPr lang="en-US" sz="1400" b="0" i="0" dirty="0">
                <a:solidFill>
                  <a:srgbClr val="FFFFFF"/>
                </a:solidFill>
                <a:effectLst/>
              </a:rPr>
              <a:t>I learned how to properly structure related tables, establish key relationships, and ensure proper data validation. </a:t>
            </a:r>
            <a:br>
              <a:rPr lang="en-US" sz="1400" b="0" i="0" dirty="0">
                <a:solidFill>
                  <a:srgbClr val="FFFFFF"/>
                </a:solidFill>
                <a:effectLst/>
              </a:rPr>
            </a:br>
            <a:br>
              <a:rPr lang="en-US" sz="1400" b="0" i="0" dirty="0">
                <a:solidFill>
                  <a:srgbClr val="FFFFFF"/>
                </a:solidFill>
                <a:effectLst/>
              </a:rPr>
            </a:br>
            <a:r>
              <a:rPr lang="en-US" sz="1400" b="0" i="0" dirty="0">
                <a:solidFill>
                  <a:srgbClr val="FFFFFF"/>
                </a:solidFill>
                <a:effectLst/>
              </a:rPr>
              <a:t>The challenges I encountered deepened my understanding of database principles and the importance of careful planning.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79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05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192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Difficulties in the process ?    First mistake was available in the section that no validated with yes and no data then we changed to true and false.   Second was  finding a correct and possible primary key for the  third table that took long time.    I changes one title name as a number to sting with " "  in the csv file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salokhiddin makhmudov</dc:creator>
  <cp:lastModifiedBy>salokhiddin makhmudov</cp:lastModifiedBy>
  <cp:revision>2</cp:revision>
  <dcterms:created xsi:type="dcterms:W3CDTF">2025-04-07T16:45:18Z</dcterms:created>
  <dcterms:modified xsi:type="dcterms:W3CDTF">2025-04-08T05:23:25Z</dcterms:modified>
</cp:coreProperties>
</file>