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9" r:id="rId4"/>
    <p:sldId id="271" r:id="rId5"/>
    <p:sldId id="264" r:id="rId6"/>
    <p:sldId id="274" r:id="rId7"/>
    <p:sldId id="277" r:id="rId8"/>
    <p:sldId id="270" r:id="rId9"/>
    <p:sldId id="268" r:id="rId10"/>
    <p:sldId id="273" r:id="rId11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9A51-38EB-4A70-9E79-7EEF2D97A723}" type="datetimeFigureOut">
              <a:rPr lang="en-IE" smtClean="0"/>
              <a:t>14/11/2023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25D6-EFA9-47AA-BAB4-8F5FC8C6427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549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4205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45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45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668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22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987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0762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107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066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25D6-EFA9-47AA-BAB4-8F5FC8C6427A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988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4480-5AB6-4EFB-8A74-1F986A766E93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74BD-A688-444F-846D-AC70D29598B5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29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6FE5-F62C-48DE-BAC9-9A4A8BDE40DF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6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18590-B72E-48FB-80A9-51A00BD51929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8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6B38-0659-47C0-A15D-2F87D87D0FAB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495C-F488-4C60-AF2B-F4269CC1945E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076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90DB-F362-40DC-BA6A-88644E0E4637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95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E325-1BA6-49C0-B4FE-29524CD5E164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77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20FA-2A06-49D8-BAA3-CE5589101608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98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82CB2-4ADA-4DE7-BC5E-59C2DF927EF2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32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BB95-BD2B-4F99-9847-BEDF2DD36071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A62E4E-5EBF-4CB5-A541-E04C4D510C3E}" type="datetime1">
              <a:rPr lang="en-IE" smtClean="0"/>
              <a:t>14/11/2023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FF2938-3C3D-4C89-82BE-FED0225F24E1}" type="slidenum">
              <a:rPr lang="en-IE" smtClean="0"/>
              <a:t>‹#›</a:t>
            </a:fld>
            <a:endParaRPr lang="en-I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makhsry@mail.ubc.ca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north-america.chapter@mariecuriealumni.eu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hyperlink" Target="mailto:north-america.chapter@mariecuriealumni.eu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7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AFF11F-79C5-8FE8-5360-3D971F1567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t="7534" r="7398" b="7006"/>
          <a:stretch/>
        </p:blipFill>
        <p:spPr>
          <a:xfrm>
            <a:off x="9205003" y="4390964"/>
            <a:ext cx="1889717" cy="1884094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6DDCDAF1-036F-7D96-B1D5-15B6680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Marie Curie Alumni Association </a:t>
            </a:r>
            <a:r>
              <a:rPr lang="en-GB" sz="5400" b="1" dirty="0"/>
              <a:t>∙ </a:t>
            </a:r>
            <a:r>
              <a:rPr lang="en-GB" sz="7200" b="1" dirty="0"/>
              <a:t>North America Chapter</a:t>
            </a:r>
            <a:endParaRPr lang="en-GB" sz="5400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3BC8178-BA83-1A4F-72CF-8EF18B860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7"/>
            <a:ext cx="8107723" cy="1821931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GB" sz="3200" b="1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Canada West Coordinator 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GB" b="1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Milad Asgarpour Khansary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en-GB" sz="2000" b="1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  <a:hlinkClick r:id="rId4"/>
              </a:rPr>
              <a:t>makhsry@mail.ubc.ca</a:t>
            </a:r>
            <a:r>
              <a:rPr lang="en-GB" sz="2000" b="1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 </a:t>
            </a:r>
          </a:p>
          <a:p>
            <a:pPr algn="r">
              <a:lnSpc>
                <a:spcPct val="85000"/>
              </a:lnSpc>
              <a:spcBef>
                <a:spcPct val="0"/>
              </a:spcBef>
            </a:pPr>
            <a:endParaRPr lang="en-GB" sz="900" b="1" cap="none" spc="-50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en-GB" sz="2000" b="1" cap="none" spc="-5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604-762-6875</a:t>
            </a:r>
          </a:p>
        </p:txBody>
      </p:sp>
      <p:pic>
        <p:nvPicPr>
          <p:cNvPr id="28" name="Graphic 27" descr="Smart Phone with solid fill">
            <a:extLst>
              <a:ext uri="{FF2B5EF4-FFF2-40B4-BE49-F238E27FC236}">
                <a16:creationId xmlns:a16="http://schemas.microsoft.com/office/drawing/2014/main" id="{2CED1FCD-F3BF-8C40-2D06-B69644B01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574" y="5652128"/>
            <a:ext cx="288036" cy="288036"/>
          </a:xfrm>
          <a:prstGeom prst="rect">
            <a:avLst/>
          </a:prstGeom>
        </p:spPr>
      </p:pic>
      <p:pic>
        <p:nvPicPr>
          <p:cNvPr id="30" name="Graphic 29" descr="Email with solid fill">
            <a:extLst>
              <a:ext uri="{FF2B5EF4-FFF2-40B4-BE49-F238E27FC236}">
                <a16:creationId xmlns:a16="http://schemas.microsoft.com/office/drawing/2014/main" id="{CDD5B25D-A32A-D73A-1936-4E14A950C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7574" y="5364092"/>
            <a:ext cx="288036" cy="2880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095119-7E47-6C23-AD35-4BC8F9E8E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5568" y="47412"/>
            <a:ext cx="3369424" cy="18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7F101FE-6861-2573-0E3F-4C69DB7089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t="7024" r="6549" b="6578"/>
          <a:stretch/>
        </p:blipFill>
        <p:spPr>
          <a:xfrm>
            <a:off x="1307825" y="1376385"/>
            <a:ext cx="3737525" cy="370511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2D1A384-7486-3DBA-BA29-8FCF9B06E463}"/>
              </a:ext>
            </a:extLst>
          </p:cNvPr>
          <p:cNvSpPr txBox="1"/>
          <p:nvPr/>
        </p:nvSpPr>
        <p:spPr>
          <a:xfrm>
            <a:off x="1229001" y="5125891"/>
            <a:ext cx="38290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</a:rPr>
              <a:t>MCAA – North America Chapter</a:t>
            </a:r>
          </a:p>
        </p:txBody>
      </p:sp>
      <p:pic>
        <p:nvPicPr>
          <p:cNvPr id="66" name="Picture 65" descr="A qr code with a dinosaur&#10;&#10;Description automatically generated">
            <a:extLst>
              <a:ext uri="{FF2B5EF4-FFF2-40B4-BE49-F238E27FC236}">
                <a16:creationId xmlns:a16="http://schemas.microsoft.com/office/drawing/2014/main" id="{0A1760CF-37A0-A030-C06C-EF70962B7A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t="7079" r="6667" b="6290"/>
          <a:stretch/>
        </p:blipFill>
        <p:spPr>
          <a:xfrm>
            <a:off x="7146652" y="1331999"/>
            <a:ext cx="3770273" cy="374950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1BCB18E-E2FF-B230-2D60-0C17BD817823}"/>
              </a:ext>
            </a:extLst>
          </p:cNvPr>
          <p:cNvSpPr txBox="1"/>
          <p:nvPr/>
        </p:nvSpPr>
        <p:spPr>
          <a:xfrm>
            <a:off x="7143363" y="5125891"/>
            <a:ext cx="37702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</a:rPr>
              <a:t>MCAA –NA LinkedIn</a:t>
            </a:r>
          </a:p>
        </p:txBody>
      </p:sp>
      <p:sp>
        <p:nvSpPr>
          <p:cNvPr id="65" name="Title 16">
            <a:extLst>
              <a:ext uri="{FF2B5EF4-FFF2-40B4-BE49-F238E27FC236}">
                <a16:creationId xmlns:a16="http://schemas.microsoft.com/office/drawing/2014/main" id="{113B678A-7665-676C-A326-50E26E758BDB}"/>
              </a:ext>
            </a:extLst>
          </p:cNvPr>
          <p:cNvSpPr txBox="1">
            <a:spLocks/>
          </p:cNvSpPr>
          <p:nvPr/>
        </p:nvSpPr>
        <p:spPr>
          <a:xfrm>
            <a:off x="695038" y="133137"/>
            <a:ext cx="5248562" cy="635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tx1"/>
                </a:solidFill>
              </a:rPr>
              <a:t>Connect with MCAA ∙ North America </a:t>
            </a:r>
          </a:p>
        </p:txBody>
      </p:sp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33699-337B-08A6-95FC-5B31B98A64DB}"/>
              </a:ext>
            </a:extLst>
          </p:cNvPr>
          <p:cNvSpPr txBox="1"/>
          <p:nvPr/>
        </p:nvSpPr>
        <p:spPr>
          <a:xfrm>
            <a:off x="1574393" y="5847292"/>
            <a:ext cx="873841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GB" sz="2400" b="1" dirty="0"/>
              <a:t>Email: </a:t>
            </a:r>
            <a:r>
              <a:rPr lang="en-GB" sz="24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north-america.chapter@mariecuriealumni.eu</a:t>
            </a:r>
            <a:r>
              <a:rPr lang="en-GB" sz="24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980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000">
        <p14:reveal/>
      </p:transition>
    </mc:Choice>
    <mc:Fallback xmlns=""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8B779D7-EC23-8CE8-91D1-E5E24EBFF187}"/>
              </a:ext>
            </a:extLst>
          </p:cNvPr>
          <p:cNvGrpSpPr/>
          <p:nvPr/>
        </p:nvGrpSpPr>
        <p:grpSpPr>
          <a:xfrm>
            <a:off x="628363" y="47412"/>
            <a:ext cx="9801512" cy="4507531"/>
            <a:chOff x="695038" y="228387"/>
            <a:chExt cx="9801512" cy="450753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83487C6-CE65-6F3A-2054-2B5C6D770866}"/>
                </a:ext>
              </a:extLst>
            </p:cNvPr>
            <p:cNvGrpSpPr/>
            <p:nvPr/>
          </p:nvGrpSpPr>
          <p:grpSpPr>
            <a:xfrm>
              <a:off x="1695449" y="864006"/>
              <a:ext cx="8801101" cy="3871912"/>
              <a:chOff x="333374" y="1523612"/>
              <a:chExt cx="8801101" cy="3871912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90F6578-B036-00CA-EC1F-0CA042F6F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634" t="31154" r="16321"/>
              <a:stretch/>
            </p:blipFill>
            <p:spPr>
              <a:xfrm>
                <a:off x="5600700" y="1523612"/>
                <a:ext cx="3533775" cy="3862387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40FD420-8AD9-D399-2FF9-8013638919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64" t="31450" r="55187"/>
              <a:stretch/>
            </p:blipFill>
            <p:spPr>
              <a:xfrm>
                <a:off x="333374" y="1523612"/>
                <a:ext cx="3533775" cy="3871912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4972D68E-FECB-BBAA-9A01-CA0C36A92B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7218" t="31450" r="12693"/>
              <a:stretch/>
            </p:blipFill>
            <p:spPr>
              <a:xfrm>
                <a:off x="3867149" y="1523612"/>
                <a:ext cx="1733551" cy="3871912"/>
              </a:xfrm>
              <a:prstGeom prst="rect">
                <a:avLst/>
              </a:prstGeom>
            </p:spPr>
          </p:pic>
        </p:grpSp>
        <p:sp>
          <p:nvSpPr>
            <p:cNvPr id="80" name="Title 16">
              <a:extLst>
                <a:ext uri="{FF2B5EF4-FFF2-40B4-BE49-F238E27FC236}">
                  <a16:creationId xmlns:a16="http://schemas.microsoft.com/office/drawing/2014/main" id="{07496EF1-4AFC-C6A3-1A04-BA18B4A737E4}"/>
                </a:ext>
              </a:extLst>
            </p:cNvPr>
            <p:cNvSpPr txBox="1">
              <a:spLocks/>
            </p:cNvSpPr>
            <p:nvPr/>
          </p:nvSpPr>
          <p:spPr>
            <a:xfrm>
              <a:off x="695038" y="228387"/>
              <a:ext cx="5947004" cy="6356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2500" b="1" dirty="0">
                  <a:solidFill>
                    <a:schemeClr val="tx1"/>
                  </a:solidFill>
                </a:rPr>
                <a:t>MCAA ∙ North America ∙ Board of Directors  </a:t>
              </a:r>
            </a:p>
          </p:txBody>
        </p:sp>
      </p:grpSp>
      <p:pic>
        <p:nvPicPr>
          <p:cNvPr id="75" name="Picture 74" descr="A qr code with a dinosaur&#10;&#10;Description automatically generated">
            <a:extLst>
              <a:ext uri="{FF2B5EF4-FFF2-40B4-BE49-F238E27FC236}">
                <a16:creationId xmlns:a16="http://schemas.microsoft.com/office/drawing/2014/main" id="{2EE6A429-4226-16A0-04A4-811849ED35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t="7079" r="6667" b="6290"/>
          <a:stretch/>
        </p:blipFill>
        <p:spPr>
          <a:xfrm>
            <a:off x="8638654" y="4545417"/>
            <a:ext cx="1789701" cy="177984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6900F6E-24BE-4032-4152-6EA9BAC572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t="7024" r="6549" b="6578"/>
          <a:stretch/>
        </p:blipFill>
        <p:spPr>
          <a:xfrm>
            <a:off x="1598723" y="4545417"/>
            <a:ext cx="1789701" cy="1774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786F62-2735-D4D1-C5AF-1E08565544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632" t="9811" r="5824" b="25726"/>
          <a:stretch/>
        </p:blipFill>
        <p:spPr>
          <a:xfrm>
            <a:off x="3388424" y="3617964"/>
            <a:ext cx="3533775" cy="2701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3F48AD-67B1-0112-7578-2D297A8CD8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829" b="23131"/>
          <a:stretch/>
        </p:blipFill>
        <p:spPr>
          <a:xfrm>
            <a:off x="6905104" y="3577353"/>
            <a:ext cx="1771650" cy="274224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B5053105-ADD9-406F-4B4D-234C1E864CD3}"/>
              </a:ext>
            </a:extLst>
          </p:cNvPr>
          <p:cNvSpPr txBox="1"/>
          <p:nvPr/>
        </p:nvSpPr>
        <p:spPr>
          <a:xfrm>
            <a:off x="1654139" y="6437495"/>
            <a:ext cx="873841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GB" sz="2400" b="1" dirty="0"/>
              <a:t>Email: </a:t>
            </a:r>
            <a:r>
              <a:rPr lang="en-GB" sz="2400" b="1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north-america.chapter@mariecuriealumni.eu</a:t>
            </a:r>
            <a:r>
              <a:rPr lang="en-GB" sz="24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676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NASoP">
            <a:extLst>
              <a:ext uri="{FF2B5EF4-FFF2-40B4-BE49-F238E27FC236}">
                <a16:creationId xmlns:a16="http://schemas.microsoft.com/office/drawing/2014/main" id="{2F7ECF7B-8AA1-082A-4460-3C20AAB45434}"/>
              </a:ext>
            </a:extLst>
          </p:cNvPr>
          <p:cNvGrpSpPr/>
          <p:nvPr/>
        </p:nvGrpSpPr>
        <p:grpSpPr>
          <a:xfrm>
            <a:off x="628362" y="28575"/>
            <a:ext cx="11525538" cy="5824537"/>
            <a:chOff x="628362" y="28575"/>
            <a:chExt cx="11525538" cy="582453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401A74-C86F-705B-05F5-E990A221AE94}"/>
                </a:ext>
              </a:extLst>
            </p:cNvPr>
            <p:cNvGrpSpPr/>
            <p:nvPr/>
          </p:nvGrpSpPr>
          <p:grpSpPr>
            <a:xfrm>
              <a:off x="628362" y="66462"/>
              <a:ext cx="10758823" cy="5786650"/>
              <a:chOff x="628362" y="66462"/>
              <a:chExt cx="10758823" cy="5786650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AFD686C3-1393-BC40-E5A0-DEEC11D90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85" y="1004887"/>
                <a:ext cx="10744200" cy="4848225"/>
              </a:xfrm>
              <a:prstGeom prst="rect">
                <a:avLst/>
              </a:prstGeom>
            </p:spPr>
          </p:pic>
          <p:sp>
            <p:nvSpPr>
              <p:cNvPr id="88" name="Title 16">
                <a:extLst>
                  <a:ext uri="{FF2B5EF4-FFF2-40B4-BE49-F238E27FC236}">
                    <a16:creationId xmlns:a16="http://schemas.microsoft.com/office/drawing/2014/main" id="{C07EE11B-BF7A-CD17-B87A-ED026A352D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362" y="66462"/>
                <a:ext cx="6337703" cy="63561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2500" b="1" dirty="0">
                    <a:solidFill>
                      <a:schemeClr val="tx1"/>
                    </a:solidFill>
                  </a:rPr>
                  <a:t>MCAA ∙ Statement of Purpose </a:t>
                </a:r>
              </a:p>
            </p:txBody>
          </p:sp>
        </p:grpSp>
        <p:pic>
          <p:nvPicPr>
            <p:cNvPr id="86" name="NA logo">
              <a:extLst>
                <a:ext uri="{FF2B5EF4-FFF2-40B4-BE49-F238E27FC236}">
                  <a16:creationId xmlns:a16="http://schemas.microsoft.com/office/drawing/2014/main" id="{9F7E513E-6133-813D-5F3F-B402961A2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0470" y="28575"/>
              <a:ext cx="1533430" cy="825900"/>
            </a:xfrm>
            <a:prstGeom prst="rect">
              <a:avLst/>
            </a:prstGeom>
          </p:spPr>
        </p:pic>
      </p:grpSp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NAstats">
            <a:extLst>
              <a:ext uri="{FF2B5EF4-FFF2-40B4-BE49-F238E27FC236}">
                <a16:creationId xmlns:a16="http://schemas.microsoft.com/office/drawing/2014/main" id="{CA5FC583-DDA5-06A2-7487-0E3F1F97D0EE}"/>
              </a:ext>
            </a:extLst>
          </p:cNvPr>
          <p:cNvGrpSpPr/>
          <p:nvPr/>
        </p:nvGrpSpPr>
        <p:grpSpPr>
          <a:xfrm>
            <a:off x="395573" y="133137"/>
            <a:ext cx="11607558" cy="6157272"/>
            <a:chOff x="395573" y="133137"/>
            <a:chExt cx="11607558" cy="61572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1740-9A31-69B4-5A3A-E7C981977C9D}"/>
                </a:ext>
              </a:extLst>
            </p:cNvPr>
            <p:cNvGrpSpPr/>
            <p:nvPr/>
          </p:nvGrpSpPr>
          <p:grpSpPr>
            <a:xfrm>
              <a:off x="395573" y="1233491"/>
              <a:ext cx="4886036" cy="4127580"/>
              <a:chOff x="852486" y="1668405"/>
              <a:chExt cx="4886036" cy="41275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570A32F-9996-280A-5A38-4EBF54887ABC}"/>
                  </a:ext>
                </a:extLst>
              </p:cNvPr>
              <p:cNvGrpSpPr/>
              <p:nvPr/>
            </p:nvGrpSpPr>
            <p:grpSpPr>
              <a:xfrm>
                <a:off x="852486" y="1668405"/>
                <a:ext cx="4886036" cy="4127580"/>
                <a:chOff x="852486" y="1668405"/>
                <a:chExt cx="4886036" cy="412758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3EE1D0E-55C3-5EFD-CEC5-8FED0B78DF92}"/>
                    </a:ext>
                  </a:extLst>
                </p:cNvPr>
                <p:cNvGrpSpPr/>
                <p:nvPr/>
              </p:nvGrpSpPr>
              <p:grpSpPr>
                <a:xfrm>
                  <a:off x="852486" y="1668405"/>
                  <a:ext cx="4886036" cy="3897494"/>
                  <a:chOff x="28575" y="1584902"/>
                  <a:chExt cx="4886036" cy="3897494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5C67AC0D-DDBE-5BE1-FA57-D96CD45205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6003" t="5138" r="9984" b="3333"/>
                  <a:stretch/>
                </p:blipFill>
                <p:spPr>
                  <a:xfrm>
                    <a:off x="28575" y="1584902"/>
                    <a:ext cx="3716178" cy="3688195"/>
                  </a:xfrm>
                  <a:prstGeom prst="rect">
                    <a:avLst/>
                  </a:prstGeom>
                </p:spPr>
              </p:pic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BB20AF85-16A3-070A-5115-F6DDAC462CD6}"/>
                      </a:ext>
                    </a:extLst>
                  </p:cNvPr>
                  <p:cNvGrpSpPr/>
                  <p:nvPr/>
                </p:nvGrpSpPr>
                <p:grpSpPr>
                  <a:xfrm>
                    <a:off x="2909809" y="1584902"/>
                    <a:ext cx="2004802" cy="3897494"/>
                    <a:chOff x="2909808" y="1894398"/>
                    <a:chExt cx="2004802" cy="3897494"/>
                  </a:xfrm>
                </p:grpSpPr>
                <p:pic>
                  <p:nvPicPr>
                    <p:cNvPr id="18" name="Picture 17">
                      <a:extLst>
                        <a:ext uri="{FF2B5EF4-FFF2-40B4-BE49-F238E27FC236}">
                          <a16:creationId xmlns:a16="http://schemas.microsoft.com/office/drawing/2014/main" id="{8BAA6E1E-2D96-3668-236C-527544144D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b="2997"/>
                    <a:stretch/>
                  </p:blipFill>
                  <p:spPr>
                    <a:xfrm>
                      <a:off x="2909808" y="1894398"/>
                      <a:ext cx="2004802" cy="31458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Picture 25">
                      <a:extLst>
                        <a:ext uri="{FF2B5EF4-FFF2-40B4-BE49-F238E27FC236}">
                          <a16:creationId xmlns:a16="http://schemas.microsoft.com/office/drawing/2014/main" id="{178D832F-8F43-907F-8589-A723DC0E2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15389"/>
                    <a:stretch/>
                  </p:blipFill>
                  <p:spPr>
                    <a:xfrm>
                      <a:off x="2910201" y="5003153"/>
                      <a:ext cx="1936088" cy="788739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C2D2566-4332-9A8B-BBCD-741674FFB09D}"/>
                    </a:ext>
                  </a:extLst>
                </p:cNvPr>
                <p:cNvSpPr txBox="1"/>
                <p:nvPr/>
              </p:nvSpPr>
              <p:spPr>
                <a:xfrm>
                  <a:off x="1112975" y="5395875"/>
                  <a:ext cx="2858663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b="1" dirty="0">
                      <a:solidFill>
                        <a:srgbClr val="0070C0"/>
                      </a:solidFill>
                    </a:rPr>
                    <a:t>Moved from NA to EU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206B33-6F1B-C1EE-7D5A-7F8C8AC79C75}"/>
                  </a:ext>
                </a:extLst>
              </p:cNvPr>
              <p:cNvSpPr txBox="1"/>
              <p:nvPr/>
            </p:nvSpPr>
            <p:spPr>
              <a:xfrm>
                <a:off x="2943225" y="4076700"/>
                <a:ext cx="59832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</a:rPr>
                  <a:t>401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F306B5-200F-5500-2EE2-5ABB367731FD}"/>
                  </a:ext>
                </a:extLst>
              </p:cNvPr>
              <p:cNvSpPr txBox="1"/>
              <p:nvPr/>
            </p:nvSpPr>
            <p:spPr>
              <a:xfrm>
                <a:off x="1598693" y="4076700"/>
                <a:ext cx="59832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</a:rPr>
                  <a:t>172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36B4AD-81E6-82F0-969E-A4458D2A18A9}"/>
                </a:ext>
              </a:extLst>
            </p:cNvPr>
            <p:cNvGrpSpPr/>
            <p:nvPr/>
          </p:nvGrpSpPr>
          <p:grpSpPr>
            <a:xfrm>
              <a:off x="5405639" y="563823"/>
              <a:ext cx="6597492" cy="5355021"/>
              <a:chOff x="819549" y="978512"/>
              <a:chExt cx="6597492" cy="535502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A0815F1-FBD1-A4E6-1327-A77643A695BA}"/>
                  </a:ext>
                </a:extLst>
              </p:cNvPr>
              <p:cNvGrpSpPr/>
              <p:nvPr/>
            </p:nvGrpSpPr>
            <p:grpSpPr>
              <a:xfrm>
                <a:off x="819549" y="978512"/>
                <a:ext cx="6597492" cy="5355021"/>
                <a:chOff x="819549" y="978512"/>
                <a:chExt cx="6597492" cy="535502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9ACE2DA-8057-37F3-8BCA-D9F4155C4206}"/>
                    </a:ext>
                  </a:extLst>
                </p:cNvPr>
                <p:cNvGrpSpPr/>
                <p:nvPr/>
              </p:nvGrpSpPr>
              <p:grpSpPr>
                <a:xfrm>
                  <a:off x="819549" y="978512"/>
                  <a:ext cx="5104928" cy="5206219"/>
                  <a:chOff x="819549" y="978512"/>
                  <a:chExt cx="5104928" cy="5206219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84E9B2B-EDAE-7E1A-3BB0-1295522A4D4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704" y="5375722"/>
                    <a:ext cx="3484062" cy="4001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000" b="1" dirty="0">
                        <a:solidFill>
                          <a:srgbClr val="0070C0"/>
                        </a:solidFill>
                      </a:rPr>
                      <a:t>Currently based in NA</a:t>
                    </a:r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7C0FB202-8427-3EF7-A98F-B748AF56741B}"/>
                      </a:ext>
                    </a:extLst>
                  </p:cNvPr>
                  <p:cNvGrpSpPr/>
                  <p:nvPr/>
                </p:nvGrpSpPr>
                <p:grpSpPr>
                  <a:xfrm>
                    <a:off x="819549" y="978512"/>
                    <a:ext cx="5104928" cy="5206219"/>
                    <a:chOff x="819549" y="978512"/>
                    <a:chExt cx="5104928" cy="5206219"/>
                  </a:xfrm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08FD9B19-B7F8-346D-5EBE-CC8F891F6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9549" y="978512"/>
                      <a:ext cx="5104928" cy="4372164"/>
                      <a:chOff x="819549" y="978512"/>
                      <a:chExt cx="5104928" cy="4372164"/>
                    </a:xfrm>
                  </p:grpSpPr>
                  <p:pic>
                    <p:nvPicPr>
                      <p:cNvPr id="38" name="Picture 37">
                        <a:extLst>
                          <a:ext uri="{FF2B5EF4-FFF2-40B4-BE49-F238E27FC236}">
                            <a16:creationId xmlns:a16="http://schemas.microsoft.com/office/drawing/2014/main" id="{73F1933D-A781-FBF3-8775-7AE3AE8F39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b="3992"/>
                      <a:stretch/>
                    </p:blipFill>
                    <p:spPr>
                      <a:xfrm>
                        <a:off x="4476677" y="978512"/>
                        <a:ext cx="1447800" cy="261541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6" name="Picture 35">
                        <a:extLst>
                          <a:ext uri="{FF2B5EF4-FFF2-40B4-BE49-F238E27FC236}">
                            <a16:creationId xmlns:a16="http://schemas.microsoft.com/office/drawing/2014/main" id="{4967E491-FA2F-1DA8-A032-255B2A7F48E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8332" t="2436" r="6718" b="2760"/>
                      <a:stretch/>
                    </p:blipFill>
                    <p:spPr>
                      <a:xfrm>
                        <a:off x="819549" y="1648180"/>
                        <a:ext cx="3716178" cy="370249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1" name="Picture 40">
                      <a:extLst>
                        <a:ext uri="{FF2B5EF4-FFF2-40B4-BE49-F238E27FC236}">
                          <a16:creationId xmlns:a16="http://schemas.microsoft.com/office/drawing/2014/main" id="{7302F29B-6927-7FF6-99BE-3EF28B5D82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/>
                    <a:srcRect t="2629"/>
                    <a:stretch/>
                  </p:blipFill>
                  <p:spPr>
                    <a:xfrm>
                      <a:off x="4514458" y="3569312"/>
                      <a:ext cx="1009650" cy="2615419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C0F52DB-5B59-FEC4-6CF4-13494A0FD994}"/>
                    </a:ext>
                  </a:extLst>
                </p:cNvPr>
                <p:cNvGrpSpPr/>
                <p:nvPr/>
              </p:nvGrpSpPr>
              <p:grpSpPr>
                <a:xfrm>
                  <a:off x="5921616" y="978512"/>
                  <a:ext cx="1495425" cy="5355021"/>
                  <a:chOff x="5816911" y="978512"/>
                  <a:chExt cx="1495425" cy="5355021"/>
                </a:xfrm>
              </p:grpSpPr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27FADBF-275E-7839-8902-63C2A5EC74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t="-1" b="265"/>
                  <a:stretch/>
                </p:blipFill>
                <p:spPr>
                  <a:xfrm>
                    <a:off x="5816911" y="978512"/>
                    <a:ext cx="1495425" cy="2792945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B8E81280-AF60-FD3F-F7DA-90D1BE8E19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t="5254"/>
                  <a:stretch/>
                </p:blipFill>
                <p:spPr>
                  <a:xfrm>
                    <a:off x="5842102" y="3707390"/>
                    <a:ext cx="1323975" cy="262614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8DF527-4430-E8AE-7B20-A9C1245A8D92}"/>
                  </a:ext>
                </a:extLst>
              </p:cNvPr>
              <p:cNvSpPr txBox="1"/>
              <p:nvPr/>
            </p:nvSpPr>
            <p:spPr>
              <a:xfrm>
                <a:off x="2914238" y="2257616"/>
                <a:ext cx="59832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D1513-58B9-81D6-64F9-B283970A7CAD}"/>
                  </a:ext>
                </a:extLst>
              </p:cNvPr>
              <p:cNvSpPr txBox="1"/>
              <p:nvPr/>
            </p:nvSpPr>
            <p:spPr>
              <a:xfrm>
                <a:off x="3572044" y="3037025"/>
                <a:ext cx="59832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74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80B69F-861D-2FD7-22D1-5E4A7EC4E16C}"/>
                  </a:ext>
                </a:extLst>
              </p:cNvPr>
              <p:cNvSpPr txBox="1"/>
              <p:nvPr/>
            </p:nvSpPr>
            <p:spPr>
              <a:xfrm>
                <a:off x="3637244" y="3830545"/>
                <a:ext cx="48294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67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BF7A66E-5DA3-848C-F3D7-CF22711BA0EE}"/>
                  </a:ext>
                </a:extLst>
              </p:cNvPr>
              <p:cNvSpPr txBox="1"/>
              <p:nvPr/>
            </p:nvSpPr>
            <p:spPr>
              <a:xfrm>
                <a:off x="3207500" y="4467090"/>
                <a:ext cx="48294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58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58FE82-D6C7-70BB-9900-EBC8E7F10E48}"/>
                  </a:ext>
                </a:extLst>
              </p:cNvPr>
              <p:cNvSpPr txBox="1"/>
              <p:nvPr/>
            </p:nvSpPr>
            <p:spPr>
              <a:xfrm>
                <a:off x="2542973" y="4706184"/>
                <a:ext cx="4829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bg1"/>
                    </a:solidFill>
                  </a:rPr>
                  <a:t>50</a:t>
                </a:r>
              </a:p>
            </p:txBody>
          </p:sp>
        </p:grpSp>
        <p:sp>
          <p:nvSpPr>
            <p:cNvPr id="59" name="Title 16">
              <a:extLst>
                <a:ext uri="{FF2B5EF4-FFF2-40B4-BE49-F238E27FC236}">
                  <a16:creationId xmlns:a16="http://schemas.microsoft.com/office/drawing/2014/main" id="{8AEE828A-B217-AD81-893D-5C68408A6451}"/>
                </a:ext>
              </a:extLst>
            </p:cNvPr>
            <p:cNvSpPr txBox="1">
              <a:spLocks/>
            </p:cNvSpPr>
            <p:nvPr/>
          </p:nvSpPr>
          <p:spPr>
            <a:xfrm>
              <a:off x="695038" y="133137"/>
              <a:ext cx="4965929" cy="6356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3600" b="1" dirty="0">
                  <a:solidFill>
                    <a:schemeClr val="tx1"/>
                  </a:solidFill>
                </a:rPr>
                <a:t>MCAA members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6FDCE4-3647-04FD-0679-8FECA0A0BA1F}"/>
                </a:ext>
              </a:extLst>
            </p:cNvPr>
            <p:cNvSpPr txBox="1"/>
            <p:nvPr/>
          </p:nvSpPr>
          <p:spPr>
            <a:xfrm>
              <a:off x="707548" y="5890299"/>
              <a:ext cx="829656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0070C0"/>
                  </a:solidFill>
                </a:rPr>
                <a:t>Currently there are 21,274 MCAA members, from 151 nationalities.</a:t>
              </a:r>
            </a:p>
          </p:txBody>
        </p:sp>
      </p:grpSp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6">
            <a:extLst>
              <a:ext uri="{FF2B5EF4-FFF2-40B4-BE49-F238E27FC236}">
                <a16:creationId xmlns:a16="http://schemas.microsoft.com/office/drawing/2014/main" id="{8AEE828A-B217-AD81-893D-5C68408A6451}"/>
              </a:ext>
            </a:extLst>
          </p:cNvPr>
          <p:cNvSpPr txBox="1">
            <a:spLocks/>
          </p:cNvSpPr>
          <p:nvPr/>
        </p:nvSpPr>
        <p:spPr>
          <a:xfrm>
            <a:off x="695038" y="133137"/>
            <a:ext cx="4965929" cy="635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tx1"/>
                </a:solidFill>
              </a:rPr>
              <a:t>MCAA ∙ North America ∙ members</a:t>
            </a:r>
          </a:p>
        </p:txBody>
      </p:sp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7D2A6-F513-C821-2404-8608ECC8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43" y="1075171"/>
            <a:ext cx="8407113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  <p:sp>
        <p:nvSpPr>
          <p:cNvPr id="110" name="Title 16">
            <a:extLst>
              <a:ext uri="{FF2B5EF4-FFF2-40B4-BE49-F238E27FC236}">
                <a16:creationId xmlns:a16="http://schemas.microsoft.com/office/drawing/2014/main" id="{C974F34D-D595-92C3-6542-4FA60B3227CD}"/>
              </a:ext>
            </a:extLst>
          </p:cNvPr>
          <p:cNvSpPr txBox="1">
            <a:spLocks/>
          </p:cNvSpPr>
          <p:nvPr/>
        </p:nvSpPr>
        <p:spPr>
          <a:xfrm>
            <a:off x="628363" y="66462"/>
            <a:ext cx="4751926" cy="635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b="1" dirty="0">
                <a:solidFill>
                  <a:schemeClr val="tx1"/>
                </a:solidFill>
              </a:rPr>
              <a:t>Past events and webinars ….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45CE2-14E4-E589-EE45-27333F32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71" y="3853253"/>
            <a:ext cx="3245916" cy="18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91AE16-006D-A8A2-8F01-0884F2B6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6" y="3853254"/>
            <a:ext cx="3245915" cy="182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0A6BBD-704C-3D63-607F-22F1D94D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6" y="3859480"/>
            <a:ext cx="2426135" cy="18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A06599-ED75-D9CD-125C-971ED228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1" y="1322288"/>
            <a:ext cx="3267595" cy="43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704B824-FE5C-FB8D-0F30-A7F4292BA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1" y="1329824"/>
            <a:ext cx="4480560" cy="252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72F968D-41A3-5E29-B9E6-CEA27E18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8246"/>
            <a:ext cx="4480561" cy="252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03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6">
            <a:extLst>
              <a:ext uri="{FF2B5EF4-FFF2-40B4-BE49-F238E27FC236}">
                <a16:creationId xmlns:a16="http://schemas.microsoft.com/office/drawing/2014/main" id="{CCEBE48D-99C8-FEEF-FFF9-F945053D1491}"/>
              </a:ext>
            </a:extLst>
          </p:cNvPr>
          <p:cNvSpPr txBox="1">
            <a:spLocks/>
          </p:cNvSpPr>
          <p:nvPr/>
        </p:nvSpPr>
        <p:spPr>
          <a:xfrm>
            <a:off x="628363" y="66462"/>
            <a:ext cx="5257048" cy="635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b="1" dirty="0">
                <a:solidFill>
                  <a:schemeClr val="tx1"/>
                </a:solidFill>
              </a:rPr>
              <a:t>Did you know? </a:t>
            </a:r>
          </a:p>
        </p:txBody>
      </p:sp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11DC8-0B31-DC2B-566A-2F61EA707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5"/>
          <a:stretch/>
        </p:blipFill>
        <p:spPr>
          <a:xfrm>
            <a:off x="1417320" y="1281939"/>
            <a:ext cx="8936182" cy="4294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7C45CD-9778-E634-2076-362B3D8D98FF}"/>
              </a:ext>
            </a:extLst>
          </p:cNvPr>
          <p:cNvSpPr txBox="1"/>
          <p:nvPr/>
        </p:nvSpPr>
        <p:spPr>
          <a:xfrm>
            <a:off x="2312496" y="5786586"/>
            <a:ext cx="7145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USA/CAN institutions active in HORIZON projects in North America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6146D-B890-2A9C-BB90-C8207891C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049" y="1281939"/>
            <a:ext cx="3968453" cy="107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6">
            <a:extLst>
              <a:ext uri="{FF2B5EF4-FFF2-40B4-BE49-F238E27FC236}">
                <a16:creationId xmlns:a16="http://schemas.microsoft.com/office/drawing/2014/main" id="{CCEBE48D-99C8-FEEF-FFF9-F945053D1491}"/>
              </a:ext>
            </a:extLst>
          </p:cNvPr>
          <p:cNvSpPr txBox="1">
            <a:spLocks/>
          </p:cNvSpPr>
          <p:nvPr/>
        </p:nvSpPr>
        <p:spPr>
          <a:xfrm>
            <a:off x="628363" y="66462"/>
            <a:ext cx="5257048" cy="635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b="1" dirty="0">
                <a:solidFill>
                  <a:schemeClr val="tx1"/>
                </a:solidFill>
              </a:rPr>
              <a:t>Did you know? </a:t>
            </a:r>
          </a:p>
        </p:txBody>
      </p:sp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239CE80-9D59-9BED-77AA-EEBFFC842F21}"/>
              </a:ext>
            </a:extLst>
          </p:cNvPr>
          <p:cNvGrpSpPr/>
          <p:nvPr/>
        </p:nvGrpSpPr>
        <p:grpSpPr>
          <a:xfrm>
            <a:off x="1558873" y="1258720"/>
            <a:ext cx="8050640" cy="4003236"/>
            <a:chOff x="5646722" y="637717"/>
            <a:chExt cx="6477000" cy="3027150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6E0FE5E-6E7F-BDA5-34DD-A31949961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19" r="-1"/>
            <a:stretch/>
          </p:blipFill>
          <p:spPr>
            <a:xfrm>
              <a:off x="5646722" y="637717"/>
              <a:ext cx="6477000" cy="3027150"/>
            </a:xfrm>
            <a:prstGeom prst="rect">
              <a:avLst/>
            </a:prstGeom>
          </p:spPr>
        </p:pic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1EEC618-9839-D8AB-1E3C-C056D2D53E61}"/>
                </a:ext>
              </a:extLst>
            </p:cNvPr>
            <p:cNvGrpSpPr/>
            <p:nvPr/>
          </p:nvGrpSpPr>
          <p:grpSpPr>
            <a:xfrm>
              <a:off x="8866734" y="1292043"/>
              <a:ext cx="2735020" cy="1749509"/>
              <a:chOff x="8866734" y="1292043"/>
              <a:chExt cx="2735020" cy="174950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FF4621F-1070-E5D7-69A3-99CE0BF63C56}"/>
                  </a:ext>
                </a:extLst>
              </p:cNvPr>
              <p:cNvGrpSpPr/>
              <p:nvPr/>
            </p:nvGrpSpPr>
            <p:grpSpPr>
              <a:xfrm>
                <a:off x="8866734" y="1669952"/>
                <a:ext cx="505232" cy="1371600"/>
                <a:chOff x="8866734" y="1669952"/>
                <a:chExt cx="505232" cy="137160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F2FECAE-E6E6-45FF-FDFF-A4F39DD1A6FC}"/>
                    </a:ext>
                  </a:extLst>
                </p:cNvPr>
                <p:cNvSpPr/>
                <p:nvPr/>
              </p:nvSpPr>
              <p:spPr>
                <a:xfrm>
                  <a:off x="8866734" y="2146201"/>
                  <a:ext cx="505231" cy="895351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DF4AEFD1-D0DD-A122-3A2E-8F7859DDC05F}"/>
                    </a:ext>
                  </a:extLst>
                </p:cNvPr>
                <p:cNvCxnSpPr>
                  <a:cxnSpLocks/>
                  <a:endCxn id="100" idx="0"/>
                </p:cNvCxnSpPr>
                <p:nvPr/>
              </p:nvCxnSpPr>
              <p:spPr>
                <a:xfrm flipH="1">
                  <a:off x="9119350" y="1669952"/>
                  <a:ext cx="252616" cy="476249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EBB2C9D-6AAD-5799-8506-D2B6E646CB6C}"/>
                  </a:ext>
                </a:extLst>
              </p:cNvPr>
              <p:cNvSpPr txBox="1"/>
              <p:nvPr/>
            </p:nvSpPr>
            <p:spPr>
              <a:xfrm>
                <a:off x="9031909" y="1292043"/>
                <a:ext cx="25698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20 ERC Starting Grants 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B5842E-EAFA-6163-256C-03BD80099074}"/>
              </a:ext>
            </a:extLst>
          </p:cNvPr>
          <p:cNvSpPr txBox="1"/>
          <p:nvPr/>
        </p:nvSpPr>
        <p:spPr>
          <a:xfrm>
            <a:off x="909770" y="5633929"/>
            <a:ext cx="103724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Prof. J. Moran, former </a:t>
            </a:r>
            <a:r>
              <a:rPr lang="en-GB" b="1" u="sng" dirty="0">
                <a:solidFill>
                  <a:srgbClr val="FF0000"/>
                </a:solidFill>
              </a:rPr>
              <a:t>MSCA fellow</a:t>
            </a:r>
            <a:r>
              <a:rPr lang="en-GB" b="1" dirty="0">
                <a:solidFill>
                  <a:srgbClr val="FF0000"/>
                </a:solidFill>
              </a:rPr>
              <a:t> and </a:t>
            </a:r>
            <a:r>
              <a:rPr lang="en-GB" b="1" u="sng" dirty="0">
                <a:solidFill>
                  <a:srgbClr val="FF0000"/>
                </a:solidFill>
              </a:rPr>
              <a:t>2 ERC grants awardee</a:t>
            </a:r>
            <a:r>
              <a:rPr lang="en-GB" b="1" dirty="0">
                <a:solidFill>
                  <a:srgbClr val="FF0000"/>
                </a:solidFill>
              </a:rPr>
              <a:t> is moving to uOttawa Dept. Chemistry</a:t>
            </a:r>
          </a:p>
        </p:txBody>
      </p:sp>
    </p:spTree>
    <p:extLst>
      <p:ext uri="{BB962C8B-B14F-4D97-AF65-F5344CB8AC3E}">
        <p14:creationId xmlns:p14="http://schemas.microsoft.com/office/powerpoint/2010/main" val="4000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0">
        <p14:reveal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NA logo">
            <a:extLst>
              <a:ext uri="{FF2B5EF4-FFF2-40B4-BE49-F238E27FC236}">
                <a16:creationId xmlns:a16="http://schemas.microsoft.com/office/drawing/2014/main" id="{3ABC31FF-0AEA-1924-3422-96F14291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470" y="28575"/>
            <a:ext cx="1533430" cy="825900"/>
          </a:xfrm>
          <a:prstGeom prst="rect">
            <a:avLst/>
          </a:prstGeom>
        </p:spPr>
      </p:pic>
      <p:grpSp>
        <p:nvGrpSpPr>
          <p:cNvPr id="108" name="letschat">
            <a:extLst>
              <a:ext uri="{FF2B5EF4-FFF2-40B4-BE49-F238E27FC236}">
                <a16:creationId xmlns:a16="http://schemas.microsoft.com/office/drawing/2014/main" id="{90778B67-DCD4-81FE-8508-609A5064DD0D}"/>
              </a:ext>
            </a:extLst>
          </p:cNvPr>
          <p:cNvGrpSpPr/>
          <p:nvPr/>
        </p:nvGrpSpPr>
        <p:grpSpPr>
          <a:xfrm>
            <a:off x="628363" y="66462"/>
            <a:ext cx="9788499" cy="5782185"/>
            <a:chOff x="628363" y="66462"/>
            <a:chExt cx="9788499" cy="578218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8B8F014-0E59-8922-CF52-254636B07C12}"/>
                </a:ext>
              </a:extLst>
            </p:cNvPr>
            <p:cNvGrpSpPr/>
            <p:nvPr/>
          </p:nvGrpSpPr>
          <p:grpSpPr>
            <a:xfrm>
              <a:off x="1775138" y="1009352"/>
              <a:ext cx="8641724" cy="4839295"/>
              <a:chOff x="1713421" y="853560"/>
              <a:chExt cx="8641724" cy="4839295"/>
            </a:xfrm>
          </p:grpSpPr>
          <p:pic>
            <p:nvPicPr>
              <p:cNvPr id="111" name="Picture 8">
                <a:extLst>
                  <a:ext uri="{FF2B5EF4-FFF2-40B4-BE49-F238E27FC236}">
                    <a16:creationId xmlns:a16="http://schemas.microsoft.com/office/drawing/2014/main" id="{28804491-61C4-2219-8552-E23296E6D3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800" y="3251466"/>
                <a:ext cx="4335345" cy="2438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>
                <a:extLst>
                  <a:ext uri="{FF2B5EF4-FFF2-40B4-BE49-F238E27FC236}">
                    <a16:creationId xmlns:a16="http://schemas.microsoft.com/office/drawing/2014/main" id="{74374E63-0809-F378-E418-7A38532752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3421" y="853561"/>
                <a:ext cx="4306379" cy="2416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4">
                <a:extLst>
                  <a:ext uri="{FF2B5EF4-FFF2-40B4-BE49-F238E27FC236}">
                    <a16:creationId xmlns:a16="http://schemas.microsoft.com/office/drawing/2014/main" id="{28B913C8-CDC7-23DE-427D-0C14B682C4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800" y="853560"/>
                <a:ext cx="4335345" cy="2416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6">
                <a:extLst>
                  <a:ext uri="{FF2B5EF4-FFF2-40B4-BE49-F238E27FC236}">
                    <a16:creationId xmlns:a16="http://schemas.microsoft.com/office/drawing/2014/main" id="{3913D28E-B01F-4A7B-9FC1-479DEA3E2A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3421" y="3270517"/>
                <a:ext cx="4306379" cy="24223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0" name="Title 16">
              <a:extLst>
                <a:ext uri="{FF2B5EF4-FFF2-40B4-BE49-F238E27FC236}">
                  <a16:creationId xmlns:a16="http://schemas.microsoft.com/office/drawing/2014/main" id="{C974F34D-D595-92C3-6542-4FA60B3227CD}"/>
                </a:ext>
              </a:extLst>
            </p:cNvPr>
            <p:cNvSpPr txBox="1">
              <a:spLocks/>
            </p:cNvSpPr>
            <p:nvPr/>
          </p:nvSpPr>
          <p:spPr>
            <a:xfrm>
              <a:off x="628363" y="66462"/>
              <a:ext cx="4751926" cy="63561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2500" b="1" dirty="0">
                  <a:solidFill>
                    <a:schemeClr val="tx1"/>
                  </a:solidFill>
                </a:rPr>
                <a:t>Please reach out to chat about 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4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5000">
        <p14:reveal/>
      </p:transition>
    </mc:Choice>
    <mc:Fallback xmlns=""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19721</TotalTime>
  <Words>169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Calibri</vt:lpstr>
      <vt:lpstr>Times New Roman</vt:lpstr>
      <vt:lpstr>Retrospect</vt:lpstr>
      <vt:lpstr>Marie Curie Alumni Association ∙ North America Chapter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</dc:creator>
  <cp:lastModifiedBy>Milad Asgarpour Khansary</cp:lastModifiedBy>
  <cp:revision>599</cp:revision>
  <dcterms:created xsi:type="dcterms:W3CDTF">2021-10-16T09:59:47Z</dcterms:created>
  <dcterms:modified xsi:type="dcterms:W3CDTF">2023-11-15T03:06:29Z</dcterms:modified>
</cp:coreProperties>
</file>