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9802475" cy="30603825"/>
  <p:notesSz cx="6858000" cy="9144000"/>
  <p:defaultTextStyle>
    <a:defPPr>
      <a:defRPr lang="he-IL"/>
    </a:defPPr>
    <a:lvl1pPr algn="r" defTabSz="2879725" rtl="1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439863" indent="-982663" algn="r" defTabSz="2879725" rtl="1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2879725" indent="-1965325" algn="r" defTabSz="2879725" rtl="1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4319588" indent="-2947988" algn="r" defTabSz="2879725" rtl="1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5759450" indent="-3930650" algn="r" defTabSz="2879725" rtl="1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57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55" d="100"/>
          <a:sy n="55" d="100"/>
        </p:scale>
        <p:origin x="-738" y="672"/>
      </p:cViewPr>
      <p:guideLst>
        <p:guide orient="horz" pos="9639"/>
        <p:guide pos="623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28803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288036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C27BF47-7CCC-42E7-8223-DAA5DE76CBD0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685800"/>
            <a:ext cx="221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28803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defTabSz="288036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50C0149-8A6B-4C04-B9E6-37D4CFEEE54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879725" fontAlgn="base">
              <a:spcBef>
                <a:spcPct val="0"/>
              </a:spcBef>
              <a:spcAft>
                <a:spcPct val="0"/>
              </a:spcAft>
            </a:pPr>
            <a:fld id="{BBCC0962-227B-4E16-AC3E-290C4DEB56C5}" type="slidenum">
              <a:rPr lang="he-IL"/>
              <a:pPr defTabSz="2879725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0C0149-8A6B-4C04-B9E6-37D4CFEEE545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85186" y="9507028"/>
            <a:ext cx="16832104" cy="655998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970371" y="17342167"/>
            <a:ext cx="13861733" cy="78209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DF7E-BE22-4F63-8CF8-45DD160E212B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743B7-4201-4772-82DB-6E1BEEEA6BC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84CFE-987D-4AD2-BC78-D9C17321677E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BC010-D468-48D9-99B5-72CF8FC95BF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0767594" y="1636458"/>
            <a:ext cx="3341669" cy="3481185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742594" y="1636458"/>
            <a:ext cx="9694963" cy="34811851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BEF95-691B-4607-8921-8577B4BEB34F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D3BD2-4CF4-460B-AD53-EE38DECB990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EA56-6CE0-46E1-89DB-FD597538C9AC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79056-A011-4DCE-A46C-A3843DD40B9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64260" y="19665792"/>
            <a:ext cx="16832104" cy="6078260"/>
          </a:xfrm>
        </p:spPr>
        <p:txBody>
          <a:bodyPr anchor="t"/>
          <a:lstStyle>
            <a:lvl1pPr algn="r">
              <a:defRPr sz="126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64260" y="12971211"/>
            <a:ext cx="16832104" cy="6694583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81DB4-47BC-4E79-A601-4A581F906DAA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478AC-AC50-429D-B7F6-12E105E42F1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742594" y="9521192"/>
            <a:ext cx="6518315" cy="26927119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7590950" y="9521192"/>
            <a:ext cx="6518315" cy="26927119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1BD1E-2351-4367-A1C0-89DA62DD291E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AAD5F-F83F-4F77-B6EC-26A80E6E280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90124" y="1225572"/>
            <a:ext cx="17822228" cy="5100638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90125" y="6850441"/>
            <a:ext cx="8749532" cy="2854938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700" b="1"/>
            </a:lvl3pPr>
            <a:lvl4pPr marL="4320540" indent="0">
              <a:buNone/>
              <a:defRPr sz="5000" b="1"/>
            </a:lvl4pPr>
            <a:lvl5pPr marL="5760720" indent="0">
              <a:buNone/>
              <a:defRPr sz="5000" b="1"/>
            </a:lvl5pPr>
            <a:lvl6pPr marL="7200900" indent="0">
              <a:buNone/>
              <a:defRPr sz="5000" b="1"/>
            </a:lvl6pPr>
            <a:lvl7pPr marL="8641080" indent="0">
              <a:buNone/>
              <a:defRPr sz="5000" b="1"/>
            </a:lvl7pPr>
            <a:lvl8pPr marL="10081260" indent="0">
              <a:buNone/>
              <a:defRPr sz="5000" b="1"/>
            </a:lvl8pPr>
            <a:lvl9pPr marL="11521440" indent="0">
              <a:buNone/>
              <a:defRPr sz="50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990125" y="9705378"/>
            <a:ext cx="8749532" cy="17632623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0059385" y="6850441"/>
            <a:ext cx="8752968" cy="2854938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700" b="1"/>
            </a:lvl3pPr>
            <a:lvl4pPr marL="4320540" indent="0">
              <a:buNone/>
              <a:defRPr sz="5000" b="1"/>
            </a:lvl4pPr>
            <a:lvl5pPr marL="5760720" indent="0">
              <a:buNone/>
              <a:defRPr sz="5000" b="1"/>
            </a:lvl5pPr>
            <a:lvl6pPr marL="7200900" indent="0">
              <a:buNone/>
              <a:defRPr sz="5000" b="1"/>
            </a:lvl6pPr>
            <a:lvl7pPr marL="8641080" indent="0">
              <a:buNone/>
              <a:defRPr sz="5000" b="1"/>
            </a:lvl7pPr>
            <a:lvl8pPr marL="10081260" indent="0">
              <a:buNone/>
              <a:defRPr sz="5000" b="1"/>
            </a:lvl8pPr>
            <a:lvl9pPr marL="11521440" indent="0">
              <a:buNone/>
              <a:defRPr sz="50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0059385" y="9705378"/>
            <a:ext cx="8752968" cy="17632623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AA4EB-7FD8-4A95-9440-3D128AA2E810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F46FC-19E2-49A5-A09E-4B3A281217D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3CC4-77FD-437D-944D-A193C768AEAF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4A5CF-B181-4EC2-B68C-FCCA90E189E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212E-7CCD-4361-B776-2ED87D469FA0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87DD7-F7CA-4B9E-BD93-7752C03631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90125" y="1218487"/>
            <a:ext cx="6514879" cy="5185648"/>
          </a:xfrm>
        </p:spPr>
        <p:txBody>
          <a:bodyPr anchor="b"/>
          <a:lstStyle>
            <a:lvl1pPr algn="r">
              <a:defRPr sz="63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742218" y="1218488"/>
            <a:ext cx="11070135" cy="26119518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990125" y="6404136"/>
            <a:ext cx="6514879" cy="20933870"/>
          </a:xfrm>
        </p:spPr>
        <p:txBody>
          <a:bodyPr/>
          <a:lstStyle>
            <a:lvl1pPr marL="0" indent="0">
              <a:buNone/>
              <a:defRPr sz="4400"/>
            </a:lvl1pPr>
            <a:lvl2pPr marL="1440180" indent="0">
              <a:buNone/>
              <a:defRPr sz="3800"/>
            </a:lvl2pPr>
            <a:lvl3pPr marL="2880360" indent="0">
              <a:buNone/>
              <a:defRPr sz="3200"/>
            </a:lvl3pPr>
            <a:lvl4pPr marL="4320540" indent="0">
              <a:buNone/>
              <a:defRPr sz="2800"/>
            </a:lvl4pPr>
            <a:lvl5pPr marL="5760720" indent="0">
              <a:buNone/>
              <a:defRPr sz="2800"/>
            </a:lvl5pPr>
            <a:lvl6pPr marL="7200900" indent="0">
              <a:buNone/>
              <a:defRPr sz="2800"/>
            </a:lvl6pPr>
            <a:lvl7pPr marL="8641080" indent="0">
              <a:buNone/>
              <a:defRPr sz="2800"/>
            </a:lvl7pPr>
            <a:lvl8pPr marL="10081260" indent="0">
              <a:buNone/>
              <a:defRPr sz="2800"/>
            </a:lvl8pPr>
            <a:lvl9pPr marL="11521440" indent="0">
              <a:buNone/>
              <a:defRPr sz="2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169D3-7A69-43DB-A6CA-79CC7B56C5F7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BFC9-F43D-4A74-A8F6-9BE3DD9B111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1424" y="21422679"/>
            <a:ext cx="11881485" cy="2529069"/>
          </a:xfrm>
        </p:spPr>
        <p:txBody>
          <a:bodyPr anchor="b"/>
          <a:lstStyle>
            <a:lvl1pPr algn="r">
              <a:defRPr sz="63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1424" y="2734507"/>
            <a:ext cx="11881485" cy="18362295"/>
          </a:xfrm>
        </p:spPr>
        <p:txBody>
          <a:bodyPr rtlCol="1">
            <a:normAutofit/>
          </a:bodyPr>
          <a:lstStyle>
            <a:lvl1pPr marL="0" indent="0">
              <a:buNone/>
              <a:defRPr sz="10100"/>
            </a:lvl1pPr>
            <a:lvl2pPr marL="1440180" indent="0">
              <a:buNone/>
              <a:defRPr sz="8800"/>
            </a:lvl2pPr>
            <a:lvl3pPr marL="2880360" indent="0">
              <a:buNone/>
              <a:defRPr sz="760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881424" y="23951748"/>
            <a:ext cx="11881485" cy="3591696"/>
          </a:xfrm>
        </p:spPr>
        <p:txBody>
          <a:bodyPr/>
          <a:lstStyle>
            <a:lvl1pPr marL="0" indent="0">
              <a:buNone/>
              <a:defRPr sz="4400"/>
            </a:lvl1pPr>
            <a:lvl2pPr marL="1440180" indent="0">
              <a:buNone/>
              <a:defRPr sz="3800"/>
            </a:lvl2pPr>
            <a:lvl3pPr marL="2880360" indent="0">
              <a:buNone/>
              <a:defRPr sz="3200"/>
            </a:lvl3pPr>
            <a:lvl4pPr marL="4320540" indent="0">
              <a:buNone/>
              <a:defRPr sz="2800"/>
            </a:lvl4pPr>
            <a:lvl5pPr marL="5760720" indent="0">
              <a:buNone/>
              <a:defRPr sz="2800"/>
            </a:lvl5pPr>
            <a:lvl6pPr marL="7200900" indent="0">
              <a:buNone/>
              <a:defRPr sz="2800"/>
            </a:lvl6pPr>
            <a:lvl7pPr marL="8641080" indent="0">
              <a:buNone/>
              <a:defRPr sz="2800"/>
            </a:lvl7pPr>
            <a:lvl8pPr marL="10081260" indent="0">
              <a:buNone/>
              <a:defRPr sz="2800"/>
            </a:lvl8pPr>
            <a:lvl9pPr marL="11521440" indent="0">
              <a:buNone/>
              <a:defRPr sz="2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6BAA2-2370-463B-914B-8023F848CED1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C7B20-2F09-4414-893C-475EC0D5393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990600" y="1225550"/>
            <a:ext cx="17821275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990600" y="7140575"/>
            <a:ext cx="17821275" cy="2019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14192250" y="28365450"/>
            <a:ext cx="4619625" cy="1628775"/>
          </a:xfrm>
          <a:prstGeom prst="rect">
            <a:avLst/>
          </a:prstGeom>
        </p:spPr>
        <p:txBody>
          <a:bodyPr vert="horz" lIns="288036" tIns="144018" rIns="288036" bIns="144018" rtlCol="1" anchor="ctr"/>
          <a:lstStyle>
            <a:lvl1pPr algn="r" defTabSz="2880360" fontAlgn="auto">
              <a:spcBef>
                <a:spcPts val="0"/>
              </a:spcBef>
              <a:spcAft>
                <a:spcPts val="0"/>
              </a:spcAft>
              <a:defRPr sz="38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18C145-F050-4F19-B427-F2ED15E23EBC}" type="datetimeFigureOut">
              <a:rPr lang="he-IL"/>
              <a:pPr>
                <a:defRPr/>
              </a:pPr>
              <a:t>כ"ח/אייר/תש"ע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6765925" y="28365450"/>
            <a:ext cx="6270625" cy="1628775"/>
          </a:xfrm>
          <a:prstGeom prst="rect">
            <a:avLst/>
          </a:prstGeom>
        </p:spPr>
        <p:txBody>
          <a:bodyPr vert="horz" lIns="288036" tIns="144018" rIns="288036" bIns="144018" rtlCol="1" anchor="ctr"/>
          <a:lstStyle>
            <a:lvl1pPr algn="ctr" defTabSz="2880360" fontAlgn="auto">
              <a:spcBef>
                <a:spcPts val="0"/>
              </a:spcBef>
              <a:spcAft>
                <a:spcPts val="0"/>
              </a:spcAft>
              <a:defRPr sz="38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990600" y="28365450"/>
            <a:ext cx="4619625" cy="1628775"/>
          </a:xfrm>
          <a:prstGeom prst="rect">
            <a:avLst/>
          </a:prstGeom>
        </p:spPr>
        <p:txBody>
          <a:bodyPr vert="horz" lIns="288036" tIns="144018" rIns="288036" bIns="144018" rtlCol="1" anchor="ctr"/>
          <a:lstStyle>
            <a:lvl1pPr algn="l" defTabSz="2880360" fontAlgn="auto">
              <a:spcBef>
                <a:spcPts val="0"/>
              </a:spcBef>
              <a:spcAft>
                <a:spcPts val="0"/>
              </a:spcAft>
              <a:defRPr sz="38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E16210-B302-46F7-BE08-84843E38AA5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9725" rtl="1" fontAlgn="base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879725" rtl="1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2879725" rtl="1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2879725" rtl="1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2879725" rtl="1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2879725" rtl="1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2879725" rtl="1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2879725" rtl="1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2879725" rtl="1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079500" indent="-1079500" algn="r" defTabSz="2879725" rtl="1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9975" indent="-900113" algn="r" defTabSz="2879725" rtl="1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19138" algn="r" defTabSz="2879725" rtl="1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13" indent="-719138" algn="r" defTabSz="2879725" rtl="1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5" indent="-719138" algn="r" defTabSz="2879725" rtl="1" fontAlgn="base">
        <a:spcBef>
          <a:spcPct val="20000"/>
        </a:spcBef>
        <a:spcAft>
          <a:spcPct val="0"/>
        </a:spcAft>
        <a:buFont typeface="Arial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r" defTabSz="2880360" rtl="1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r" defTabSz="2880360" rtl="1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r" defTabSz="2880360" rtl="1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r" defTabSz="2880360" rtl="1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r" defTabSz="2880360" rtl="1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קבוצה 10"/>
          <p:cNvGrpSpPr>
            <a:grpSpLocks/>
          </p:cNvGrpSpPr>
          <p:nvPr/>
        </p:nvGrpSpPr>
        <p:grpSpPr bwMode="auto">
          <a:xfrm>
            <a:off x="0" y="0"/>
            <a:ext cx="19799300" cy="30599062"/>
            <a:chOff x="2667" y="4953"/>
            <a:chExt cx="19799808" cy="30598872"/>
          </a:xfrm>
        </p:grpSpPr>
        <p:pic>
          <p:nvPicPr>
            <p:cNvPr id="3078" name="תמונה 3" descr="proyekt gmar afeka 8555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7" y="4953"/>
              <a:ext cx="19799808" cy="30598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מלבן 8"/>
            <p:cNvSpPr/>
            <p:nvPr/>
          </p:nvSpPr>
          <p:spPr>
            <a:xfrm>
              <a:off x="5257427" y="1086033"/>
              <a:ext cx="2786134" cy="2214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28803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</p:grpSp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1257300" y="992188"/>
            <a:ext cx="80724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3600" dirty="0"/>
              <a:t>שם הסטודנט: </a:t>
            </a:r>
            <a:r>
              <a:rPr lang="he-IL" sz="3600" dirty="0" smtClean="0">
                <a:solidFill>
                  <a:srgbClr val="FF0000"/>
                </a:solidFill>
              </a:rPr>
              <a:t>קובי הרשקוביץ</a:t>
            </a:r>
            <a:endParaRPr lang="he-IL" sz="3600" dirty="0">
              <a:solidFill>
                <a:srgbClr val="FF0000"/>
              </a:solidFill>
            </a:endParaRPr>
          </a:p>
          <a:p>
            <a:r>
              <a:rPr lang="he-IL" sz="3600" dirty="0"/>
              <a:t>שם המנחה: </a:t>
            </a:r>
            <a:r>
              <a:rPr lang="he-IL" sz="3600" dirty="0" smtClean="0">
                <a:solidFill>
                  <a:srgbClr val="FF0000"/>
                </a:solidFill>
              </a:rPr>
              <a:t>אלעד הוגן</a:t>
            </a:r>
            <a:endParaRPr lang="he-IL" sz="3600" dirty="0">
              <a:solidFill>
                <a:srgbClr val="FF0000"/>
              </a:solidFill>
            </a:endParaRPr>
          </a:p>
          <a:p>
            <a:r>
              <a:rPr lang="he-IL" sz="3600" dirty="0"/>
              <a:t>מחלקת הלימוד: </a:t>
            </a:r>
            <a:r>
              <a:rPr lang="he-IL" sz="3600" dirty="0" smtClean="0">
                <a:solidFill>
                  <a:srgbClr val="FF0000"/>
                </a:solidFill>
              </a:rPr>
              <a:t>הנדסת תוכנה</a:t>
            </a:r>
            <a:endParaRPr lang="he-IL" sz="3600" dirty="0"/>
          </a:p>
          <a:p>
            <a:r>
              <a:rPr lang="he-IL" sz="3600" dirty="0"/>
              <a:t>שנת הגשה: </a:t>
            </a:r>
            <a:r>
              <a:rPr lang="he-IL" sz="3600" dirty="0">
                <a:solidFill>
                  <a:srgbClr val="FF0000"/>
                </a:solidFill>
              </a:rPr>
              <a:t>2010</a:t>
            </a:r>
          </a:p>
        </p:txBody>
      </p:sp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257300" y="4068763"/>
            <a:ext cx="17073563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8800" b="1" dirty="0" smtClean="0">
                <a:solidFill>
                  <a:srgbClr val="FF0000"/>
                </a:solidFill>
              </a:rPr>
              <a:t>סוכן רשת אוטומטי</a:t>
            </a:r>
            <a:endParaRPr lang="he-IL" sz="8800" b="1" dirty="0">
              <a:solidFill>
                <a:srgbClr val="FF0000"/>
              </a:solidFill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4" cstate="print">
            <a:lum bright="-7000"/>
          </a:blip>
          <a:stretch>
            <a:fillRect/>
          </a:stretch>
        </p:blipFill>
        <p:spPr bwMode="auto">
          <a:xfrm>
            <a:off x="1400115" y="6943667"/>
            <a:ext cx="8286808" cy="4357717"/>
          </a:xfrm>
          <a:prstGeom prst="rect">
            <a:avLst/>
          </a:prstGeom>
          <a:noFill/>
          <a:ln>
            <a:noFill/>
          </a:ln>
          <a:effectLst>
            <a:outerShdw blurRad="190500" dist="292100" dir="2700000" algn="tl" rotWithShape="0">
              <a:schemeClr val="tx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9050" contourW="38100" prstMaterial="dkEdge">
            <a:bevelT w="292100"/>
            <a:extrusionClr>
              <a:schemeClr val="accent1"/>
            </a:extrusionClr>
            <a:contourClr>
              <a:schemeClr val="tx2"/>
            </a:contourClr>
          </a:sp3d>
        </p:spPr>
      </p:pic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5" cstate="print">
            <a:lum bright="-7000"/>
          </a:blip>
          <a:stretch>
            <a:fillRect/>
          </a:stretch>
        </p:blipFill>
        <p:spPr bwMode="auto">
          <a:xfrm>
            <a:off x="10186989" y="6943666"/>
            <a:ext cx="8215371" cy="4330305"/>
          </a:xfrm>
          <a:prstGeom prst="rect">
            <a:avLst/>
          </a:prstGeom>
          <a:noFill/>
          <a:ln>
            <a:noFill/>
          </a:ln>
          <a:effectLst>
            <a:outerShdw blurRad="190500" dist="292100" dir="2700000" algn="tl" rotWithShape="0">
              <a:schemeClr val="tx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9050" contourW="38100" prstMaterial="dkEdge">
            <a:bevelT w="292100"/>
            <a:extrusionClr>
              <a:schemeClr val="accent1"/>
            </a:extrusionClr>
            <a:contourClr>
              <a:schemeClr val="tx2"/>
            </a:contourClr>
          </a:sp3d>
        </p:spPr>
      </p:pic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6" cstate="print">
            <a:lum bright="-7000"/>
          </a:blip>
          <a:stretch>
            <a:fillRect/>
          </a:stretch>
        </p:blipFill>
        <p:spPr bwMode="auto">
          <a:xfrm>
            <a:off x="10115551" y="12301516"/>
            <a:ext cx="8267379" cy="4357718"/>
          </a:xfrm>
          <a:prstGeom prst="rect">
            <a:avLst/>
          </a:prstGeom>
          <a:noFill/>
          <a:ln>
            <a:noFill/>
          </a:ln>
          <a:effectLst>
            <a:outerShdw blurRad="190500" dist="292100" dir="2700000" algn="tl" rotWithShape="0">
              <a:schemeClr val="tx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9050" contourW="38100" prstMaterial="dkEdge">
            <a:bevelT w="292100"/>
            <a:extrusionClr>
              <a:schemeClr val="accent1"/>
            </a:extrusionClr>
            <a:contourClr>
              <a:schemeClr val="tx2"/>
            </a:contourClr>
          </a:sp3d>
        </p:spPr>
      </p:pic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7" cstate="print">
            <a:lum bright="-7000"/>
          </a:blip>
          <a:stretch>
            <a:fillRect/>
          </a:stretch>
        </p:blipFill>
        <p:spPr bwMode="auto">
          <a:xfrm>
            <a:off x="1400115" y="12301516"/>
            <a:ext cx="8225322" cy="4335550"/>
          </a:xfrm>
          <a:prstGeom prst="rect">
            <a:avLst/>
          </a:prstGeom>
          <a:noFill/>
          <a:ln>
            <a:noFill/>
          </a:ln>
          <a:effectLst>
            <a:outerShdw blurRad="190500" dist="292100" dir="2700000" algn="tl" rotWithShape="0">
              <a:schemeClr val="tx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9050" contourW="38100" prstMaterial="dkEdge">
            <a:bevelT w="292100"/>
            <a:extrusionClr>
              <a:schemeClr val="accent1"/>
            </a:extrusionClr>
            <a:contourClr>
              <a:schemeClr val="tx2"/>
            </a:contourClr>
          </a:sp3d>
        </p:spPr>
      </p:pic>
      <p:sp>
        <p:nvSpPr>
          <p:cNvPr id="79" name="TextBox 78"/>
          <p:cNvSpPr txBox="1"/>
          <p:nvPr/>
        </p:nvSpPr>
        <p:spPr>
          <a:xfrm>
            <a:off x="1471553" y="17802242"/>
            <a:ext cx="16930806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6000" b="1" dirty="0" smtClean="0"/>
              <a:t>יישום</a:t>
            </a:r>
            <a:r>
              <a:rPr lang="he-IL" sz="6000" dirty="0" smtClean="0"/>
              <a:t> </a:t>
            </a:r>
            <a:r>
              <a:rPr lang="he-IL" sz="6000" b="1" dirty="0" smtClean="0"/>
              <a:t>לאוטומציה</a:t>
            </a:r>
            <a:r>
              <a:rPr lang="he-IL" sz="6000" b="1" dirty="0" smtClean="0"/>
              <a:t>, </a:t>
            </a:r>
            <a:r>
              <a:rPr lang="he-IL" sz="6000" b="1" dirty="0" smtClean="0"/>
              <a:t>וניטור של </a:t>
            </a:r>
            <a:r>
              <a:rPr lang="he-IL" sz="6000" b="1" dirty="0" smtClean="0"/>
              <a:t>אתרי אינטרנט,</a:t>
            </a:r>
          </a:p>
          <a:p>
            <a:pPr>
              <a:lnSpc>
                <a:spcPct val="150000"/>
              </a:lnSpc>
            </a:pPr>
            <a:r>
              <a:rPr lang="he-IL" sz="6000" b="1" dirty="0" smtClean="0"/>
              <a:t>בסביבת</a:t>
            </a:r>
            <a:r>
              <a:rPr lang="en-US" sz="6000" b="1" dirty="0" smtClean="0"/>
              <a:t> </a:t>
            </a:r>
            <a:r>
              <a:rPr lang="en-US" sz="6000" b="1" dirty="0" smtClean="0"/>
              <a:t>,Microsoft Internet Explorer </a:t>
            </a:r>
            <a:r>
              <a:rPr lang="he-IL" sz="6000" b="1" dirty="0" smtClean="0"/>
              <a:t>שמטרתו להחליף </a:t>
            </a:r>
            <a:r>
              <a:rPr lang="he-IL" sz="6000" b="1" dirty="0" smtClean="0"/>
              <a:t>ביצוע מטלות שגרתיות וגוזלות זמן של משתמש דפדפן ממוצע.</a:t>
            </a:r>
            <a:endParaRPr lang="he-IL" b="1" dirty="0"/>
          </a:p>
        </p:txBody>
      </p:sp>
      <p:pic>
        <p:nvPicPr>
          <p:cNvPr id="82" name="Picture 81" descr="revolution-logo-256-25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6791" y="23660158"/>
            <a:ext cx="2438400" cy="2438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14957" y="5443468"/>
            <a:ext cx="1264452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b="1" dirty="0" smtClean="0"/>
              <a:t>יישום לאוטומציית דפדפן</a:t>
            </a:r>
            <a:endParaRPr lang="he-IL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901633" y="11229946"/>
            <a:ext cx="2786082" cy="646331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he-IL" sz="3600" dirty="0" smtClean="0">
                <a:solidFill>
                  <a:schemeClr val="tx2"/>
                </a:solidFill>
              </a:rPr>
              <a:t>בניית תסריט</a:t>
            </a: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1850" y="11229946"/>
            <a:ext cx="3643338" cy="646331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he-IL" sz="3600" dirty="0" smtClean="0">
                <a:solidFill>
                  <a:schemeClr val="tx2"/>
                </a:solidFill>
              </a:rPr>
              <a:t>חקירת ומיפוי האתר</a:t>
            </a: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686923" y="9015368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ight Arrow 18"/>
          <p:cNvSpPr/>
          <p:nvPr/>
        </p:nvSpPr>
        <p:spPr>
          <a:xfrm rot="10800000">
            <a:off x="9615485" y="14301780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ight Arrow 19"/>
          <p:cNvSpPr/>
          <p:nvPr/>
        </p:nvSpPr>
        <p:spPr>
          <a:xfrm rot="5400000">
            <a:off x="10925538" y="11521726"/>
            <a:ext cx="1012840" cy="42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12856199" y="16587796"/>
            <a:ext cx="2786082" cy="646331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he-IL" sz="3600" dirty="0" smtClean="0">
                <a:solidFill>
                  <a:schemeClr val="tx2"/>
                </a:solidFill>
              </a:rPr>
              <a:t>תזמון התסריט</a:t>
            </a: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2611" y="16587796"/>
            <a:ext cx="2500330" cy="646331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he-IL" sz="3600" dirty="0" smtClean="0">
                <a:solidFill>
                  <a:schemeClr val="tx2"/>
                </a:solidFill>
              </a:rPr>
              <a:t>הרצה ומעקב</a:t>
            </a:r>
            <a:endParaRPr lang="he-IL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קבוצה 10"/>
          <p:cNvGrpSpPr>
            <a:grpSpLocks/>
          </p:cNvGrpSpPr>
          <p:nvPr/>
        </p:nvGrpSpPr>
        <p:grpSpPr bwMode="auto">
          <a:xfrm>
            <a:off x="3175" y="0"/>
            <a:ext cx="19799300" cy="30599062"/>
            <a:chOff x="2667" y="4953"/>
            <a:chExt cx="19799808" cy="30598872"/>
          </a:xfrm>
        </p:grpSpPr>
        <p:pic>
          <p:nvPicPr>
            <p:cNvPr id="4101" name="תמונה 3" descr="proyekt gmar afeka 8555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7" y="4953"/>
              <a:ext cx="19799808" cy="30598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מלבן 8"/>
            <p:cNvSpPr/>
            <p:nvPr/>
          </p:nvSpPr>
          <p:spPr>
            <a:xfrm>
              <a:off x="5257427" y="1086033"/>
              <a:ext cx="2786134" cy="2214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288036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</p:grpSp>
      <p:sp>
        <p:nvSpPr>
          <p:cNvPr id="4099" name="TextBox 12"/>
          <p:cNvSpPr txBox="1">
            <a:spLocks noChangeArrowheads="1"/>
          </p:cNvSpPr>
          <p:nvPr/>
        </p:nvSpPr>
        <p:spPr bwMode="auto">
          <a:xfrm>
            <a:off x="1257300" y="4068763"/>
            <a:ext cx="17073563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sz="8800" b="1" dirty="0" smtClean="0">
                <a:solidFill>
                  <a:srgbClr val="FF0000"/>
                </a:solidFill>
              </a:rPr>
              <a:t>סוכן רשת אוטומטי</a:t>
            </a:r>
            <a:endParaRPr lang="he-IL" sz="8800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900181" y="17445052"/>
            <a:ext cx="15169796" cy="9001188"/>
            <a:chOff x="1900181" y="17516490"/>
            <a:chExt cx="15169796" cy="9001188"/>
          </a:xfrm>
        </p:grpSpPr>
        <p:grpSp>
          <p:nvGrpSpPr>
            <p:cNvPr id="37" name="Group 20"/>
            <p:cNvGrpSpPr>
              <a:grpSpLocks/>
            </p:cNvGrpSpPr>
            <p:nvPr/>
          </p:nvGrpSpPr>
          <p:grpSpPr bwMode="auto">
            <a:xfrm>
              <a:off x="1939301" y="21955902"/>
              <a:ext cx="8957772" cy="4561776"/>
              <a:chOff x="4854" y="11596"/>
              <a:chExt cx="6367" cy="4133"/>
            </a:xfrm>
          </p:grpSpPr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4854" y="11596"/>
                <a:ext cx="6367" cy="4133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>
                  <a:rot lat="0" lon="0" rev="4200000"/>
                </a:lightRig>
              </a:scene3d>
              <a:sp3d extrusionH="88900" contourW="127000" prstMaterial="metal">
                <a:bevelT w="152400" h="50800" prst="softRound"/>
                <a:bevelB w="114300" prst="hardEdge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3400"/>
                  </a:lnSpc>
                </a:pPr>
                <a:endParaRPr lang="he-IL" sz="3600"/>
              </a:p>
            </p:txBody>
          </p:sp>
          <p:sp>
            <p:nvSpPr>
              <p:cNvPr id="54" name="Rectangle 22"/>
              <p:cNvSpPr>
                <a:spLocks noChangeArrowheads="1"/>
              </p:cNvSpPr>
              <p:nvPr/>
            </p:nvSpPr>
            <p:spPr bwMode="auto">
              <a:xfrm>
                <a:off x="5864" y="12054"/>
                <a:ext cx="4226" cy="9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Data Access Layer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AutoShape 23"/>
              <p:cNvSpPr>
                <a:spLocks noChangeArrowheads="1"/>
              </p:cNvSpPr>
              <p:nvPr/>
            </p:nvSpPr>
            <p:spPr bwMode="auto">
              <a:xfrm>
                <a:off x="6434" y="13363"/>
                <a:ext cx="1683" cy="1412"/>
              </a:xfrm>
              <a:prstGeom prst="flowChartMagneticDisk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DB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5651" y="15074"/>
                <a:ext cx="3177" cy="571"/>
              </a:xfrm>
              <a:prstGeom prst="rect">
                <a:avLst/>
              </a:prstGeom>
              <a:solidFill>
                <a:srgbClr val="92D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Persistency Module</a:t>
                </a:r>
                <a:endParaRPr kumimoji="0" lang="he-IL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oup 25"/>
            <p:cNvGrpSpPr>
              <a:grpSpLocks/>
            </p:cNvGrpSpPr>
            <p:nvPr/>
          </p:nvGrpSpPr>
          <p:grpSpPr bwMode="auto">
            <a:xfrm>
              <a:off x="1900181" y="17880224"/>
              <a:ext cx="4538761" cy="2912229"/>
              <a:chOff x="5003" y="8731"/>
              <a:chExt cx="4245" cy="2710"/>
            </a:xfrm>
          </p:grpSpPr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5003" y="8731"/>
                <a:ext cx="4245" cy="271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>
                  <a:rot lat="0" lon="0" rev="4200000"/>
                </a:lightRig>
              </a:scene3d>
              <a:sp3d extrusionH="88900" contourW="127000" prstMaterial="metal">
                <a:bevelT w="152400" h="50800" prst="softRound"/>
                <a:bevelB w="114300" prst="hardEdge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3400"/>
                  </a:lnSpc>
                </a:pPr>
                <a:endParaRPr lang="he-IL" sz="3600"/>
              </a:p>
            </p:txBody>
          </p:sp>
          <p:sp>
            <p:nvSpPr>
              <p:cNvPr id="49" name="Rectangle 27"/>
              <p:cNvSpPr>
                <a:spLocks noChangeArrowheads="1"/>
              </p:cNvSpPr>
              <p:nvPr/>
            </p:nvSpPr>
            <p:spPr bwMode="auto">
              <a:xfrm>
                <a:off x="5172" y="8879"/>
                <a:ext cx="2150" cy="8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Embedded Browser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28"/>
              <p:cNvSpPr>
                <a:spLocks noChangeArrowheads="1"/>
              </p:cNvSpPr>
              <p:nvPr/>
            </p:nvSpPr>
            <p:spPr bwMode="auto">
              <a:xfrm>
                <a:off x="7407" y="8879"/>
                <a:ext cx="1682" cy="8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DOM Analysis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29"/>
              <p:cNvSpPr>
                <a:spLocks noChangeArrowheads="1"/>
              </p:cNvSpPr>
              <p:nvPr/>
            </p:nvSpPr>
            <p:spPr bwMode="auto">
              <a:xfrm>
                <a:off x="5172" y="9804"/>
                <a:ext cx="3917" cy="9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Mapping Control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Text Box 30"/>
              <p:cNvSpPr txBox="1">
                <a:spLocks noChangeArrowheads="1"/>
              </p:cNvSpPr>
              <p:nvPr/>
            </p:nvSpPr>
            <p:spPr bwMode="auto">
              <a:xfrm>
                <a:off x="5172" y="10889"/>
                <a:ext cx="3917" cy="430"/>
              </a:xfrm>
              <a:prstGeom prst="rect">
                <a:avLst/>
              </a:prstGeom>
              <a:solidFill>
                <a:srgbClr val="92D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Mapping Module</a:t>
                </a:r>
                <a:endParaRPr kumimoji="0" lang="he-IL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" name="Group 31"/>
            <p:cNvGrpSpPr>
              <a:grpSpLocks/>
            </p:cNvGrpSpPr>
            <p:nvPr/>
          </p:nvGrpSpPr>
          <p:grpSpPr bwMode="auto">
            <a:xfrm>
              <a:off x="6669067" y="17880224"/>
              <a:ext cx="4299260" cy="2912229"/>
              <a:chOff x="9360" y="8731"/>
              <a:chExt cx="4021" cy="2710"/>
            </a:xfrm>
          </p:grpSpPr>
          <p:sp>
            <p:nvSpPr>
              <p:cNvPr id="42" name="Rectangle 32"/>
              <p:cNvSpPr>
                <a:spLocks noChangeArrowheads="1"/>
              </p:cNvSpPr>
              <p:nvPr/>
            </p:nvSpPr>
            <p:spPr bwMode="auto">
              <a:xfrm>
                <a:off x="9360" y="8731"/>
                <a:ext cx="4021" cy="271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>
                  <a:rot lat="0" lon="0" rev="4200000"/>
                </a:lightRig>
              </a:scene3d>
              <a:sp3d extrusionH="88900" contourW="127000" prstMaterial="metal">
                <a:bevelT w="152400" h="50800" prst="softRound"/>
                <a:bevelB w="114300" prst="hardEdge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3400"/>
                  </a:lnSpc>
                </a:pPr>
                <a:endParaRPr lang="he-IL" sz="3600"/>
              </a:p>
            </p:txBody>
          </p:sp>
          <p:sp>
            <p:nvSpPr>
              <p:cNvPr id="43" name="Text Box 33"/>
              <p:cNvSpPr txBox="1">
                <a:spLocks noChangeArrowheads="1"/>
              </p:cNvSpPr>
              <p:nvPr/>
            </p:nvSpPr>
            <p:spPr bwMode="auto">
              <a:xfrm>
                <a:off x="9549" y="8879"/>
                <a:ext cx="1794" cy="8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Script Builder</a:t>
                </a:r>
              </a:p>
              <a:p>
                <a:pPr marL="0" marR="0" lvl="0" indent="0" algn="r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11435" y="8879"/>
                <a:ext cx="1794" cy="8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Script Scheduler</a:t>
                </a:r>
              </a:p>
              <a:p>
                <a:pPr marL="0" marR="0" lvl="0" indent="0" algn="r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9549" y="9804"/>
                <a:ext cx="1794" cy="8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Script Logger</a:t>
                </a:r>
              </a:p>
              <a:p>
                <a:pPr marL="0" marR="0" lvl="0" indent="0" algn="r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11435" y="9804"/>
                <a:ext cx="1794" cy="8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Script Runner</a:t>
                </a:r>
              </a:p>
              <a:p>
                <a:pPr marL="0" marR="0" lvl="0" indent="0" algn="r" defTabSz="914400" rtl="1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9464" y="10889"/>
                <a:ext cx="3796" cy="430"/>
              </a:xfrm>
              <a:prstGeom prst="rect">
                <a:avLst/>
              </a:prstGeom>
              <a:solidFill>
                <a:srgbClr val="92D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Scripting Module</a:t>
                </a:r>
                <a:endParaRPr kumimoji="0" lang="he-IL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6" name="AutoShape 19"/>
            <p:cNvCxnSpPr>
              <a:cxnSpLocks noChangeShapeType="1"/>
            </p:cNvCxnSpPr>
            <p:nvPr/>
          </p:nvCxnSpPr>
          <p:spPr bwMode="auto">
            <a:xfrm rot="5400000">
              <a:off x="3710990" y="21332794"/>
              <a:ext cx="1018380" cy="1433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stealth" w="med" len="lg"/>
              <a:tailEnd type="stealth" w="med" len="lg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 rot="5400000">
              <a:off x="8157654" y="21332794"/>
              <a:ext cx="1018380" cy="1433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stealth" w="med" len="lg"/>
              <a:tailEnd type="stealth" w="med" len="lg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1" name="AutoShape 39"/>
            <p:cNvCxnSpPr>
              <a:cxnSpLocks noChangeShapeType="1"/>
            </p:cNvCxnSpPr>
            <p:nvPr/>
          </p:nvCxnSpPr>
          <p:spPr bwMode="auto">
            <a:xfrm rot="10800000">
              <a:off x="11044245" y="19231002"/>
              <a:ext cx="1571636" cy="1588"/>
            </a:xfrm>
            <a:prstGeom prst="straightConnector1">
              <a:avLst/>
            </a:prstGeom>
            <a:noFill/>
            <a:ln w="63500">
              <a:solidFill>
                <a:srgbClr val="000000"/>
              </a:solidFill>
              <a:round/>
              <a:headEnd type="stealth" w="med" len="lg"/>
              <a:tailEnd type="stealth" w="med" len="lg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65" name="Group 64"/>
            <p:cNvGrpSpPr/>
            <p:nvPr/>
          </p:nvGrpSpPr>
          <p:grpSpPr>
            <a:xfrm>
              <a:off x="12687319" y="17516490"/>
              <a:ext cx="4382658" cy="3244288"/>
              <a:chOff x="6733511" y="13301648"/>
              <a:chExt cx="4382658" cy="3244288"/>
            </a:xfrm>
          </p:grpSpPr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6733511" y="13301648"/>
                <a:ext cx="4382658" cy="32442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Left"/>
                <a:lightRig rig="glow" dir="t"/>
              </a:scene3d>
              <a:sp3d z="76200" extrusionH="76200" contourW="101600" prstMaterial="metal">
                <a:bevelT w="31750" h="31750"/>
                <a:bevelB w="44450"/>
                <a:extrusionClr>
                  <a:schemeClr val="accent3">
                    <a:lumMod val="50000"/>
                  </a:schemeClr>
                </a:extrusionClr>
                <a:contourClr>
                  <a:schemeClr val="accent3">
                    <a:lumMod val="50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Controlled IE  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ts val="34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ea typeface="Arial" pitchFamily="34" charset="0"/>
                    <a:cs typeface="Arial" pitchFamily="34" charset="0"/>
                  </a:rPr>
                  <a:t>    Browser</a:t>
                </a:r>
                <a:endParaRPr kumimoji="0" lang="he-IL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58" name="Picture 57" descr="IE8-tran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22399" y="14609813"/>
                <a:ext cx="1868888" cy="1896839"/>
              </a:xfrm>
              <a:prstGeom prst="rect">
                <a:avLst/>
              </a:prstGeom>
            </p:spPr>
          </p:pic>
        </p:grpSp>
      </p:grpSp>
      <p:sp>
        <p:nvSpPr>
          <p:cNvPr id="64" name="TextBox 63"/>
          <p:cNvSpPr txBox="1"/>
          <p:nvPr/>
        </p:nvSpPr>
        <p:spPr>
          <a:xfrm>
            <a:off x="1328677" y="5657782"/>
            <a:ext cx="16716492" cy="107567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  <a:buClr>
                <a:srgbClr val="71BF45"/>
              </a:buClr>
              <a:buFont typeface="Wingdings" pitchFamily="2" charset="2"/>
              <a:buChar char="§"/>
            </a:pPr>
            <a:r>
              <a:rPr lang="he-IL" sz="4800" dirty="0" smtClean="0"/>
              <a:t>מיפוי אוטומטי למחצה של רכיבי ה-</a:t>
            </a:r>
            <a:r>
              <a:rPr lang="en-US" sz="4800" dirty="0" smtClean="0"/>
              <a:t>DOM</a:t>
            </a:r>
            <a:r>
              <a:rPr lang="he-IL" sz="4800" dirty="0" smtClean="0"/>
              <a:t> של האתר.</a:t>
            </a:r>
          </a:p>
          <a:p>
            <a:pPr>
              <a:lnSpc>
                <a:spcPct val="150000"/>
              </a:lnSpc>
              <a:buClr>
                <a:srgbClr val="71BF45"/>
              </a:buClr>
              <a:buFont typeface="Wingdings" pitchFamily="2" charset="2"/>
              <a:buChar char="§"/>
            </a:pPr>
            <a:r>
              <a:rPr lang="he-IL" sz="4800" dirty="0" smtClean="0"/>
              <a:t>יצירת תסריט, בצורה אינטראקטיבית וגרפית, המכיל התניות ופעולות על האתר.</a:t>
            </a:r>
          </a:p>
          <a:p>
            <a:pPr>
              <a:lnSpc>
                <a:spcPct val="150000"/>
              </a:lnSpc>
              <a:buClr>
                <a:srgbClr val="71BF45"/>
              </a:buClr>
              <a:buFont typeface="Wingdings" pitchFamily="2" charset="2"/>
              <a:buChar char="§"/>
            </a:pPr>
            <a:r>
              <a:rPr lang="he-IL" sz="4800" dirty="0" smtClean="0"/>
              <a:t>הרצת התסריט על-פי תזמון של המשתמש בצורה חד/רב פעמית.</a:t>
            </a:r>
          </a:p>
          <a:p>
            <a:pPr lvl="0">
              <a:lnSpc>
                <a:spcPct val="150000"/>
              </a:lnSpc>
              <a:buClr>
                <a:srgbClr val="71BF45"/>
              </a:buClr>
              <a:buFont typeface="Wingdings" pitchFamily="2" charset="2"/>
              <a:buChar char="§"/>
            </a:pPr>
            <a:r>
              <a:rPr lang="he-IL" sz="4800" dirty="0" smtClean="0"/>
              <a:t>התראה למשתמש על-פי בקשתו על אירוע באתר מסויים.</a:t>
            </a:r>
          </a:p>
          <a:p>
            <a:pPr>
              <a:lnSpc>
                <a:spcPct val="150000"/>
              </a:lnSpc>
              <a:buClr>
                <a:srgbClr val="71BF45"/>
              </a:buClr>
              <a:buFont typeface="Wingdings" pitchFamily="2" charset="2"/>
              <a:buChar char="§"/>
            </a:pPr>
            <a:r>
              <a:rPr lang="he-IL" sz="4800" dirty="0" smtClean="0"/>
              <a:t>יחודיות הפרוייקט היא שבניגוד לסוכנים אוטומטיים הנמצאים באתר מסויים ,ונשלטים מתוך האתר ,הפרוייקט הנ"ל מציע סוכן שיפעל בצד הלקוח ולא בצד השרת, דבר אשר יאפשר לו נוחיות ושליטה מירבית.</a:t>
            </a:r>
            <a:endParaRPr lang="en-US" sz="4800" dirty="0" smtClean="0"/>
          </a:p>
          <a:p>
            <a:pPr lvl="0">
              <a:buClr>
                <a:srgbClr val="71BF45"/>
              </a:buClr>
              <a:buFont typeface="Wingdings" pitchFamily="2" charset="2"/>
              <a:buChar char="§"/>
            </a:pPr>
            <a:endParaRPr lang="he-IL" sz="6000" dirty="0" smtClean="0"/>
          </a:p>
          <a:p>
            <a:pPr>
              <a:buClr>
                <a:srgbClr val="71BF45"/>
              </a:buClr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167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ערכת נושא Office</vt:lpstr>
      <vt:lpstr>Slide 1</vt:lpstr>
      <vt:lpstr>Slide 2</vt:lpstr>
    </vt:vector>
  </TitlesOfParts>
  <Company>afeka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raheli</dc:creator>
  <cp:lastModifiedBy>קובי הרשקוביץ</cp:lastModifiedBy>
  <cp:revision>198</cp:revision>
  <dcterms:created xsi:type="dcterms:W3CDTF">2010-03-23T12:17:50Z</dcterms:created>
  <dcterms:modified xsi:type="dcterms:W3CDTF">2010-05-12T19:25:02Z</dcterms:modified>
</cp:coreProperties>
</file>