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21E"/>
    <a:srgbClr val="696969"/>
    <a:srgbClr val="CECECE"/>
    <a:srgbClr val="9FA99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25" d="100"/>
          <a:sy n="125" d="100"/>
        </p:scale>
        <p:origin x="-582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41DEB374-15F1-43D2-B929-8DC47467FF1E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6965D90D-C347-4CC7-B03B-36FC5A99F4B5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65D90D-C347-4CC7-B03B-36FC5A99F4B5}" type="slidenum">
              <a:rPr lang="he-IL" smtClean="0"/>
              <a:pPr>
                <a:defRPr/>
              </a:pPr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0" y="6115050"/>
            <a:ext cx="8572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\\Ficusdoc\shivuk_k&amp;r$\מיתוג ומסר\חומרים סופיים\logo_afekaHeb_newColor2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7188" y="6311900"/>
            <a:ext cx="244316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2B346-CAA5-4A55-8B61-38570849425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377B3-63A0-469C-A3EC-AC1882880612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0FA56-1DFA-4A96-A75C-407012D8C932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67E8D-7D79-4BB3-B43B-A1F92EDB76E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35A79-F447-4B61-B5AE-D909A75023D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AB701-F638-4EBB-B3F2-4BE68C82ECD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7F35-A8FD-4027-806D-AE8A47BC1E6C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2D54-BDFB-4834-96BC-4C3EE87AABB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3AAA-31F0-4DC2-9CC6-CB39090349D9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DC569-334A-4E3B-856C-C55C6458BB7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5AAC0-9E99-472D-B8C7-E91FDB80C354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CD515-F3C8-4A96-90A8-32E16811134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931FE-0EB5-4426-827E-08364FDD13A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669F-A451-4ABA-9A2F-58B94D4DC06E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CB47-24C9-4A88-B89D-738EE9EEA91A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1A76-2A41-4A46-B70F-58AB78036CD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5EB9-32CB-48CC-BEE1-D9EDF3A1CDDF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C46F-4C45-4117-89D7-6EAEE02572F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345D7-1A69-45D7-AD09-85D5B3CD3BA9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8676-4D90-45DF-A00D-4DA99C03035F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5EB9F-FB6C-44C5-B5E2-98FAE763239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0E159-E987-491D-BAC8-0FA3ED3DF943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5981E-CB2D-4BA8-8261-E84A73CD731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C2602-33A9-4EFA-B581-9F5F0B565720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0F854-67C3-4666-85EA-CC859790936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EFA6-0CFC-4191-8641-66C5F53DF262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C077B-62CF-4C02-9A09-55D1C019F4B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>
                <a:solidFill>
                  <a:srgbClr val="4FB2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A2BB-E10A-4BE5-B902-A8CECAB8DC0B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63C9E-92B7-4C02-B47D-8B951AF9E993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553D6-FDDD-455D-B425-C092A9A3BE46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CCF53-6A16-4DF2-9016-E0C097903C82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9305E-A0D9-4E70-8BFD-6B283AC6301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FEB25-A56C-4427-9BDE-9A630B1CFBED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E543A-1B4C-48D4-889F-EF6E75F04448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329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3296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6532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4FB21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BA3622-965B-4FB3-9718-B243496BA515}" type="slidenum">
              <a:rPr lang="he-IL"/>
              <a:pPr>
                <a:defRPr/>
              </a:pPr>
              <a:t>‹#›</a:t>
            </a:fld>
            <a:endParaRPr lang="he-IL" dirty="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6115050"/>
            <a:ext cx="85725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" descr="\\Ficusdoc\shivuk_k&amp;r$\מיתוג ומסר\חומרים סופיים\logo_afekaHeb_newColor2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88" y="6311900"/>
            <a:ext cx="2443162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FB21E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rgbClr val="4FB21E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rgbClr val="4FB21E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2051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9E3CCF-5E03-41C8-A49E-F28B5139004C}" type="datetimeFigureOut">
              <a:rPr lang="he-IL"/>
              <a:pPr>
                <a:defRPr/>
              </a:pPr>
              <a:t>ג'/טבת/תש"ע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9ED861-F6BD-4884-8E8F-2FE849613EFC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סקר תיכון אמצע הפרוייקט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שם הפרויקט: סוכן רשת </a:t>
            </a:r>
            <a:r>
              <a:rPr lang="he-IL" dirty="0" smtClean="0"/>
              <a:t>אוטומטי</a:t>
            </a:r>
          </a:p>
          <a:p>
            <a:pPr algn="r"/>
            <a:r>
              <a:rPr lang="he-IL" dirty="0" smtClean="0"/>
              <a:t>מבצע: קובי הרשקוביץ</a:t>
            </a:r>
          </a:p>
          <a:p>
            <a:pPr algn="r"/>
            <a:r>
              <a:rPr lang="he-IL" dirty="0" smtClean="0"/>
              <a:t>מנחה: אלעד הוגן</a:t>
            </a:r>
            <a:endParaRPr lang="en-US" dirty="0" smtClean="0"/>
          </a:p>
          <a:p>
            <a:pPr algn="r"/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419600" y="2362200"/>
          <a:ext cx="4248150" cy="3476625"/>
        </p:xfrm>
        <a:graphic>
          <a:graphicData uri="http://schemas.openxmlformats.org/presentationml/2006/ole">
            <p:oleObj spid="_x0000_s49153" name="Visio" r:id="rId4" imgW="4250578" imgH="3520962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1200" y="1828800"/>
            <a:ext cx="297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עריכת תסריט: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2514600" y="2362200"/>
          <a:ext cx="6210300" cy="3433797"/>
        </p:xfrm>
        <a:graphic>
          <a:graphicData uri="http://schemas.openxmlformats.org/presentationml/2006/ole">
            <p:oleObj spid="_x0000_s51201" name="Visio" r:id="rId4" imgW="6356143" imgH="3520962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1828800"/>
            <a:ext cx="198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הרצת תסריט: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19200"/>
            <a:ext cx="1119621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53000" y="12192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שכבת הגישה לבסיס הנתונים</a:t>
            </a:r>
            <a:endParaRPr lang="he-IL" dirty="0"/>
          </a:p>
        </p:txBody>
      </p:sp>
      <p:pic>
        <p:nvPicPr>
          <p:cNvPr id="52228" name="Picture 4" descr="C:\Documents and Settings\User-1\My Documents\לימודים\AutoWebAgentProject2009\AutoWebAgent\docs\ER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1600200"/>
            <a:ext cx="69297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85408"/>
            <a:ext cx="7653252" cy="498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43800" y="1371600"/>
            <a:ext cx="13716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יישומון להקלטת אלמנטים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לבטים ובעיות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האם להשתמש בספריית קוד פתוח לחסכון בזמן פיתוח ובדיקות ?</a:t>
            </a:r>
          </a:p>
          <a:p>
            <a:r>
              <a:rPr lang="he-IL" dirty="0" smtClean="0"/>
              <a:t>באילו אתרים להתמקד בבדיקות ?</a:t>
            </a:r>
          </a:p>
          <a:p>
            <a:r>
              <a:rPr lang="he-IL" dirty="0" smtClean="0"/>
              <a:t>תכנון ממשק משתמש – עד כמה עיצובי הוא צריך להיות ?</a:t>
            </a:r>
          </a:p>
          <a:p>
            <a:r>
              <a:rPr lang="he-IL" dirty="0" smtClean="0"/>
              <a:t>בעיה – אין </a:t>
            </a:r>
            <a:r>
              <a:rPr lang="en-US" dirty="0" smtClean="0"/>
              <a:t>API</a:t>
            </a:r>
            <a:r>
              <a:rPr lang="he-IL" smtClean="0"/>
              <a:t> נוח </a:t>
            </a:r>
            <a:r>
              <a:rPr lang="he-IL" dirty="0" smtClean="0"/>
              <a:t>לאתרים שמשתמשים בטכנולגיות מסוג </a:t>
            </a:r>
            <a:r>
              <a:rPr lang="en-US" dirty="0" smtClean="0"/>
              <a:t>Flash, </a:t>
            </a:r>
            <a:r>
              <a:rPr lang="en-US" dirty="0" err="1" smtClean="0"/>
              <a:t>Silverlight</a:t>
            </a:r>
            <a:r>
              <a:rPr lang="en-US" dirty="0" smtClean="0"/>
              <a:t>, </a:t>
            </a:r>
            <a:r>
              <a:rPr lang="en-US" dirty="0" err="1" smtClean="0"/>
              <a:t>javaFX</a:t>
            </a:r>
            <a:r>
              <a:rPr lang="he-IL" dirty="0" smtClean="0"/>
              <a:t>.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סיכונים ודרכי התמודדות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265" y="1874520"/>
          <a:ext cx="5411470" cy="3108960"/>
        </p:xfrm>
        <a:graphic>
          <a:graphicData uri="http://schemas.openxmlformats.org/drawingml/2006/table">
            <a:tbl>
              <a:tblPr rtl="1" firstRow="1"/>
              <a:tblGrid>
                <a:gridCol w="1352550"/>
                <a:gridCol w="961390"/>
                <a:gridCol w="1744345"/>
                <a:gridCol w="1353185"/>
              </a:tblGrid>
              <a:tr h="0"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Arial"/>
                          <a:ea typeface="Times New Roman"/>
                        </a:rPr>
                        <a:t>סיכון</a:t>
                      </a:r>
                      <a:endParaRPr lang="en-US" sz="12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סיכוי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השפעה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דרך מניעה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חריגה מלוחות זמנים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50%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אי הגעה לאבני דרך בפרוייקט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ניסיון להקדים ביצוע של משימות והקדשת זמן נוסף לפרוייקט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כשל חומרתי בסביבת הפיתוח/ריצה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20%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עיכוב של עד כשבועיים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גיבוי כל איטרציה במערכת ניהול קוד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אי יכולת לזהות אלמנטים מיוחדים בדף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50%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אי יכולת להשתמש באלמנטים אלו – ירידה בפונקציונאליות המובטחת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עדכון סעיף האילוצים בשלב מוקדם ככל האפשר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דפים דינמיים </a:t>
                      </a:r>
                      <a:r>
                        <a:rPr lang="en-US" sz="1200">
                          <a:latin typeface="Arial"/>
                          <a:ea typeface="Times New Roman"/>
                        </a:rPr>
                        <a:t>(Ajax, DHTML)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80%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>
                          <a:latin typeface="Arial"/>
                          <a:ea typeface="Times New Roman"/>
                        </a:rPr>
                        <a:t>שיבוש יכולת זיהוי האלמנטים</a:t>
                      </a: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200" dirty="0">
                          <a:latin typeface="Arial"/>
                          <a:ea typeface="Times New Roman"/>
                        </a:rPr>
                        <a:t>התקנת מנגנוני המתנה לאלמנטים לא קיימים.</a:t>
                      </a:r>
                      <a:endParaRPr lang="en-US" sz="12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הפרוייקט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b="1" u="sng" dirty="0" smtClean="0"/>
              <a:t>תחום הפרוייקט:</a:t>
            </a:r>
          </a:p>
          <a:p>
            <a:pPr>
              <a:buNone/>
            </a:pPr>
            <a:r>
              <a:rPr lang="he-IL" dirty="0" smtClean="0"/>
              <a:t>רבות </a:t>
            </a:r>
            <a:r>
              <a:rPr lang="he-IL" dirty="0" smtClean="0"/>
              <a:t>מהפעולות הפיננסיות, הלימודיות והבידוריות נעשות באמצעות דפדפן ברשת האינטרנט:</a:t>
            </a:r>
            <a:endParaRPr lang="en-US" dirty="0" smtClean="0"/>
          </a:p>
          <a:p>
            <a:pPr lvl="0"/>
            <a:r>
              <a:rPr lang="he-IL" dirty="0" smtClean="0"/>
              <a:t>רישום לאתרים</a:t>
            </a:r>
            <a:endParaRPr lang="en-US" dirty="0" smtClean="0"/>
          </a:p>
          <a:p>
            <a:pPr lvl="0"/>
            <a:r>
              <a:rPr lang="he-IL" dirty="0" smtClean="0"/>
              <a:t>קניה/מכירה של מניות</a:t>
            </a:r>
            <a:endParaRPr lang="en-US" dirty="0" smtClean="0"/>
          </a:p>
          <a:p>
            <a:pPr lvl="0"/>
            <a:r>
              <a:rPr lang="he-IL" dirty="0" smtClean="0"/>
              <a:t>הזמנת כרטיסים</a:t>
            </a:r>
            <a:endParaRPr lang="en-US" dirty="0" smtClean="0"/>
          </a:p>
          <a:p>
            <a:pPr lvl="0"/>
            <a:r>
              <a:rPr lang="he-IL" dirty="0" smtClean="0"/>
              <a:t>הגשת מטלות</a:t>
            </a:r>
            <a:endParaRPr lang="en-US" dirty="0" smtClean="0"/>
          </a:p>
          <a:p>
            <a:pPr lvl="0"/>
            <a:r>
              <a:rPr lang="he-IL" dirty="0" smtClean="0"/>
              <a:t>בחירת קורסים</a:t>
            </a:r>
            <a:endParaRPr lang="en-US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הפרוייקט - המשך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b="1" u="sng" dirty="0" smtClean="0"/>
              <a:t>הצגת הבעיה והמענה לה:</a:t>
            </a:r>
          </a:p>
          <a:p>
            <a:r>
              <a:rPr lang="he-IL" dirty="0" smtClean="0"/>
              <a:t>רבות </a:t>
            </a:r>
            <a:r>
              <a:rPr lang="he-IL" dirty="0" smtClean="0"/>
              <a:t>ממטלות </a:t>
            </a:r>
            <a:r>
              <a:rPr lang="he-IL" dirty="0" smtClean="0"/>
              <a:t>לעיל הן </a:t>
            </a:r>
            <a:r>
              <a:rPr lang="he-IL" dirty="0" smtClean="0"/>
              <a:t>מחזוריות, שגרתיות ועלולות להתיש את המשתמש ו/או לגרום לו לבצע שגיאות באופן הכנסת הנתונים.</a:t>
            </a:r>
            <a:endParaRPr lang="en-US" dirty="0" smtClean="0"/>
          </a:p>
          <a:p>
            <a:r>
              <a:rPr lang="he-IL" dirty="0" smtClean="0"/>
              <a:t>מטרת הפרוייקט הנגזרת מבעיה זו היא בניית אפליקציה אשר תבצע מטלות שגרתיות וצפויות מראש בצורה אוטומטית במקום משתמש דפדפן אנושי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דרישות הפרוייקט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e-IL" dirty="0" smtClean="0"/>
              <a:t>בניית אפליקציה חלונאית אשר תאפשר:</a:t>
            </a:r>
            <a:endParaRPr lang="en-US" dirty="0" smtClean="0"/>
          </a:p>
          <a:p>
            <a:pPr lvl="0"/>
            <a:r>
              <a:rPr lang="he-IL" dirty="0" smtClean="0"/>
              <a:t>ניטור אתר בצורה מחזורית</a:t>
            </a:r>
            <a:endParaRPr lang="en-US" dirty="0" smtClean="0"/>
          </a:p>
          <a:p>
            <a:pPr lvl="0"/>
            <a:r>
              <a:rPr lang="he-IL" dirty="0" smtClean="0"/>
              <a:t>ביצוע פעולות אוטומטיות בדפדפן</a:t>
            </a:r>
            <a:endParaRPr lang="en-US" dirty="0" smtClean="0"/>
          </a:p>
          <a:p>
            <a:pPr lvl="0"/>
            <a:r>
              <a:rPr lang="he-IL" dirty="0" smtClean="0"/>
              <a:t>התראה למשתמש ע"פ בקשתו על אירוע באתר מסויים.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חלופות מערכתיות</a:t>
            </a:r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8458200" cy="4724400"/>
        </p:xfrm>
        <a:graphic>
          <a:graphicData uri="http://schemas.openxmlformats.org/drawingml/2006/table">
            <a:tbl>
              <a:tblPr rtl="1"/>
              <a:tblGrid>
                <a:gridCol w="1847193"/>
                <a:gridCol w="2819400"/>
                <a:gridCol w="2236076"/>
                <a:gridCol w="1555531"/>
              </a:tblGrid>
              <a:tr h="775845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נושא לחלופה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</a:rPr>
                        <a:t>QTP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iMacros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</a:rPr>
                        <a:t>RFT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6087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מחיר($)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35000-70000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50-500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6500-9000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82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כיסוי פונקצינאלי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מושלם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חסרה שליטה בתזמון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מושלם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704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קלות שימוש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מסובך – יש ללמוד </a:t>
                      </a:r>
                      <a:r>
                        <a:rPr lang="en-US" sz="2000">
                          <a:latin typeface="Arial"/>
                          <a:ea typeface="Times New Roman"/>
                        </a:rPr>
                        <a:t>VBScript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פשוט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בינוני – יש לדעת </a:t>
                      </a:r>
                      <a:r>
                        <a:rPr lang="en-GB" sz="2000">
                          <a:latin typeface="Arial"/>
                          <a:ea typeface="Times New Roman"/>
                        </a:rPr>
                        <a:t>JAVA</a:t>
                      </a:r>
                      <a:r>
                        <a:rPr lang="he-IL" sz="2000">
                          <a:latin typeface="Times New Roman"/>
                          <a:ea typeface="Times New Roman"/>
                          <a:cs typeface="Arial"/>
                        </a:rPr>
                        <a:t> ברמה בינונית/נמוכה.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82"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Scripting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VBScript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Arial"/>
                          <a:ea typeface="Times New Roman"/>
                        </a:rPr>
                        <a:t>Proprietary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</a:rPr>
                        <a:t>JAVA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חלופות פרטניות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600" dirty="0" smtClean="0"/>
              <a:t>התממשקות לדפדפן:</a:t>
            </a:r>
          </a:p>
          <a:p>
            <a:pPr lvl="1"/>
            <a:r>
              <a:rPr lang="en-US" sz="1600" dirty="0" smtClean="0"/>
              <a:t>mshtml.dll</a:t>
            </a:r>
            <a:endParaRPr lang="he-IL" sz="1600" dirty="0" smtClean="0"/>
          </a:p>
          <a:p>
            <a:pPr lvl="1"/>
            <a:r>
              <a:rPr lang="en-US" sz="1600" dirty="0" err="1" smtClean="0"/>
              <a:t>WatiN</a:t>
            </a:r>
            <a:endParaRPr lang="he-IL" sz="1600" dirty="0" smtClean="0"/>
          </a:p>
          <a:p>
            <a:r>
              <a:rPr lang="he-IL" sz="1600" dirty="0" smtClean="0"/>
              <a:t>כתיבת תסריט:</a:t>
            </a:r>
          </a:p>
          <a:p>
            <a:pPr lvl="1"/>
            <a:r>
              <a:rPr lang="he-IL" sz="1600" dirty="0" smtClean="0"/>
              <a:t>שפת תסריט סטנדרטית (</a:t>
            </a:r>
            <a:r>
              <a:rPr lang="en-US" sz="1600" dirty="0" smtClean="0"/>
              <a:t>Python</a:t>
            </a:r>
            <a:r>
              <a:rPr lang="he-IL" sz="1600" dirty="0" smtClean="0"/>
              <a:t>)</a:t>
            </a:r>
          </a:p>
          <a:p>
            <a:pPr lvl="1"/>
            <a:r>
              <a:rPr lang="he-IL" sz="1600" dirty="0" smtClean="0"/>
              <a:t>שפת תסריט ייעודית</a:t>
            </a:r>
          </a:p>
          <a:p>
            <a:pPr lvl="1"/>
            <a:r>
              <a:rPr lang="he-IL" sz="1600" dirty="0" smtClean="0"/>
              <a:t>בניית תסריט בצורה גרפית</a:t>
            </a:r>
          </a:p>
          <a:p>
            <a:r>
              <a:rPr lang="he-IL" sz="1600" dirty="0" smtClean="0"/>
              <a:t>בסיס נתונים</a:t>
            </a:r>
          </a:p>
          <a:p>
            <a:pPr lvl="1"/>
            <a:r>
              <a:rPr lang="en-US" sz="1600" dirty="0" smtClean="0"/>
              <a:t>MS SQL Compact 3.5</a:t>
            </a:r>
            <a:endParaRPr lang="en-US" sz="1600" dirty="0" smtClean="0"/>
          </a:p>
          <a:p>
            <a:pPr lvl="1"/>
            <a:r>
              <a:rPr lang="en-US" sz="1600" dirty="0" err="1" smtClean="0"/>
              <a:t>Sqlite</a:t>
            </a:r>
            <a:endParaRPr lang="he-IL" sz="1600" dirty="0" smtClean="0"/>
          </a:p>
          <a:p>
            <a:r>
              <a:rPr lang="he-IL" sz="1600" dirty="0" smtClean="0"/>
              <a:t>סוג דפדפן:</a:t>
            </a:r>
          </a:p>
          <a:p>
            <a:pPr lvl="1"/>
            <a:r>
              <a:rPr lang="en-US" sz="1600" dirty="0" smtClean="0"/>
              <a:t>IE</a:t>
            </a:r>
          </a:p>
          <a:p>
            <a:pPr lvl="1"/>
            <a:r>
              <a:rPr lang="en-US" sz="1600" dirty="0" smtClean="0"/>
              <a:t>Firefox</a:t>
            </a:r>
          </a:p>
          <a:p>
            <a:pPr lvl="1"/>
            <a:r>
              <a:rPr lang="en-US" sz="1600" dirty="0" smtClean="0"/>
              <a:t>Embedded IE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ראשוני</a:t>
            </a:r>
            <a:endParaRPr lang="he-IL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457200" y="1752600"/>
          <a:ext cx="8292335" cy="3733800"/>
        </p:xfrm>
        <a:graphic>
          <a:graphicData uri="http://schemas.openxmlformats.org/presentationml/2006/ole">
            <p:oleObj spid="_x0000_s40961" name="Visio" r:id="rId4" imgW="6340886" imgH="285184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3886200" y="2362200"/>
          <a:ext cx="4781550" cy="2181225"/>
        </p:xfrm>
        <a:graphic>
          <a:graphicData uri="http://schemas.openxmlformats.org/presentationml/2006/ole">
            <p:oleObj spid="_x0000_s45057" name="Visio" r:id="rId4" imgW="4777899" imgH="2203634" progId="Visio.Drawing.11">
              <p:embed/>
            </p:oleObj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6781800" y="1676401"/>
            <a:ext cx="1981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מיפוי אלמנטים: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תכנון - המשך</a:t>
            </a:r>
            <a:endParaRPr lang="he-IL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657600" y="2895600"/>
          <a:ext cx="4486275" cy="2171700"/>
        </p:xfrm>
        <a:graphic>
          <a:graphicData uri="http://schemas.openxmlformats.org/presentationml/2006/ole">
            <p:oleObj spid="_x0000_s47105" name="Visio" r:id="rId4" imgW="4500283" imgH="2190945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0800" y="1828800"/>
            <a:ext cx="5867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עריכת מפת אלמנטים:</a:t>
            </a:r>
            <a:endParaRPr lang="en-US" dirty="0" smtClean="0"/>
          </a:p>
          <a:p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תבנית מצגת אפקה">
  <a:themeElements>
    <a:clrScheme name="אפקה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מצגת אפקה</Template>
  <TotalTime>6051</TotalTime>
  <Words>383</Words>
  <Application>Microsoft Office PowerPoint</Application>
  <PresentationFormat>On-screen Show (4:3)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תבנית מצגת אפקה</vt:lpstr>
      <vt:lpstr>עיצוב מותאם אישית</vt:lpstr>
      <vt:lpstr>Microsoft Office Visio Drawing</vt:lpstr>
      <vt:lpstr>סקר תיכון אמצע הפרוייקט</vt:lpstr>
      <vt:lpstr>מטרות הפרוייקט</vt:lpstr>
      <vt:lpstr>מטרות הפרוייקט - המשך</vt:lpstr>
      <vt:lpstr>דרישות הפרוייקט</vt:lpstr>
      <vt:lpstr>חלופות מערכתיות</vt:lpstr>
      <vt:lpstr>חלופות פרטניות</vt:lpstr>
      <vt:lpstr>תכנון ראשוני</vt:lpstr>
      <vt:lpstr>תכנון - המשך</vt:lpstr>
      <vt:lpstr>תכנון - המשך</vt:lpstr>
      <vt:lpstr>תכנון - המשך</vt:lpstr>
      <vt:lpstr>תכנון - המשך</vt:lpstr>
      <vt:lpstr>תכנון - המשך</vt:lpstr>
      <vt:lpstr>תכנון - המשך</vt:lpstr>
      <vt:lpstr>לבטים ובעיות</vt:lpstr>
      <vt:lpstr>סיכונים ודרכי התמודדות</vt:lpstr>
      <vt:lpstr>שאלות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סקר תיכון אמצע הפרוייקט</dc:title>
  <dc:creator>קובי הרשקוביץ</dc:creator>
  <cp:lastModifiedBy>קובי הרשקוביץ</cp:lastModifiedBy>
  <cp:revision>17</cp:revision>
  <dcterms:created xsi:type="dcterms:W3CDTF">2009-12-20T15:15:07Z</dcterms:created>
  <dcterms:modified xsi:type="dcterms:W3CDTF">2009-12-24T20:06:40Z</dcterms:modified>
</cp:coreProperties>
</file>