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7" r:id="rId6"/>
    <p:sldId id="288" r:id="rId7"/>
    <p:sldId id="283" r:id="rId8"/>
    <p:sldId id="289" r:id="rId9"/>
    <p:sldId id="278" r:id="rId10"/>
    <p:sldId id="266" r:id="rId11"/>
    <p:sldId id="282" r:id="rId12"/>
    <p:sldId id="284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58559-2DFE-4412-931E-F3AF6DF51CB7}" v="52" dt="2024-10-18T22:37:21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75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E5958559-2DFE-4412-931E-F3AF6DF51CB7}"/>
    <pc:docChg chg="custSel delSld modSld">
      <pc:chgData name="RAFAEL CANELLAS FERRARA GARRASINO" userId="26da02eb-adf8-45eb-bfdc-1dc175fe5a91" providerId="ADAL" clId="{E5958559-2DFE-4412-931E-F3AF6DF51CB7}" dt="2024-10-18T22:37:21.588" v="53"/>
      <pc:docMkLst>
        <pc:docMk/>
      </pc:docMkLst>
      <pc:sldChg chg="modAnim">
        <pc:chgData name="RAFAEL CANELLAS FERRARA GARRASINO" userId="26da02eb-adf8-45eb-bfdc-1dc175fe5a91" providerId="ADAL" clId="{E5958559-2DFE-4412-931E-F3AF6DF51CB7}" dt="2024-10-18T22:36:41.764" v="14"/>
        <pc:sldMkLst>
          <pc:docMk/>
          <pc:sldMk cId="846134930" sldId="266"/>
        </pc:sldMkLst>
      </pc:sldChg>
      <pc:sldChg chg="modAnim">
        <pc:chgData name="RAFAEL CANELLAS FERRARA GARRASINO" userId="26da02eb-adf8-45eb-bfdc-1dc175fe5a91" providerId="ADAL" clId="{E5958559-2DFE-4412-931E-F3AF6DF51CB7}" dt="2024-10-18T22:36:36.249" v="8"/>
        <pc:sldMkLst>
          <pc:docMk/>
          <pc:sldMk cId="4153565834" sldId="278"/>
        </pc:sldMkLst>
      </pc:sldChg>
      <pc:sldChg chg="modAnim">
        <pc:chgData name="RAFAEL CANELLAS FERRARA GARRASINO" userId="26da02eb-adf8-45eb-bfdc-1dc175fe5a91" providerId="ADAL" clId="{E5958559-2DFE-4412-931E-F3AF6DF51CB7}" dt="2024-10-18T22:36:49.663" v="18"/>
        <pc:sldMkLst>
          <pc:docMk/>
          <pc:sldMk cId="4280020645" sldId="282"/>
        </pc:sldMkLst>
      </pc:sldChg>
      <pc:sldChg chg="modAnim">
        <pc:chgData name="RAFAEL CANELLAS FERRARA GARRASINO" userId="26da02eb-adf8-45eb-bfdc-1dc175fe5a91" providerId="ADAL" clId="{E5958559-2DFE-4412-931E-F3AF6DF51CB7}" dt="2024-10-18T22:37:21.588" v="53"/>
        <pc:sldMkLst>
          <pc:docMk/>
          <pc:sldMk cId="3204837846" sldId="283"/>
        </pc:sldMkLst>
      </pc:sldChg>
      <pc:sldChg chg="modAnim">
        <pc:chgData name="RAFAEL CANELLAS FERRARA GARRASINO" userId="26da02eb-adf8-45eb-bfdc-1dc175fe5a91" providerId="ADAL" clId="{E5958559-2DFE-4412-931E-F3AF6DF51CB7}" dt="2024-10-18T22:37:05.266" v="27"/>
        <pc:sldMkLst>
          <pc:docMk/>
          <pc:sldMk cId="1076572618" sldId="284"/>
        </pc:sldMkLst>
      </pc:sldChg>
      <pc:sldChg chg="del">
        <pc:chgData name="RAFAEL CANELLAS FERRARA GARRASINO" userId="26da02eb-adf8-45eb-bfdc-1dc175fe5a91" providerId="ADAL" clId="{E5958559-2DFE-4412-931E-F3AF6DF51CB7}" dt="2024-10-18T22:37:00.161" v="19" actId="47"/>
        <pc:sldMkLst>
          <pc:docMk/>
          <pc:sldMk cId="2582261442" sldId="285"/>
        </pc:sldMkLst>
      </pc:sldChg>
      <pc:sldChg chg="modAnim">
        <pc:chgData name="RAFAEL CANELLAS FERRARA GARRASINO" userId="26da02eb-adf8-45eb-bfdc-1dc175fe5a91" providerId="ADAL" clId="{E5958559-2DFE-4412-931E-F3AF6DF51CB7}" dt="2024-10-18T22:37:12.514" v="39"/>
        <pc:sldMkLst>
          <pc:docMk/>
          <pc:sldMk cId="1739079141" sldId="287"/>
        </pc:sldMkLst>
      </pc:sldChg>
      <pc:sldChg chg="modAnim">
        <pc:chgData name="RAFAEL CANELLAS FERRARA GARRASINO" userId="26da02eb-adf8-45eb-bfdc-1dc175fe5a91" providerId="ADAL" clId="{E5958559-2DFE-4412-931E-F3AF6DF51CB7}" dt="2024-10-18T22:37:16.794" v="44"/>
        <pc:sldMkLst>
          <pc:docMk/>
          <pc:sldMk cId="657858122" sldId="288"/>
        </pc:sldMkLst>
      </pc:sldChg>
      <pc:sldChg chg="delSp mod delAnim">
        <pc:chgData name="RAFAEL CANELLAS FERRARA GARRASINO" userId="26da02eb-adf8-45eb-bfdc-1dc175fe5a91" providerId="ADAL" clId="{E5958559-2DFE-4412-931E-F3AF6DF51CB7}" dt="2024-10-18T22:36:27.782" v="0" actId="478"/>
        <pc:sldMkLst>
          <pc:docMk/>
          <pc:sldMk cId="638127581" sldId="289"/>
        </pc:sldMkLst>
        <pc:spChg chg="del">
          <ac:chgData name="RAFAEL CANELLAS FERRARA GARRASINO" userId="26da02eb-adf8-45eb-bfdc-1dc175fe5a91" providerId="ADAL" clId="{E5958559-2DFE-4412-931E-F3AF6DF51CB7}" dt="2024-10-18T22:36:27.782" v="0" actId="478"/>
          <ac:spMkLst>
            <pc:docMk/>
            <pc:sldMk cId="638127581" sldId="289"/>
            <ac:spMk id="5" creationId="{2ADA60A9-4CAA-11FE-AEDA-109D20E7D99B}"/>
          </ac:spMkLst>
        </pc:spChg>
        <pc:spChg chg="del">
          <ac:chgData name="RAFAEL CANELLAS FERRARA GARRASINO" userId="26da02eb-adf8-45eb-bfdc-1dc175fe5a91" providerId="ADAL" clId="{E5958559-2DFE-4412-931E-F3AF6DF51CB7}" dt="2024-10-18T22:36:27.782" v="0" actId="478"/>
          <ac:spMkLst>
            <pc:docMk/>
            <pc:sldMk cId="638127581" sldId="289"/>
            <ac:spMk id="7" creationId="{A68D4306-916D-2E6A-52A5-B57CFBB63E64}"/>
          </ac:spMkLst>
        </pc:spChg>
        <pc:spChg chg="del">
          <ac:chgData name="RAFAEL CANELLAS FERRARA GARRASINO" userId="26da02eb-adf8-45eb-bfdc-1dc175fe5a91" providerId="ADAL" clId="{E5958559-2DFE-4412-931E-F3AF6DF51CB7}" dt="2024-10-18T22:36:27.782" v="0" actId="478"/>
          <ac:spMkLst>
            <pc:docMk/>
            <pc:sldMk cId="638127581" sldId="289"/>
            <ac:spMk id="20" creationId="{C4AC693C-D34A-F32F-94BF-E52EA96505DB}"/>
          </ac:spMkLst>
        </pc:spChg>
        <pc:spChg chg="del">
          <ac:chgData name="RAFAEL CANELLAS FERRARA GARRASINO" userId="26da02eb-adf8-45eb-bfdc-1dc175fe5a91" providerId="ADAL" clId="{E5958559-2DFE-4412-931E-F3AF6DF51CB7}" dt="2024-10-18T22:36:27.782" v="0" actId="478"/>
          <ac:spMkLst>
            <pc:docMk/>
            <pc:sldMk cId="638127581" sldId="289"/>
            <ac:spMk id="22" creationId="{7CCD3CA4-3290-2334-7B1A-B0EBC041086E}"/>
          </ac:spMkLst>
        </pc:spChg>
        <pc:spChg chg="del">
          <ac:chgData name="RAFAEL CANELLAS FERRARA GARRASINO" userId="26da02eb-adf8-45eb-bfdc-1dc175fe5a91" providerId="ADAL" clId="{E5958559-2DFE-4412-931E-F3AF6DF51CB7}" dt="2024-10-18T22:36:27.782" v="0" actId="478"/>
          <ac:spMkLst>
            <pc:docMk/>
            <pc:sldMk cId="638127581" sldId="289"/>
            <ac:spMk id="24" creationId="{5AE70AAE-B2BF-4AB3-1C66-3AEA096163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18/10/2024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18/10/2024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18/10/2024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18/10/2024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18/10/2024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18/10/2024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7" y="2564904"/>
            <a:ext cx="2088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7.1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3226135" y="3429000"/>
            <a:ext cx="2814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DISTÂNCIAS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2D3C1063-4427-2268-D168-EB47C3701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348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Distância entre dois pontos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6E6ADD7-A25F-C8AD-D634-78DB8A0FC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12776"/>
            <a:ext cx="87129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Considerando que dois pontos definem um segmento de reta, o cálculo da distância entre dois pontos será semelhante ao cálculo da medida de um vetor.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EC43358D-A1BB-A089-042D-91096BC4E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924944"/>
            <a:ext cx="1044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C9B8EFF-9FDD-8A97-D513-1BD24D5B31CB}"/>
                  </a:ext>
                </a:extLst>
              </p:cNvPr>
              <p:cNvSpPr txBox="1"/>
              <p:nvPr/>
            </p:nvSpPr>
            <p:spPr>
              <a:xfrm>
                <a:off x="1835696" y="2699628"/>
                <a:ext cx="17714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C9B8EFF-9FDD-8A97-D513-1BD24D5B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699628"/>
                <a:ext cx="1771446" cy="369332"/>
              </a:xfrm>
              <a:prstGeom prst="rect">
                <a:avLst/>
              </a:prstGeom>
              <a:blipFill>
                <a:blip r:embed="rId3"/>
                <a:stretch>
                  <a:fillRect l="-3093" r="-5155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DA2B369-94BF-D533-E212-C9D3CE68721D}"/>
                  </a:ext>
                </a:extLst>
              </p:cNvPr>
              <p:cNvSpPr txBox="1"/>
              <p:nvPr/>
            </p:nvSpPr>
            <p:spPr>
              <a:xfrm>
                <a:off x="1835696" y="3140968"/>
                <a:ext cx="1799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DA2B369-94BF-D533-E212-C9D3CE687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140968"/>
                <a:ext cx="1799916" cy="369332"/>
              </a:xfrm>
              <a:prstGeom prst="rect">
                <a:avLst/>
              </a:prstGeom>
              <a:blipFill>
                <a:blip r:embed="rId4"/>
                <a:stretch>
                  <a:fillRect l="-3051" r="-5424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Esquerda 8">
            <a:extLst>
              <a:ext uri="{FF2B5EF4-FFF2-40B4-BE49-F238E27FC236}">
                <a16:creationId xmlns:a16="http://schemas.microsoft.com/office/drawing/2014/main" id="{D1969BE7-46FF-1D07-1C65-F24EDD783536}"/>
              </a:ext>
            </a:extLst>
          </p:cNvPr>
          <p:cNvSpPr/>
          <p:nvPr/>
        </p:nvSpPr>
        <p:spPr>
          <a:xfrm>
            <a:off x="1115616" y="2564905"/>
            <a:ext cx="765799" cy="11521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5AA81F92-9831-F298-0EA8-17FC320D8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2924944"/>
            <a:ext cx="4753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D4E3B86-896A-6C94-9057-DF0D46352BA9}"/>
                  </a:ext>
                </a:extLst>
              </p:cNvPr>
              <p:cNvSpPr txBox="1"/>
              <p:nvPr/>
            </p:nvSpPr>
            <p:spPr>
              <a:xfrm>
                <a:off x="4291005" y="2915652"/>
                <a:ext cx="2442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D4E3B86-896A-6C94-9057-DF0D46352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005" y="2915652"/>
                <a:ext cx="2442976" cy="369332"/>
              </a:xfrm>
              <a:prstGeom prst="rect">
                <a:avLst/>
              </a:prstGeom>
              <a:blipFill>
                <a:blip r:embed="rId5"/>
                <a:stretch>
                  <a:fillRect l="-2244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8">
            <a:extLst>
              <a:ext uri="{FF2B5EF4-FFF2-40B4-BE49-F238E27FC236}">
                <a16:creationId xmlns:a16="http://schemas.microsoft.com/office/drawing/2014/main" id="{F31739FE-EAB0-560C-133F-BCD84BAEA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39788"/>
            <a:ext cx="1044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7A728A2-F18F-E76A-D190-5EE1A09772F1}"/>
                  </a:ext>
                </a:extLst>
              </p:cNvPr>
              <p:cNvSpPr txBox="1"/>
              <p:nvPr/>
            </p:nvSpPr>
            <p:spPr>
              <a:xfrm>
                <a:off x="1043608" y="4139788"/>
                <a:ext cx="44611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7A728A2-F18F-E76A-D190-5EE1A097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139788"/>
                <a:ext cx="4461158" cy="369332"/>
              </a:xfrm>
              <a:prstGeom prst="rect">
                <a:avLst/>
              </a:prstGeom>
              <a:blipFill>
                <a:blip r:embed="rId6"/>
                <a:stretch>
                  <a:fillRect l="-956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8">
            <a:extLst>
              <a:ext uri="{FF2B5EF4-FFF2-40B4-BE49-F238E27FC236}">
                <a16:creationId xmlns:a16="http://schemas.microsoft.com/office/drawing/2014/main" id="{432B5A7A-9CE5-8543-CABD-6447821AD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911" y="4139788"/>
            <a:ext cx="1044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Então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4057253-32FD-529E-90BE-AF4B2D72BD2F}"/>
                  </a:ext>
                </a:extLst>
              </p:cNvPr>
              <p:cNvSpPr txBox="1"/>
              <p:nvPr/>
            </p:nvSpPr>
            <p:spPr>
              <a:xfrm>
                <a:off x="348537" y="5013176"/>
                <a:ext cx="847193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pt-BR" sz="2400" dirty="0"/>
                                <m:t> 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pt-BR" sz="2400" dirty="0"/>
                                <m:t> 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pt-BR" sz="2400" dirty="0"/>
                                <m:t> 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4057253-32FD-529E-90BE-AF4B2D72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7" y="5013176"/>
                <a:ext cx="8471935" cy="4472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">
            <a:extLst>
              <a:ext uri="{FF2B5EF4-FFF2-40B4-BE49-F238E27FC236}">
                <a16:creationId xmlns:a16="http://schemas.microsoft.com/office/drawing/2014/main" id="{44C9ADD2-743F-E0F8-5517-A3D84ACDC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178" y="5733256"/>
            <a:ext cx="4674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livro fornece outra forma de cálculo. Sugiro a leitura.</a:t>
            </a:r>
          </a:p>
        </p:txBody>
      </p:sp>
    </p:spTree>
    <p:extLst>
      <p:ext uri="{BB962C8B-B14F-4D97-AF65-F5344CB8AC3E}">
        <p14:creationId xmlns:p14="http://schemas.microsoft.com/office/powerpoint/2010/main" val="173907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7A728A2-F18F-E76A-D190-5EE1A09772F1}"/>
                  </a:ext>
                </a:extLst>
              </p:cNvPr>
              <p:cNvSpPr txBox="1"/>
              <p:nvPr/>
            </p:nvSpPr>
            <p:spPr>
              <a:xfrm>
                <a:off x="348537" y="1722874"/>
                <a:ext cx="5379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=(−1;2;2)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7A728A2-F18F-E76A-D190-5EE1A097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7" y="1722874"/>
                <a:ext cx="5379550" cy="369332"/>
              </a:xfrm>
              <a:prstGeom prst="rect">
                <a:avLst/>
              </a:prstGeom>
              <a:blipFill>
                <a:blip r:embed="rId3"/>
                <a:stretch>
                  <a:fillRect l="-680" r="-1472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4057253-32FD-529E-90BE-AF4B2D72BD2F}"/>
                  </a:ext>
                </a:extLst>
              </p:cNvPr>
              <p:cNvSpPr txBox="1"/>
              <p:nvPr/>
            </p:nvSpPr>
            <p:spPr>
              <a:xfrm>
                <a:off x="348537" y="2492896"/>
                <a:ext cx="5548314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pt-BR" sz="2400" dirty="0"/>
                                <m:t> 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 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 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4057253-32FD-529E-90BE-AF4B2D72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7" y="2492896"/>
                <a:ext cx="5548314" cy="447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2367E6D3-39B5-EC72-89FD-5EAEDFAB2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33" y="657710"/>
            <a:ext cx="6223356" cy="7457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A0152AC-FFC5-3541-A5D8-9EC722310B7D}"/>
                  </a:ext>
                </a:extLst>
              </p:cNvPr>
              <p:cNvSpPr txBox="1"/>
              <p:nvPr/>
            </p:nvSpPr>
            <p:spPr>
              <a:xfrm>
                <a:off x="323528" y="3341802"/>
                <a:ext cx="4287136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1+4+4</m:t>
                          </m:r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A0152AC-FFC5-3541-A5D8-9EC722310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41802"/>
                <a:ext cx="4287136" cy="412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8CD0775-7257-9D46-20BF-3DA0A08089C0}"/>
                  </a:ext>
                </a:extLst>
              </p:cNvPr>
              <p:cNvSpPr txBox="1"/>
              <p:nvPr/>
            </p:nvSpPr>
            <p:spPr>
              <a:xfrm>
                <a:off x="323528" y="4168258"/>
                <a:ext cx="3215175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8CD0775-7257-9D46-20BF-3DA0A0808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68258"/>
                <a:ext cx="3215175" cy="412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6B4C086-8C89-527B-E325-6E0EA6B829C6}"/>
                  </a:ext>
                </a:extLst>
              </p:cNvPr>
              <p:cNvSpPr txBox="1"/>
              <p:nvPr/>
            </p:nvSpPr>
            <p:spPr>
              <a:xfrm>
                <a:off x="323528" y="4931876"/>
                <a:ext cx="30130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6B4C086-8C89-527B-E325-6E0EA6B82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931876"/>
                <a:ext cx="3013068" cy="369332"/>
              </a:xfrm>
              <a:prstGeom prst="rect">
                <a:avLst/>
              </a:prstGeom>
              <a:blipFill>
                <a:blip r:embed="rId8"/>
                <a:stretch>
                  <a:fillRect l="-1822" r="-1822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5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FF2F1047-F966-6DBE-DE9C-0837B59B9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4487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Distância entre um ponto e uma reta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6E70588C-B14C-67E1-F136-75BDA25A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12776"/>
            <a:ext cx="87129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 distância é obtida pelo cálculo da altura do paralelogramo que forma se traçarmos um vetor qualquer ligando a reta até o ponto em questão e um vetor diretor na reta em questão.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4BA921B-A355-117D-A621-475732CD5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26" y="2350868"/>
            <a:ext cx="4686954" cy="251495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 Box 8">
            <a:extLst>
              <a:ext uri="{FF2B5EF4-FFF2-40B4-BE49-F238E27FC236}">
                <a16:creationId xmlns:a16="http://schemas.microsoft.com/office/drawing/2014/main" id="{4C6FCCE2-BED8-9D0B-F472-30BFB5689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46" y="2492896"/>
            <a:ext cx="388199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Sabe-se que a área do paralelogramo é base vezes a altura. E pode ser calculada: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4AC693C-D34A-F32F-94BF-E52EA96505DB}"/>
                  </a:ext>
                </a:extLst>
              </p:cNvPr>
              <p:cNvSpPr txBox="1"/>
              <p:nvPr/>
            </p:nvSpPr>
            <p:spPr>
              <a:xfrm>
                <a:off x="256816" y="3429000"/>
                <a:ext cx="14653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4AC693C-D34A-F32F-94BF-E52EA9650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16" y="3429000"/>
                <a:ext cx="1465338" cy="369332"/>
              </a:xfrm>
              <a:prstGeom prst="rect">
                <a:avLst/>
              </a:prstGeom>
              <a:blipFill>
                <a:blip r:embed="rId4"/>
                <a:stretch>
                  <a:fillRect l="-3734" t="-35000" r="-332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8">
            <a:extLst>
              <a:ext uri="{FF2B5EF4-FFF2-40B4-BE49-F238E27FC236}">
                <a16:creationId xmlns:a16="http://schemas.microsoft.com/office/drawing/2014/main" id="{4F1CD445-AD92-5029-E7F5-BEEE33E80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873822"/>
            <a:ext cx="38819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Ou através de: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CCD3CA4-3290-2334-7B1A-B0EBC041086E}"/>
                  </a:ext>
                </a:extLst>
              </p:cNvPr>
              <p:cNvSpPr txBox="1"/>
              <p:nvPr/>
            </p:nvSpPr>
            <p:spPr>
              <a:xfrm>
                <a:off x="251520" y="4283804"/>
                <a:ext cx="1804533" cy="446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CCD3CA4-3290-2334-7B1A-B0EBC041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83804"/>
                <a:ext cx="1804533" cy="44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8">
            <a:extLst>
              <a:ext uri="{FF2B5EF4-FFF2-40B4-BE49-F238E27FC236}">
                <a16:creationId xmlns:a16="http://schemas.microsoft.com/office/drawing/2014/main" id="{F7DB6B43-DA1F-8125-952B-070437027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869160"/>
            <a:ext cx="38819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Logo: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AE70AAE-B2BF-4AB3-1C66-3AEA0961637C}"/>
                  </a:ext>
                </a:extLst>
              </p:cNvPr>
              <p:cNvSpPr txBox="1"/>
              <p:nvPr/>
            </p:nvSpPr>
            <p:spPr>
              <a:xfrm>
                <a:off x="251520" y="5359116"/>
                <a:ext cx="2534027" cy="840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𝐴𝑃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AE70AAE-B2BF-4AB3-1C66-3AEA0961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59116"/>
                <a:ext cx="2534027" cy="84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8">
            <a:extLst>
              <a:ext uri="{FF2B5EF4-FFF2-40B4-BE49-F238E27FC236}">
                <a16:creationId xmlns:a16="http://schemas.microsoft.com/office/drawing/2014/main" id="{313C875E-15A9-78B0-91A2-129F60D2E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394" y="5241974"/>
            <a:ext cx="4674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livro fornece outra forma de cálculo. Sugiro a leitura.</a:t>
            </a:r>
          </a:p>
        </p:txBody>
      </p:sp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8CBC2CD-A029-899C-F5FA-790FD391E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20688"/>
            <a:ext cx="5976664" cy="21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2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67DF5317-9218-E3E5-B80A-18A781BB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4187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Distância de um ponto a um plano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449C5CB-6786-C401-2025-AF77A33B1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949" y="692696"/>
            <a:ext cx="4515480" cy="326753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C685A45-FE01-4952-8DCB-A172E5BCE564}"/>
                  </a:ext>
                </a:extLst>
              </p:cNvPr>
              <p:cNvSpPr txBox="1"/>
              <p:nvPr/>
            </p:nvSpPr>
            <p:spPr>
              <a:xfrm>
                <a:off x="280274" y="1340768"/>
                <a:ext cx="1799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C685A45-FE01-4952-8DCB-A172E5BCE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4" y="1340768"/>
                <a:ext cx="1799916" cy="369332"/>
              </a:xfrm>
              <a:prstGeom prst="rect">
                <a:avLst/>
              </a:prstGeom>
              <a:blipFill>
                <a:blip r:embed="rId5"/>
                <a:stretch>
                  <a:fillRect l="-3390" r="-5085"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86A2A9-4E53-4890-EB8B-6CA5C2158AB0}"/>
                  </a:ext>
                </a:extLst>
              </p:cNvPr>
              <p:cNvSpPr txBox="1"/>
              <p:nvPr/>
            </p:nvSpPr>
            <p:spPr>
              <a:xfrm>
                <a:off x="2484052" y="1340768"/>
                <a:ext cx="1310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B86A2A9-4E53-4890-EB8B-6CA5C2158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052" y="1340768"/>
                <a:ext cx="1310039" cy="369332"/>
              </a:xfrm>
              <a:prstGeom prst="rect">
                <a:avLst/>
              </a:prstGeom>
              <a:blipFill>
                <a:blip r:embed="rId6"/>
                <a:stretch>
                  <a:fillRect l="-4186" r="-7442"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A67420-FA52-D429-F015-5B71D1BDEDB0}"/>
                  </a:ext>
                </a:extLst>
              </p:cNvPr>
              <p:cNvSpPr txBox="1"/>
              <p:nvPr/>
            </p:nvSpPr>
            <p:spPr>
              <a:xfrm>
                <a:off x="467544" y="1988840"/>
                <a:ext cx="3246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A67420-FA52-D429-F015-5B71D1BD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88840"/>
                <a:ext cx="3246530" cy="369332"/>
              </a:xfrm>
              <a:prstGeom prst="rect">
                <a:avLst/>
              </a:prstGeom>
              <a:blipFill>
                <a:blip r:embed="rId7"/>
                <a:stretch>
                  <a:fillRect l="-752" r="-1504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8">
            <a:extLst>
              <a:ext uri="{FF2B5EF4-FFF2-40B4-BE49-F238E27FC236}">
                <a16:creationId xmlns:a16="http://schemas.microsoft.com/office/drawing/2014/main" id="{D96693AF-2620-075C-B0CB-B9F95214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19" y="2516703"/>
            <a:ext cx="41873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 distância se dará ao calcular a projeção do segmento de reta do ponto A até o ponto em questão com direção do vetor normal em destaque. Logo: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DD88351-4745-EB6C-641F-A50379B6ED7F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4700005" cy="82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DD88351-4745-EB6C-641F-A50379B6E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4700005" cy="8217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8">
            <a:extLst>
              <a:ext uri="{FF2B5EF4-FFF2-40B4-BE49-F238E27FC236}">
                <a16:creationId xmlns:a16="http://schemas.microsoft.com/office/drawing/2014/main" id="{6B22C6CC-72ED-6F67-6846-4392F5D4A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4399944"/>
            <a:ext cx="38513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Ou melhor escrito: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6CF701B-3386-793A-C1FE-3546EA92FB76}"/>
                  </a:ext>
                </a:extLst>
              </p:cNvPr>
              <p:cNvSpPr txBox="1"/>
              <p:nvPr/>
            </p:nvSpPr>
            <p:spPr>
              <a:xfrm>
                <a:off x="251520" y="5271533"/>
                <a:ext cx="4426981" cy="783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6CF701B-3386-793A-C1FE-3546EA92F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71533"/>
                <a:ext cx="4426981" cy="783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8">
            <a:extLst>
              <a:ext uri="{FF2B5EF4-FFF2-40B4-BE49-F238E27FC236}">
                <a16:creationId xmlns:a16="http://schemas.microsoft.com/office/drawing/2014/main" id="{A44B9058-42F6-E077-FC20-F67683074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5879013"/>
            <a:ext cx="4674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livro fornece outra forma de cálculo. Sugiro a leitura.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>
            <a:extLst>
              <a:ext uri="{FF2B5EF4-FFF2-40B4-BE49-F238E27FC236}">
                <a16:creationId xmlns:a16="http://schemas.microsoft.com/office/drawing/2014/main" id="{AEC78CAB-8DFA-A703-0FB1-F0EE93899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6035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Distância entre retas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9E8F20A6-61B3-DAD0-8E52-0029CDD89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19" y="1484784"/>
            <a:ext cx="5472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Quando as retas são concorrentes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7223396-5A88-9A5D-0DE6-E7CA328596F9}"/>
                  </a:ext>
                </a:extLst>
              </p:cNvPr>
              <p:cNvSpPr txBox="1"/>
              <p:nvPr/>
            </p:nvSpPr>
            <p:spPr>
              <a:xfrm>
                <a:off x="318232" y="2555612"/>
                <a:ext cx="1733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7223396-5A88-9A5D-0DE6-E7CA3285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32" y="2555612"/>
                <a:ext cx="1733488" cy="369332"/>
              </a:xfrm>
              <a:prstGeom prst="rect">
                <a:avLst/>
              </a:prstGeom>
              <a:blipFill>
                <a:blip r:embed="rId4"/>
                <a:stretch>
                  <a:fillRect l="-3509" r="-3158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8">
            <a:extLst>
              <a:ext uri="{FF2B5EF4-FFF2-40B4-BE49-F238E27FC236}">
                <a16:creationId xmlns:a16="http://schemas.microsoft.com/office/drawing/2014/main" id="{E2A27B33-109A-6B8C-9AD6-83AE32513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645024"/>
            <a:ext cx="5472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Quando as retas são paralelas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819FAFD-4246-CDD7-EC81-A6A2AA6E74EC}"/>
                  </a:ext>
                </a:extLst>
              </p:cNvPr>
              <p:cNvSpPr txBox="1"/>
              <p:nvPr/>
            </p:nvSpPr>
            <p:spPr>
              <a:xfrm>
                <a:off x="318233" y="4715852"/>
                <a:ext cx="37246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819FAFD-4246-CDD7-EC81-A6A2AA6E7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33" y="4715852"/>
                <a:ext cx="3724674" cy="369332"/>
              </a:xfrm>
              <a:prstGeom prst="rect">
                <a:avLst/>
              </a:prstGeom>
              <a:blipFill>
                <a:blip r:embed="rId5"/>
                <a:stretch>
                  <a:fillRect l="-1309" r="-164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8BFE1CE-6428-EB7F-62B6-017242F7EF7E}"/>
                  </a:ext>
                </a:extLst>
              </p:cNvPr>
              <p:cNvSpPr txBox="1"/>
              <p:nvPr/>
            </p:nvSpPr>
            <p:spPr>
              <a:xfrm>
                <a:off x="323528" y="5939988"/>
                <a:ext cx="384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8BFE1CE-6428-EB7F-62B6-017242F7E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939988"/>
                <a:ext cx="3842527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8">
            <a:extLst>
              <a:ext uri="{FF2B5EF4-FFF2-40B4-BE49-F238E27FC236}">
                <a16:creationId xmlns:a16="http://schemas.microsoft.com/office/drawing/2014/main" id="{DD88FD93-ABC0-69C5-56EE-ABBCB9B25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363924"/>
            <a:ext cx="38513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>
            <a:extLst>
              <a:ext uri="{FF2B5EF4-FFF2-40B4-BE49-F238E27FC236}">
                <a16:creationId xmlns:a16="http://schemas.microsoft.com/office/drawing/2014/main" id="{DDE711D2-4943-41E9-8AAD-B0F0E016C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6035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Distância entre retas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55F652C8-C15A-16C0-4A3F-DF16CC71B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19" y="1484784"/>
            <a:ext cx="5472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Quando as retas são concorrentes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3A2234-BB82-4DE7-3799-F481D3CE2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488" y="1869443"/>
            <a:ext cx="4880008" cy="299971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6" name="Text Box 8">
            <a:extLst>
              <a:ext uri="{FF2B5EF4-FFF2-40B4-BE49-F238E27FC236}">
                <a16:creationId xmlns:a16="http://schemas.microsoft.com/office/drawing/2014/main" id="{9DE2D766-E161-ABEC-039C-BC9AD9614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988840"/>
            <a:ext cx="41873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 cálculo se assemelha ao da distância entre um ponto e uma reta. Contudo, usaremos um paralelepípedo e seu volume.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2D6D97B-A5F6-C941-1F7B-12A7A2A4AC33}"/>
                  </a:ext>
                </a:extLst>
              </p:cNvPr>
              <p:cNvSpPr txBox="1"/>
              <p:nvPr/>
            </p:nvSpPr>
            <p:spPr>
              <a:xfrm>
                <a:off x="304043" y="5229200"/>
                <a:ext cx="3555653" cy="851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2D6D97B-A5F6-C941-1F7B-12A7A2A4A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43" y="5229200"/>
                <a:ext cx="3555653" cy="851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8">
            <a:extLst>
              <a:ext uri="{FF2B5EF4-FFF2-40B4-BE49-F238E27FC236}">
                <a16:creationId xmlns:a16="http://schemas.microsoft.com/office/drawing/2014/main" id="{BB4E1366-DB6E-6E14-2B6A-0C0F9ACCD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5445224"/>
            <a:ext cx="4674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livro fornece outra forma de cálculo. Sugiro a leitura.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8DC94CB-4A5D-4D01-D5EF-7640B20CA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92696"/>
            <a:ext cx="7056784" cy="17561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5E80F7F-6760-B923-927C-A721420CD6E3}"/>
                  </a:ext>
                </a:extLst>
              </p:cNvPr>
              <p:cNvSpPr txBox="1"/>
              <p:nvPr/>
            </p:nvSpPr>
            <p:spPr>
              <a:xfrm>
                <a:off x="179512" y="1196752"/>
                <a:ext cx="1974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(−1;3;−1)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5E80F7F-6760-B923-927C-A721420C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1974130" cy="369332"/>
              </a:xfrm>
              <a:prstGeom prst="rect">
                <a:avLst/>
              </a:prstGeom>
              <a:blipFill>
                <a:blip r:embed="rId4"/>
                <a:stretch>
                  <a:fillRect l="-2778" r="-4938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6689BB3-10FC-3905-61BD-5404D52A5D3E}"/>
                  </a:ext>
                </a:extLst>
              </p:cNvPr>
              <p:cNvSpPr txBox="1"/>
              <p:nvPr/>
            </p:nvSpPr>
            <p:spPr>
              <a:xfrm>
                <a:off x="228207" y="1772816"/>
                <a:ext cx="1874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(1;−2;−1)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6689BB3-10FC-3905-61BD-5404D52A5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7" y="1772816"/>
                <a:ext cx="1874937" cy="369332"/>
              </a:xfrm>
              <a:prstGeom prst="rect">
                <a:avLst/>
              </a:prstGeom>
              <a:blipFill>
                <a:blip r:embed="rId5"/>
                <a:stretch>
                  <a:fillRect l="-1623" r="-5195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4101FD4-D914-265F-2CDC-C52C744A6B39}"/>
                  </a:ext>
                </a:extLst>
              </p:cNvPr>
              <p:cNvSpPr txBox="1"/>
              <p:nvPr/>
            </p:nvSpPr>
            <p:spPr>
              <a:xfrm>
                <a:off x="6918350" y="1187460"/>
                <a:ext cx="17520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(0;−3;1)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4101FD4-D914-265F-2CDC-C52C744A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350" y="1187460"/>
                <a:ext cx="1752018" cy="369332"/>
              </a:xfrm>
              <a:prstGeom prst="rect">
                <a:avLst/>
              </a:prstGeom>
              <a:blipFill>
                <a:blip r:embed="rId6"/>
                <a:stretch>
                  <a:fillRect l="-3484" r="-5575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AF232DB-0743-7766-9315-589D15DE667E}"/>
                  </a:ext>
                </a:extLst>
              </p:cNvPr>
              <p:cNvSpPr txBox="1"/>
              <p:nvPr/>
            </p:nvSpPr>
            <p:spPr>
              <a:xfrm>
                <a:off x="6967045" y="1763524"/>
                <a:ext cx="16528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(1;1;−1)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AF232DB-0743-7766-9315-589D15DE6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045" y="1763524"/>
                <a:ext cx="1652825" cy="369332"/>
              </a:xfrm>
              <a:prstGeom prst="rect">
                <a:avLst/>
              </a:prstGeom>
              <a:blipFill>
                <a:blip r:embed="rId7"/>
                <a:stretch>
                  <a:fillRect l="-1845" r="-5535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79F74B14-4197-0AE5-D579-C6CF46A66DC1}"/>
                  </a:ext>
                </a:extLst>
              </p:cNvPr>
              <p:cNvSpPr txBox="1"/>
              <p:nvPr/>
            </p:nvSpPr>
            <p:spPr>
              <a:xfrm>
                <a:off x="3707904" y="2364404"/>
                <a:ext cx="2015745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(1;−6;2)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79F74B14-4197-0AE5-D579-C6CF46A66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364404"/>
                <a:ext cx="2015745" cy="4165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5124A69-750A-5908-2A7B-42181630C355}"/>
                  </a:ext>
                </a:extLst>
              </p:cNvPr>
              <p:cNvSpPr txBox="1"/>
              <p:nvPr/>
            </p:nvSpPr>
            <p:spPr>
              <a:xfrm>
                <a:off x="124639" y="2924944"/>
                <a:ext cx="466031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5124A69-750A-5908-2A7B-42181630C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39" y="2924944"/>
                <a:ext cx="4660314" cy="9766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1E8AEC2-88AB-86DB-4546-4888971D3EB8}"/>
                  </a:ext>
                </a:extLst>
              </p:cNvPr>
              <p:cNvSpPr txBox="1"/>
              <p:nvPr/>
            </p:nvSpPr>
            <p:spPr>
              <a:xfrm>
                <a:off x="124639" y="4199369"/>
                <a:ext cx="4497065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;=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(3;0;3)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1E8AEC2-88AB-86DB-4546-4888971D3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39" y="4199369"/>
                <a:ext cx="4497065" cy="11738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7B3AAFA-F517-D8EB-9167-858EACCAE5A6}"/>
                  </a:ext>
                </a:extLst>
              </p:cNvPr>
              <p:cNvSpPr txBox="1"/>
              <p:nvPr/>
            </p:nvSpPr>
            <p:spPr>
              <a:xfrm>
                <a:off x="304043" y="5529492"/>
                <a:ext cx="6416500" cy="847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(3;0;3)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9+0+9</m:t>
                              </m:r>
                            </m:e>
                          </m:rad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7B3AAFA-F517-D8EB-9167-858EACCAE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43" y="5529492"/>
                <a:ext cx="6416500" cy="8472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572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913D3B-321B-477D-BD12-64FD758BD665}"/>
</file>

<file path=docProps/app.xml><?xml version="1.0" encoding="utf-8"?>
<Properties xmlns="http://schemas.openxmlformats.org/officeDocument/2006/extended-properties" xmlns:vt="http://schemas.openxmlformats.org/officeDocument/2006/docPropsVTypes">
  <TotalTime>25768</TotalTime>
  <Words>437</Words>
  <Application>Microsoft Office PowerPoint</Application>
  <PresentationFormat>Apresentação na tela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116</cp:revision>
  <cp:lastPrinted>2020-02-19T23:20:48Z</cp:lastPrinted>
  <dcterms:created xsi:type="dcterms:W3CDTF">2017-03-16T17:27:52Z</dcterms:created>
  <dcterms:modified xsi:type="dcterms:W3CDTF">2024-10-18T22:37:27Z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