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82" r:id="rId6"/>
    <p:sldId id="265" r:id="rId7"/>
    <p:sldId id="266" r:id="rId8"/>
    <p:sldId id="278" r:id="rId9"/>
    <p:sldId id="281" r:id="rId10"/>
    <p:sldId id="280" r:id="rId11"/>
    <p:sldId id="273" r:id="rId12"/>
    <p:sldId id="283" r:id="rId13"/>
    <p:sldId id="284" r:id="rId14"/>
    <p:sldId id="285" r:id="rId15"/>
    <p:sldId id="286" r:id="rId16"/>
    <p:sldId id="287" r:id="rId1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5A60B9-F74B-40B9-B04C-6350B002404E}" v="91" dt="2024-10-04T15:13:48.8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66" d="100"/>
          <a:sy n="66" d="100"/>
        </p:scale>
        <p:origin x="852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FB34E-B701-4856-BEE8-402A4FA8DE27}" type="datetimeFigureOut">
              <a:rPr lang="pt-BR"/>
              <a:pPr>
                <a:defRPr/>
              </a:pPr>
              <a:t>04/10/2024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410D1-06D1-43D6-B926-C61DFEEEAF1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08DC5-4A2F-43BB-A3D0-7A5951DFCB5B}" type="datetimeFigureOut">
              <a:rPr lang="pt-BR"/>
              <a:pPr>
                <a:defRPr/>
              </a:pPr>
              <a:t>04/10/2024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D8995-A578-459C-9F6C-3B6635BCAB7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5B23E-C8F6-4DCE-B473-A776DC875077}" type="datetimeFigureOut">
              <a:rPr lang="pt-BR"/>
              <a:pPr>
                <a:defRPr/>
              </a:pPr>
              <a:t>04/10/2024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423A5-3642-4E25-9182-DFB31EB72EF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C6852-74A8-424A-9688-DE9D77419DD5}" type="datetimeFigureOut">
              <a:rPr lang="pt-BR"/>
              <a:pPr>
                <a:defRPr/>
              </a:pPr>
              <a:t>04/10/2024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6CF27-19F3-490E-B311-83215A546F4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F27C5-6761-4F15-A730-B4084F777F7B}" type="datetimeFigureOut">
              <a:rPr lang="pt-BR"/>
              <a:pPr>
                <a:defRPr/>
              </a:pPr>
              <a:t>04/10/2024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089BA-24D6-42C8-905E-D4308874CE6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5AEDE-C2F2-44D4-91DC-6AFC8BD32AB1}" type="datetimeFigureOut">
              <a:rPr lang="pt-BR"/>
              <a:pPr>
                <a:defRPr/>
              </a:pPr>
              <a:t>04/10/2024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61B76-F0D3-4D3E-B281-7200E60CE09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7C597-444F-4137-A741-16E87484FB6E}" type="datetimeFigureOut">
              <a:rPr lang="pt-BR"/>
              <a:pPr>
                <a:defRPr/>
              </a:pPr>
              <a:t>04/10/2024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E6374-DBDA-4ADD-ADEF-CBFAB3FD932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C848E-FF3F-4745-BD19-0872771AF814}" type="datetimeFigureOut">
              <a:rPr lang="pt-BR"/>
              <a:pPr>
                <a:defRPr/>
              </a:pPr>
              <a:t>04/10/2024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5A77F2-1457-4083-B950-2F11C3DB296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36D45-6B1A-4B85-A3A4-5CD1E01A5426}" type="datetimeFigureOut">
              <a:rPr lang="pt-BR"/>
              <a:pPr>
                <a:defRPr/>
              </a:pPr>
              <a:t>04/10/2024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56C7A-DF68-4651-99F9-2F18CC8E1E7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D83CE-8582-4ED4-9B5D-E037D0FAC6A8}" type="datetimeFigureOut">
              <a:rPr lang="pt-BR"/>
              <a:pPr>
                <a:defRPr/>
              </a:pPr>
              <a:t>04/10/2024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0585F-8917-4CF2-AF9E-07F86B7EFAB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6F973C-9444-420D-AD08-4AFDFD3F682C}" type="datetimeFigureOut">
              <a:rPr lang="pt-BR"/>
              <a:pPr>
                <a:defRPr/>
              </a:pPr>
              <a:t>04/10/2024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E8C0F-A5C7-4746-9A61-9E96FFDB32A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15363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55DCB0B-517A-45B3-9472-E428B0AE021E}" type="datetimeFigureOut">
              <a:rPr lang="pt-BR"/>
              <a:pPr>
                <a:defRPr/>
              </a:pPr>
              <a:t>04/10/2024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8BACA9C-A243-4F62-84C8-979B0F1D773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41.png"/><Relationship Id="rId7" Type="http://schemas.openxmlformats.org/officeDocument/2006/relationships/image" Target="../media/image5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8.png"/><Relationship Id="rId7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Text Box 2"/>
          <p:cNvSpPr txBox="1">
            <a:spLocks noChangeArrowheads="1"/>
          </p:cNvSpPr>
          <p:nvPr/>
        </p:nvSpPr>
        <p:spPr bwMode="auto">
          <a:xfrm>
            <a:off x="3563888" y="2565400"/>
            <a:ext cx="208864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AULA 1.3</a:t>
            </a:r>
          </a:p>
        </p:txBody>
      </p:sp>
      <p:sp>
        <p:nvSpPr>
          <p:cNvPr id="57350" name="Text Box 3"/>
          <p:cNvSpPr txBox="1">
            <a:spLocks noChangeArrowheads="1"/>
          </p:cNvSpPr>
          <p:nvPr/>
        </p:nvSpPr>
        <p:spPr bwMode="auto">
          <a:xfrm>
            <a:off x="1858362" y="3429000"/>
            <a:ext cx="555030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3200" u="sng" dirty="0">
                <a:latin typeface="Verdana" panose="020B0604030504040204" pitchFamily="34" charset="0"/>
                <a:ea typeface="Verdana" panose="020B0604030504040204" pitchFamily="34" charset="0"/>
              </a:rPr>
              <a:t>TRATAMENTO ALGÉBRICO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>
            <a:extLst>
              <a:ext uri="{FF2B5EF4-FFF2-40B4-BE49-F238E27FC236}">
                <a16:creationId xmlns:a16="http://schemas.microsoft.com/office/drawing/2014/main" id="{33939007-D22C-D433-1B1C-3DB1E5638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08720"/>
            <a:ext cx="16265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Ponto médio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79A1AA6-40CB-83F7-E98B-6324A6A5D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836712"/>
            <a:ext cx="3960440" cy="3603811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p:sp>
        <p:nvSpPr>
          <p:cNvPr id="5" name="Text Box 8">
            <a:extLst>
              <a:ext uri="{FF2B5EF4-FFF2-40B4-BE49-F238E27FC236}">
                <a16:creationId xmlns:a16="http://schemas.microsoft.com/office/drawing/2014/main" id="{35D21932-C509-0374-59ED-FCADA29F7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276872"/>
            <a:ext cx="8640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Seja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BEF3E949-9818-1C3D-E7E7-6D49E073CEBF}"/>
                  </a:ext>
                </a:extLst>
              </p:cNvPr>
              <p:cNvSpPr txBox="1"/>
              <p:nvPr/>
            </p:nvSpPr>
            <p:spPr>
              <a:xfrm>
                <a:off x="1691680" y="1628800"/>
                <a:ext cx="16659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BEF3E949-9818-1C3D-E7E7-6D49E073C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1628800"/>
                <a:ext cx="1665904" cy="369332"/>
              </a:xfrm>
              <a:prstGeom prst="rect">
                <a:avLst/>
              </a:prstGeom>
              <a:blipFill>
                <a:blip r:embed="rId4"/>
                <a:stretch>
                  <a:fillRect l="-3663" b="-278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DB5C8180-7500-CD0E-3064-486921AC86E7}"/>
                  </a:ext>
                </a:extLst>
              </p:cNvPr>
              <p:cNvSpPr txBox="1"/>
              <p:nvPr/>
            </p:nvSpPr>
            <p:spPr>
              <a:xfrm>
                <a:off x="1691680" y="2195572"/>
                <a:ext cx="16691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DB5C8180-7500-CD0E-3064-486921AC8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2195572"/>
                <a:ext cx="1669110" cy="369332"/>
              </a:xfrm>
              <a:prstGeom prst="rect">
                <a:avLst/>
              </a:prstGeom>
              <a:blipFill>
                <a:blip r:embed="rId5"/>
                <a:stretch>
                  <a:fillRect l="-3663" b="-278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A4748BC7-1919-AC6F-6BE9-D679A0667285}"/>
                  </a:ext>
                </a:extLst>
              </p:cNvPr>
              <p:cNvSpPr txBox="1"/>
              <p:nvPr/>
            </p:nvSpPr>
            <p:spPr>
              <a:xfrm>
                <a:off x="1691680" y="2843644"/>
                <a:ext cx="14920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A4748BC7-1919-AC6F-6BE9-D679A0667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2843644"/>
                <a:ext cx="1492011" cy="369332"/>
              </a:xfrm>
              <a:prstGeom prst="rect">
                <a:avLst/>
              </a:prstGeom>
              <a:blipFill>
                <a:blip r:embed="rId6"/>
                <a:stretch>
                  <a:fillRect l="-4098" b="-278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have Direita 22">
            <a:extLst>
              <a:ext uri="{FF2B5EF4-FFF2-40B4-BE49-F238E27FC236}">
                <a16:creationId xmlns:a16="http://schemas.microsoft.com/office/drawing/2014/main" id="{49BBED6F-E2D6-D1EF-F6D8-258FF8541676}"/>
              </a:ext>
            </a:extLst>
          </p:cNvPr>
          <p:cNvSpPr/>
          <p:nvPr/>
        </p:nvSpPr>
        <p:spPr>
          <a:xfrm rot="10800000">
            <a:off x="1043607" y="1556792"/>
            <a:ext cx="698748" cy="187220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C56D22F1-A530-87F4-88CD-59DE927F0EA8}"/>
                  </a:ext>
                </a:extLst>
              </p:cNvPr>
              <p:cNvSpPr txBox="1"/>
              <p:nvPr/>
            </p:nvSpPr>
            <p:spPr>
              <a:xfrm>
                <a:off x="179512" y="3697679"/>
                <a:ext cx="4627164" cy="7394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𝐴𝑀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𝑀𝐵</m:t>
                          </m:r>
                        </m:e>
                      </m:acc>
                    </m:oMath>
                  </m:oMathPara>
                </a14:m>
                <a:endParaRPr lang="pt-BR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C56D22F1-A530-87F4-88CD-59DE927F0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697679"/>
                <a:ext cx="4627164" cy="739433"/>
              </a:xfrm>
              <a:prstGeom prst="rect">
                <a:avLst/>
              </a:prstGeom>
              <a:blipFill>
                <a:blip r:embed="rId7"/>
                <a:stretch>
                  <a:fillRect b="-140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D9D3C8BC-047B-8CA2-A352-DF7E6B8C1BDD}"/>
                  </a:ext>
                </a:extLst>
              </p:cNvPr>
              <p:cNvSpPr txBox="1"/>
              <p:nvPr/>
            </p:nvSpPr>
            <p:spPr>
              <a:xfrm>
                <a:off x="107504" y="4994592"/>
                <a:ext cx="4062201" cy="13369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D9D3C8BC-047B-8CA2-A352-DF7E6B8C1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994592"/>
                <a:ext cx="4062201" cy="13369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have Direita 25">
            <a:extLst>
              <a:ext uri="{FF2B5EF4-FFF2-40B4-BE49-F238E27FC236}">
                <a16:creationId xmlns:a16="http://schemas.microsoft.com/office/drawing/2014/main" id="{F30424F4-5102-58DA-817D-F4C27C998462}"/>
              </a:ext>
            </a:extLst>
          </p:cNvPr>
          <p:cNvSpPr/>
          <p:nvPr/>
        </p:nvSpPr>
        <p:spPr>
          <a:xfrm>
            <a:off x="4017267" y="4921814"/>
            <a:ext cx="1346821" cy="153152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1241117A-ADB8-BCEC-D20D-EAFFC0257310}"/>
                  </a:ext>
                </a:extLst>
              </p:cNvPr>
              <p:cNvSpPr txBox="1"/>
              <p:nvPr/>
            </p:nvSpPr>
            <p:spPr>
              <a:xfrm>
                <a:off x="5528261" y="5342576"/>
                <a:ext cx="3176190" cy="6787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;</m:t>
                          </m:r>
                          <m:f>
                            <m:f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1241117A-ADB8-BCEC-D20D-EAFFC0257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261" y="5342576"/>
                <a:ext cx="3176190" cy="67871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6364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extLst>
              <a:ext uri="{FF2B5EF4-FFF2-40B4-BE49-F238E27FC236}">
                <a16:creationId xmlns:a16="http://schemas.microsoft.com/office/drawing/2014/main" id="{A4C1FC45-F7BD-D5FA-588A-1AE6B0027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08720"/>
            <a:ext cx="33564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Paralelismo de dois vetores</a:t>
            </a:r>
          </a:p>
        </p:txBody>
      </p:sp>
      <p:sp>
        <p:nvSpPr>
          <p:cNvPr id="3" name="Text Box 8">
            <a:extLst>
              <a:ext uri="{FF2B5EF4-FFF2-40B4-BE49-F238E27FC236}">
                <a16:creationId xmlns:a16="http://schemas.microsoft.com/office/drawing/2014/main" id="{25FC861F-59CF-A182-7E50-696E7B889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3" y="1412776"/>
            <a:ext cx="878497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Dois vetores serão paralelos se suas componentes forem igualmente proporcionais.</a:t>
            </a:r>
          </a:p>
        </p:txBody>
      </p:sp>
      <p:sp>
        <p:nvSpPr>
          <p:cNvPr id="4" name="Text Box 8">
            <a:extLst>
              <a:ext uri="{FF2B5EF4-FFF2-40B4-BE49-F238E27FC236}">
                <a16:creationId xmlns:a16="http://schemas.microsoft.com/office/drawing/2014/main" id="{E15EC3BA-7DAB-CBBB-BEBA-3464F517C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3284983"/>
            <a:ext cx="8640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Seja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FCE6D788-D888-7C64-5386-CBD2BFA24B0E}"/>
                  </a:ext>
                </a:extLst>
              </p:cNvPr>
              <p:cNvSpPr txBox="1"/>
              <p:nvPr/>
            </p:nvSpPr>
            <p:spPr>
              <a:xfrm>
                <a:off x="1547666" y="2852935"/>
                <a:ext cx="16514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FCE6D788-D888-7C64-5386-CBD2BFA24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6" y="2852935"/>
                <a:ext cx="1651478" cy="369332"/>
              </a:xfrm>
              <a:prstGeom prst="rect">
                <a:avLst/>
              </a:prstGeom>
              <a:blipFill>
                <a:blip r:embed="rId3"/>
                <a:stretch>
                  <a:fillRect l="-1845" b="-278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have Direita 7">
            <a:extLst>
              <a:ext uri="{FF2B5EF4-FFF2-40B4-BE49-F238E27FC236}">
                <a16:creationId xmlns:a16="http://schemas.microsoft.com/office/drawing/2014/main" id="{3820FA89-5EC2-76F2-DE57-D0095D30F02D}"/>
              </a:ext>
            </a:extLst>
          </p:cNvPr>
          <p:cNvSpPr/>
          <p:nvPr/>
        </p:nvSpPr>
        <p:spPr>
          <a:xfrm rot="10800000">
            <a:off x="899593" y="2780927"/>
            <a:ext cx="698748" cy="129614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have Direita 9">
            <a:extLst>
              <a:ext uri="{FF2B5EF4-FFF2-40B4-BE49-F238E27FC236}">
                <a16:creationId xmlns:a16="http://schemas.microsoft.com/office/drawing/2014/main" id="{E65247FC-B91C-32DF-61B6-3D34DDE03470}"/>
              </a:ext>
            </a:extLst>
          </p:cNvPr>
          <p:cNvSpPr/>
          <p:nvPr/>
        </p:nvSpPr>
        <p:spPr>
          <a:xfrm>
            <a:off x="3059835" y="2780927"/>
            <a:ext cx="1008110" cy="129614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C5B421D9-ED2E-7EC1-FD8F-6C88EC9DD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9952" y="3275691"/>
            <a:ext cx="3600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2305E88D-CCEA-5274-C412-9FBD1C7D618B}"/>
                  </a:ext>
                </a:extLst>
              </p:cNvPr>
              <p:cNvSpPr txBox="1"/>
              <p:nvPr/>
            </p:nvSpPr>
            <p:spPr>
              <a:xfrm>
                <a:off x="1547666" y="3491715"/>
                <a:ext cx="16573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2305E88D-CCEA-5274-C412-9FBD1C7D6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6" y="3491715"/>
                <a:ext cx="1657313" cy="369332"/>
              </a:xfrm>
              <a:prstGeom prst="rect">
                <a:avLst/>
              </a:prstGeom>
              <a:blipFill>
                <a:blip r:embed="rId4"/>
                <a:stretch>
                  <a:fillRect l="-2941" t="-35000" b="-3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have Direita 13">
            <a:extLst>
              <a:ext uri="{FF2B5EF4-FFF2-40B4-BE49-F238E27FC236}">
                <a16:creationId xmlns:a16="http://schemas.microsoft.com/office/drawing/2014/main" id="{EA7DFF80-433C-564A-E7EA-808BE41C8B2B}"/>
              </a:ext>
            </a:extLst>
          </p:cNvPr>
          <p:cNvSpPr/>
          <p:nvPr/>
        </p:nvSpPr>
        <p:spPr>
          <a:xfrm rot="10800000">
            <a:off x="4499992" y="2780927"/>
            <a:ext cx="504058" cy="129614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D31015A6-F0C7-20ED-1A80-844D2293BF52}"/>
                  </a:ext>
                </a:extLst>
              </p:cNvPr>
              <p:cNvSpPr txBox="1"/>
              <p:nvPr/>
            </p:nvSpPr>
            <p:spPr>
              <a:xfrm>
                <a:off x="5076056" y="2852935"/>
                <a:ext cx="12778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D31015A6-F0C7-20ED-1A80-844D2293B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2852935"/>
                <a:ext cx="1277850" cy="369332"/>
              </a:xfrm>
              <a:prstGeom prst="rect">
                <a:avLst/>
              </a:prstGeom>
              <a:blipFill>
                <a:blip r:embed="rId5"/>
                <a:stretch>
                  <a:fillRect l="-2392" r="-1435" b="-163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E8735B1F-248E-BA83-A39C-6B672CBA2582}"/>
                  </a:ext>
                </a:extLst>
              </p:cNvPr>
              <p:cNvSpPr txBox="1"/>
              <p:nvPr/>
            </p:nvSpPr>
            <p:spPr>
              <a:xfrm>
                <a:off x="5080144" y="3491715"/>
                <a:ext cx="12813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E8735B1F-248E-BA83-A39C-6B672CBA2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144" y="3491715"/>
                <a:ext cx="1281313" cy="369332"/>
              </a:xfrm>
              <a:prstGeom prst="rect">
                <a:avLst/>
              </a:prstGeom>
              <a:blipFill>
                <a:blip r:embed="rId6"/>
                <a:stretch>
                  <a:fillRect l="-4739" r="-474" b="-3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have Direita 16">
            <a:extLst>
              <a:ext uri="{FF2B5EF4-FFF2-40B4-BE49-F238E27FC236}">
                <a16:creationId xmlns:a16="http://schemas.microsoft.com/office/drawing/2014/main" id="{D7B4FC0D-C49D-EC13-FC3F-9569470CC4C5}"/>
              </a:ext>
            </a:extLst>
          </p:cNvPr>
          <p:cNvSpPr/>
          <p:nvPr/>
        </p:nvSpPr>
        <p:spPr>
          <a:xfrm>
            <a:off x="6228186" y="2780927"/>
            <a:ext cx="1008110" cy="129614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265F91A0-1ADD-8B86-8254-DCC61CB8FF33}"/>
                  </a:ext>
                </a:extLst>
              </p:cNvPr>
              <p:cNvSpPr txBox="1"/>
              <p:nvPr/>
            </p:nvSpPr>
            <p:spPr>
              <a:xfrm>
                <a:off x="7471376" y="3212975"/>
                <a:ext cx="7584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265F91A0-1ADD-8B86-8254-DCC61CB8F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376" y="3212975"/>
                <a:ext cx="758476" cy="369332"/>
              </a:xfrm>
              <a:prstGeom prst="rect">
                <a:avLst/>
              </a:prstGeom>
              <a:blipFill>
                <a:blip r:embed="rId7"/>
                <a:stretch>
                  <a:fillRect l="-4839" t="-32787" r="-58871" b="-213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 Box 8">
            <a:extLst>
              <a:ext uri="{FF2B5EF4-FFF2-40B4-BE49-F238E27FC236}">
                <a16:creationId xmlns:a16="http://schemas.microsoft.com/office/drawing/2014/main" id="{CED9C172-7B16-3A3E-0D21-83F7D790D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5003884"/>
            <a:ext cx="8640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Isto 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C9FD01CC-2BC5-926E-CC75-120946DA7C54}"/>
                  </a:ext>
                </a:extLst>
              </p:cNvPr>
              <p:cNvSpPr txBox="1"/>
              <p:nvPr/>
            </p:nvSpPr>
            <p:spPr>
              <a:xfrm>
                <a:off x="1187624" y="4869160"/>
                <a:ext cx="1686872" cy="6956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C9FD01CC-2BC5-926E-CC75-120946DA7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4869160"/>
                <a:ext cx="1686872" cy="69564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5346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8">
            <a:extLst>
              <a:ext uri="{FF2B5EF4-FFF2-40B4-BE49-F238E27FC236}">
                <a16:creationId xmlns:a16="http://schemas.microsoft.com/office/drawing/2014/main" id="{41B03E62-A96A-A15F-3E2A-82A356A1B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08720"/>
            <a:ext cx="25101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Módulo de um vetor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BEC2E4EA-C474-72B7-22BC-79C5FBF9C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712448"/>
            <a:ext cx="3456384" cy="3366022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E3B1D09E-2E11-8CF6-4227-5989CF9C99A9}"/>
                  </a:ext>
                </a:extLst>
              </p:cNvPr>
              <p:cNvSpPr txBox="1"/>
              <p:nvPr/>
            </p:nvSpPr>
            <p:spPr>
              <a:xfrm>
                <a:off x="1331640" y="1829634"/>
                <a:ext cx="2102370" cy="447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E3B1D09E-2E11-8CF6-4227-5989CF9C9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829634"/>
                <a:ext cx="2102370" cy="4472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 Box 8">
            <a:extLst>
              <a:ext uri="{FF2B5EF4-FFF2-40B4-BE49-F238E27FC236}">
                <a16:creationId xmlns:a16="http://schemas.microsoft.com/office/drawing/2014/main" id="{46CCD3A1-3586-AB42-DEDD-C73626725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3" y="3225750"/>
            <a:ext cx="511256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O módulo de um vetor nada mais que é que seu comprimento ou a distância entre os dois pontos que o definem.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D36D6D7-7E3C-9DF3-D9F8-382750E12763}"/>
                  </a:ext>
                </a:extLst>
              </p:cNvPr>
              <p:cNvSpPr txBox="1"/>
              <p:nvPr/>
            </p:nvSpPr>
            <p:spPr>
              <a:xfrm>
                <a:off x="1504918" y="5142002"/>
                <a:ext cx="5659370" cy="447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e>
                          </m:acc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e>
                          </m:acc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D36D6D7-7E3C-9DF3-D9F8-382750E12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918" y="5142002"/>
                <a:ext cx="5659370" cy="4472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1148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8691860C-3AD6-27D4-D98E-6C69ABED4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980728"/>
            <a:ext cx="8786654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926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51520" y="908720"/>
            <a:ext cx="21354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Vetores no plano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CCFB43E-F0D6-FC60-A8E3-F12C0626C8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709" y="1484784"/>
            <a:ext cx="4608513" cy="2592288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B3F1C9F4-E8FA-04CC-0A1C-1614757259D2}"/>
                  </a:ext>
                </a:extLst>
              </p:cNvPr>
              <p:cNvSpPr txBox="1"/>
              <p:nvPr/>
            </p:nvSpPr>
            <p:spPr>
              <a:xfrm>
                <a:off x="5500009" y="1484784"/>
                <a:ext cx="23233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B3F1C9F4-E8FA-04CC-0A1C-161475725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009" y="1484784"/>
                <a:ext cx="2323393" cy="369332"/>
              </a:xfrm>
              <a:prstGeom prst="rect">
                <a:avLst/>
              </a:prstGeom>
              <a:blipFill>
                <a:blip r:embed="rId5"/>
                <a:stretch>
                  <a:fillRect l="-262" t="-35000" b="-1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8">
            <a:extLst>
              <a:ext uri="{FF2B5EF4-FFF2-40B4-BE49-F238E27FC236}">
                <a16:creationId xmlns:a16="http://schemas.microsoft.com/office/drawing/2014/main" id="{F0EEE039-33FE-90AC-77BB-8678C0B8A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7392" y="1979548"/>
            <a:ext cx="23869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Combinação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690897A1-0AB0-936E-0D3D-A14019B05FCF}"/>
                  </a:ext>
                </a:extLst>
              </p:cNvPr>
              <p:cNvSpPr txBox="1"/>
              <p:nvPr/>
            </p:nvSpPr>
            <p:spPr>
              <a:xfrm>
                <a:off x="5488967" y="2699628"/>
                <a:ext cx="16723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690897A1-0AB0-936E-0D3D-A14019B05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967" y="2699628"/>
                <a:ext cx="1672316" cy="369332"/>
              </a:xfrm>
              <a:prstGeom prst="rect">
                <a:avLst/>
              </a:prstGeom>
              <a:blipFill>
                <a:blip r:embed="rId6"/>
                <a:stretch>
                  <a:fillRect l="-3273" b="-1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Box 8">
            <a:extLst>
              <a:ext uri="{FF2B5EF4-FFF2-40B4-BE49-F238E27FC236}">
                <a16:creationId xmlns:a16="http://schemas.microsoft.com/office/drawing/2014/main" id="{50E72858-1C6D-F64B-281A-5331C84D5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104" y="3203684"/>
            <a:ext cx="23869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Base no plano</a:t>
            </a:r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5D708A09-12A6-BB95-6B6A-0CEA9A0D1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4365104"/>
            <a:ext cx="23869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Outra simbologia: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FA1CB7EF-08B0-1B48-0F5B-44D1F666DE18}"/>
                  </a:ext>
                </a:extLst>
              </p:cNvPr>
              <p:cNvSpPr txBox="1"/>
              <p:nvPr/>
            </p:nvSpPr>
            <p:spPr>
              <a:xfrm>
                <a:off x="467544" y="4941168"/>
                <a:ext cx="16705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FA1CB7EF-08B0-1B48-0F5B-44D1F666D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941168"/>
                <a:ext cx="1670522" cy="369332"/>
              </a:xfrm>
              <a:prstGeom prst="rect">
                <a:avLst/>
              </a:prstGeom>
              <a:blipFill>
                <a:blip r:embed="rId7"/>
                <a:stretch>
                  <a:fillRect l="-2920" t="-35000" b="-1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33E195F4-9BAA-449C-A9FB-349D9F5D8E36}"/>
                  </a:ext>
                </a:extLst>
              </p:cNvPr>
              <p:cNvSpPr txBox="1"/>
              <p:nvPr/>
            </p:nvSpPr>
            <p:spPr>
              <a:xfrm>
                <a:off x="453206" y="5579948"/>
                <a:ext cx="18295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33E195F4-9BAA-449C-A9FB-349D9F5D8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06" y="5579948"/>
                <a:ext cx="1829540" cy="369332"/>
              </a:xfrm>
              <a:prstGeom prst="rect">
                <a:avLst/>
              </a:prstGeom>
              <a:blipFill>
                <a:blip r:embed="rId8"/>
                <a:stretch>
                  <a:fillRect l="-1667" b="-163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have Direita 13">
            <a:extLst>
              <a:ext uri="{FF2B5EF4-FFF2-40B4-BE49-F238E27FC236}">
                <a16:creationId xmlns:a16="http://schemas.microsoft.com/office/drawing/2014/main" id="{146D8F8A-E97E-C6AC-66ED-ED0E922BCCCE}"/>
              </a:ext>
            </a:extLst>
          </p:cNvPr>
          <p:cNvSpPr/>
          <p:nvPr/>
        </p:nvSpPr>
        <p:spPr>
          <a:xfrm>
            <a:off x="2123728" y="4797152"/>
            <a:ext cx="1346821" cy="136815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2A9BC7D4-96F3-E79B-B8A7-DE9516D77F98}"/>
                  </a:ext>
                </a:extLst>
              </p:cNvPr>
              <p:cNvSpPr txBox="1"/>
              <p:nvPr/>
            </p:nvSpPr>
            <p:spPr>
              <a:xfrm>
                <a:off x="3660852" y="5229200"/>
                <a:ext cx="8391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2A9BC7D4-96F3-E79B-B8A7-DE9516D77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852" y="5229200"/>
                <a:ext cx="839140" cy="369332"/>
              </a:xfrm>
              <a:prstGeom prst="rect">
                <a:avLst/>
              </a:prstGeom>
              <a:blipFill>
                <a:blip r:embed="rId9"/>
                <a:stretch>
                  <a:fillRect l="-4380" r="-2190" b="-1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 Box 8">
            <a:extLst>
              <a:ext uri="{FF2B5EF4-FFF2-40B4-BE49-F238E27FC236}">
                <a16:creationId xmlns:a16="http://schemas.microsoft.com/office/drawing/2014/main" id="{67CC9D1E-93D3-59C7-754C-D48AA4F2B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032" y="5291916"/>
            <a:ext cx="37694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Componentes ou coordenadas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0020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51520" y="908720"/>
            <a:ext cx="21354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Vetores no plano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4624E58-E0E0-C6F0-2C2D-DC5812769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3858" y="692697"/>
            <a:ext cx="5908622" cy="5750246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B549F6EF-D454-3E39-5522-738E55BEF67C}"/>
                  </a:ext>
                </a:extLst>
              </p:cNvPr>
              <p:cNvSpPr txBox="1"/>
              <p:nvPr/>
            </p:nvSpPr>
            <p:spPr>
              <a:xfrm>
                <a:off x="179512" y="1547500"/>
                <a:ext cx="19693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=4</m:t>
                      </m:r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B549F6EF-D454-3E39-5522-738E55BEF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547500"/>
                <a:ext cx="1969322" cy="369332"/>
              </a:xfrm>
              <a:prstGeom prst="rect">
                <a:avLst/>
              </a:prstGeom>
              <a:blipFill>
                <a:blip r:embed="rId5"/>
                <a:stretch>
                  <a:fillRect l="-2477" t="-35000" r="-619" b="-1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D02C35CA-8924-9432-B41D-779B6EAC608D}"/>
                  </a:ext>
                </a:extLst>
              </p:cNvPr>
              <p:cNvSpPr txBox="1"/>
              <p:nvPr/>
            </p:nvSpPr>
            <p:spPr>
              <a:xfrm>
                <a:off x="179512" y="2051556"/>
                <a:ext cx="19732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=0</m:t>
                      </m:r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D02C35CA-8924-9432-B41D-779B6EAC6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051556"/>
                <a:ext cx="1973297" cy="369332"/>
              </a:xfrm>
              <a:prstGeom prst="rect">
                <a:avLst/>
              </a:prstGeom>
              <a:blipFill>
                <a:blip r:embed="rId6"/>
                <a:stretch>
                  <a:fillRect l="-3086" t="-35000" r="-617" b="-3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36525F1A-DF7B-18D9-D6CF-1651EA8F5633}"/>
                  </a:ext>
                </a:extLst>
              </p:cNvPr>
              <p:cNvSpPr txBox="1"/>
              <p:nvPr/>
            </p:nvSpPr>
            <p:spPr>
              <a:xfrm>
                <a:off x="179512" y="2555612"/>
                <a:ext cx="220150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=−2</m:t>
                      </m:r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36525F1A-DF7B-18D9-D6CF-1651EA8F5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555612"/>
                <a:ext cx="2201500" cy="369332"/>
              </a:xfrm>
              <a:prstGeom prst="rect">
                <a:avLst/>
              </a:prstGeom>
              <a:blipFill>
                <a:blip r:embed="rId7"/>
                <a:stretch>
                  <a:fillRect l="-1657" t="-32787" r="-276" b="-163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49602FB9-4117-2927-DA09-0AB3EF33A039}"/>
                  </a:ext>
                </a:extLst>
              </p:cNvPr>
              <p:cNvSpPr txBox="1"/>
              <p:nvPr/>
            </p:nvSpPr>
            <p:spPr>
              <a:xfrm>
                <a:off x="179512" y="3059668"/>
                <a:ext cx="19806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=5</m:t>
                      </m:r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4</m:t>
                      </m:r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49602FB9-4117-2927-DA09-0AB3EF33A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059668"/>
                <a:ext cx="1980670" cy="369332"/>
              </a:xfrm>
              <a:prstGeom prst="rect">
                <a:avLst/>
              </a:prstGeom>
              <a:blipFill>
                <a:blip r:embed="rId8"/>
                <a:stretch>
                  <a:fillRect l="-1231" r="-615" b="-163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4E04ADF7-F928-D57E-BE92-2A95A17DD467}"/>
                  </a:ext>
                </a:extLst>
              </p:cNvPr>
              <p:cNvSpPr txBox="1"/>
              <p:nvPr/>
            </p:nvSpPr>
            <p:spPr>
              <a:xfrm>
                <a:off x="179512" y="3563724"/>
                <a:ext cx="1925848" cy="3897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=3</m:t>
                      </m:r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4E04ADF7-F928-D57E-BE92-2A95A17DD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563724"/>
                <a:ext cx="1925848" cy="3897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C0A6E3A6-D938-E658-01B0-3FBB927A15BA}"/>
                  </a:ext>
                </a:extLst>
              </p:cNvPr>
              <p:cNvSpPr txBox="1"/>
              <p:nvPr/>
            </p:nvSpPr>
            <p:spPr>
              <a:xfrm>
                <a:off x="179512" y="4067780"/>
                <a:ext cx="22624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=−4</m:t>
                      </m:r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−1</m:t>
                      </m:r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C0A6E3A6-D938-E658-01B0-3FBB927A1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067780"/>
                <a:ext cx="2262414" cy="369332"/>
              </a:xfrm>
              <a:prstGeom prst="rect">
                <a:avLst/>
              </a:prstGeom>
              <a:blipFill>
                <a:blip r:embed="rId10"/>
                <a:stretch>
                  <a:fillRect l="-806" r="-269" b="-163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995873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extLst>
              <a:ext uri="{FF2B5EF4-FFF2-40B4-BE49-F238E27FC236}">
                <a16:creationId xmlns:a16="http://schemas.microsoft.com/office/drawing/2014/main" id="{DFA58A2C-3B4C-AEA3-1BF6-5EC61DD3F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08720"/>
            <a:ext cx="23391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Bases </a:t>
            </a:r>
            <a:r>
              <a:rPr lang="pt-BR" u="sng" dirty="0" err="1">
                <a:latin typeface="Verdana" panose="020B0604030504040204" pitchFamily="34" charset="0"/>
                <a:ea typeface="Verdana" panose="020B0604030504040204" pitchFamily="34" charset="0"/>
              </a:rPr>
              <a:t>ortonormais</a:t>
            </a:r>
            <a:endParaRPr lang="pt-BR" u="sng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 Box 8">
            <a:extLst>
              <a:ext uri="{FF2B5EF4-FFF2-40B4-BE49-F238E27FC236}">
                <a16:creationId xmlns:a16="http://schemas.microsoft.com/office/drawing/2014/main" id="{B963B54A-95C9-C510-D90B-041B109D4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276872"/>
            <a:ext cx="8640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Seja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66374432-E2F7-8D73-F01D-737E7BC6E3E8}"/>
                  </a:ext>
                </a:extLst>
              </p:cNvPr>
              <p:cNvSpPr txBox="1"/>
              <p:nvPr/>
            </p:nvSpPr>
            <p:spPr>
              <a:xfrm>
                <a:off x="1691680" y="1628800"/>
                <a:ext cx="16314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66374432-E2F7-8D73-F01D-737E7BC6E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1628800"/>
                <a:ext cx="1631408" cy="369332"/>
              </a:xfrm>
              <a:prstGeom prst="rect">
                <a:avLst/>
              </a:prstGeom>
              <a:blipFill>
                <a:blip r:embed="rId4"/>
                <a:stretch>
                  <a:fillRect l="-3745" b="-163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50F5847-AE4F-AE2A-71D8-6DF6FAA59FA7}"/>
                  </a:ext>
                </a:extLst>
              </p:cNvPr>
              <p:cNvSpPr txBox="1"/>
              <p:nvPr/>
            </p:nvSpPr>
            <p:spPr>
              <a:xfrm>
                <a:off x="1691680" y="2195572"/>
                <a:ext cx="10240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pt-BR" sz="24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50F5847-AE4F-AE2A-71D8-6DF6FAA59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2195572"/>
                <a:ext cx="1024062" cy="369332"/>
              </a:xfrm>
              <a:prstGeom prst="rect">
                <a:avLst/>
              </a:prstGeom>
              <a:blipFill>
                <a:blip r:embed="rId5"/>
                <a:stretch>
                  <a:fillRect l="-2994" r="-2395" b="-163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F337A57-1491-B9AF-9E86-16F42AE774D7}"/>
                  </a:ext>
                </a:extLst>
              </p:cNvPr>
              <p:cNvSpPr txBox="1"/>
              <p:nvPr/>
            </p:nvSpPr>
            <p:spPr>
              <a:xfrm>
                <a:off x="1691680" y="2843644"/>
                <a:ext cx="22041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F337A57-1491-B9AF-9E86-16F42AE77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2843644"/>
                <a:ext cx="2204193" cy="369332"/>
              </a:xfrm>
              <a:prstGeom prst="rect">
                <a:avLst/>
              </a:prstGeom>
              <a:blipFill>
                <a:blip r:embed="rId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have Direita 8">
            <a:extLst>
              <a:ext uri="{FF2B5EF4-FFF2-40B4-BE49-F238E27FC236}">
                <a16:creationId xmlns:a16="http://schemas.microsoft.com/office/drawing/2014/main" id="{59C29511-69A1-4070-64C0-26A9F21AD2C8}"/>
              </a:ext>
            </a:extLst>
          </p:cNvPr>
          <p:cNvSpPr/>
          <p:nvPr/>
        </p:nvSpPr>
        <p:spPr>
          <a:xfrm rot="10800000">
            <a:off x="1043607" y="1556792"/>
            <a:ext cx="698748" cy="187220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have Direita 9">
            <a:extLst>
              <a:ext uri="{FF2B5EF4-FFF2-40B4-BE49-F238E27FC236}">
                <a16:creationId xmlns:a16="http://schemas.microsoft.com/office/drawing/2014/main" id="{2FA0BEFA-FC2E-13CC-E667-757A52C30669}"/>
              </a:ext>
            </a:extLst>
          </p:cNvPr>
          <p:cNvSpPr/>
          <p:nvPr/>
        </p:nvSpPr>
        <p:spPr>
          <a:xfrm>
            <a:off x="4017267" y="1556792"/>
            <a:ext cx="1346821" cy="187220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70BE4FD2-3F30-23B6-9916-5370A830D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088" y="2276872"/>
            <a:ext cx="38080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Então é uma base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</a:rPr>
              <a:t>ortonormal</a:t>
            </a:r>
            <a:endParaRPr lang="pt-B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F5787F33-9972-7921-9768-26B6E35B2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3707740"/>
            <a:ext cx="36776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Sistema cartesiano ortogonal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F7EFD36A-C2A2-BD1C-A19F-B31C81E0C6E4}"/>
                  </a:ext>
                </a:extLst>
              </p:cNvPr>
              <p:cNvSpPr txBox="1"/>
              <p:nvPr/>
            </p:nvSpPr>
            <p:spPr>
              <a:xfrm>
                <a:off x="251520" y="4293096"/>
                <a:ext cx="12673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F7EFD36A-C2A2-BD1C-A19F-B31C81E0C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293096"/>
                <a:ext cx="1267334" cy="369332"/>
              </a:xfrm>
              <a:prstGeom prst="rect">
                <a:avLst/>
              </a:prstGeom>
              <a:blipFill>
                <a:blip r:embed="rId7"/>
                <a:stretch>
                  <a:fillRect l="-4327" t="-32787" r="-27885" b="-278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9612FA7D-C700-3F0E-905C-410E12A3D377}"/>
                  </a:ext>
                </a:extLst>
              </p:cNvPr>
              <p:cNvSpPr txBox="1"/>
              <p:nvPr/>
            </p:nvSpPr>
            <p:spPr>
              <a:xfrm>
                <a:off x="251520" y="4787860"/>
                <a:ext cx="13127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1;0</m:t>
                          </m:r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9612FA7D-C700-3F0E-905C-410E12A3D3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787860"/>
                <a:ext cx="1312732" cy="369332"/>
              </a:xfrm>
              <a:prstGeom prst="rect">
                <a:avLst/>
              </a:prstGeom>
              <a:blipFill>
                <a:blip r:embed="rId8"/>
                <a:stretch>
                  <a:fillRect l="-6944" t="-32787" b="-147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CD4A6AE2-1B0E-B304-2ECB-ACCE3D69FCF2}"/>
                  </a:ext>
                </a:extLst>
              </p:cNvPr>
              <p:cNvSpPr txBox="1"/>
              <p:nvPr/>
            </p:nvSpPr>
            <p:spPr>
              <a:xfrm>
                <a:off x="251520" y="5301208"/>
                <a:ext cx="13270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0;1</m:t>
                          </m:r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CD4A6AE2-1B0E-B304-2ECB-ACCE3D69F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301208"/>
                <a:ext cx="1327095" cy="369332"/>
              </a:xfrm>
              <a:prstGeom prst="rect">
                <a:avLst/>
              </a:prstGeom>
              <a:blipFill>
                <a:blip r:embed="rId9"/>
                <a:stretch>
                  <a:fillRect l="-5963" t="-35000" b="-3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Imagem 17">
            <a:extLst>
              <a:ext uri="{FF2B5EF4-FFF2-40B4-BE49-F238E27FC236}">
                <a16:creationId xmlns:a16="http://schemas.microsoft.com/office/drawing/2014/main" id="{05865D70-30DD-84B1-8D3A-75A0D9B4F4D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80112" y="3877576"/>
            <a:ext cx="2876394" cy="2526776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p:sp>
        <p:nvSpPr>
          <p:cNvPr id="19" name="Text Box 8">
            <a:extLst>
              <a:ext uri="{FF2B5EF4-FFF2-40B4-BE49-F238E27FC236}">
                <a16:creationId xmlns:a16="http://schemas.microsoft.com/office/drawing/2014/main" id="{6B0A8F4E-17A0-5FC4-7072-1ED240E76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8056" y="4293096"/>
            <a:ext cx="25118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Base canônica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6134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251520" y="908720"/>
            <a:ext cx="18325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Base canônica</a:t>
            </a:r>
          </a:p>
        </p:txBody>
      </p:sp>
      <p:sp>
        <p:nvSpPr>
          <p:cNvPr id="2" name="Text Box 8">
            <a:extLst>
              <a:ext uri="{FF2B5EF4-FFF2-40B4-BE49-F238E27FC236}">
                <a16:creationId xmlns:a16="http://schemas.microsoft.com/office/drawing/2014/main" id="{2028FE12-8464-419D-2BF3-CF34A9A35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412776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Na base canônica, </a:t>
            </a:r>
            <a:r>
              <a:rPr lang="pt-BR" i="1" dirty="0">
                <a:latin typeface="Verdana" panose="020B0604030504040204" pitchFamily="34" charset="0"/>
                <a:ea typeface="Verdana" panose="020B0604030504040204" pitchFamily="34" charset="0"/>
              </a:rPr>
              <a:t>x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 e </a:t>
            </a:r>
            <a:r>
              <a:rPr lang="pt-BR" i="1" dirty="0">
                <a:latin typeface="Verdana" panose="020B0604030504040204" pitchFamily="34" charset="0"/>
                <a:ea typeface="Verdana" panose="020B0604030504040204" pitchFamily="34" charset="0"/>
              </a:rPr>
              <a:t>y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 são suas componentes as quais se chamam respectivamente de abscissa e ordenada.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C9DC90DD-B9AA-5BF1-F416-5D55D72B1814}"/>
                  </a:ext>
                </a:extLst>
              </p:cNvPr>
              <p:cNvSpPr txBox="1"/>
              <p:nvPr/>
            </p:nvSpPr>
            <p:spPr>
              <a:xfrm>
                <a:off x="2104591" y="971436"/>
                <a:ext cx="15681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y</m:t>
                      </m:r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C9DC90DD-B9AA-5BF1-F416-5D55D72B1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591" y="971436"/>
                <a:ext cx="1568122" cy="369332"/>
              </a:xfrm>
              <a:prstGeom prst="rect">
                <a:avLst/>
              </a:prstGeom>
              <a:blipFill>
                <a:blip r:embed="rId4"/>
                <a:stretch>
                  <a:fillRect l="-2724" t="-32787" r="-30350" b="-278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E4CCF5BB-8AE8-1D05-2412-3601C78BA5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792" y="2281042"/>
            <a:ext cx="3744416" cy="2660126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8EB0482F-61D0-00B4-978E-A272B9258F89}"/>
                  </a:ext>
                </a:extLst>
              </p:cNvPr>
              <p:cNvSpPr txBox="1"/>
              <p:nvPr/>
            </p:nvSpPr>
            <p:spPr>
              <a:xfrm>
                <a:off x="3893107" y="5373216"/>
                <a:ext cx="13989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8EB0482F-61D0-00B4-978E-A272B9258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107" y="5373216"/>
                <a:ext cx="1398973" cy="369332"/>
              </a:xfrm>
              <a:prstGeom prst="rect">
                <a:avLst/>
              </a:prstGeom>
              <a:blipFill>
                <a:blip r:embed="rId6"/>
                <a:stretch>
                  <a:fillRect l="-3493" t="-32787" b="-278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8">
            <a:extLst>
              <a:ext uri="{FF2B5EF4-FFF2-40B4-BE49-F238E27FC236}">
                <a16:creationId xmlns:a16="http://schemas.microsoft.com/office/drawing/2014/main" id="{D989B8A7-1896-78A4-271E-02F3D0D41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6248" y="5814556"/>
            <a:ext cx="25118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Expressão analítica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3565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51520" y="908720"/>
            <a:ext cx="26432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Igualdade de vetores</a:t>
            </a:r>
          </a:p>
        </p:txBody>
      </p:sp>
      <p:sp>
        <p:nvSpPr>
          <p:cNvPr id="2" name="Text Box 8">
            <a:extLst>
              <a:ext uri="{FF2B5EF4-FFF2-40B4-BE49-F238E27FC236}">
                <a16:creationId xmlns:a16="http://schemas.microsoft.com/office/drawing/2014/main" id="{B2BC8DCA-5EDC-1064-7FDC-7EFE95588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916832"/>
            <a:ext cx="8640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Seja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1D9102BE-0988-5D8D-C0A9-F21CBEA0A336}"/>
                  </a:ext>
                </a:extLst>
              </p:cNvPr>
              <p:cNvSpPr txBox="1"/>
              <p:nvPr/>
            </p:nvSpPr>
            <p:spPr>
              <a:xfrm>
                <a:off x="1547666" y="1484784"/>
                <a:ext cx="16514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1D9102BE-0988-5D8D-C0A9-F21CBEA0A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6" y="1484784"/>
                <a:ext cx="1651478" cy="369332"/>
              </a:xfrm>
              <a:prstGeom prst="rect">
                <a:avLst/>
              </a:prstGeom>
              <a:blipFill>
                <a:blip r:embed="rId4"/>
                <a:stretch>
                  <a:fillRect l="-1845" b="-3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have Direita 5">
            <a:extLst>
              <a:ext uri="{FF2B5EF4-FFF2-40B4-BE49-F238E27FC236}">
                <a16:creationId xmlns:a16="http://schemas.microsoft.com/office/drawing/2014/main" id="{C7B895A9-E28E-0EDC-E678-D1C63DB89ADB}"/>
              </a:ext>
            </a:extLst>
          </p:cNvPr>
          <p:cNvSpPr/>
          <p:nvPr/>
        </p:nvSpPr>
        <p:spPr>
          <a:xfrm rot="10800000">
            <a:off x="899593" y="1412776"/>
            <a:ext cx="698748" cy="129614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have Direita 6">
            <a:extLst>
              <a:ext uri="{FF2B5EF4-FFF2-40B4-BE49-F238E27FC236}">
                <a16:creationId xmlns:a16="http://schemas.microsoft.com/office/drawing/2014/main" id="{61281C05-0BBE-18D8-2C19-A796E220E9B8}"/>
              </a:ext>
            </a:extLst>
          </p:cNvPr>
          <p:cNvSpPr/>
          <p:nvPr/>
        </p:nvSpPr>
        <p:spPr>
          <a:xfrm>
            <a:off x="3059835" y="1412776"/>
            <a:ext cx="1008110" cy="129614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B8723A02-69F8-0A46-A6CA-FE57EF250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9952" y="1907540"/>
            <a:ext cx="3600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B28F49B8-8445-677E-DB5A-60E033A67493}"/>
                  </a:ext>
                </a:extLst>
              </p:cNvPr>
              <p:cNvSpPr txBox="1"/>
              <p:nvPr/>
            </p:nvSpPr>
            <p:spPr>
              <a:xfrm>
                <a:off x="1547666" y="2123564"/>
                <a:ext cx="16573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B28F49B8-8445-677E-DB5A-60E033A67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6" y="2123564"/>
                <a:ext cx="1657313" cy="369332"/>
              </a:xfrm>
              <a:prstGeom prst="rect">
                <a:avLst/>
              </a:prstGeom>
              <a:blipFill>
                <a:blip r:embed="rId5"/>
                <a:stretch>
                  <a:fillRect l="-2941" t="-32787" b="-278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have Direita 12">
            <a:extLst>
              <a:ext uri="{FF2B5EF4-FFF2-40B4-BE49-F238E27FC236}">
                <a16:creationId xmlns:a16="http://schemas.microsoft.com/office/drawing/2014/main" id="{6F78A37B-1AEB-0506-3176-56FAACCB0726}"/>
              </a:ext>
            </a:extLst>
          </p:cNvPr>
          <p:cNvSpPr/>
          <p:nvPr/>
        </p:nvSpPr>
        <p:spPr>
          <a:xfrm rot="10800000">
            <a:off x="4499992" y="1412776"/>
            <a:ext cx="504058" cy="129614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F6638DF1-DCC5-6719-4DAB-6799B4A5AE2D}"/>
                  </a:ext>
                </a:extLst>
              </p:cNvPr>
              <p:cNvSpPr txBox="1"/>
              <p:nvPr/>
            </p:nvSpPr>
            <p:spPr>
              <a:xfrm>
                <a:off x="5076056" y="1484784"/>
                <a:ext cx="10842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F6638DF1-DCC5-6719-4DAB-6799B4A5A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1484784"/>
                <a:ext cx="1084208" cy="369332"/>
              </a:xfrm>
              <a:prstGeom prst="rect">
                <a:avLst/>
              </a:prstGeom>
              <a:blipFill>
                <a:blip r:embed="rId6"/>
                <a:stretch>
                  <a:fillRect l="-2809" r="-1685" b="-1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38C5C37C-C925-12D3-2EED-FA60DFEAD14A}"/>
                  </a:ext>
                </a:extLst>
              </p:cNvPr>
              <p:cNvSpPr txBox="1"/>
              <p:nvPr/>
            </p:nvSpPr>
            <p:spPr>
              <a:xfrm>
                <a:off x="5080144" y="2123564"/>
                <a:ext cx="10876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38C5C37C-C925-12D3-2EED-FA60DFEAD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144" y="2123564"/>
                <a:ext cx="1087669" cy="369332"/>
              </a:xfrm>
              <a:prstGeom prst="rect">
                <a:avLst/>
              </a:prstGeom>
              <a:blipFill>
                <a:blip r:embed="rId7"/>
                <a:stretch>
                  <a:fillRect l="-5587" r="-559" b="-278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have Direita 15">
            <a:extLst>
              <a:ext uri="{FF2B5EF4-FFF2-40B4-BE49-F238E27FC236}">
                <a16:creationId xmlns:a16="http://schemas.microsoft.com/office/drawing/2014/main" id="{FAAB8F3A-866F-95BF-40D3-D31882E89140}"/>
              </a:ext>
            </a:extLst>
          </p:cNvPr>
          <p:cNvSpPr/>
          <p:nvPr/>
        </p:nvSpPr>
        <p:spPr>
          <a:xfrm>
            <a:off x="6228186" y="1412776"/>
            <a:ext cx="1008110" cy="129614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79B53F82-4CDC-A87C-0FDA-76B2B17A6DE7}"/>
                  </a:ext>
                </a:extLst>
              </p:cNvPr>
              <p:cNvSpPr txBox="1"/>
              <p:nvPr/>
            </p:nvSpPr>
            <p:spPr>
              <a:xfrm>
                <a:off x="7471376" y="1844824"/>
                <a:ext cx="8450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79B53F82-4CDC-A87C-0FDA-76B2B17A6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376" y="1844824"/>
                <a:ext cx="845040" cy="369332"/>
              </a:xfrm>
              <a:prstGeom prst="rect">
                <a:avLst/>
              </a:prstGeom>
              <a:blipFill>
                <a:blip r:embed="rId8"/>
                <a:stretch>
                  <a:fillRect l="-3623" t="-35000" r="-52899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 Box 8">
            <a:extLst>
              <a:ext uri="{FF2B5EF4-FFF2-40B4-BE49-F238E27FC236}">
                <a16:creationId xmlns:a16="http://schemas.microsoft.com/office/drawing/2014/main" id="{645E2F1C-06D5-2E50-1214-A9C4644E1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3059668"/>
            <a:ext cx="27834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Operação com vetores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FB273691-0055-8B70-9935-4E184754D6D5}"/>
                  </a:ext>
                </a:extLst>
              </p:cNvPr>
              <p:cNvSpPr txBox="1"/>
              <p:nvPr/>
            </p:nvSpPr>
            <p:spPr>
              <a:xfrm>
                <a:off x="3131840" y="3078252"/>
                <a:ext cx="17332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FB273691-0055-8B70-9935-4E184754D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3078252"/>
                <a:ext cx="1733230" cy="369332"/>
              </a:xfrm>
              <a:prstGeom prst="rect">
                <a:avLst/>
              </a:prstGeom>
              <a:blipFill>
                <a:blip r:embed="rId9"/>
                <a:stretch>
                  <a:fillRect l="-1761" r="-2113" b="-278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77C98E9-ABFC-77A2-EC5F-3D88156270EE}"/>
                  </a:ext>
                </a:extLst>
              </p:cNvPr>
              <p:cNvSpPr txBox="1"/>
              <p:nvPr/>
            </p:nvSpPr>
            <p:spPr>
              <a:xfrm>
                <a:off x="4930911" y="3068960"/>
                <a:ext cx="17390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77C98E9-ABFC-77A2-EC5F-3D8815627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911" y="3068960"/>
                <a:ext cx="1739066" cy="369332"/>
              </a:xfrm>
              <a:prstGeom prst="rect">
                <a:avLst/>
              </a:prstGeom>
              <a:blipFill>
                <a:blip r:embed="rId10"/>
                <a:stretch>
                  <a:fillRect l="-2807" t="-32787" r="-2105" b="-278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AC35EA28-CD2F-4BF7-1556-9F853E5CDEBA}"/>
                  </a:ext>
                </a:extLst>
              </p:cNvPr>
              <p:cNvSpPr txBox="1"/>
              <p:nvPr/>
            </p:nvSpPr>
            <p:spPr>
              <a:xfrm>
                <a:off x="6804248" y="3078252"/>
                <a:ext cx="8792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ℛ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AC35EA28-CD2F-4BF7-1556-9F853E5CD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3078252"/>
                <a:ext cx="879280" cy="369332"/>
              </a:xfrm>
              <a:prstGeom prst="rect">
                <a:avLst/>
              </a:prstGeom>
              <a:blipFill>
                <a:blip r:embed="rId11"/>
                <a:stretch>
                  <a:fillRect l="-3472" r="-6250" b="-81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Imagem 22">
            <a:extLst>
              <a:ext uri="{FF2B5EF4-FFF2-40B4-BE49-F238E27FC236}">
                <a16:creationId xmlns:a16="http://schemas.microsoft.com/office/drawing/2014/main" id="{4EABA408-985C-06E0-E450-0096DF588FA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5736" y="4091575"/>
            <a:ext cx="4801277" cy="2361761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508446A8-59F1-AB61-B10D-CBD42EDAB28E}"/>
                  </a:ext>
                </a:extLst>
              </p:cNvPr>
              <p:cNvSpPr txBox="1"/>
              <p:nvPr/>
            </p:nvSpPr>
            <p:spPr>
              <a:xfrm>
                <a:off x="323528" y="3635732"/>
                <a:ext cx="35333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508446A8-59F1-AB61-B10D-CBD42EDAB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635732"/>
                <a:ext cx="3533339" cy="369332"/>
              </a:xfrm>
              <a:prstGeom prst="rect">
                <a:avLst/>
              </a:prstGeom>
              <a:blipFill>
                <a:blip r:embed="rId13"/>
                <a:stretch>
                  <a:fillRect l="-345" t="-32787" b="-278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E7176771-CBF1-CB35-0D29-9FFC1DBD4934}"/>
                  </a:ext>
                </a:extLst>
              </p:cNvPr>
              <p:cNvSpPr txBox="1"/>
              <p:nvPr/>
            </p:nvSpPr>
            <p:spPr>
              <a:xfrm>
                <a:off x="6309332" y="3635732"/>
                <a:ext cx="22231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E7176771-CBF1-CB35-0D29-9FFC1DBD4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332" y="3635732"/>
                <a:ext cx="2223108" cy="369332"/>
              </a:xfrm>
              <a:prstGeom prst="rect">
                <a:avLst/>
              </a:prstGeom>
              <a:blipFill>
                <a:blip r:embed="rId14"/>
                <a:stretch>
                  <a:fillRect l="-1096" b="-278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11488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E8C53C5-31B7-CC09-C3D1-6B8AF6A82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6512" y="908720"/>
            <a:ext cx="9224222" cy="64807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06AD43B-2F94-C65B-42D4-B483576A42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96" y="2898264"/>
            <a:ext cx="8967100" cy="9627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83363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extLst>
              <a:ext uri="{FF2B5EF4-FFF2-40B4-BE49-F238E27FC236}">
                <a16:creationId xmlns:a16="http://schemas.microsoft.com/office/drawing/2014/main" id="{F1FA54BE-A16B-C78F-595F-D921FD6AC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08720"/>
            <a:ext cx="38138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Vetor definido por dois pontos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D6EC2A5-53B1-2830-333E-E61AC5088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100" y="692697"/>
            <a:ext cx="3244379" cy="2828434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p:sp>
        <p:nvSpPr>
          <p:cNvPr id="5" name="Chave Direita 4">
            <a:extLst>
              <a:ext uri="{FF2B5EF4-FFF2-40B4-BE49-F238E27FC236}">
                <a16:creationId xmlns:a16="http://schemas.microsoft.com/office/drawing/2014/main" id="{3132341F-19BE-4C20-1B97-C080E5B239A5}"/>
              </a:ext>
            </a:extLst>
          </p:cNvPr>
          <p:cNvSpPr/>
          <p:nvPr/>
        </p:nvSpPr>
        <p:spPr>
          <a:xfrm rot="10800000">
            <a:off x="1031971" y="1556792"/>
            <a:ext cx="504058" cy="129614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D0FF9ADE-9694-8F07-E097-1EFAAFF84A00}"/>
                  </a:ext>
                </a:extLst>
              </p:cNvPr>
              <p:cNvSpPr txBox="1"/>
              <p:nvPr/>
            </p:nvSpPr>
            <p:spPr>
              <a:xfrm>
                <a:off x="1608035" y="1628800"/>
                <a:ext cx="12667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D0FF9ADE-9694-8F07-E097-1EFAAFF84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035" y="1628800"/>
                <a:ext cx="1266757" cy="369332"/>
              </a:xfrm>
              <a:prstGeom prst="rect">
                <a:avLst/>
              </a:prstGeom>
              <a:blipFill>
                <a:blip r:embed="rId4"/>
                <a:stretch>
                  <a:fillRect l="-4808" r="-7212" b="-377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D00895C1-36D7-8E1C-33F0-960ACF597443}"/>
                  </a:ext>
                </a:extLst>
              </p:cNvPr>
              <p:cNvSpPr txBox="1"/>
              <p:nvPr/>
            </p:nvSpPr>
            <p:spPr>
              <a:xfrm>
                <a:off x="1612123" y="2267580"/>
                <a:ext cx="12926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D00895C1-36D7-8E1C-33F0-960ACF597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123" y="2267580"/>
                <a:ext cx="1292662" cy="369332"/>
              </a:xfrm>
              <a:prstGeom prst="rect">
                <a:avLst/>
              </a:prstGeom>
              <a:blipFill>
                <a:blip r:embed="rId5"/>
                <a:stretch>
                  <a:fillRect l="-4225" r="-7042" b="-360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89D8EF31-0795-C5D0-C9BA-CFD59A63E71E}"/>
                  </a:ext>
                </a:extLst>
              </p:cNvPr>
              <p:cNvSpPr txBox="1"/>
              <p:nvPr/>
            </p:nvSpPr>
            <p:spPr>
              <a:xfrm>
                <a:off x="228824" y="1998132"/>
                <a:ext cx="702051" cy="37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e>
                          </m:acc>
                        </m:e>
                        <m:sub/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89D8EF31-0795-C5D0-C9BA-CFD59A63E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24" y="1998132"/>
                <a:ext cx="702051" cy="370101"/>
              </a:xfrm>
              <a:prstGeom prst="rect">
                <a:avLst/>
              </a:prstGeom>
              <a:blipFill>
                <a:blip r:embed="rId6"/>
                <a:stretch>
                  <a:fillRect l="-9565" b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997C946D-428D-7BAB-3019-3B0593BAB3A0}"/>
                  </a:ext>
                </a:extLst>
              </p:cNvPr>
              <p:cNvSpPr txBox="1"/>
              <p:nvPr/>
            </p:nvSpPr>
            <p:spPr>
              <a:xfrm>
                <a:off x="107504" y="3140968"/>
                <a:ext cx="2082621" cy="37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𝑂𝐴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𝑂𝐵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997C946D-428D-7BAB-3019-3B0593BAB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3140968"/>
                <a:ext cx="2082621" cy="370101"/>
              </a:xfrm>
              <a:prstGeom prst="rect">
                <a:avLst/>
              </a:prstGeom>
              <a:blipFill>
                <a:blip r:embed="rId7"/>
                <a:stretch>
                  <a:fillRect l="-2933" r="-2346"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2823C7E3-AC56-4F1E-7DD1-12C847E16C97}"/>
                  </a:ext>
                </a:extLst>
              </p:cNvPr>
              <p:cNvSpPr txBox="1"/>
              <p:nvPr/>
            </p:nvSpPr>
            <p:spPr>
              <a:xfrm>
                <a:off x="2339752" y="3151029"/>
                <a:ext cx="2344424" cy="37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acc>
                        <m:accPr>
                          <m:chr m:val="̅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𝑂𝐵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𝑂𝐴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2823C7E3-AC56-4F1E-7DD1-12C847E16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3151029"/>
                <a:ext cx="2344424" cy="370101"/>
              </a:xfrm>
              <a:prstGeom prst="rect">
                <a:avLst/>
              </a:prstGeom>
              <a:blipFill>
                <a:blip r:embed="rId8"/>
                <a:stretch>
                  <a:fillRect l="-1042" r="-2344" b="-81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20519F17-592A-49EA-8FD1-6FF5A776F052}"/>
                  </a:ext>
                </a:extLst>
              </p:cNvPr>
              <p:cNvSpPr txBox="1"/>
              <p:nvPr/>
            </p:nvSpPr>
            <p:spPr>
              <a:xfrm>
                <a:off x="179512" y="3717032"/>
                <a:ext cx="3306546" cy="37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20519F17-592A-49EA-8FD1-6FF5A776F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717032"/>
                <a:ext cx="3306546" cy="370101"/>
              </a:xfrm>
              <a:prstGeom prst="rect">
                <a:avLst/>
              </a:prstGeom>
              <a:blipFill>
                <a:blip r:embed="rId9"/>
                <a:stretch>
                  <a:fillRect b="-3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Imagem 24">
            <a:extLst>
              <a:ext uri="{FF2B5EF4-FFF2-40B4-BE49-F238E27FC236}">
                <a16:creationId xmlns:a16="http://schemas.microsoft.com/office/drawing/2014/main" id="{2BFD4959-685B-93F2-71C5-C1881799F45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57944" y="3668711"/>
            <a:ext cx="3234536" cy="2846875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p:sp>
        <p:nvSpPr>
          <p:cNvPr id="26" name="Text Box 8">
            <a:extLst>
              <a:ext uri="{FF2B5EF4-FFF2-40B4-BE49-F238E27FC236}">
                <a16:creationId xmlns:a16="http://schemas.microsoft.com/office/drawing/2014/main" id="{DBB8A933-DE0E-CD38-3202-6AA5149CE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4809926"/>
            <a:ext cx="546858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Considerando que o vetor terá origem no ponto O e respeitando sua direção e sentido, temos um dos seus infinitos representantes.</a:t>
            </a:r>
          </a:p>
        </p:txBody>
      </p:sp>
    </p:spTree>
    <p:extLst>
      <p:ext uri="{BB962C8B-B14F-4D97-AF65-F5344CB8AC3E}">
        <p14:creationId xmlns:p14="http://schemas.microsoft.com/office/powerpoint/2010/main" val="37036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>
            <a:extLst>
              <a:ext uri="{FF2B5EF4-FFF2-40B4-BE49-F238E27FC236}">
                <a16:creationId xmlns:a16="http://schemas.microsoft.com/office/drawing/2014/main" id="{B749953A-F98F-9BEB-D2DC-1004EFDEB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08720"/>
            <a:ext cx="35335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Vetor posição (vetor natural)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3BC3FB3-17EA-E377-C245-917B88ECE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1" y="886137"/>
            <a:ext cx="4320480" cy="3233566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AF5AE46-0A2A-5678-22FD-ACB59CC03FA6}"/>
                  </a:ext>
                </a:extLst>
              </p:cNvPr>
              <p:cNvSpPr txBox="1"/>
              <p:nvPr/>
            </p:nvSpPr>
            <p:spPr>
              <a:xfrm>
                <a:off x="261634" y="1916832"/>
                <a:ext cx="2321148" cy="11103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𝑃𝑂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pt-BR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pt-BR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𝐶𝐷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AF5AE46-0A2A-5678-22FD-ACB59CC03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34" y="1916832"/>
                <a:ext cx="2321148" cy="1110304"/>
              </a:xfrm>
              <a:prstGeom prst="rect">
                <a:avLst/>
              </a:prstGeom>
              <a:blipFill>
                <a:blip r:embed="rId4"/>
                <a:stretch>
                  <a:fillRect l="-1837" t="-10929" r="-1575" b="-21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E92663D0-E62A-B3BC-6E52-439BAAE05D61}"/>
                  </a:ext>
                </a:extLst>
              </p:cNvPr>
              <p:cNvSpPr txBox="1"/>
              <p:nvPr/>
            </p:nvSpPr>
            <p:spPr>
              <a:xfrm>
                <a:off x="179512" y="4283804"/>
                <a:ext cx="50174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−2;3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3;1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=(1;4)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E92663D0-E62A-B3BC-6E52-439BAAE05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283804"/>
                <a:ext cx="5017464" cy="369332"/>
              </a:xfrm>
              <a:prstGeom prst="rect">
                <a:avLst/>
              </a:prstGeom>
              <a:blipFill>
                <a:blip r:embed="rId5"/>
                <a:stretch>
                  <a:fillRect l="-728" t="-35000" r="-1578" b="-3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F5DC6B0E-1186-6A84-3B0E-35A47103E615}"/>
                  </a:ext>
                </a:extLst>
              </p:cNvPr>
              <p:cNvSpPr txBox="1"/>
              <p:nvPr/>
            </p:nvSpPr>
            <p:spPr>
              <a:xfrm>
                <a:off x="107504" y="4715852"/>
                <a:ext cx="49694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1;2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3;1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=(4;3)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F5DC6B0E-1186-6A84-3B0E-35A47103E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715852"/>
                <a:ext cx="4969437" cy="369332"/>
              </a:xfrm>
              <a:prstGeom prst="rect">
                <a:avLst/>
              </a:prstGeom>
              <a:blipFill>
                <a:blip r:embed="rId6"/>
                <a:stretch>
                  <a:fillRect t="-35000" b="-3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Box 8">
            <a:extLst>
              <a:ext uri="{FF2B5EF4-FFF2-40B4-BE49-F238E27FC236}">
                <a16:creationId xmlns:a16="http://schemas.microsoft.com/office/drawing/2014/main" id="{1C86BF64-9F97-CA70-3154-FE9DCBEB2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3" y="5446965"/>
            <a:ext cx="878497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Isto é, a partir de um ponto, o vetor posição transporta-o para a extremidade de um vetor igual a ele em módulo, direção e sentido.</a:t>
            </a:r>
          </a:p>
        </p:txBody>
      </p:sp>
    </p:spTree>
    <p:extLst>
      <p:ext uri="{BB962C8B-B14F-4D97-AF65-F5344CB8AC3E}">
        <p14:creationId xmlns:p14="http://schemas.microsoft.com/office/powerpoint/2010/main" val="30888780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42.1|1.7|1.6|1.8|6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42.1|1.7|1.6|1.8|6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50.4|49.8|50.4|38.3|7.6|9|17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4.1|29.4|8.8|72.8|2|50.3|19.4|0.8|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20.4|74.1|8.2|1.4|16.7|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7.3|36.7|1|109.9|1.1|24.8|24.2|21.8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BA96281DC1D1E44A9EF47A6E0006D03" ma:contentTypeVersion="0" ma:contentTypeDescription="Crie um novo documento." ma:contentTypeScope="" ma:versionID="b9d8c8b417c59080211a7d6a90c3381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74c6ccb71ee63fbc30cff3237551ec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E82079E-6393-4AED-8C9B-A62054F80B1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DD86B6-C7FD-4388-958E-E980BA8E8ED7}">
  <ds:schemaRefs>
    <ds:schemaRef ds:uri="d57850fd-5c97-4dcc-af89-9e7054d9c650"/>
    <ds:schemaRef ds:uri="14daeab8-ddb8-4d31-885f-a5f9cec51885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D458E35-2379-4FA7-889E-A410464EAFAC}"/>
</file>

<file path=docProps/app.xml><?xml version="1.0" encoding="utf-8"?>
<Properties xmlns="http://schemas.openxmlformats.org/officeDocument/2006/extended-properties" xmlns:vt="http://schemas.openxmlformats.org/officeDocument/2006/docPropsVTypes">
  <TotalTime>8511</TotalTime>
  <Words>445</Words>
  <Application>Microsoft Office PowerPoint</Application>
  <PresentationFormat>Apresentação na tela (4:3)</PresentationFormat>
  <Paragraphs>89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Anônimo</dc:creator>
  <cp:lastModifiedBy>RAFAEL CANELLAS FERRARA GARRASINO</cp:lastModifiedBy>
  <cp:revision>109</cp:revision>
  <cp:lastPrinted>2020-02-19T23:20:48Z</cp:lastPrinted>
  <dcterms:created xsi:type="dcterms:W3CDTF">2017-03-16T17:27:52Z</dcterms:created>
  <dcterms:modified xsi:type="dcterms:W3CDTF">2024-10-04T15:17:59Z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0x0101006BA96281DC1D1E44A9EF47A6E0006D03</vt:lpwstr>
  </property>
</Properties>
</file>