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71" r:id="rId5"/>
    <p:sldId id="259" r:id="rId6"/>
    <p:sldId id="260" r:id="rId7"/>
    <p:sldId id="272" r:id="rId8"/>
    <p:sldId id="275" r:id="rId9"/>
    <p:sldId id="261" r:id="rId10"/>
    <p:sldId id="262" r:id="rId11"/>
    <p:sldId id="263" r:id="rId12"/>
    <p:sldId id="264" r:id="rId13"/>
    <p:sldId id="280" r:id="rId14"/>
    <p:sldId id="265" r:id="rId15"/>
    <p:sldId id="281" r:id="rId16"/>
    <p:sldId id="276" r:id="rId17"/>
    <p:sldId id="266" r:id="rId18"/>
    <p:sldId id="282" r:id="rId19"/>
    <p:sldId id="277" r:id="rId20"/>
    <p:sldId id="278" r:id="rId21"/>
    <p:sldId id="267" r:id="rId22"/>
    <p:sldId id="274" r:id="rId23"/>
    <p:sldId id="283" r:id="rId24"/>
    <p:sldId id="284" r:id="rId25"/>
    <p:sldId id="268" r:id="rId26"/>
    <p:sldId id="270"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638" autoAdjust="0"/>
  </p:normalViewPr>
  <p:slideViewPr>
    <p:cSldViewPr snapToGrid="0">
      <p:cViewPr varScale="1">
        <p:scale>
          <a:sx n="77" d="100"/>
          <a:sy n="77" d="100"/>
        </p:scale>
        <p:origin x="912" y="58"/>
      </p:cViewPr>
      <p:guideLst/>
    </p:cSldViewPr>
  </p:slideViewPr>
  <p:notesTextViewPr>
    <p:cViewPr>
      <p:scale>
        <a:sx n="1" d="1"/>
        <a:sy n="1" d="1"/>
      </p:scale>
      <p:origin x="0" y="-11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9ED98-3A39-48AB-8DEA-16AE63D1B7E9}" type="datetimeFigureOut">
              <a:rPr lang="en-US" smtClean="0"/>
              <a:t>7/1/2021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7B6E3-B791-470B-BA52-BF483939AE2E}" type="slidenum">
              <a:rPr lang="en-US" smtClean="0"/>
              <a:t>‹#›</a:t>
            </a:fld>
            <a:endParaRPr lang="en-US" dirty="0"/>
          </a:p>
        </p:txBody>
      </p:sp>
    </p:spTree>
    <p:extLst>
      <p:ext uri="{BB962C8B-B14F-4D97-AF65-F5344CB8AC3E}">
        <p14:creationId xmlns:p14="http://schemas.microsoft.com/office/powerpoint/2010/main" val="406787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Dear professors welcome to our project presentation. I'm Orhan </a:t>
            </a:r>
            <a:r>
              <a:rPr lang="en-US" dirty="0" err="1"/>
              <a:t>Ağırman</a:t>
            </a:r>
            <a:r>
              <a:rPr lang="en-US" dirty="0"/>
              <a:t>. In this presentation, we will talk about the project of "MONITORING PRECISE and REAL-TIME MEASUREMENT of the POSITION and ORIENTATION of MEDICAL SENSORS" that we have done with my friends Mehmet and Ramazan.</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a:t>
            </a:fld>
            <a:endParaRPr lang="en-US" dirty="0"/>
          </a:p>
        </p:txBody>
      </p:sp>
    </p:spTree>
    <p:extLst>
      <p:ext uri="{BB962C8B-B14F-4D97-AF65-F5344CB8AC3E}">
        <p14:creationId xmlns:p14="http://schemas.microsoft.com/office/powerpoint/2010/main" val="236798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calibration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process</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applied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first</a:t>
            </a:r>
            <a:r>
              <a:rPr lang="tr-TR" sz="1200" kern="1200" dirty="0">
                <a:solidFill>
                  <a:schemeClr val="tx1"/>
                </a:solidFill>
                <a:effectLst/>
                <a:latin typeface="+mn-lt"/>
                <a:ea typeface="+mn-ea"/>
                <a:cs typeface="+mn-cs"/>
              </a:rPr>
              <a:t>, in </a:t>
            </a:r>
            <a:r>
              <a:rPr lang="tr-TR" sz="1200" kern="1200" dirty="0" err="1">
                <a:solidFill>
                  <a:schemeClr val="tx1"/>
                </a:solidFill>
                <a:effectLst/>
                <a:latin typeface="+mn-lt"/>
                <a:ea typeface="+mn-ea"/>
                <a:cs typeface="+mn-cs"/>
              </a:rPr>
              <a:t>order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prevent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noise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signals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that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may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occur</a:t>
            </a:r>
            <a:r>
              <a:rPr lang="tr-TR" sz="1200" kern="1200" dirty="0">
                <a:solidFill>
                  <a:schemeClr val="tx1"/>
                </a:solidFill>
                <a:effectLst/>
                <a:latin typeface="+mn-lt"/>
                <a:ea typeface="+mn-ea"/>
                <a:cs typeface="+mn-cs"/>
              </a:rPr>
              <a:t>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beginning</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coming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from</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sensor is </a:t>
            </a:r>
            <a:r>
              <a:rPr lang="tr-TR" sz="1200" kern="1200" dirty="0" err="1">
                <a:solidFill>
                  <a:schemeClr val="tx1"/>
                </a:solidFill>
                <a:effectLst/>
                <a:latin typeface="+mn-lt"/>
                <a:ea typeface="+mn-ea"/>
                <a:cs typeface="+mn-cs"/>
              </a:rPr>
              <a:t>removed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from</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calibration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result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angle</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founded</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rotation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matrix</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created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using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angle</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We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need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find</a:t>
            </a:r>
            <a:r>
              <a:rPr lang="tr-TR" sz="1200" kern="1200" dirty="0">
                <a:solidFill>
                  <a:schemeClr val="tx1"/>
                </a:solidFill>
                <a:effectLst/>
                <a:latin typeface="+mn-lt"/>
                <a:ea typeface="+mn-ea"/>
                <a:cs typeface="+mn-cs"/>
              </a:rPr>
              <a:t> a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relative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starting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point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global </a:t>
            </a:r>
            <a:r>
              <a:rPr lang="tr-TR" sz="1200" kern="1200" dirty="0" err="1">
                <a:solidFill>
                  <a:schemeClr val="tx1"/>
                </a:solidFill>
                <a:effectLst/>
                <a:latin typeface="+mn-lt"/>
                <a:ea typeface="+mn-ea"/>
                <a:cs typeface="+mn-cs"/>
              </a:rPr>
              <a:t>frame</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selected</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Speed</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found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processing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accelerometer</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determined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processing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speed</a:t>
            </a:r>
            <a:r>
              <a:rPr lang="tr-TR" sz="1200" kern="1200" dirty="0">
                <a:solidFill>
                  <a:schemeClr val="tx1"/>
                </a:solidFill>
                <a:effectLst/>
                <a:latin typeface="+mn-lt"/>
                <a:ea typeface="+mn-ea"/>
                <a:cs typeface="+mn-cs"/>
              </a:rPr>
              <a:t> data. Here, </a:t>
            </a:r>
            <a:r>
              <a:rPr lang="tr-TR" sz="1200" kern="1200" dirty="0" err="1">
                <a:solidFill>
                  <a:schemeClr val="tx1"/>
                </a:solidFill>
                <a:effectLst/>
                <a:latin typeface="+mn-lt"/>
                <a:ea typeface="+mn-ea"/>
                <a:cs typeface="+mn-cs"/>
              </a:rPr>
              <a:t>again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calibration</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performed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prevent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noise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errors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that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may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occur</a:t>
            </a:r>
            <a:r>
              <a:rPr lang="tr-TR" sz="1200" kern="1200" dirty="0">
                <a:solidFill>
                  <a:schemeClr val="tx1"/>
                </a:solidFill>
                <a:effectLst/>
                <a:latin typeface="+mn-lt"/>
                <a:ea typeface="+mn-ea"/>
                <a:cs typeface="+mn-cs"/>
              </a:rPr>
              <a:t>.</a:t>
            </a:r>
          </a:p>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14</a:t>
            </a:fld>
            <a:endParaRPr lang="en-US" dirty="0"/>
          </a:p>
        </p:txBody>
      </p:sp>
    </p:spTree>
    <p:extLst>
      <p:ext uri="{BB962C8B-B14F-4D97-AF65-F5344CB8AC3E}">
        <p14:creationId xmlns:p14="http://schemas.microsoft.com/office/powerpoint/2010/main" val="1457584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On this slide, you see how the Complementary filter and the Kalman filter are applied. Simply the Complementary filter consists of a low-pass and a high-pass filter. The low pass filter filters high-frequency signals (In this case, such as vibration from the accelerometer) and low pass filters that filter low-frequency signals (such as the drift of the gyroscope). By combining these filters, we get a good signal.</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15</a:t>
            </a:fld>
            <a:endParaRPr lang="en-US" dirty="0"/>
          </a:p>
        </p:txBody>
      </p:sp>
    </p:spTree>
    <p:extLst>
      <p:ext uri="{BB962C8B-B14F-4D97-AF65-F5344CB8AC3E}">
        <p14:creationId xmlns:p14="http://schemas.microsoft.com/office/powerpoint/2010/main" val="304512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IMU (</a:t>
            </a:r>
            <a:r>
              <a:rPr lang="tr-TR" sz="1200" kern="1200" dirty="0" err="1">
                <a:solidFill>
                  <a:schemeClr val="tx1"/>
                </a:solidFill>
                <a:effectLst/>
                <a:latin typeface="+mn-lt"/>
                <a:ea typeface="+mn-ea"/>
                <a:cs typeface="+mn-cs"/>
              </a:rPr>
              <a:t>Inertial</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Measurement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Unit</a:t>
            </a:r>
            <a:r>
              <a:rPr lang="tr-TR" sz="1200" kern="1200" dirty="0">
                <a:solidFill>
                  <a:schemeClr val="tx1"/>
                </a:solidFill>
                <a:effectLst/>
                <a:latin typeface="+mn-lt"/>
                <a:ea typeface="+mn-ea"/>
                <a:cs typeface="+mn-cs"/>
              </a:rPr>
              <a:t>) has </a:t>
            </a:r>
            <a:r>
              <a:rPr lang="tr-TR" sz="1200" kern="1200" dirty="0" err="1">
                <a:solidFill>
                  <a:schemeClr val="tx1"/>
                </a:solidFill>
                <a:effectLst/>
                <a:latin typeface="+mn-lt"/>
                <a:ea typeface="+mn-ea"/>
                <a:cs typeface="+mn-cs"/>
              </a:rPr>
              <a:t>been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used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measure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angular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orientation</a:t>
            </a:r>
            <a:r>
              <a:rPr lang="tr-TR" sz="1200" kern="1200" dirty="0">
                <a:solidFill>
                  <a:schemeClr val="tx1"/>
                </a:solidFill>
                <a:effectLst/>
                <a:latin typeface="+mn-lt"/>
                <a:ea typeface="+mn-ea"/>
                <a:cs typeface="+mn-cs"/>
              </a:rPr>
              <a:t> of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ultrasound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probe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Several</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variables</a:t>
            </a:r>
            <a:r>
              <a:rPr lang="tr-TR" sz="1200" kern="1200" dirty="0">
                <a:solidFill>
                  <a:schemeClr val="tx1"/>
                </a:solidFill>
                <a:effectLst/>
                <a:latin typeface="+mn-lt"/>
                <a:ea typeface="+mn-ea"/>
                <a:cs typeface="+mn-cs"/>
              </a:rPr>
              <a:t> can be </a:t>
            </a:r>
            <a:r>
              <a:rPr lang="tr-TR" sz="1200" kern="1200" dirty="0" err="1">
                <a:solidFill>
                  <a:schemeClr val="tx1"/>
                </a:solidFill>
                <a:effectLst/>
                <a:latin typeface="+mn-lt"/>
                <a:ea typeface="+mn-ea"/>
                <a:cs typeface="+mn-cs"/>
              </a:rPr>
              <a:t>measured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IMUs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such</a:t>
            </a:r>
            <a:r>
              <a:rPr lang="tr-TR" sz="1200" kern="1200" dirty="0">
                <a:solidFill>
                  <a:schemeClr val="tx1"/>
                </a:solidFill>
                <a:effectLst/>
                <a:latin typeface="+mn-lt"/>
                <a:ea typeface="+mn-ea"/>
                <a:cs typeface="+mn-cs"/>
              </a:rPr>
              <a:t> as </a:t>
            </a:r>
            <a:r>
              <a:rPr lang="tr-TR" sz="1200" kern="1200" dirty="0" err="1">
                <a:solidFill>
                  <a:schemeClr val="tx1"/>
                </a:solidFill>
                <a:effectLst/>
                <a:latin typeface="+mn-lt"/>
                <a:ea typeface="+mn-ea"/>
                <a:cs typeface="+mn-cs"/>
              </a:rPr>
              <a:t>distance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direction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specific</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force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It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should</a:t>
            </a:r>
            <a:r>
              <a:rPr lang="tr-TR" sz="1200" kern="1200" dirty="0">
                <a:solidFill>
                  <a:schemeClr val="tx1"/>
                </a:solidFill>
                <a:effectLst/>
                <a:latin typeface="+mn-lt"/>
                <a:ea typeface="+mn-ea"/>
                <a:cs typeface="+mn-cs"/>
              </a:rPr>
              <a:t> has </a:t>
            </a:r>
            <a:r>
              <a:rPr lang="tr-TR" sz="1200" kern="1200" dirty="0" err="1">
                <a:solidFill>
                  <a:schemeClr val="tx1"/>
                </a:solidFill>
                <a:effectLst/>
                <a:latin typeface="+mn-lt"/>
                <a:ea typeface="+mn-ea"/>
                <a:cs typeface="+mn-cs"/>
              </a:rPr>
              <a:t>gyroscope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accelerometer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find</a:t>
            </a:r>
            <a:r>
              <a:rPr lang="tr-TR" sz="1200" kern="1200" dirty="0">
                <a:solidFill>
                  <a:schemeClr val="tx1"/>
                </a:solidFill>
                <a:effectLst/>
                <a:latin typeface="+mn-lt"/>
                <a:ea typeface="+mn-ea"/>
                <a:cs typeface="+mn-cs"/>
              </a:rPr>
              <a:t> a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using</a:t>
            </a:r>
            <a:r>
              <a:rPr lang="tr-TR" sz="1200" kern="1200" dirty="0">
                <a:solidFill>
                  <a:schemeClr val="tx1"/>
                </a:solidFill>
                <a:effectLst/>
                <a:latin typeface="+mn-lt"/>
                <a:ea typeface="+mn-ea"/>
                <a:cs typeface="+mn-cs"/>
              </a:rPr>
              <a:t> IMU. </a:t>
            </a:r>
            <a:r>
              <a:rPr lang="tr-TR" sz="1200" kern="1200" dirty="0" err="1">
                <a:solidFill>
                  <a:schemeClr val="tx1"/>
                </a:solidFill>
                <a:effectLst/>
                <a:latin typeface="+mn-lt"/>
                <a:ea typeface="+mn-ea"/>
                <a:cs typeface="+mn-cs"/>
              </a:rPr>
              <a:t>After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integration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we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receive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from</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accelerometer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gyroscope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location</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determined</a:t>
            </a:r>
            <a:r>
              <a:rPr lang="tr-TR" sz="1200" kern="1200" dirty="0">
                <a:solidFill>
                  <a:schemeClr val="tx1"/>
                </a:solidFill>
                <a:effectLst/>
                <a:latin typeface="+mn-lt"/>
                <a:ea typeface="+mn-ea"/>
                <a:cs typeface="+mn-cs"/>
              </a:rPr>
              <a:t>.</a:t>
            </a:r>
          </a:p>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16</a:t>
            </a:fld>
            <a:endParaRPr lang="en-US" dirty="0"/>
          </a:p>
        </p:txBody>
      </p:sp>
    </p:spTree>
    <p:extLst>
      <p:ext uri="{BB962C8B-B14F-4D97-AF65-F5344CB8AC3E}">
        <p14:creationId xmlns:p14="http://schemas.microsoft.com/office/powerpoint/2010/main" val="318733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18</a:t>
            </a:fld>
            <a:endParaRPr lang="en-US" dirty="0"/>
          </a:p>
        </p:txBody>
      </p:sp>
    </p:spTree>
    <p:extLst>
      <p:ext uri="{BB962C8B-B14F-4D97-AF65-F5344CB8AC3E}">
        <p14:creationId xmlns:p14="http://schemas.microsoft.com/office/powerpoint/2010/main" val="416385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In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this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graph</a:t>
            </a:r>
            <a:r>
              <a:rPr lang="tr-TR" sz="1200" kern="1200" dirty="0">
                <a:solidFill>
                  <a:schemeClr val="tx1"/>
                </a:solidFill>
                <a:effectLst/>
                <a:latin typeface="+mn-lt"/>
                <a:ea typeface="+mn-ea"/>
                <a:cs typeface="+mn-cs"/>
              </a:rPr>
              <a:t>, a </a:t>
            </a:r>
            <a:r>
              <a:rPr lang="tr-TR" sz="1200" kern="1200" dirty="0" err="1">
                <a:solidFill>
                  <a:schemeClr val="tx1"/>
                </a:solidFill>
                <a:effectLst/>
                <a:latin typeface="+mn-lt"/>
                <a:ea typeface="+mn-ea"/>
                <a:cs typeface="+mn-cs"/>
              </a:rPr>
              <a:t>simple</a:t>
            </a:r>
            <a:r>
              <a:rPr lang="tr-TR" sz="1200" kern="1200" dirty="0">
                <a:solidFill>
                  <a:schemeClr val="tx1"/>
                </a:solidFill>
                <a:effectLst/>
                <a:latin typeface="+mn-lt"/>
                <a:ea typeface="+mn-ea"/>
                <a:cs typeface="+mn-cs"/>
              </a:rPr>
              <a:t> kalman </a:t>
            </a:r>
            <a:r>
              <a:rPr lang="tr-TR" sz="1200" kern="1200" dirty="0" err="1">
                <a:solidFill>
                  <a:schemeClr val="tx1"/>
                </a:solidFill>
                <a:effectLst/>
                <a:latin typeface="+mn-lt"/>
                <a:ea typeface="+mn-ea"/>
                <a:cs typeface="+mn-cs"/>
              </a:rPr>
              <a:t>filter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applied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from</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accelerometer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one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dimension</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colored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red</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unapplied</a:t>
            </a:r>
            <a:r>
              <a:rPr lang="tr-TR" sz="1200" kern="1200" dirty="0">
                <a:solidFill>
                  <a:schemeClr val="tx1"/>
                </a:solidFill>
                <a:effectLst/>
                <a:latin typeface="+mn-lt"/>
                <a:ea typeface="+mn-ea"/>
                <a:cs typeface="+mn-cs"/>
              </a:rPr>
              <a:t> Kalman </a:t>
            </a:r>
            <a:r>
              <a:rPr lang="tr-TR" sz="1200" kern="1200" dirty="0" err="1">
                <a:solidFill>
                  <a:schemeClr val="tx1"/>
                </a:solidFill>
                <a:effectLst/>
                <a:latin typeface="+mn-lt"/>
                <a:ea typeface="+mn-ea"/>
                <a:cs typeface="+mn-cs"/>
              </a:rPr>
              <a:t>filter</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shown</a:t>
            </a:r>
            <a:r>
              <a:rPr lang="tr-TR" sz="1200" kern="1200" dirty="0">
                <a:solidFill>
                  <a:schemeClr val="tx1"/>
                </a:solidFill>
                <a:effectLst/>
                <a:latin typeface="+mn-lt"/>
                <a:ea typeface="+mn-ea"/>
                <a:cs typeface="+mn-cs"/>
              </a:rPr>
              <a:t> in </a:t>
            </a:r>
            <a:r>
              <a:rPr lang="tr-TR" sz="1200" kern="1200" dirty="0" err="1">
                <a:solidFill>
                  <a:schemeClr val="tx1"/>
                </a:solidFill>
                <a:effectLst/>
                <a:latin typeface="+mn-lt"/>
                <a:ea typeface="+mn-ea"/>
                <a:cs typeface="+mn-cs"/>
              </a:rPr>
              <a:t>blue</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As </a:t>
            </a:r>
            <a:r>
              <a:rPr lang="tr-TR" sz="1200" kern="1200" dirty="0" err="1">
                <a:solidFill>
                  <a:schemeClr val="tx1"/>
                </a:solidFill>
                <a:effectLst/>
                <a:latin typeface="+mn-lt"/>
                <a:ea typeface="+mn-ea"/>
                <a:cs typeface="+mn-cs"/>
              </a:rPr>
              <a:t>you</a:t>
            </a:r>
            <a:r>
              <a:rPr lang="tr-TR" sz="1200" kern="1200" dirty="0">
                <a:solidFill>
                  <a:schemeClr val="tx1"/>
                </a:solidFill>
                <a:effectLst/>
                <a:latin typeface="+mn-lt"/>
                <a:ea typeface="+mn-ea"/>
                <a:cs typeface="+mn-cs"/>
              </a:rPr>
              <a:t> can </a:t>
            </a:r>
            <a:r>
              <a:rPr lang="tr-TR" sz="1200" kern="1200" dirty="0" err="1">
                <a:solidFill>
                  <a:schemeClr val="tx1"/>
                </a:solidFill>
                <a:effectLst/>
                <a:latin typeface="+mn-lt"/>
                <a:ea typeface="+mn-ea"/>
                <a:cs typeface="+mn-cs"/>
              </a:rPr>
              <a:t>see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color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graphic</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noisier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than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blue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color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graphic</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Here,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noises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generated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filtering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method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have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been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prevented</a:t>
            </a:r>
            <a:r>
              <a:rPr lang="tr-TR" sz="1200" kern="1200" dirty="0">
                <a:solidFill>
                  <a:schemeClr val="tx1"/>
                </a:solidFill>
                <a:effectLst/>
                <a:latin typeface="+mn-lt"/>
                <a:ea typeface="+mn-ea"/>
                <a:cs typeface="+mn-cs"/>
              </a:rPr>
              <a:t>, at </a:t>
            </a:r>
            <a:r>
              <a:rPr lang="tr-TR" sz="1200" kern="1200" dirty="0" err="1">
                <a:solidFill>
                  <a:schemeClr val="tx1"/>
                </a:solidFill>
                <a:effectLst/>
                <a:latin typeface="+mn-lt"/>
                <a:ea typeface="+mn-ea"/>
                <a:cs typeface="+mn-cs"/>
              </a:rPr>
              <a:t>least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a </a:t>
            </a:r>
            <a:r>
              <a:rPr lang="tr-TR" sz="1200" kern="1200" dirty="0" err="1">
                <a:solidFill>
                  <a:schemeClr val="tx1"/>
                </a:solidFill>
                <a:effectLst/>
                <a:latin typeface="+mn-lt"/>
                <a:ea typeface="+mn-ea"/>
                <a:cs typeface="+mn-cs"/>
              </a:rPr>
              <a:t>small</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extent</a:t>
            </a:r>
            <a:endParaRPr lang="tr-TR" sz="1200" kern="1200" dirty="0">
              <a:solidFill>
                <a:schemeClr val="tx1"/>
              </a:solidFill>
              <a:effectLst/>
              <a:latin typeface="+mn-lt"/>
              <a:ea typeface="+mn-ea"/>
              <a:cs typeface="+mn-cs"/>
            </a:endParaRPr>
          </a:p>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19</a:t>
            </a:fld>
            <a:endParaRPr lang="en-US" dirty="0"/>
          </a:p>
        </p:txBody>
      </p:sp>
    </p:spTree>
    <p:extLst>
      <p:ext uri="{BB962C8B-B14F-4D97-AF65-F5344CB8AC3E}">
        <p14:creationId xmlns:p14="http://schemas.microsoft.com/office/powerpoint/2010/main" val="41206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Here, on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left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graph</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there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are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acceleration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velocity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graph</a:t>
            </a:r>
            <a:r>
              <a:rPr lang="tr-TR" sz="1200" kern="1200" dirty="0">
                <a:solidFill>
                  <a:schemeClr val="tx1"/>
                </a:solidFill>
                <a:effectLst/>
                <a:latin typeface="+mn-lt"/>
                <a:ea typeface="+mn-ea"/>
                <a:cs typeface="+mn-cs"/>
              </a:rPr>
              <a:t> on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right</a:t>
            </a:r>
            <a:r>
              <a:rPr lang="tr-TR" sz="1200" kern="1200" dirty="0">
                <a:solidFill>
                  <a:schemeClr val="tx1"/>
                </a:solidFill>
                <a:effectLst/>
                <a:latin typeface="+mn-lt"/>
                <a:ea typeface="+mn-ea"/>
                <a:cs typeface="+mn-cs"/>
              </a:rPr>
              <a:t> has </a:t>
            </a:r>
            <a:r>
              <a:rPr lang="tr-TR" sz="1200" kern="1200" dirty="0" err="1">
                <a:solidFill>
                  <a:schemeClr val="tx1"/>
                </a:solidFill>
                <a:effectLst/>
                <a:latin typeface="+mn-lt"/>
                <a:ea typeface="+mn-ea"/>
                <a:cs typeface="+mn-cs"/>
              </a:rPr>
              <a:t>its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numerical</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expressions</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orange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color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represents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Its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unit</a:t>
            </a:r>
            <a:r>
              <a:rPr lang="tr-TR" sz="1200" kern="1200" dirty="0">
                <a:solidFill>
                  <a:schemeClr val="tx1"/>
                </a:solidFill>
                <a:effectLst/>
                <a:latin typeface="+mn-lt"/>
                <a:ea typeface="+mn-ea"/>
                <a:cs typeface="+mn-cs"/>
              </a:rPr>
              <a:t> is cm.</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green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color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represents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speed</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Speed</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appears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to</a:t>
            </a:r>
            <a:r>
              <a:rPr lang="tr-TR" sz="1200" kern="1200" dirty="0">
                <a:solidFill>
                  <a:schemeClr val="tx1"/>
                </a:solidFill>
                <a:effectLst/>
                <a:latin typeface="+mn-lt"/>
                <a:ea typeface="+mn-ea"/>
                <a:cs typeface="+mn-cs"/>
              </a:rPr>
              <a:t> be </a:t>
            </a:r>
            <a:r>
              <a:rPr lang="tr-TR" sz="1200" kern="1200" dirty="0" err="1">
                <a:solidFill>
                  <a:schemeClr val="tx1"/>
                </a:solidFill>
                <a:effectLst/>
                <a:latin typeface="+mn-lt"/>
                <a:ea typeface="+mn-ea"/>
                <a:cs typeface="+mn-cs"/>
              </a:rPr>
              <a:t>very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little</a:t>
            </a:r>
            <a:r>
              <a:rPr lang="tr-TR" sz="1200" kern="1200" dirty="0">
                <a:solidFill>
                  <a:schemeClr val="tx1"/>
                </a:solidFill>
                <a:effectLst/>
                <a:latin typeface="+mn-lt"/>
                <a:ea typeface="+mn-ea"/>
                <a:cs typeface="+mn-cs"/>
              </a:rPr>
              <a:t> since </a:t>
            </a:r>
            <a:r>
              <a:rPr lang="tr-TR" sz="1200" kern="1200" dirty="0" err="1">
                <a:solidFill>
                  <a:schemeClr val="tx1"/>
                </a:solidFill>
                <a:effectLst/>
                <a:latin typeface="+mn-lt"/>
                <a:ea typeface="+mn-ea"/>
                <a:cs typeface="+mn-cs"/>
              </a:rPr>
              <a:t>its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unit</a:t>
            </a:r>
            <a:r>
              <a:rPr lang="tr-TR" sz="1200" kern="1200" dirty="0">
                <a:solidFill>
                  <a:schemeClr val="tx1"/>
                </a:solidFill>
                <a:effectLst/>
                <a:latin typeface="+mn-lt"/>
                <a:ea typeface="+mn-ea"/>
                <a:cs typeface="+mn-cs"/>
              </a:rPr>
              <a:t> is m/s.</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black</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one</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acceleration</a:t>
            </a:r>
            <a:r>
              <a:rPr lang="tr-TR" sz="1200" kern="1200">
                <a:solidFill>
                  <a:schemeClr val="tx1"/>
                </a:solidFill>
                <a:effectLst/>
                <a:latin typeface="+mn-lt"/>
                <a:ea typeface="+mn-ea"/>
                <a:cs typeface="+mn-cs"/>
              </a:rPr>
              <a:t> data.</a:t>
            </a:r>
          </a:p>
        </p:txBody>
      </p:sp>
      <p:sp>
        <p:nvSpPr>
          <p:cNvPr id="4" name="Slayt Numarası Yer Tutucusu 3"/>
          <p:cNvSpPr>
            <a:spLocks noGrp="1"/>
          </p:cNvSpPr>
          <p:nvPr>
            <p:ph type="sldNum" sz="quarter" idx="5"/>
          </p:nvPr>
        </p:nvSpPr>
        <p:spPr/>
        <p:txBody>
          <a:bodyPr/>
          <a:lstStyle/>
          <a:p>
            <a:fld id="{A507B6E3-B791-470B-BA52-BF483939AE2E}" type="slidenum">
              <a:rPr lang="en-US" smtClean="0"/>
              <a:t>20</a:t>
            </a:fld>
            <a:endParaRPr lang="en-US" dirty="0"/>
          </a:p>
        </p:txBody>
      </p:sp>
    </p:spTree>
    <p:extLst>
      <p:ext uri="{BB962C8B-B14F-4D97-AF65-F5344CB8AC3E}">
        <p14:creationId xmlns:p14="http://schemas.microsoft.com/office/powerpoint/2010/main" val="163668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In this presentation, we will first make a brief introduction, then we will talk about the purpose of the project, then we will briefly mention the preliminary research we have done about our project, after that we will give details about our project in the design and method section. Finally, we will talk about our results and conclusions and how we can develop this project further in the future.</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2</a:t>
            </a:fld>
            <a:endParaRPr lang="en-US" dirty="0"/>
          </a:p>
        </p:txBody>
      </p:sp>
    </p:spTree>
    <p:extLst>
      <p:ext uri="{BB962C8B-B14F-4D97-AF65-F5344CB8AC3E}">
        <p14:creationId xmlns:p14="http://schemas.microsoft.com/office/powerpoint/2010/main" val="276999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Medical devices used by specialist physicians have important contributions in disease detection and diagnosis. Decisions that directly affect the patient's life are made, especially with the decision based on the images obtained in the field of radiology. In the field of interventional medicine, this situation has spread to a wider area. Not only for detection and diagnosis but also for patient interventions, images, sensitivity and decision support units provided by medical devices help both the success of the intervention performed by the specialist physician and the patient to overcome the process in the most comfortable way possible.</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3</a:t>
            </a:fld>
            <a:endParaRPr lang="en-US" dirty="0"/>
          </a:p>
        </p:txBody>
      </p:sp>
    </p:spTree>
    <p:extLst>
      <p:ext uri="{BB962C8B-B14F-4D97-AF65-F5344CB8AC3E}">
        <p14:creationId xmlns:p14="http://schemas.microsoft.com/office/powerpoint/2010/main" val="393072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device aimed to be developed in the presented project will be added to the sensor of the ultrasound device and will transmit both the position information and angular orientation of the sensor to the system in real-time, and this information will be monitored on the user interface in three dimensions. With the information obtained, both the expert doctor will be helped to get better images and the images to be captured will be recorded more accurately. </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4</a:t>
            </a:fld>
            <a:endParaRPr lang="en-US" dirty="0"/>
          </a:p>
        </p:txBody>
      </p:sp>
    </p:spTree>
    <p:extLst>
      <p:ext uri="{BB962C8B-B14F-4D97-AF65-F5344CB8AC3E}">
        <p14:creationId xmlns:p14="http://schemas.microsoft.com/office/powerpoint/2010/main" val="205467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lvl="0"/>
            <a:r>
              <a:rPr lang="tr-TR"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In the project, it is planned to measure the position and angular orientation of the ultrasound probe</a:t>
            </a:r>
            <a:endParaRPr lang="tr-TR" sz="1200" kern="1200" dirty="0">
              <a:solidFill>
                <a:schemeClr val="tx1"/>
              </a:solidFill>
              <a:effectLst/>
              <a:latin typeface="+mn-lt"/>
              <a:ea typeface="+mn-ea"/>
              <a:cs typeface="+mn-cs"/>
            </a:endParaRPr>
          </a:p>
          <a:p>
            <a:pPr lvl="0"/>
            <a:r>
              <a:rPr lang="tr-TR"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These measurements will be displayed on the computer screen to the doctor with a </a:t>
            </a:r>
            <a:r>
              <a:rPr lang="tr-TR" sz="1200" kern="1200" dirty="0">
                <a:solidFill>
                  <a:schemeClr val="tx1"/>
                </a:solidFill>
                <a:effectLst/>
                <a:latin typeface="+mn-lt"/>
                <a:ea typeface="+mn-ea"/>
                <a:cs typeface="+mn-cs"/>
              </a:rPr>
              <a:t>3D </a:t>
            </a:r>
            <a:r>
              <a:rPr lang="tr-TR" sz="1200" kern="1200" dirty="0" err="1">
                <a:solidFill>
                  <a:schemeClr val="tx1"/>
                </a:solidFill>
                <a:effectLst/>
                <a:latin typeface="+mn-lt"/>
                <a:ea typeface="+mn-ea"/>
                <a:cs typeface="+mn-cs"/>
              </a:rPr>
              <a:t>graphical</a:t>
            </a:r>
            <a:r>
              <a:rPr lang="tr-TR" sz="120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user interface.</a:t>
            </a:r>
            <a:endParaRPr lang="tr-TR" sz="1200" kern="1200" dirty="0">
              <a:solidFill>
                <a:schemeClr val="tx1"/>
              </a:solidFill>
              <a:effectLst/>
              <a:latin typeface="+mn-lt"/>
              <a:ea typeface="+mn-ea"/>
              <a:cs typeface="+mn-cs"/>
            </a:endParaRPr>
          </a:p>
          <a:p>
            <a:pPr lvl="0"/>
            <a:r>
              <a:rPr lang="tr-TR"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In this way, the scanning procedures to be performed by the doctor will be easily followed.</a:t>
            </a:r>
            <a:endParaRPr lang="tr-TR" sz="1200" kern="1200" dirty="0">
              <a:solidFill>
                <a:schemeClr val="tx1"/>
              </a:solidFill>
              <a:effectLst/>
              <a:latin typeface="+mn-lt"/>
              <a:ea typeface="+mn-ea"/>
              <a:cs typeface="+mn-cs"/>
            </a:endParaRPr>
          </a:p>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5</a:t>
            </a:fld>
            <a:endParaRPr lang="en-US" dirty="0"/>
          </a:p>
        </p:txBody>
      </p:sp>
    </p:spTree>
    <p:extLst>
      <p:ext uri="{BB962C8B-B14F-4D97-AF65-F5344CB8AC3E}">
        <p14:creationId xmlns:p14="http://schemas.microsoft.com/office/powerpoint/2010/main" val="82489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These two sensors caught our attention in our preliminary research to obtain the orientation data. MPU6050 has a 3-axis gyroscope and accelerometer sensors and these sensors communicate with I2C. In addition to the MPU6050 sensor, the MPU9250 has a 3-axis magnetometer and supports SPI, which is a faster communication type than I2C.</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6</a:t>
            </a:fld>
            <a:endParaRPr lang="en-US" dirty="0"/>
          </a:p>
        </p:txBody>
      </p:sp>
    </p:spTree>
    <p:extLst>
      <p:ext uri="{BB962C8B-B14F-4D97-AF65-F5344CB8AC3E}">
        <p14:creationId xmlns:p14="http://schemas.microsoft.com/office/powerpoint/2010/main" val="2689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The gyroscope sensor drifts over time. In order to avoid this problem, additional sensors such as accelerometer and magnetometer are needed. In addition, it is possible to obtain accurate and precise orientation data by processing the data obtained from these sensors with different methods.</a:t>
            </a:r>
          </a:p>
          <a:p>
            <a:endParaRPr lang="en-US" dirty="0"/>
          </a:p>
          <a:p>
            <a:r>
              <a:rPr lang="en-US" dirty="0"/>
              <a:t>While the Complementary filter, which is one of these methods, is the easiest to understand and implement, it is less accurate and precise compared to other methods. And it only works for roll and pitch axes. The Kalman filter, on the other hand, is difficult to understand and implement, and puts more load on the system, but gives more accurate results compared to the Complementary filter. Extended Kalman filter and </a:t>
            </a:r>
            <a:r>
              <a:rPr lang="en-US" dirty="0" err="1"/>
              <a:t>madgwick</a:t>
            </a:r>
            <a:r>
              <a:rPr lang="en-US" dirty="0"/>
              <a:t> filter use magnetometer sensor in addition to gyroscope and accelerometer sensors and can filter within all 3 axes.</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7</a:t>
            </a:fld>
            <a:endParaRPr lang="en-US" dirty="0"/>
          </a:p>
        </p:txBody>
      </p:sp>
    </p:spTree>
    <p:extLst>
      <p:ext uri="{BB962C8B-B14F-4D97-AF65-F5344CB8AC3E}">
        <p14:creationId xmlns:p14="http://schemas.microsoft.com/office/powerpoint/2010/main" val="2661909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a:t>
            </a:r>
            <a:r>
              <a:rPr lang="tr-TR" sz="1200" kern="1200" dirty="0" err="1">
                <a:solidFill>
                  <a:schemeClr val="tx1"/>
                </a:solidFill>
                <a:effectLst/>
                <a:latin typeface="+mn-lt"/>
                <a:ea typeface="+mn-ea"/>
                <a:cs typeface="+mn-cs"/>
              </a:rPr>
              <a:t>We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have</a:t>
            </a:r>
            <a:r>
              <a:rPr lang="tr-TR" sz="1200" kern="1200" dirty="0">
                <a:solidFill>
                  <a:schemeClr val="tx1"/>
                </a:solidFill>
                <a:effectLst/>
                <a:latin typeface="+mn-lt"/>
                <a:ea typeface="+mn-ea"/>
                <a:cs typeface="+mn-cs"/>
              </a:rPr>
              <a:t> done </a:t>
            </a:r>
            <a:r>
              <a:rPr lang="tr-TR" sz="1200" kern="1200" dirty="0" err="1">
                <a:solidFill>
                  <a:schemeClr val="tx1"/>
                </a:solidFill>
                <a:effectLst/>
                <a:latin typeface="+mn-lt"/>
                <a:ea typeface="+mn-ea"/>
                <a:cs typeface="+mn-cs"/>
              </a:rPr>
              <a:t>various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researches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for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positioning</a:t>
            </a:r>
            <a:r>
              <a:rPr lang="tr-TR" sz="1200" kern="1200" dirty="0">
                <a:solidFill>
                  <a:schemeClr val="tx1"/>
                </a:solidFill>
                <a:effectLst/>
                <a:latin typeface="+mn-lt"/>
                <a:ea typeface="+mn-ea"/>
                <a:cs typeface="+mn-cs"/>
              </a:rPr>
              <a:t>.</a:t>
            </a:r>
          </a:p>
          <a:p>
            <a:r>
              <a:rPr lang="tr-TR" sz="1200" kern="1200" dirty="0">
                <a:solidFill>
                  <a:schemeClr val="tx1"/>
                </a:solidFill>
                <a:effectLst/>
                <a:latin typeface="+mn-lt"/>
                <a:ea typeface="+mn-ea"/>
                <a:cs typeface="+mn-cs"/>
              </a:rPr>
              <a:t>-As </a:t>
            </a:r>
            <a:r>
              <a:rPr lang="tr-TR" sz="1200" kern="1200" dirty="0" err="1">
                <a:solidFill>
                  <a:schemeClr val="tx1"/>
                </a:solidFill>
                <a:effectLst/>
                <a:latin typeface="+mn-lt"/>
                <a:ea typeface="+mn-ea"/>
                <a:cs typeface="+mn-cs"/>
              </a:rPr>
              <a:t>seen</a:t>
            </a:r>
            <a:r>
              <a:rPr lang="tr-TR" sz="1200" kern="1200" dirty="0">
                <a:solidFill>
                  <a:schemeClr val="tx1"/>
                </a:solidFill>
                <a:effectLst/>
                <a:latin typeface="+mn-lt"/>
                <a:ea typeface="+mn-ea"/>
                <a:cs typeface="+mn-cs"/>
              </a:rPr>
              <a:t> in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table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there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are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four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types</a:t>
            </a:r>
            <a:r>
              <a:rPr lang="tr-TR" sz="1200" kern="1200" dirty="0">
                <a:solidFill>
                  <a:schemeClr val="tx1"/>
                </a:solidFill>
                <a:effectLst/>
                <a:latin typeface="+mn-lt"/>
                <a:ea typeface="+mn-ea"/>
                <a:cs typeface="+mn-cs"/>
              </a:rPr>
              <a:t> of </a:t>
            </a:r>
            <a:r>
              <a:rPr lang="tr-TR" sz="1200" kern="1200" dirty="0" err="1">
                <a:solidFill>
                  <a:schemeClr val="tx1"/>
                </a:solidFill>
                <a:effectLst/>
                <a:latin typeface="+mn-lt"/>
                <a:ea typeface="+mn-ea"/>
                <a:cs typeface="+mn-cs"/>
              </a:rPr>
              <a:t>positioning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systems</a:t>
            </a:r>
            <a:r>
              <a:rPr lang="tr-TR" sz="1200" kern="1200" dirty="0">
                <a:solidFill>
                  <a:schemeClr val="tx1"/>
                </a:solidFill>
                <a:effectLst/>
                <a:latin typeface="+mn-lt"/>
                <a:ea typeface="+mn-ea"/>
                <a:cs typeface="+mn-cs"/>
              </a:rPr>
              <a:t>. </a:t>
            </a:r>
          </a:p>
          <a:p>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We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used</a:t>
            </a:r>
            <a:r>
              <a:rPr lang="tr-TR" sz="1200" kern="1200" dirty="0">
                <a:solidFill>
                  <a:schemeClr val="tx1"/>
                </a:solidFill>
                <a:effectLst/>
                <a:latin typeface="+mn-lt"/>
                <a:ea typeface="+mn-ea"/>
                <a:cs typeface="+mn-cs"/>
              </a:rPr>
              <a:t> in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project</a:t>
            </a:r>
            <a:r>
              <a:rPr lang="tr-TR" sz="1200" kern="1200" dirty="0">
                <a:solidFill>
                  <a:schemeClr val="tx1"/>
                </a:solidFill>
                <a:effectLst/>
                <a:latin typeface="+mn-lt"/>
                <a:ea typeface="+mn-ea"/>
                <a:cs typeface="+mn-cs"/>
              </a:rPr>
              <a:t>, IMU </a:t>
            </a:r>
            <a:r>
              <a:rPr lang="tr-TR" sz="1200" kern="1200" dirty="0" err="1">
                <a:solidFill>
                  <a:schemeClr val="tx1"/>
                </a:solidFill>
                <a:effectLst/>
                <a:latin typeface="+mn-lt"/>
                <a:ea typeface="+mn-ea"/>
                <a:cs typeface="+mn-cs"/>
              </a:rPr>
              <a:t>method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reason</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we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use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this</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method</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that</a:t>
            </a:r>
            <a:r>
              <a:rPr lang="tr-TR" sz="1200" kern="1200" dirty="0">
                <a:solidFill>
                  <a:schemeClr val="tx1"/>
                </a:solidFill>
                <a:effectLst/>
                <a:latin typeface="+mn-lt"/>
                <a:ea typeface="+mn-ea"/>
                <a:cs typeface="+mn-cs"/>
              </a:rPr>
              <a:t> it has </a:t>
            </a:r>
            <a:r>
              <a:rPr lang="tr-TR" sz="1200" kern="1200" dirty="0" err="1">
                <a:solidFill>
                  <a:schemeClr val="tx1"/>
                </a:solidFill>
                <a:effectLst/>
                <a:latin typeface="+mn-lt"/>
                <a:ea typeface="+mn-ea"/>
                <a:cs typeface="+mn-cs"/>
              </a:rPr>
              <a:t>adjustable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sensitivity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it is a </a:t>
            </a:r>
            <a:r>
              <a:rPr lang="tr-TR" sz="1200" kern="1200" dirty="0" err="1">
                <a:solidFill>
                  <a:schemeClr val="tx1"/>
                </a:solidFill>
                <a:effectLst/>
                <a:latin typeface="+mn-lt"/>
                <a:ea typeface="+mn-ea"/>
                <a:cs typeface="+mn-cs"/>
              </a:rPr>
              <a:t>low-cost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product</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position</a:t>
            </a:r>
            <a:r>
              <a:rPr lang="tr-TR" sz="1200" kern="1200" dirty="0">
                <a:solidFill>
                  <a:schemeClr val="tx1"/>
                </a:solidFill>
                <a:effectLst/>
                <a:latin typeface="+mn-lt"/>
                <a:ea typeface="+mn-ea"/>
                <a:cs typeface="+mn-cs"/>
              </a:rPr>
              <a:t> is </a:t>
            </a:r>
            <a:r>
              <a:rPr lang="tr-TR" sz="1200" kern="1200" dirty="0" err="1">
                <a:solidFill>
                  <a:schemeClr val="tx1"/>
                </a:solidFill>
                <a:effectLst/>
                <a:latin typeface="+mn-lt"/>
                <a:ea typeface="+mn-ea"/>
                <a:cs typeface="+mn-cs"/>
              </a:rPr>
              <a:t>obtained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by</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processing</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data </a:t>
            </a:r>
            <a:r>
              <a:rPr lang="tr-TR" sz="1200" kern="1200" dirty="0" err="1">
                <a:solidFill>
                  <a:schemeClr val="tx1"/>
                </a:solidFill>
                <a:effectLst/>
                <a:latin typeface="+mn-lt"/>
                <a:ea typeface="+mn-ea"/>
                <a:cs typeface="+mn-cs"/>
              </a:rPr>
              <a:t>from</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the</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accelerometer</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and</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gyroscope</a:t>
            </a:r>
            <a:r>
              <a:rPr lang="tr-TR" sz="1200" kern="1200" dirty="0">
                <a:solidFill>
                  <a:schemeClr val="tx1"/>
                </a:solidFill>
                <a:effectLst/>
                <a:latin typeface="+mn-lt"/>
                <a:ea typeface="+mn-ea"/>
                <a:cs typeface="+mn-cs"/>
              </a:rPr>
              <a:t>.</a:t>
            </a:r>
          </a:p>
          <a:p>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8</a:t>
            </a:fld>
            <a:endParaRPr lang="en-US" dirty="0"/>
          </a:p>
        </p:txBody>
      </p:sp>
    </p:spTree>
    <p:extLst>
      <p:ext uri="{BB962C8B-B14F-4D97-AF65-F5344CB8AC3E}">
        <p14:creationId xmlns:p14="http://schemas.microsoft.com/office/powerpoint/2010/main" val="179407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This is the method we use to filter the orientation data. The angular velocity obtained from the gyroscope is summed for 5 seconds and averaged. This value is subtracted from the angular velocity value measured in real-time. The calibrated data is then integrated using the Trapezoidal rule and converted to angular position. The data obtained from the accelerometer is converted to an angle using the atan2 function. The final data obtained is inserted into the Complementary or Kalman filter to obtain more accurate roll and pitch values.</a:t>
            </a:r>
            <a:endParaRPr lang="tr-TR" dirty="0"/>
          </a:p>
        </p:txBody>
      </p:sp>
      <p:sp>
        <p:nvSpPr>
          <p:cNvPr id="4" name="Slayt Numarası Yer Tutucusu 3"/>
          <p:cNvSpPr>
            <a:spLocks noGrp="1"/>
          </p:cNvSpPr>
          <p:nvPr>
            <p:ph type="sldNum" sz="quarter" idx="5"/>
          </p:nvPr>
        </p:nvSpPr>
        <p:spPr/>
        <p:txBody>
          <a:bodyPr/>
          <a:lstStyle/>
          <a:p>
            <a:fld id="{A507B6E3-B791-470B-BA52-BF483939AE2E}" type="slidenum">
              <a:rPr lang="en-US" smtClean="0"/>
              <a:t>13</a:t>
            </a:fld>
            <a:endParaRPr lang="en-US" dirty="0"/>
          </a:p>
        </p:txBody>
      </p:sp>
    </p:spTree>
    <p:extLst>
      <p:ext uri="{BB962C8B-B14F-4D97-AF65-F5344CB8AC3E}">
        <p14:creationId xmlns:p14="http://schemas.microsoft.com/office/powerpoint/2010/main" val="158085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71475-B847-4763-9EED-BC8D8E1DFB2C}" type="datetime4">
              <a:rPr lang="en-US" smtClean="0"/>
              <a:t>July 1, 2021</a:t>
            </a:fld>
            <a:endParaRPr lang="en-US" dirty="0"/>
          </a:p>
        </p:txBody>
      </p:sp>
      <p:sp>
        <p:nvSpPr>
          <p:cNvPr id="5" name="Footer Placeholder 4"/>
          <p:cNvSpPr>
            <a:spLocks noGrp="1"/>
          </p:cNvSpPr>
          <p:nvPr>
            <p:ph type="ftr" sz="quarter" idx="11"/>
          </p:nvPr>
        </p:nvSpPr>
        <p:spPr/>
        <p:txBody>
          <a:bodyPr/>
          <a:lstStyle/>
          <a:p>
            <a:r>
              <a:rPr lang="en-US" dirty="0"/>
              <a:t>EE4198 Project Presentation</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21CE-64EB-44A6-B6A2-4F56D9712E21}" type="datetime4">
              <a:rPr lang="en-US" smtClean="0"/>
              <a:t>July 1, 2021</a:t>
            </a:fld>
            <a:endParaRPr lang="en-US" dirty="0"/>
          </a:p>
        </p:txBody>
      </p:sp>
      <p:sp>
        <p:nvSpPr>
          <p:cNvPr id="5" name="Footer Placeholder 4"/>
          <p:cNvSpPr>
            <a:spLocks noGrp="1"/>
          </p:cNvSpPr>
          <p:nvPr>
            <p:ph type="ftr" sz="quarter" idx="11"/>
          </p:nvPr>
        </p:nvSpPr>
        <p:spPr/>
        <p:txBody>
          <a:bodyPr/>
          <a:lstStyle/>
          <a:p>
            <a:r>
              <a:rPr lang="en-US" dirty="0"/>
              <a:t>EE4198 Project Presentation</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ED02F-3F12-4855-A773-93437FD613D9}" type="datetime4">
              <a:rPr lang="en-US" smtClean="0"/>
              <a:t>July 1, 2021</a:t>
            </a:fld>
            <a:endParaRPr lang="en-US" dirty="0"/>
          </a:p>
        </p:txBody>
      </p:sp>
      <p:sp>
        <p:nvSpPr>
          <p:cNvPr id="5" name="Footer Placeholder 4"/>
          <p:cNvSpPr>
            <a:spLocks noGrp="1"/>
          </p:cNvSpPr>
          <p:nvPr>
            <p:ph type="ftr" sz="quarter" idx="11"/>
          </p:nvPr>
        </p:nvSpPr>
        <p:spPr/>
        <p:txBody>
          <a:bodyPr/>
          <a:lstStyle/>
          <a:p>
            <a:r>
              <a:rPr lang="en-US" dirty="0"/>
              <a:t>EE4198 Project Presentation</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3E3EF-46A8-4A0F-98C7-0B79D97F4995}" type="datetime4">
              <a:rPr lang="en-US" smtClean="0"/>
              <a:t>July 1, 2021</a:t>
            </a:fld>
            <a:endParaRPr lang="en-US" dirty="0"/>
          </a:p>
        </p:txBody>
      </p:sp>
      <p:sp>
        <p:nvSpPr>
          <p:cNvPr id="5" name="Footer Placeholder 4"/>
          <p:cNvSpPr>
            <a:spLocks noGrp="1"/>
          </p:cNvSpPr>
          <p:nvPr>
            <p:ph type="ftr" sz="quarter" idx="11"/>
          </p:nvPr>
        </p:nvSpPr>
        <p:spPr/>
        <p:txBody>
          <a:bodyPr/>
          <a:lstStyle/>
          <a:p>
            <a:r>
              <a:rPr lang="en-US" dirty="0"/>
              <a:t>EE4198 Project Presentation</a:t>
            </a:r>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D9F1AF-2DF9-42B5-BBE0-1E9C7B9BE23F}" type="datetime4">
              <a:rPr lang="en-US" smtClean="0"/>
              <a:t>July 1, 2021</a:t>
            </a:fld>
            <a:endParaRPr lang="en-US" dirty="0"/>
          </a:p>
        </p:txBody>
      </p:sp>
      <p:sp>
        <p:nvSpPr>
          <p:cNvPr id="5" name="Footer Placeholder 4"/>
          <p:cNvSpPr>
            <a:spLocks noGrp="1"/>
          </p:cNvSpPr>
          <p:nvPr>
            <p:ph type="ftr" sz="quarter" idx="11"/>
          </p:nvPr>
        </p:nvSpPr>
        <p:spPr/>
        <p:txBody>
          <a:bodyPr/>
          <a:lstStyle/>
          <a:p>
            <a:r>
              <a:rPr lang="en-US" dirty="0"/>
              <a:t>EE4198 Project Presentation</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B1A75-9F2C-4DE8-8068-67492DD8E5A8}" type="datetime4">
              <a:rPr lang="en-US" smtClean="0"/>
              <a:t>July 1, 2021</a:t>
            </a:fld>
            <a:endParaRPr lang="en-US" dirty="0"/>
          </a:p>
        </p:txBody>
      </p:sp>
      <p:sp>
        <p:nvSpPr>
          <p:cNvPr id="6" name="Footer Placeholder 5"/>
          <p:cNvSpPr>
            <a:spLocks noGrp="1"/>
          </p:cNvSpPr>
          <p:nvPr>
            <p:ph type="ftr" sz="quarter" idx="11"/>
          </p:nvPr>
        </p:nvSpPr>
        <p:spPr/>
        <p:txBody>
          <a:bodyPr/>
          <a:lstStyle/>
          <a:p>
            <a:r>
              <a:rPr lang="en-US" dirty="0"/>
              <a:t>EE4198 Project Presentation</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76E93-3591-4B01-9B11-B79F2EAAD991}" type="datetime4">
              <a:rPr lang="en-US" smtClean="0"/>
              <a:t>July 1, 2021</a:t>
            </a:fld>
            <a:endParaRPr lang="en-US" dirty="0"/>
          </a:p>
        </p:txBody>
      </p:sp>
      <p:sp>
        <p:nvSpPr>
          <p:cNvPr id="8" name="Footer Placeholder 7"/>
          <p:cNvSpPr>
            <a:spLocks noGrp="1"/>
          </p:cNvSpPr>
          <p:nvPr>
            <p:ph type="ftr" sz="quarter" idx="11"/>
          </p:nvPr>
        </p:nvSpPr>
        <p:spPr/>
        <p:txBody>
          <a:bodyPr/>
          <a:lstStyle/>
          <a:p>
            <a:r>
              <a:rPr lang="en-US" dirty="0"/>
              <a:t>EE4198 Project Presentation</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BE471-1684-4376-BAC7-771F3B31669C}" type="datetime4">
              <a:rPr lang="en-US" smtClean="0"/>
              <a:t>July 1, 2021</a:t>
            </a:fld>
            <a:endParaRPr lang="en-US" dirty="0"/>
          </a:p>
        </p:txBody>
      </p:sp>
      <p:sp>
        <p:nvSpPr>
          <p:cNvPr id="4" name="Footer Placeholder 3"/>
          <p:cNvSpPr>
            <a:spLocks noGrp="1"/>
          </p:cNvSpPr>
          <p:nvPr>
            <p:ph type="ftr" sz="quarter" idx="11"/>
          </p:nvPr>
        </p:nvSpPr>
        <p:spPr/>
        <p:txBody>
          <a:bodyPr/>
          <a:lstStyle/>
          <a:p>
            <a:r>
              <a:rPr lang="en-US" dirty="0"/>
              <a:t>EE4198 Project Presentation</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5A3F91-C027-495E-81C2-CA2BAAF1F064}" type="datetime4">
              <a:rPr lang="en-US" smtClean="0"/>
              <a:t>July 1, 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EE4198 Project Presentation</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9F9907-4C8E-4EBF-B928-D9139DCCD5C4}" type="datetime4">
              <a:rPr lang="en-US" smtClean="0"/>
              <a:t>July 1, 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EE4198 Project Presentation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B4140-BBE7-4DBA-8A98-82BC52679EDE}" type="datetime4">
              <a:rPr lang="en-US" smtClean="0"/>
              <a:t>July 1, 2021</a:t>
            </a:fld>
            <a:endParaRPr lang="en-US" dirty="0"/>
          </a:p>
        </p:txBody>
      </p:sp>
      <p:sp>
        <p:nvSpPr>
          <p:cNvPr id="6" name="Footer Placeholder 5"/>
          <p:cNvSpPr>
            <a:spLocks noGrp="1"/>
          </p:cNvSpPr>
          <p:nvPr>
            <p:ph type="ftr" sz="quarter" idx="11"/>
          </p:nvPr>
        </p:nvSpPr>
        <p:spPr/>
        <p:txBody>
          <a:bodyPr/>
          <a:lstStyle/>
          <a:p>
            <a:r>
              <a:rPr lang="en-US" dirty="0"/>
              <a:t>EE4198 Project Presentation</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2A6342-5F98-4F0B-BDF1-9A57D199AF18}" type="datetime4">
              <a:rPr lang="en-US" smtClean="0"/>
              <a:t>July 1, 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EE4198 Project Presentation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A242FE-141B-43CB-9148-122496B4B273}"/>
              </a:ext>
            </a:extLst>
          </p:cNvPr>
          <p:cNvSpPr>
            <a:spLocks noGrp="1"/>
          </p:cNvSpPr>
          <p:nvPr>
            <p:ph type="ctrTitle"/>
          </p:nvPr>
        </p:nvSpPr>
        <p:spPr>
          <a:xfrm>
            <a:off x="5289754" y="639097"/>
            <a:ext cx="6253317" cy="3686015"/>
          </a:xfrm>
        </p:spPr>
        <p:txBody>
          <a:bodyPr>
            <a:normAutofit fontScale="90000"/>
          </a:bodyPr>
          <a:lstStyle/>
          <a:p>
            <a:pPr algn="ctr"/>
            <a:r>
              <a:rPr lang="tr-TR" sz="3200" dirty="0">
                <a:latin typeface="+mn-lt"/>
              </a:rPr>
              <a:t>Faculty of Engineering</a:t>
            </a:r>
            <a:br>
              <a:rPr lang="tr-TR" sz="3200" dirty="0">
                <a:latin typeface="+mn-lt"/>
              </a:rPr>
            </a:br>
            <a:r>
              <a:rPr lang="tr-TR" sz="3200" dirty="0">
                <a:latin typeface="+mn-lt"/>
              </a:rPr>
              <a:t>Electrical &amp; Electronics Engineering</a:t>
            </a:r>
            <a:br>
              <a:rPr lang="tr-TR" sz="3200" i="1" dirty="0">
                <a:latin typeface="+mn-lt"/>
              </a:rPr>
            </a:br>
            <a:r>
              <a:rPr lang="tr-TR" sz="3200" dirty="0">
                <a:latin typeface="+mn-lt"/>
              </a:rPr>
              <a:t>EE4198 Project Presentation</a:t>
            </a:r>
            <a:br>
              <a:rPr lang="tr-TR" sz="3200" dirty="0"/>
            </a:br>
            <a:br>
              <a:rPr lang="tr-TR" sz="3200" dirty="0"/>
            </a:br>
            <a:br>
              <a:rPr lang="tr-TR" sz="3200" dirty="0"/>
            </a:br>
            <a:r>
              <a:rPr lang="tr-TR" sz="3100" dirty="0"/>
              <a:t>ORHAN AĞIRMAN</a:t>
            </a:r>
            <a:br>
              <a:rPr lang="tr-TR" sz="3100" dirty="0"/>
            </a:br>
            <a:r>
              <a:rPr lang="tr-TR" sz="3100" dirty="0"/>
              <a:t>MEHMET AKİF KARACA</a:t>
            </a:r>
            <a:br>
              <a:rPr lang="tr-TR" sz="3100" dirty="0"/>
            </a:br>
            <a:r>
              <a:rPr lang="tr-TR" sz="3100" dirty="0"/>
              <a:t>RAMAZAN KAZIKOĞLU</a:t>
            </a:r>
            <a:br>
              <a:rPr lang="tr-TR" sz="3100" dirty="0"/>
            </a:br>
            <a:r>
              <a:rPr lang="tr-TR" sz="3100" dirty="0"/>
              <a:t>July 2, 2021</a:t>
            </a:r>
            <a:endParaRPr lang="en-US" sz="3100" dirty="0"/>
          </a:p>
        </p:txBody>
      </p:sp>
      <p:sp>
        <p:nvSpPr>
          <p:cNvPr id="3" name="Subtitle 2">
            <a:extLst>
              <a:ext uri="{FF2B5EF4-FFF2-40B4-BE49-F238E27FC236}">
                <a16:creationId xmlns:a16="http://schemas.microsoft.com/office/drawing/2014/main" id="{5E177995-1DA0-47C9-95E6-CB54192F9BBC}"/>
              </a:ext>
            </a:extLst>
          </p:cNvPr>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latin typeface="+mn-lt"/>
              </a:rPr>
              <a:t>MONITORING PRECISE and REAL-TIME MEASUREMENT of the POSITION and ORIENTATION of MEDICAL SENSORS</a:t>
            </a:r>
          </a:p>
        </p:txBody>
      </p:sp>
      <p:pic>
        <p:nvPicPr>
          <p:cNvPr id="5" name="Picture 4" descr="Text&#10;&#10;Description automatically generated">
            <a:extLst>
              <a:ext uri="{FF2B5EF4-FFF2-40B4-BE49-F238E27FC236}">
                <a16:creationId xmlns:a16="http://schemas.microsoft.com/office/drawing/2014/main" id="{B46EA62D-9B0E-4E55-80E7-AB33E8A371BE}"/>
              </a:ext>
            </a:extLst>
          </p:cNvPr>
          <p:cNvPicPr>
            <a:picLocks noChangeAspect="1"/>
          </p:cNvPicPr>
          <p:nvPr/>
        </p:nvPicPr>
        <p:blipFill>
          <a:blip r:embed="rId3"/>
          <a:stretch>
            <a:fillRect/>
          </a:stretch>
        </p:blipFill>
        <p:spPr>
          <a:xfrm>
            <a:off x="633999" y="2528978"/>
            <a:ext cx="4001315" cy="1270417"/>
          </a:xfrm>
          <a:prstGeom prst="rect">
            <a:avLst/>
          </a:prstGeom>
        </p:spPr>
      </p:pic>
      <p:cxnSp>
        <p:nvCxnSpPr>
          <p:cNvPr id="15" name="Straight Connector 14">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0042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5">
            <a:extLst>
              <a:ext uri="{FF2B5EF4-FFF2-40B4-BE49-F238E27FC236}">
                <a16:creationId xmlns:a16="http://schemas.microsoft.com/office/drawing/2014/main" id="{0CF416D9-9A40-4E27-B951-C73D5294DEF0}"/>
              </a:ext>
            </a:extLst>
          </p:cNvPr>
          <p:cNvSpPr>
            <a:spLocks noGrp="1"/>
          </p:cNvSpPr>
          <p:nvPr>
            <p:ph type="dt" sz="half" idx="10"/>
          </p:nvPr>
        </p:nvSpPr>
        <p:spPr>
          <a:xfrm>
            <a:off x="1097280" y="6459785"/>
            <a:ext cx="2472271" cy="365125"/>
          </a:xfrm>
        </p:spPr>
        <p:txBody>
          <a:bodyPr>
            <a:normAutofit/>
          </a:bodyPr>
          <a:lstStyle/>
          <a:p>
            <a:pPr>
              <a:spcAft>
                <a:spcPts val="600"/>
              </a:spcAft>
            </a:pPr>
            <a:r>
              <a:rPr lang="tr-TR" dirty="0"/>
              <a:t>July 2, 2021</a:t>
            </a:r>
            <a:endParaRPr lang="en-US" dirty="0"/>
          </a:p>
        </p:txBody>
      </p:sp>
      <p:sp>
        <p:nvSpPr>
          <p:cNvPr id="7" name="Footer Placeholder 6">
            <a:extLst>
              <a:ext uri="{FF2B5EF4-FFF2-40B4-BE49-F238E27FC236}">
                <a16:creationId xmlns:a16="http://schemas.microsoft.com/office/drawing/2014/main" id="{F0999CCA-9DF8-4A31-8226-3A2F434124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EE4198 Project Presentation</a:t>
            </a:r>
          </a:p>
        </p:txBody>
      </p:sp>
      <p:sp>
        <p:nvSpPr>
          <p:cNvPr id="8" name="Slide Number Placeholder 7">
            <a:extLst>
              <a:ext uri="{FF2B5EF4-FFF2-40B4-BE49-F238E27FC236}">
                <a16:creationId xmlns:a16="http://schemas.microsoft.com/office/drawing/2014/main" id="{829B4112-4A06-4E77-BA1F-32EDCA9B6037}"/>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1</a:t>
            </a:fld>
            <a:endParaRPr lang="en-US" dirty="0"/>
          </a:p>
        </p:txBody>
      </p:sp>
    </p:spTree>
    <p:extLst>
      <p:ext uri="{BB962C8B-B14F-4D97-AF65-F5344CB8AC3E}">
        <p14:creationId xmlns:p14="http://schemas.microsoft.com/office/powerpoint/2010/main" val="12072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7D14-C264-4D50-BBB4-B7FEBBE89E91}"/>
              </a:ext>
            </a:extLst>
          </p:cNvPr>
          <p:cNvSpPr>
            <a:spLocks noGrp="1"/>
          </p:cNvSpPr>
          <p:nvPr>
            <p:ph type="title"/>
          </p:nvPr>
        </p:nvSpPr>
        <p:spPr>
          <a:xfrm>
            <a:off x="1097280" y="1174756"/>
            <a:ext cx="10058400" cy="542072"/>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Realistic constraints and conditions</a:t>
            </a:r>
            <a:endParaRPr lang="en-US" sz="2800" dirty="0"/>
          </a:p>
        </p:txBody>
      </p:sp>
      <p:sp>
        <p:nvSpPr>
          <p:cNvPr id="3" name="Content Placeholder 2">
            <a:extLst>
              <a:ext uri="{FF2B5EF4-FFF2-40B4-BE49-F238E27FC236}">
                <a16:creationId xmlns:a16="http://schemas.microsoft.com/office/drawing/2014/main" id="{4EF5F772-8915-4DE3-A014-1A3246F3DB6A}"/>
              </a:ext>
            </a:extLst>
          </p:cNvPr>
          <p:cNvSpPr>
            <a:spLocks noGrp="1"/>
          </p:cNvSpPr>
          <p:nvPr>
            <p:ph idx="1"/>
          </p:nvPr>
        </p:nvSpPr>
        <p:spPr/>
        <p:txBody>
          <a:bodyPr/>
          <a:lstStyle/>
          <a:p>
            <a:pPr algn="just"/>
            <a:r>
              <a:rPr lang="en-GB" sz="2000" dirty="0">
                <a:effectLst/>
                <a:latin typeface="Calibri" panose="020F0502020204030204" pitchFamily="34" charset="0"/>
                <a:ea typeface="Calibri" panose="020F0502020204030204" pitchFamily="34" charset="0"/>
                <a:cs typeface="Times New Roman" panose="02020603050405020304" pitchFamily="18" charset="0"/>
              </a:rPr>
              <a:t>This project, as an add-on to many medical devices such as ultrasound devices in disease detection, provides more precise and faster results compared to the methods used today. Thus, it will make a very important contribution to the health sector</a:t>
            </a:r>
            <a:r>
              <a:rPr lang="tr-T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altLang="en-US" sz="2000" b="0" i="1" dirty="0">
              <a:solidFill>
                <a:srgbClr val="CC3300"/>
              </a:solidFill>
              <a:latin typeface="Comic Sans MS" panose="030F0702030302020204" pitchFamily="66" charset="0"/>
            </a:endParaRPr>
          </a:p>
          <a:p>
            <a:endParaRPr lang="en-US" dirty="0"/>
          </a:p>
        </p:txBody>
      </p:sp>
      <p:sp>
        <p:nvSpPr>
          <p:cNvPr id="4" name="Date Placeholder 3">
            <a:extLst>
              <a:ext uri="{FF2B5EF4-FFF2-40B4-BE49-F238E27FC236}">
                <a16:creationId xmlns:a16="http://schemas.microsoft.com/office/drawing/2014/main" id="{6A581104-0FE6-4E44-8F84-B7C5C78DD154}"/>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41BD1FE7-0BD8-493C-89CD-4377E2DC8D97}"/>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3D0FB872-AE8C-44BC-8301-E7986224B95A}"/>
              </a:ext>
            </a:extLst>
          </p:cNvPr>
          <p:cNvSpPr>
            <a:spLocks noGrp="1"/>
          </p:cNvSpPr>
          <p:nvPr>
            <p:ph type="sldNum" sz="quarter" idx="12"/>
          </p:nvPr>
        </p:nvSpPr>
        <p:spPr/>
        <p:txBody>
          <a:bodyPr/>
          <a:lstStyle/>
          <a:p>
            <a:fld id="{4CE482DC-2269-4F26-9D2A-7E44B1A4CD85}" type="slidenum">
              <a:rPr lang="en-US" smtClean="0"/>
              <a:t>10</a:t>
            </a:fld>
            <a:endParaRPr lang="en-US" dirty="0"/>
          </a:p>
        </p:txBody>
      </p:sp>
      <p:pic>
        <p:nvPicPr>
          <p:cNvPr id="9" name="Picture 8" descr="Logo, company name&#10;&#10;Description automatically generated">
            <a:extLst>
              <a:ext uri="{FF2B5EF4-FFF2-40B4-BE49-F238E27FC236}">
                <a16:creationId xmlns:a16="http://schemas.microsoft.com/office/drawing/2014/main" id="{AB3E672B-C89B-4EB2-997B-DCB77447724A}"/>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96518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27A4-DFA0-493E-8F66-9911B2270206}"/>
              </a:ext>
            </a:extLst>
          </p:cNvPr>
          <p:cNvSpPr>
            <a:spLocks noGrp="1"/>
          </p:cNvSpPr>
          <p:nvPr>
            <p:ph type="title"/>
          </p:nvPr>
        </p:nvSpPr>
        <p:spPr>
          <a:xfrm>
            <a:off x="1097279" y="1222381"/>
            <a:ext cx="10058400" cy="494447"/>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Cost of the design</a:t>
            </a:r>
            <a:endParaRPr lang="en-US" sz="2800" dirty="0"/>
          </a:p>
        </p:txBody>
      </p:sp>
      <p:sp>
        <p:nvSpPr>
          <p:cNvPr id="3" name="Content Placeholder 2">
            <a:extLst>
              <a:ext uri="{FF2B5EF4-FFF2-40B4-BE49-F238E27FC236}">
                <a16:creationId xmlns:a16="http://schemas.microsoft.com/office/drawing/2014/main" id="{84F36AEE-AC15-4482-80FB-931902A493B5}"/>
              </a:ext>
            </a:extLst>
          </p:cNvPr>
          <p:cNvSpPr>
            <a:spLocks noGrp="1"/>
          </p:cNvSpPr>
          <p:nvPr>
            <p:ph idx="1"/>
          </p:nvPr>
        </p:nvSpPr>
        <p:spPr/>
        <p:txBody>
          <a:bodyPr/>
          <a:lstStyle/>
          <a:p>
            <a:r>
              <a:rPr lang="tr-TR" dirty="0"/>
              <a:t> </a:t>
            </a:r>
            <a:endParaRPr lang="en-US" dirty="0"/>
          </a:p>
        </p:txBody>
      </p:sp>
      <p:sp>
        <p:nvSpPr>
          <p:cNvPr id="4" name="Date Placeholder 3">
            <a:extLst>
              <a:ext uri="{FF2B5EF4-FFF2-40B4-BE49-F238E27FC236}">
                <a16:creationId xmlns:a16="http://schemas.microsoft.com/office/drawing/2014/main" id="{842F6667-F954-4053-8A32-D60298690CEA}"/>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77A7D402-4AF4-4DEE-A870-EC3FEC84BEFD}"/>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D9B81FE0-6964-4EA2-BDCF-CF118CF9CC62}"/>
              </a:ext>
            </a:extLst>
          </p:cNvPr>
          <p:cNvSpPr>
            <a:spLocks noGrp="1"/>
          </p:cNvSpPr>
          <p:nvPr>
            <p:ph type="sldNum" sz="quarter" idx="12"/>
          </p:nvPr>
        </p:nvSpPr>
        <p:spPr/>
        <p:txBody>
          <a:bodyPr/>
          <a:lstStyle/>
          <a:p>
            <a:fld id="{4CE482DC-2269-4F26-9D2A-7E44B1A4CD85}" type="slidenum">
              <a:rPr lang="en-US" smtClean="0"/>
              <a:t>11</a:t>
            </a:fld>
            <a:endParaRPr lang="en-US" dirty="0"/>
          </a:p>
        </p:txBody>
      </p:sp>
      <p:pic>
        <p:nvPicPr>
          <p:cNvPr id="7" name="Picture 6" descr="Logo, company name&#10;&#10;Description automatically generated">
            <a:extLst>
              <a:ext uri="{FF2B5EF4-FFF2-40B4-BE49-F238E27FC236}">
                <a16:creationId xmlns:a16="http://schemas.microsoft.com/office/drawing/2014/main" id="{8D12020C-89C7-4EB3-800B-89304067E49E}"/>
              </a:ext>
            </a:extLst>
          </p:cNvPr>
          <p:cNvPicPr>
            <a:picLocks noChangeAspect="1"/>
          </p:cNvPicPr>
          <p:nvPr/>
        </p:nvPicPr>
        <p:blipFill>
          <a:blip r:embed="rId2"/>
          <a:stretch>
            <a:fillRect/>
          </a:stretch>
        </p:blipFill>
        <p:spPr>
          <a:xfrm>
            <a:off x="10556239" y="202613"/>
            <a:ext cx="1383171" cy="1385309"/>
          </a:xfrm>
          <a:prstGeom prst="rect">
            <a:avLst/>
          </a:prstGeom>
        </p:spPr>
      </p:pic>
      <p:graphicFrame>
        <p:nvGraphicFramePr>
          <p:cNvPr id="8" name="Tablo 8">
            <a:extLst>
              <a:ext uri="{FF2B5EF4-FFF2-40B4-BE49-F238E27FC236}">
                <a16:creationId xmlns:a16="http://schemas.microsoft.com/office/drawing/2014/main" id="{80C3F9EB-D539-40D0-9BDA-7B694A29A69A}"/>
              </a:ext>
            </a:extLst>
          </p:cNvPr>
          <p:cNvGraphicFramePr>
            <a:graphicFrameLocks noGrp="1"/>
          </p:cNvGraphicFramePr>
          <p:nvPr>
            <p:extLst>
              <p:ext uri="{D42A27DB-BD31-4B8C-83A1-F6EECF244321}">
                <p14:modId xmlns:p14="http://schemas.microsoft.com/office/powerpoint/2010/main" val="4085165062"/>
              </p:ext>
            </p:extLst>
          </p:nvPr>
        </p:nvGraphicFramePr>
        <p:xfrm>
          <a:off x="1849120" y="2873770"/>
          <a:ext cx="8493759" cy="2663087"/>
        </p:xfrm>
        <a:graphic>
          <a:graphicData uri="http://schemas.openxmlformats.org/drawingml/2006/table">
            <a:tbl>
              <a:tblPr firstRow="1" bandRow="1">
                <a:tableStyleId>{D7AC3CCA-C797-4891-BE02-D94E43425B78}</a:tableStyleId>
              </a:tblPr>
              <a:tblGrid>
                <a:gridCol w="7006948">
                  <a:extLst>
                    <a:ext uri="{9D8B030D-6E8A-4147-A177-3AD203B41FA5}">
                      <a16:colId xmlns:a16="http://schemas.microsoft.com/office/drawing/2014/main" val="565965516"/>
                    </a:ext>
                  </a:extLst>
                </a:gridCol>
                <a:gridCol w="1486811">
                  <a:extLst>
                    <a:ext uri="{9D8B030D-6E8A-4147-A177-3AD203B41FA5}">
                      <a16:colId xmlns:a16="http://schemas.microsoft.com/office/drawing/2014/main" val="2407837267"/>
                    </a:ext>
                  </a:extLst>
                </a:gridCol>
              </a:tblGrid>
              <a:tr h="438047">
                <a:tc>
                  <a:txBody>
                    <a:bodyPr/>
                    <a:lstStyle/>
                    <a:p>
                      <a:r>
                        <a:rPr lang="en-GB" sz="1800" b="0" dirty="0">
                          <a:solidFill>
                            <a:srgbClr val="000000"/>
                          </a:solidFill>
                          <a:effectLst/>
                        </a:rPr>
                        <a:t>ADXL335 accelerometer sensor </a:t>
                      </a:r>
                      <a:endParaRPr lang="tr-TR"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dirty="0">
                          <a:solidFill>
                            <a:srgbClr val="000000"/>
                          </a:solidFill>
                          <a:effectLst/>
                        </a:rPr>
                        <a:t>45 </a:t>
                      </a:r>
                      <a:r>
                        <a:rPr lang="tr-TR" sz="1800" b="0" dirty="0">
                          <a:solidFill>
                            <a:schemeClr val="tx1"/>
                          </a:solidFill>
                          <a:effectLst/>
                        </a:rPr>
                        <a:t> </a:t>
                      </a:r>
                      <a:r>
                        <a:rPr lang="tr-TR" sz="1800" b="0" kern="1200" dirty="0">
                          <a:solidFill>
                            <a:schemeClr val="tx1"/>
                          </a:solidFill>
                          <a:effectLst/>
                        </a:rPr>
                        <a:t>₺</a:t>
                      </a:r>
                      <a:endParaRPr lang="en-GB"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730029823"/>
                  </a:ext>
                </a:extLst>
              </a:tr>
              <a:tr h="370840">
                <a:tc>
                  <a:txBody>
                    <a:bodyPr/>
                    <a:lstStyle/>
                    <a:p>
                      <a:pPr algn="l"/>
                      <a:r>
                        <a:rPr lang="en-GB" sz="1800" dirty="0">
                          <a:solidFill>
                            <a:srgbClr val="000000"/>
                          </a:solidFill>
                          <a:effectLst/>
                        </a:rPr>
                        <a:t>MPU6050 (Gyroscope + Accelerometer) Sensor Module </a:t>
                      </a:r>
                      <a:endParaRPr lang="tr-T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rPr>
                        <a:t>9 </a:t>
                      </a:r>
                      <a:r>
                        <a:rPr lang="tr-TR" sz="1800" b="0" kern="1200" dirty="0">
                          <a:solidFill>
                            <a:schemeClr val="dk1"/>
                          </a:solidFill>
                          <a:effectLst/>
                        </a:rPr>
                        <a:t>₺</a:t>
                      </a:r>
                      <a:r>
                        <a:rPr lang="en-GB" sz="1800" dirty="0">
                          <a:solidFill>
                            <a:srgbClr val="000000"/>
                          </a:solidFill>
                          <a:effectLst/>
                        </a:rPr>
                        <a:t> x 3</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602107800"/>
                  </a:ext>
                </a:extLst>
              </a:tr>
              <a:tr h="370840">
                <a:tc>
                  <a:txBody>
                    <a:bodyPr/>
                    <a:lstStyle/>
                    <a:p>
                      <a:pPr algn="l"/>
                      <a:r>
                        <a:rPr lang="en-GB" sz="1800" dirty="0">
                          <a:solidFill>
                            <a:srgbClr val="000000"/>
                          </a:solidFill>
                          <a:effectLst/>
                        </a:rPr>
                        <a:t>MPU9250 (Gyroscope + Accelerometer </a:t>
                      </a:r>
                      <a:r>
                        <a:rPr lang="tr-TR" sz="1800" dirty="0">
                          <a:solidFill>
                            <a:srgbClr val="000000"/>
                          </a:solidFill>
                          <a:effectLst/>
                        </a:rPr>
                        <a:t>+ Magnetometer</a:t>
                      </a:r>
                      <a:r>
                        <a:rPr lang="en-GB" sz="1800" dirty="0">
                          <a:solidFill>
                            <a:srgbClr val="000000"/>
                          </a:solidFill>
                          <a:effectLst/>
                        </a:rPr>
                        <a:t>) Sensor Module </a:t>
                      </a:r>
                      <a:endParaRPr lang="tr-T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rPr>
                        <a:t>48 </a:t>
                      </a:r>
                      <a:r>
                        <a:rPr lang="tr-TR" sz="1800" b="0" kern="1200" dirty="0">
                          <a:solidFill>
                            <a:schemeClr val="dk1"/>
                          </a:solidFill>
                          <a:effectLst/>
                        </a:rPr>
                        <a:t>₺</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028508845"/>
                  </a:ext>
                </a:extLst>
              </a:tr>
              <a:tr h="370840">
                <a:tc>
                  <a:txBody>
                    <a:bodyPr/>
                    <a:lstStyle/>
                    <a:p>
                      <a:pPr algn="l"/>
                      <a:r>
                        <a:rPr lang="en-GB" sz="1800" dirty="0">
                          <a:solidFill>
                            <a:srgbClr val="000000"/>
                          </a:solidFill>
                          <a:effectLst/>
                        </a:rPr>
                        <a:t>HC-05 Bluetooth Module </a:t>
                      </a:r>
                      <a:endParaRPr lang="tr-T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rPr>
                        <a:t>27 </a:t>
                      </a:r>
                      <a:r>
                        <a:rPr lang="tr-TR" sz="1800" b="0" kern="1200" dirty="0">
                          <a:solidFill>
                            <a:schemeClr val="dk1"/>
                          </a:solidFill>
                          <a:effectLst/>
                        </a:rPr>
                        <a:t>₺</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33891878"/>
                  </a:ext>
                </a:extLst>
              </a:tr>
              <a:tr h="370840">
                <a:tc>
                  <a:txBody>
                    <a:bodyPr/>
                    <a:lstStyle/>
                    <a:p>
                      <a:pPr algn="l"/>
                      <a:r>
                        <a:rPr lang="en-GB" sz="1800" dirty="0">
                          <a:solidFill>
                            <a:srgbClr val="000000"/>
                          </a:solidFill>
                          <a:effectLst/>
                        </a:rPr>
                        <a:t>Arduino Uno </a:t>
                      </a:r>
                      <a:endParaRPr lang="tr-T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rPr>
                        <a:t>100 </a:t>
                      </a:r>
                      <a:r>
                        <a:rPr lang="tr-TR" sz="1800" b="0" kern="1200" dirty="0">
                          <a:solidFill>
                            <a:schemeClr val="dk1"/>
                          </a:solidFill>
                          <a:effectLst/>
                        </a:rPr>
                        <a:t>₺</a:t>
                      </a:r>
                      <a:r>
                        <a:rPr lang="en-GB" sz="1800" dirty="0">
                          <a:solidFill>
                            <a:srgbClr val="000000"/>
                          </a:solidFill>
                          <a:effectLst/>
                        </a:rPr>
                        <a:t> x 2</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169446656"/>
                  </a:ext>
                </a:extLst>
              </a:tr>
              <a:tr h="370840">
                <a:tc>
                  <a:txBody>
                    <a:bodyPr/>
                    <a:lstStyle/>
                    <a:p>
                      <a:pPr algn="l"/>
                      <a:r>
                        <a:rPr lang="en-GB" sz="1800" dirty="0">
                          <a:solidFill>
                            <a:srgbClr val="000000"/>
                          </a:solidFill>
                          <a:effectLst/>
                        </a:rPr>
                        <a:t>Arduino Mega </a:t>
                      </a:r>
                      <a:endParaRPr lang="tr-T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rPr>
                        <a:t>134 </a:t>
                      </a:r>
                      <a:r>
                        <a:rPr lang="tr-TR" sz="1800" b="0" kern="1200" dirty="0">
                          <a:solidFill>
                            <a:schemeClr val="dk1"/>
                          </a:solidFill>
                          <a:effectLst/>
                        </a:rPr>
                        <a:t>₺</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847919686"/>
                  </a:ext>
                </a:extLst>
              </a:tr>
              <a:tr h="370840">
                <a:tc>
                  <a:txBody>
                    <a:bodyPr/>
                    <a:lstStyle/>
                    <a:p>
                      <a:pPr algn="r"/>
                      <a:r>
                        <a:rPr lang="tr-TR" b="1" dirty="0"/>
                        <a:t>TOTAL</a:t>
                      </a:r>
                    </a:p>
                  </a:txBody>
                  <a:tcPr anchor="ctr"/>
                </a:tc>
                <a:tc>
                  <a:txBody>
                    <a:bodyPr/>
                    <a:lstStyle/>
                    <a:p>
                      <a:pPr algn="ctr"/>
                      <a:r>
                        <a:rPr lang="tr-TR" dirty="0"/>
                        <a:t>581 </a:t>
                      </a:r>
                      <a:r>
                        <a:rPr lang="tr-TR" sz="1800" b="0" i="0" kern="1200" dirty="0">
                          <a:solidFill>
                            <a:schemeClr val="dk1"/>
                          </a:solidFill>
                          <a:effectLst/>
                          <a:latin typeface="+mn-lt"/>
                          <a:ea typeface="+mn-ea"/>
                          <a:cs typeface="+mn-cs"/>
                        </a:rPr>
                        <a:t>₺</a:t>
                      </a:r>
                      <a:endParaRPr lang="tr-TR" dirty="0"/>
                    </a:p>
                  </a:txBody>
                  <a:tcPr anchor="ctr"/>
                </a:tc>
                <a:extLst>
                  <a:ext uri="{0D108BD9-81ED-4DB2-BD59-A6C34878D82A}">
                    <a16:rowId xmlns:a16="http://schemas.microsoft.com/office/drawing/2014/main" val="4049603295"/>
                  </a:ext>
                </a:extLst>
              </a:tr>
            </a:tbl>
          </a:graphicData>
        </a:graphic>
      </p:graphicFrame>
      <p:sp>
        <p:nvSpPr>
          <p:cNvPr id="9" name="Metin kutusu 8">
            <a:extLst>
              <a:ext uri="{FF2B5EF4-FFF2-40B4-BE49-F238E27FC236}">
                <a16:creationId xmlns:a16="http://schemas.microsoft.com/office/drawing/2014/main" id="{C8F7DDFD-3CF7-45C8-A57D-8C33D900B24B}"/>
              </a:ext>
            </a:extLst>
          </p:cNvPr>
          <p:cNvSpPr txBox="1"/>
          <p:nvPr/>
        </p:nvSpPr>
        <p:spPr>
          <a:xfrm>
            <a:off x="1097279" y="1895203"/>
            <a:ext cx="5628443" cy="646331"/>
          </a:xfrm>
          <a:prstGeom prst="rect">
            <a:avLst/>
          </a:prstGeom>
          <a:noFill/>
        </p:spPr>
        <p:txBody>
          <a:bodyPr wrap="square" rtlCol="0">
            <a:spAutoFit/>
          </a:bodyPr>
          <a:lstStyle/>
          <a:p>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total cost of the whole project is as follows:</a:t>
            </a:r>
          </a:p>
          <a:p>
            <a:endParaRPr lang="tr-TR" dirty="0"/>
          </a:p>
        </p:txBody>
      </p:sp>
      <p:sp>
        <p:nvSpPr>
          <p:cNvPr id="10" name="Metin kutusu 9">
            <a:extLst>
              <a:ext uri="{FF2B5EF4-FFF2-40B4-BE49-F238E27FC236}">
                <a16:creationId xmlns:a16="http://schemas.microsoft.com/office/drawing/2014/main" id="{733630B9-C586-4ED4-B98D-D25AB8602AC1}"/>
              </a:ext>
            </a:extLst>
          </p:cNvPr>
          <p:cNvSpPr txBox="1"/>
          <p:nvPr/>
        </p:nvSpPr>
        <p:spPr>
          <a:xfrm>
            <a:off x="1760343" y="2541533"/>
            <a:ext cx="5244138" cy="307777"/>
          </a:xfrm>
          <a:prstGeom prst="rect">
            <a:avLst/>
          </a:prstGeom>
          <a:noFill/>
        </p:spPr>
        <p:txBody>
          <a:bodyPr wrap="square" rtlCol="0">
            <a:spAutoFit/>
          </a:bodyPr>
          <a:lstStyle/>
          <a:p>
            <a:r>
              <a:rPr lang="tr-TR" sz="1400" u="sng" dirty="0"/>
              <a:t>Table.2 : Cost of the Design</a:t>
            </a:r>
          </a:p>
        </p:txBody>
      </p:sp>
    </p:spTree>
    <p:extLst>
      <p:ext uri="{BB962C8B-B14F-4D97-AF65-F5344CB8AC3E}">
        <p14:creationId xmlns:p14="http://schemas.microsoft.com/office/powerpoint/2010/main" val="286354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FB2-2584-44F6-A20A-B37A92F2A7E9}"/>
              </a:ext>
            </a:extLst>
          </p:cNvPr>
          <p:cNvSpPr>
            <a:spLocks noGrp="1"/>
          </p:cNvSpPr>
          <p:nvPr>
            <p:ph type="title"/>
          </p:nvPr>
        </p:nvSpPr>
        <p:spPr>
          <a:xfrm>
            <a:off x="1097280" y="1250321"/>
            <a:ext cx="10058400" cy="456347"/>
          </a:xfrm>
        </p:spPr>
        <p:txBody>
          <a:bodyPr>
            <a:no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Engineering Standards</a:t>
            </a:r>
            <a:endParaRPr lang="en-US" sz="2800" dirty="0"/>
          </a:p>
        </p:txBody>
      </p:sp>
      <p:sp>
        <p:nvSpPr>
          <p:cNvPr id="3" name="Content Placeholder 2">
            <a:extLst>
              <a:ext uri="{FF2B5EF4-FFF2-40B4-BE49-F238E27FC236}">
                <a16:creationId xmlns:a16="http://schemas.microsoft.com/office/drawing/2014/main" id="{97CCE974-D164-4D63-BBF4-36842FD5B8F4}"/>
              </a:ext>
            </a:extLst>
          </p:cNvPr>
          <p:cNvSpPr>
            <a:spLocks noGrp="1"/>
          </p:cNvSpPr>
          <p:nvPr>
            <p:ph idx="1"/>
          </p:nvPr>
        </p:nvSpPr>
        <p:spPr/>
        <p:txBody>
          <a:bodyPr/>
          <a:lstStyle/>
          <a:p>
            <a:r>
              <a:rPr lang="tr-TR" dirty="0"/>
              <a:t> </a:t>
            </a:r>
            <a:endParaRPr lang="en-US" dirty="0"/>
          </a:p>
        </p:txBody>
      </p:sp>
      <p:sp>
        <p:nvSpPr>
          <p:cNvPr id="4" name="Date Placeholder 3">
            <a:extLst>
              <a:ext uri="{FF2B5EF4-FFF2-40B4-BE49-F238E27FC236}">
                <a16:creationId xmlns:a16="http://schemas.microsoft.com/office/drawing/2014/main" id="{D43AA480-61B7-4DE2-AC77-240F05418B12}"/>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DFF4B1-ED15-46D4-87D5-D3AFB058FF94}"/>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0EED22A0-5460-4839-89AB-1BDD9A22FF52}"/>
              </a:ext>
            </a:extLst>
          </p:cNvPr>
          <p:cNvSpPr>
            <a:spLocks noGrp="1"/>
          </p:cNvSpPr>
          <p:nvPr>
            <p:ph type="sldNum" sz="quarter" idx="12"/>
          </p:nvPr>
        </p:nvSpPr>
        <p:spPr/>
        <p:txBody>
          <a:bodyPr/>
          <a:lstStyle/>
          <a:p>
            <a:fld id="{4CE482DC-2269-4F26-9D2A-7E44B1A4CD85}" type="slidenum">
              <a:rPr lang="en-US" smtClean="0"/>
              <a:t>12</a:t>
            </a:fld>
            <a:endParaRPr lang="en-US" dirty="0"/>
          </a:p>
        </p:txBody>
      </p:sp>
      <p:pic>
        <p:nvPicPr>
          <p:cNvPr id="9" name="Picture 8" descr="Logo, company name&#10;&#10;Description automatically generated">
            <a:extLst>
              <a:ext uri="{FF2B5EF4-FFF2-40B4-BE49-F238E27FC236}">
                <a16:creationId xmlns:a16="http://schemas.microsoft.com/office/drawing/2014/main" id="{13EBCBBC-17C8-4F23-AC53-EFBD5CBB5F22}"/>
              </a:ext>
            </a:extLst>
          </p:cNvPr>
          <p:cNvPicPr>
            <a:picLocks noChangeAspect="1"/>
          </p:cNvPicPr>
          <p:nvPr/>
        </p:nvPicPr>
        <p:blipFill>
          <a:blip r:embed="rId2"/>
          <a:stretch>
            <a:fillRect/>
          </a:stretch>
        </p:blipFill>
        <p:spPr>
          <a:xfrm>
            <a:off x="10556239" y="182293"/>
            <a:ext cx="1383171" cy="1385309"/>
          </a:xfrm>
          <a:prstGeom prst="rect">
            <a:avLst/>
          </a:prstGeom>
        </p:spPr>
      </p:pic>
      <p:sp>
        <p:nvSpPr>
          <p:cNvPr id="7" name="Metin kutusu 6">
            <a:extLst>
              <a:ext uri="{FF2B5EF4-FFF2-40B4-BE49-F238E27FC236}">
                <a16:creationId xmlns:a16="http://schemas.microsoft.com/office/drawing/2014/main" id="{F70B62E9-A0EA-4295-AFE1-DB7EC4CA938C}"/>
              </a:ext>
            </a:extLst>
          </p:cNvPr>
          <p:cNvSpPr txBox="1"/>
          <p:nvPr/>
        </p:nvSpPr>
        <p:spPr>
          <a:xfrm>
            <a:off x="1162975" y="2059619"/>
            <a:ext cx="9931745" cy="1600438"/>
          </a:xfrm>
          <a:prstGeom prst="rect">
            <a:avLst/>
          </a:prstGeom>
          <a:noFill/>
        </p:spPr>
        <p:txBody>
          <a:bodyPr wrap="square" rtlCol="0">
            <a:spAutoFit/>
          </a:bodyPr>
          <a:lstStyle/>
          <a:p>
            <a:pPr algn="just">
              <a:lnSpc>
                <a:spcPts val="1800"/>
              </a:lnSpc>
              <a:spcAft>
                <a:spcPts val="1200"/>
              </a:spcAf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Within the scope of our project, Arduino was used to processing orientation and position information, and the real-time 3D interface of our results was designed using the Python programming language. </a:t>
            </a:r>
          </a:p>
          <a:p>
            <a:pPr algn="just">
              <a:lnSpc>
                <a:spcPts val="1800"/>
              </a:lnSpc>
              <a:spcAft>
                <a:spcPts val="1200"/>
              </a:spcAf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PEP8 rules for python used for programming language and ISO/IEC 9899:2011 standard for Arduino C programming language were used in this project.</a:t>
            </a:r>
          </a:p>
          <a:p>
            <a:endParaRPr lang="tr-TR" dirty="0"/>
          </a:p>
        </p:txBody>
      </p:sp>
    </p:spTree>
    <p:extLst>
      <p:ext uri="{BB962C8B-B14F-4D97-AF65-F5344CB8AC3E}">
        <p14:creationId xmlns:p14="http://schemas.microsoft.com/office/powerpoint/2010/main" val="126689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A3B683EA-4A91-4F2C-82A6-CCA3FF9CA70A}"/>
              </a:ext>
            </a:extLst>
          </p:cNvPr>
          <p:cNvSpPr>
            <a:spLocks noGrp="1"/>
          </p:cNvSpPr>
          <p:nvPr>
            <p:ph type="title"/>
          </p:nvPr>
        </p:nvSpPr>
        <p:spPr/>
        <p:txBody>
          <a:bodyPr/>
          <a:lstStyle/>
          <a:p>
            <a:r>
              <a:rPr lang="tr-TR" sz="36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3600" dirty="0">
                <a:effectLst/>
                <a:latin typeface="Calibri" panose="020F0502020204030204" pitchFamily="34" charset="0"/>
                <a:ea typeface="Times New Roman" panose="02020603050405020304" pitchFamily="18" charset="0"/>
                <a:cs typeface="Times New Roman" panose="02020603050405020304" pitchFamily="18" charset="0"/>
              </a:rPr>
              <a:t>Details of the design</a:t>
            </a:r>
            <a:endParaRPr lang="tr-TR" dirty="0"/>
          </a:p>
        </p:txBody>
      </p:sp>
      <p:sp>
        <p:nvSpPr>
          <p:cNvPr id="11" name="Metin Yer Tutucusu 10">
            <a:extLst>
              <a:ext uri="{FF2B5EF4-FFF2-40B4-BE49-F238E27FC236}">
                <a16:creationId xmlns:a16="http://schemas.microsoft.com/office/drawing/2014/main" id="{A8698FA7-4636-4A15-B7DB-A49830AC8B11}"/>
              </a:ext>
            </a:extLst>
          </p:cNvPr>
          <p:cNvSpPr>
            <a:spLocks noGrp="1"/>
          </p:cNvSpPr>
          <p:nvPr>
            <p:ph type="body" sz="half" idx="2"/>
          </p:nvPr>
        </p:nvSpPr>
        <p:spPr/>
        <p:txBody>
          <a:bodyPr>
            <a:normAutofit/>
          </a:bodyPr>
          <a:lstStyle/>
          <a:p>
            <a:r>
              <a:rPr lang="en-US" sz="1800" dirty="0">
                <a:solidFill>
                  <a:schemeClr val="tx1"/>
                </a:solidFill>
              </a:rPr>
              <a:t>Complementary and </a:t>
            </a:r>
            <a:r>
              <a:rPr lang="tr-TR" sz="1800" dirty="0">
                <a:solidFill>
                  <a:schemeClr val="tx1"/>
                </a:solidFill>
              </a:rPr>
              <a:t>K</a:t>
            </a:r>
            <a:r>
              <a:rPr lang="en-US" sz="1800" dirty="0">
                <a:solidFill>
                  <a:schemeClr val="tx1"/>
                </a:solidFill>
              </a:rPr>
              <a:t>alman filter is used to filter the Roll and Pitch axes.</a:t>
            </a:r>
            <a:endParaRPr lang="tr-TR" sz="1800" dirty="0">
              <a:solidFill>
                <a:schemeClr val="tx1"/>
              </a:solidFill>
            </a:endParaRPr>
          </a:p>
        </p:txBody>
      </p:sp>
      <p:sp>
        <p:nvSpPr>
          <p:cNvPr id="2" name="Veri Yer Tutucusu 1">
            <a:extLst>
              <a:ext uri="{FF2B5EF4-FFF2-40B4-BE49-F238E27FC236}">
                <a16:creationId xmlns:a16="http://schemas.microsoft.com/office/drawing/2014/main" id="{4E12CFA9-A8B3-473A-943A-4C3A28607280}"/>
              </a:ext>
            </a:extLst>
          </p:cNvPr>
          <p:cNvSpPr>
            <a:spLocks noGrp="1"/>
          </p:cNvSpPr>
          <p:nvPr>
            <p:ph type="dt" sz="half" idx="10"/>
          </p:nvPr>
        </p:nvSpPr>
        <p:spPr/>
        <p:txBody>
          <a:bodyPr/>
          <a:lstStyle/>
          <a:p>
            <a:r>
              <a:rPr lang="tr-TR" dirty="0"/>
              <a:t>July 2, 2021</a:t>
            </a:r>
            <a:endParaRPr lang="en-US" dirty="0"/>
          </a:p>
        </p:txBody>
      </p:sp>
      <p:sp>
        <p:nvSpPr>
          <p:cNvPr id="3" name="Alt Bilgi Yer Tutucusu 2">
            <a:extLst>
              <a:ext uri="{FF2B5EF4-FFF2-40B4-BE49-F238E27FC236}">
                <a16:creationId xmlns:a16="http://schemas.microsoft.com/office/drawing/2014/main" id="{BBD250EE-35DD-43F6-8524-279812CD4ADA}"/>
              </a:ext>
            </a:extLst>
          </p:cNvPr>
          <p:cNvSpPr>
            <a:spLocks noGrp="1"/>
          </p:cNvSpPr>
          <p:nvPr>
            <p:ph type="ftr" sz="quarter" idx="11"/>
          </p:nvPr>
        </p:nvSpPr>
        <p:spPr/>
        <p:txBody>
          <a:bodyPr/>
          <a:lstStyle/>
          <a:p>
            <a:r>
              <a:rPr lang="en-US" dirty="0"/>
              <a:t>EE4198 Project Presentation</a:t>
            </a:r>
          </a:p>
        </p:txBody>
      </p:sp>
      <p:sp>
        <p:nvSpPr>
          <p:cNvPr id="4" name="Slayt Numarası Yer Tutucusu 3">
            <a:extLst>
              <a:ext uri="{FF2B5EF4-FFF2-40B4-BE49-F238E27FC236}">
                <a16:creationId xmlns:a16="http://schemas.microsoft.com/office/drawing/2014/main" id="{0DFE6471-39D0-4661-880D-280ABB7DBCEB}"/>
              </a:ext>
            </a:extLst>
          </p:cNvPr>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8" name="Resim 7">
            <a:extLst>
              <a:ext uri="{FF2B5EF4-FFF2-40B4-BE49-F238E27FC236}">
                <a16:creationId xmlns:a16="http://schemas.microsoft.com/office/drawing/2014/main" id="{90756102-3E00-4062-AB24-860DBD43C93A}"/>
              </a:ext>
            </a:extLst>
          </p:cNvPr>
          <p:cNvPicPr>
            <a:picLocks noChangeAspect="1"/>
          </p:cNvPicPr>
          <p:nvPr/>
        </p:nvPicPr>
        <p:blipFill>
          <a:blip r:embed="rId3"/>
          <a:srcRect/>
          <a:stretch/>
        </p:blipFill>
        <p:spPr>
          <a:xfrm>
            <a:off x="6109278" y="129883"/>
            <a:ext cx="4850247" cy="6329902"/>
          </a:xfrm>
          <a:prstGeom prst="rect">
            <a:avLst/>
          </a:prstGeom>
        </p:spPr>
      </p:pic>
      <p:pic>
        <p:nvPicPr>
          <p:cNvPr id="12" name="Picture 8" descr="Logo, company name&#10;&#10;Description automatically generated">
            <a:extLst>
              <a:ext uri="{FF2B5EF4-FFF2-40B4-BE49-F238E27FC236}">
                <a16:creationId xmlns:a16="http://schemas.microsoft.com/office/drawing/2014/main" id="{07303718-69F2-4814-940C-5B205FDC1399}"/>
              </a:ext>
            </a:extLst>
          </p:cNvPr>
          <p:cNvPicPr>
            <a:picLocks noChangeAspect="1"/>
          </p:cNvPicPr>
          <p:nvPr/>
        </p:nvPicPr>
        <p:blipFill>
          <a:blip r:embed="rId4"/>
          <a:stretch>
            <a:fillRect/>
          </a:stretch>
        </p:blipFill>
        <p:spPr>
          <a:xfrm>
            <a:off x="10556470" y="200954"/>
            <a:ext cx="1383171" cy="1385309"/>
          </a:xfrm>
          <a:prstGeom prst="rect">
            <a:avLst/>
          </a:prstGeom>
        </p:spPr>
      </p:pic>
    </p:spTree>
    <p:extLst>
      <p:ext uri="{BB962C8B-B14F-4D97-AF65-F5344CB8AC3E}">
        <p14:creationId xmlns:p14="http://schemas.microsoft.com/office/powerpoint/2010/main" val="304272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7CF8-34B2-4930-9F8F-9A6B4CEE9612}"/>
              </a:ext>
            </a:extLst>
          </p:cNvPr>
          <p:cNvSpPr>
            <a:spLocks noGrp="1"/>
          </p:cNvSpPr>
          <p:nvPr>
            <p:ph type="title"/>
          </p:nvPr>
        </p:nvSpPr>
        <p:spPr>
          <a:xfrm>
            <a:off x="1154083" y="1212856"/>
            <a:ext cx="10058400" cy="503972"/>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Details of the design</a:t>
            </a:r>
            <a:endParaRPr lang="en-US" sz="2800" dirty="0"/>
          </a:p>
        </p:txBody>
      </p:sp>
      <p:sp>
        <p:nvSpPr>
          <p:cNvPr id="4" name="Date Placeholder 3">
            <a:extLst>
              <a:ext uri="{FF2B5EF4-FFF2-40B4-BE49-F238E27FC236}">
                <a16:creationId xmlns:a16="http://schemas.microsoft.com/office/drawing/2014/main" id="{0987816C-3F1F-490D-9A9A-71C5985B1AD2}"/>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28B173E8-5BAD-4D0F-B824-03A2D0F86970}"/>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9292E321-2E77-4429-8E65-DD83D5FD7F8C}"/>
              </a:ext>
            </a:extLst>
          </p:cNvPr>
          <p:cNvSpPr>
            <a:spLocks noGrp="1"/>
          </p:cNvSpPr>
          <p:nvPr>
            <p:ph type="sldNum" sz="quarter" idx="12"/>
          </p:nvPr>
        </p:nvSpPr>
        <p:spPr/>
        <p:txBody>
          <a:bodyPr/>
          <a:lstStyle/>
          <a:p>
            <a:fld id="{4CE482DC-2269-4F26-9D2A-7E44B1A4CD85}" type="slidenum">
              <a:rPr lang="en-US" smtClean="0"/>
              <a:t>14</a:t>
            </a:fld>
            <a:endParaRPr lang="en-US" dirty="0"/>
          </a:p>
        </p:txBody>
      </p:sp>
      <p:pic>
        <p:nvPicPr>
          <p:cNvPr id="9" name="Picture 8" descr="Logo, company name&#10;&#10;Description automatically generated">
            <a:extLst>
              <a:ext uri="{FF2B5EF4-FFF2-40B4-BE49-F238E27FC236}">
                <a16:creationId xmlns:a16="http://schemas.microsoft.com/office/drawing/2014/main" id="{C53BE140-4506-46AD-9BB4-A4A5706CD112}"/>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10" name="İçerik Yer Tutucusu 9">
            <a:extLst>
              <a:ext uri="{FF2B5EF4-FFF2-40B4-BE49-F238E27FC236}">
                <a16:creationId xmlns:a16="http://schemas.microsoft.com/office/drawing/2014/main" id="{26284576-4B49-4F49-8ECF-872C719DB5EB}"/>
              </a:ext>
            </a:extLst>
          </p:cNvPr>
          <p:cNvPicPr>
            <a:picLocks noGrp="1" noChangeAspect="1"/>
          </p:cNvPicPr>
          <p:nvPr>
            <p:ph idx="1"/>
          </p:nvPr>
        </p:nvPicPr>
        <p:blipFill>
          <a:blip r:embed="rId4"/>
          <a:stretch>
            <a:fillRect/>
          </a:stretch>
        </p:blipFill>
        <p:spPr>
          <a:xfrm>
            <a:off x="4646204" y="1846263"/>
            <a:ext cx="2959917" cy="4022725"/>
          </a:xfrm>
          <a:prstGeom prst="rect">
            <a:avLst/>
          </a:prstGeom>
        </p:spPr>
      </p:pic>
    </p:spTree>
    <p:extLst>
      <p:ext uri="{BB962C8B-B14F-4D97-AF65-F5344CB8AC3E}">
        <p14:creationId xmlns:p14="http://schemas.microsoft.com/office/powerpoint/2010/main" val="167930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D64-6CC8-46A8-B78E-E4D33BBDA971}"/>
              </a:ext>
            </a:extLst>
          </p:cNvPr>
          <p:cNvSpPr>
            <a:spLocks noGrp="1"/>
          </p:cNvSpPr>
          <p:nvPr>
            <p:ph type="title"/>
          </p:nvPr>
        </p:nvSpPr>
        <p:spPr/>
        <p:txBody>
          <a:bodyPr/>
          <a:lstStyle/>
          <a:p>
            <a:r>
              <a:rPr lang="tr-TR" dirty="0"/>
              <a:t>Methods</a:t>
            </a:r>
            <a:endParaRPr lang="en-US" dirty="0"/>
          </a:p>
        </p:txBody>
      </p:sp>
      <p:sp>
        <p:nvSpPr>
          <p:cNvPr id="3" name="Content Placeholder 2">
            <a:extLst>
              <a:ext uri="{FF2B5EF4-FFF2-40B4-BE49-F238E27FC236}">
                <a16:creationId xmlns:a16="http://schemas.microsoft.com/office/drawing/2014/main" id="{EEF4C73E-8BC0-4EE7-B340-ACB599B1B7B5}"/>
              </a:ext>
            </a:extLst>
          </p:cNvPr>
          <p:cNvSpPr>
            <a:spLocks noGrp="1"/>
          </p:cNvSpPr>
          <p:nvPr>
            <p:ph idx="1"/>
          </p:nvPr>
        </p:nvSpPr>
        <p:spPr/>
        <p:txBody>
          <a:bodyPr/>
          <a:lstStyle/>
          <a:p>
            <a:r>
              <a:rPr lang="tr-TR" dirty="0"/>
              <a:t> </a:t>
            </a:r>
            <a:endParaRPr lang="en-US" dirty="0"/>
          </a:p>
          <a:p>
            <a:endParaRPr lang="en-US" dirty="0"/>
          </a:p>
        </p:txBody>
      </p:sp>
      <p:sp>
        <p:nvSpPr>
          <p:cNvPr id="4" name="Date Placeholder 3">
            <a:extLst>
              <a:ext uri="{FF2B5EF4-FFF2-40B4-BE49-F238E27FC236}">
                <a16:creationId xmlns:a16="http://schemas.microsoft.com/office/drawing/2014/main" id="{83AD7BED-902A-48C4-8F9A-57369F928DD0}"/>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29223A71-9B1C-4610-A87A-FE44444816F2}"/>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D530850B-7868-4ADD-A7CB-F17BEC0C9589}"/>
              </a:ext>
            </a:extLst>
          </p:cNvPr>
          <p:cNvSpPr>
            <a:spLocks noGrp="1"/>
          </p:cNvSpPr>
          <p:nvPr>
            <p:ph type="sldNum" sz="quarter" idx="12"/>
          </p:nvPr>
        </p:nvSpPr>
        <p:spPr/>
        <p:txBody>
          <a:bodyPr/>
          <a:lstStyle/>
          <a:p>
            <a:fld id="{4CE482DC-2269-4F26-9D2A-7E44B1A4CD85}" type="slidenum">
              <a:rPr lang="en-US" smtClean="0"/>
              <a:t>15</a:t>
            </a:fld>
            <a:endParaRPr lang="en-US" dirty="0"/>
          </a:p>
        </p:txBody>
      </p:sp>
      <p:pic>
        <p:nvPicPr>
          <p:cNvPr id="7" name="Picture 6" descr="Logo, company name&#10;&#10;Description automatically generated">
            <a:extLst>
              <a:ext uri="{FF2B5EF4-FFF2-40B4-BE49-F238E27FC236}">
                <a16:creationId xmlns:a16="http://schemas.microsoft.com/office/drawing/2014/main" id="{E6D5E314-E2F0-4647-9D39-A2EC6C1D3CF4}"/>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11" name="Resim 10">
            <a:extLst>
              <a:ext uri="{FF2B5EF4-FFF2-40B4-BE49-F238E27FC236}">
                <a16:creationId xmlns:a16="http://schemas.microsoft.com/office/drawing/2014/main" id="{BDE9BAD3-16A7-465B-A121-9929A8B9C8CF}"/>
              </a:ext>
            </a:extLst>
          </p:cNvPr>
          <p:cNvPicPr/>
          <p:nvPr/>
        </p:nvPicPr>
        <p:blipFill>
          <a:blip r:embed="rId4"/>
          <a:stretch>
            <a:fillRect/>
          </a:stretch>
        </p:blipFill>
        <p:spPr>
          <a:xfrm>
            <a:off x="1368652" y="2786743"/>
            <a:ext cx="4286995" cy="1833026"/>
          </a:xfrm>
          <a:prstGeom prst="rect">
            <a:avLst/>
          </a:prstGeom>
        </p:spPr>
      </p:pic>
      <p:sp>
        <p:nvSpPr>
          <p:cNvPr id="13" name="Metin kutusu 12">
            <a:extLst>
              <a:ext uri="{FF2B5EF4-FFF2-40B4-BE49-F238E27FC236}">
                <a16:creationId xmlns:a16="http://schemas.microsoft.com/office/drawing/2014/main" id="{ECE3A0E5-0C11-4F32-B479-18412A000028}"/>
              </a:ext>
            </a:extLst>
          </p:cNvPr>
          <p:cNvSpPr txBox="1"/>
          <p:nvPr/>
        </p:nvSpPr>
        <p:spPr>
          <a:xfrm>
            <a:off x="463160" y="5331163"/>
            <a:ext cx="6097978" cy="307777"/>
          </a:xfrm>
          <a:prstGeom prst="rect">
            <a:avLst/>
          </a:prstGeom>
          <a:noFill/>
        </p:spPr>
        <p:txBody>
          <a:bodyPr wrap="square">
            <a:spAutoFit/>
          </a:bodyPr>
          <a:lstStyle/>
          <a:p>
            <a:pPr algn="ctr">
              <a:spcAft>
                <a:spcPts val="1000"/>
              </a:spcAft>
            </a:pPr>
            <a:r>
              <a:rPr lang="en-GB" sz="1400" b="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a:t>
            </a:r>
            <a:r>
              <a:rPr lang="en-GB" sz="14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block diagram of the complementary filter</a:t>
            </a:r>
            <a:endParaRPr lang="tr-TR"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Resim 14">
            <a:extLst>
              <a:ext uri="{FF2B5EF4-FFF2-40B4-BE49-F238E27FC236}">
                <a16:creationId xmlns:a16="http://schemas.microsoft.com/office/drawing/2014/main" id="{D1720CBD-06C9-4BF3-9864-93DE25486AE1}"/>
              </a:ext>
            </a:extLst>
          </p:cNvPr>
          <p:cNvPicPr/>
          <p:nvPr/>
        </p:nvPicPr>
        <p:blipFill>
          <a:blip r:embed="rId5"/>
          <a:stretch>
            <a:fillRect/>
          </a:stretch>
        </p:blipFill>
        <p:spPr>
          <a:xfrm>
            <a:off x="6126480" y="1992989"/>
            <a:ext cx="5390715" cy="3302439"/>
          </a:xfrm>
          <a:prstGeom prst="rect">
            <a:avLst/>
          </a:prstGeom>
        </p:spPr>
      </p:pic>
      <p:sp>
        <p:nvSpPr>
          <p:cNvPr id="10" name="Metin kutusu 9">
            <a:extLst>
              <a:ext uri="{FF2B5EF4-FFF2-40B4-BE49-F238E27FC236}">
                <a16:creationId xmlns:a16="http://schemas.microsoft.com/office/drawing/2014/main" id="{9E33DDC4-8A18-4E49-AC25-DD3E28CFF60A}"/>
              </a:ext>
            </a:extLst>
          </p:cNvPr>
          <p:cNvSpPr txBox="1"/>
          <p:nvPr/>
        </p:nvSpPr>
        <p:spPr>
          <a:xfrm>
            <a:off x="1097280" y="2056897"/>
            <a:ext cx="5557653" cy="338554"/>
          </a:xfrm>
          <a:prstGeom prst="rect">
            <a:avLst/>
          </a:prstGeom>
          <a:noFill/>
        </p:spPr>
        <p:txBody>
          <a:bodyPr wrap="square" rtlCol="0">
            <a:spAutoFit/>
          </a:bodyPr>
          <a:lstStyle/>
          <a:p>
            <a:r>
              <a:rPr lang="tr-TR" sz="1600" dirty="0"/>
              <a:t>Implementation of the Complementary Filter and Kalman Filter</a:t>
            </a:r>
            <a:r>
              <a:rPr lang="tr-TR" sz="1400" dirty="0"/>
              <a:t>:</a:t>
            </a:r>
          </a:p>
        </p:txBody>
      </p:sp>
      <p:sp>
        <p:nvSpPr>
          <p:cNvPr id="17" name="Metin kutusu 16">
            <a:extLst>
              <a:ext uri="{FF2B5EF4-FFF2-40B4-BE49-F238E27FC236}">
                <a16:creationId xmlns:a16="http://schemas.microsoft.com/office/drawing/2014/main" id="{BF680C6C-8674-4172-9F5C-E698EE1352A8}"/>
              </a:ext>
            </a:extLst>
          </p:cNvPr>
          <p:cNvSpPr txBox="1"/>
          <p:nvPr/>
        </p:nvSpPr>
        <p:spPr>
          <a:xfrm>
            <a:off x="5460000" y="5331163"/>
            <a:ext cx="6097978" cy="307777"/>
          </a:xfrm>
          <a:prstGeom prst="rect">
            <a:avLst/>
          </a:prstGeom>
          <a:noFill/>
        </p:spPr>
        <p:txBody>
          <a:bodyPr wrap="square">
            <a:spAutoFit/>
          </a:bodyPr>
          <a:lstStyle/>
          <a:p>
            <a:pPr algn="ctr">
              <a:spcAft>
                <a:spcPts val="1000"/>
              </a:spcAft>
            </a:pPr>
            <a:r>
              <a:rPr lang="en-GB" sz="1400" b="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a:t>
            </a:r>
            <a:r>
              <a:rPr lang="en-GB" sz="14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block diagram of the Kalman filter</a:t>
            </a:r>
            <a:endParaRPr lang="tr-TR"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06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D64-6CC8-46A8-B78E-E4D33BBDA971}"/>
              </a:ext>
            </a:extLst>
          </p:cNvPr>
          <p:cNvSpPr>
            <a:spLocks noGrp="1"/>
          </p:cNvSpPr>
          <p:nvPr>
            <p:ph type="title"/>
          </p:nvPr>
        </p:nvSpPr>
        <p:spPr/>
        <p:txBody>
          <a:bodyPr/>
          <a:lstStyle/>
          <a:p>
            <a:r>
              <a:rPr lang="tr-TR" dirty="0"/>
              <a:t>Methods</a:t>
            </a:r>
            <a:endParaRPr lang="en-US" dirty="0"/>
          </a:p>
        </p:txBody>
      </p:sp>
      <p:sp>
        <p:nvSpPr>
          <p:cNvPr id="3" name="Content Placeholder 2">
            <a:extLst>
              <a:ext uri="{FF2B5EF4-FFF2-40B4-BE49-F238E27FC236}">
                <a16:creationId xmlns:a16="http://schemas.microsoft.com/office/drawing/2014/main" id="{EEF4C73E-8BC0-4EE7-B340-ACB599B1B7B5}"/>
              </a:ext>
            </a:extLst>
          </p:cNvPr>
          <p:cNvSpPr>
            <a:spLocks noGrp="1"/>
          </p:cNvSpPr>
          <p:nvPr>
            <p:ph idx="1"/>
          </p:nvPr>
        </p:nvSpPr>
        <p:spPr/>
        <p:txBody>
          <a:bodyPr/>
          <a:lstStyle/>
          <a:p>
            <a:r>
              <a:rPr lang="tr-TR" dirty="0"/>
              <a:t> </a:t>
            </a:r>
            <a:endParaRPr lang="en-US" dirty="0"/>
          </a:p>
          <a:p>
            <a:endParaRPr lang="en-US" dirty="0"/>
          </a:p>
        </p:txBody>
      </p:sp>
      <p:sp>
        <p:nvSpPr>
          <p:cNvPr id="4" name="Date Placeholder 3">
            <a:extLst>
              <a:ext uri="{FF2B5EF4-FFF2-40B4-BE49-F238E27FC236}">
                <a16:creationId xmlns:a16="http://schemas.microsoft.com/office/drawing/2014/main" id="{83AD7BED-902A-48C4-8F9A-57369F928DD0}"/>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29223A71-9B1C-4610-A87A-FE44444816F2}"/>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D530850B-7868-4ADD-A7CB-F17BEC0C9589}"/>
              </a:ext>
            </a:extLst>
          </p:cNvPr>
          <p:cNvSpPr>
            <a:spLocks noGrp="1"/>
          </p:cNvSpPr>
          <p:nvPr>
            <p:ph type="sldNum" sz="quarter" idx="12"/>
          </p:nvPr>
        </p:nvSpPr>
        <p:spPr/>
        <p:txBody>
          <a:bodyPr/>
          <a:lstStyle/>
          <a:p>
            <a:fld id="{4CE482DC-2269-4F26-9D2A-7E44B1A4CD85}" type="slidenum">
              <a:rPr lang="en-US" smtClean="0"/>
              <a:t>16</a:t>
            </a:fld>
            <a:endParaRPr lang="en-US" dirty="0"/>
          </a:p>
        </p:txBody>
      </p:sp>
      <p:pic>
        <p:nvPicPr>
          <p:cNvPr id="7" name="Picture 6" descr="Logo, company name&#10;&#10;Description automatically generated">
            <a:extLst>
              <a:ext uri="{FF2B5EF4-FFF2-40B4-BE49-F238E27FC236}">
                <a16:creationId xmlns:a16="http://schemas.microsoft.com/office/drawing/2014/main" id="{E6D5E314-E2F0-4647-9D39-A2EC6C1D3CF4}"/>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8" name="Picture 6" descr="hero-medical-imaging-ultrasound-sonography-career-overview - Options for  Women Missouri">
            <a:extLst>
              <a:ext uri="{FF2B5EF4-FFF2-40B4-BE49-F238E27FC236}">
                <a16:creationId xmlns:a16="http://schemas.microsoft.com/office/drawing/2014/main" id="{11715284-02AF-42CF-9D3C-5221D1878D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453" r="14210" b="-1"/>
          <a:stretch/>
        </p:blipFill>
        <p:spPr bwMode="auto">
          <a:xfrm>
            <a:off x="1615326" y="1897214"/>
            <a:ext cx="3442801" cy="4080254"/>
          </a:xfrm>
          <a:prstGeom prst="rect">
            <a:avLst/>
          </a:prstGeom>
          <a:noFill/>
          <a:extLst>
            <a:ext uri="{909E8E84-426E-40DD-AFC4-6F175D3DCCD1}">
              <a14:hiddenFill xmlns:a14="http://schemas.microsoft.com/office/drawing/2010/main">
                <a:solidFill>
                  <a:srgbClr val="FFFFFF"/>
                </a:solidFill>
              </a14:hiddenFill>
            </a:ext>
          </a:extLst>
        </p:spPr>
      </p:pic>
      <p:pic>
        <p:nvPicPr>
          <p:cNvPr id="9" name="İçerik Yer Tutucusu 4">
            <a:extLst>
              <a:ext uri="{FF2B5EF4-FFF2-40B4-BE49-F238E27FC236}">
                <a16:creationId xmlns:a16="http://schemas.microsoft.com/office/drawing/2014/main" id="{018D988A-F9F2-44A8-B9AC-61A17DA7566D}"/>
              </a:ext>
            </a:extLst>
          </p:cNvPr>
          <p:cNvPicPr>
            <a:picLocks noChangeAspect="1"/>
          </p:cNvPicPr>
          <p:nvPr/>
        </p:nvPicPr>
        <p:blipFill rotWithShape="1">
          <a:blip r:embed="rId5"/>
          <a:srcRect l="4318" r="10859" b="-3"/>
          <a:stretch/>
        </p:blipFill>
        <p:spPr>
          <a:xfrm>
            <a:off x="5412473" y="1843026"/>
            <a:ext cx="3442803" cy="4080255"/>
          </a:xfrm>
          <a:prstGeom prst="rect">
            <a:avLst/>
          </a:prstGeom>
        </p:spPr>
      </p:pic>
    </p:spTree>
    <p:extLst>
      <p:ext uri="{BB962C8B-B14F-4D97-AF65-F5344CB8AC3E}">
        <p14:creationId xmlns:p14="http://schemas.microsoft.com/office/powerpoint/2010/main" val="360419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D64-6CC8-46A8-B78E-E4D33BBDA971}"/>
              </a:ext>
            </a:extLst>
          </p:cNvPr>
          <p:cNvSpPr>
            <a:spLocks noGrp="1"/>
          </p:cNvSpPr>
          <p:nvPr>
            <p:ph type="title"/>
          </p:nvPr>
        </p:nvSpPr>
        <p:spPr/>
        <p:txBody>
          <a:bodyPr/>
          <a:lstStyle/>
          <a:p>
            <a:r>
              <a:rPr lang="tr-TR" dirty="0"/>
              <a:t>Methods</a:t>
            </a:r>
            <a:endParaRPr lang="en-US" dirty="0"/>
          </a:p>
        </p:txBody>
      </p:sp>
      <p:sp>
        <p:nvSpPr>
          <p:cNvPr id="3" name="Content Placeholder 2">
            <a:extLst>
              <a:ext uri="{FF2B5EF4-FFF2-40B4-BE49-F238E27FC236}">
                <a16:creationId xmlns:a16="http://schemas.microsoft.com/office/drawing/2014/main" id="{EEF4C73E-8BC0-4EE7-B340-ACB599B1B7B5}"/>
              </a:ext>
            </a:extLst>
          </p:cNvPr>
          <p:cNvSpPr>
            <a:spLocks noGrp="1"/>
          </p:cNvSpPr>
          <p:nvPr>
            <p:ph idx="1"/>
          </p:nvPr>
        </p:nvSpPr>
        <p:spPr/>
        <p:txBody>
          <a:bodyPr/>
          <a:lstStyle/>
          <a:p>
            <a:pPr algn="just"/>
            <a:r>
              <a:rPr lang="en-GB" sz="2000" dirty="0">
                <a:effectLst/>
                <a:latin typeface="Calibri" panose="020F0502020204030204" pitchFamily="34" charset="0"/>
                <a:ea typeface="Calibri" panose="020F0502020204030204" pitchFamily="34" charset="0"/>
                <a:cs typeface="Times New Roman" panose="02020603050405020304" pitchFamily="18" charset="0"/>
              </a:rPr>
              <a:t>In this part, which is the last part of the project, the data is transferred from Arduino to the computer via Bluetooth. The rotation and position data coming to the computer are visualized as a 3D model using python. The computer displays these data simultaneously on the user interface. A rectangular prism and a basic human model are seen in the user interface. This human model is visualized where the prism is in terms of rotation and position. According to the incoming data, this prism is rotated in 3 dimensions and its position can be changed in 3 axes. As a result, the project is completed in this way</a:t>
            </a:r>
            <a:r>
              <a:rPr lang="tr-T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endParaRPr lang="en-US" dirty="0"/>
          </a:p>
        </p:txBody>
      </p:sp>
      <p:sp>
        <p:nvSpPr>
          <p:cNvPr id="4" name="Date Placeholder 3">
            <a:extLst>
              <a:ext uri="{FF2B5EF4-FFF2-40B4-BE49-F238E27FC236}">
                <a16:creationId xmlns:a16="http://schemas.microsoft.com/office/drawing/2014/main" id="{83AD7BED-902A-48C4-8F9A-57369F928DD0}"/>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29223A71-9B1C-4610-A87A-FE44444816F2}"/>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D530850B-7868-4ADD-A7CB-F17BEC0C9589}"/>
              </a:ext>
            </a:extLst>
          </p:cNvPr>
          <p:cNvSpPr>
            <a:spLocks noGrp="1"/>
          </p:cNvSpPr>
          <p:nvPr>
            <p:ph type="sldNum" sz="quarter" idx="12"/>
          </p:nvPr>
        </p:nvSpPr>
        <p:spPr/>
        <p:txBody>
          <a:bodyPr/>
          <a:lstStyle/>
          <a:p>
            <a:fld id="{4CE482DC-2269-4F26-9D2A-7E44B1A4CD85}" type="slidenum">
              <a:rPr lang="en-US" smtClean="0"/>
              <a:t>17</a:t>
            </a:fld>
            <a:endParaRPr lang="en-US" dirty="0"/>
          </a:p>
        </p:txBody>
      </p:sp>
      <p:pic>
        <p:nvPicPr>
          <p:cNvPr id="7" name="Picture 6" descr="Logo, company name&#10;&#10;Description automatically generated">
            <a:extLst>
              <a:ext uri="{FF2B5EF4-FFF2-40B4-BE49-F238E27FC236}">
                <a16:creationId xmlns:a16="http://schemas.microsoft.com/office/drawing/2014/main" id="{E6D5E314-E2F0-4647-9D39-A2EC6C1D3CF4}"/>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36246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dirty="0"/>
              <a:t>Results and Discussion</a:t>
            </a:r>
            <a:endParaRPr lang="en-US" dirty="0"/>
          </a:p>
        </p:txBody>
      </p:sp>
      <p:sp>
        <p:nvSpPr>
          <p:cNvPr id="3" name="Content Placeholder 2">
            <a:extLst>
              <a:ext uri="{FF2B5EF4-FFF2-40B4-BE49-F238E27FC236}">
                <a16:creationId xmlns:a16="http://schemas.microsoft.com/office/drawing/2014/main" id="{0703BBC1-EC91-46E7-8CFD-D0E173E2E06D}"/>
              </a:ext>
            </a:extLst>
          </p:cNvPr>
          <p:cNvSpPr>
            <a:spLocks noGrp="1"/>
          </p:cNvSpPr>
          <p:nvPr>
            <p:ph idx="1"/>
          </p:nvPr>
        </p:nvSpPr>
        <p:spPr/>
        <p:txBody>
          <a:bodyPr/>
          <a:lstStyle/>
          <a:p>
            <a:r>
              <a:rPr lang="tr-TR" dirty="0"/>
              <a:t> </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18</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9" name="Resim 8">
            <a:extLst>
              <a:ext uri="{FF2B5EF4-FFF2-40B4-BE49-F238E27FC236}">
                <a16:creationId xmlns:a16="http://schemas.microsoft.com/office/drawing/2014/main" id="{94366F72-56BD-43C8-96A5-5F8DF57908BE}"/>
              </a:ext>
            </a:extLst>
          </p:cNvPr>
          <p:cNvPicPr>
            <a:picLocks noChangeAspect="1"/>
          </p:cNvPicPr>
          <p:nvPr/>
        </p:nvPicPr>
        <p:blipFill>
          <a:blip r:embed="rId4"/>
          <a:stretch>
            <a:fillRect/>
          </a:stretch>
        </p:blipFill>
        <p:spPr>
          <a:xfrm>
            <a:off x="86797" y="2185346"/>
            <a:ext cx="6164373" cy="3186472"/>
          </a:xfrm>
          <a:prstGeom prst="rect">
            <a:avLst/>
          </a:prstGeom>
        </p:spPr>
      </p:pic>
      <p:sp>
        <p:nvSpPr>
          <p:cNvPr id="12" name="Metin kutusu 11">
            <a:extLst>
              <a:ext uri="{FF2B5EF4-FFF2-40B4-BE49-F238E27FC236}">
                <a16:creationId xmlns:a16="http://schemas.microsoft.com/office/drawing/2014/main" id="{77C46CED-45EE-435E-B254-C2B72E1B0E59}"/>
              </a:ext>
            </a:extLst>
          </p:cNvPr>
          <p:cNvSpPr txBox="1"/>
          <p:nvPr/>
        </p:nvSpPr>
        <p:spPr>
          <a:xfrm>
            <a:off x="467888" y="5076103"/>
            <a:ext cx="6097978" cy="276999"/>
          </a:xfrm>
          <a:prstGeom prst="rect">
            <a:avLst/>
          </a:prstGeom>
          <a:noFill/>
        </p:spPr>
        <p:txBody>
          <a:bodyPr wrap="square">
            <a:spAutoFit/>
          </a:bodyPr>
          <a:lstStyle/>
          <a:p>
            <a:pPr algn="ctr">
              <a:spcAft>
                <a:spcPts val="1000"/>
              </a:spcAft>
            </a:pPr>
            <a:r>
              <a:rPr lang="en-GB" sz="1200" b="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en-US"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comparison</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of the</a:t>
            </a:r>
            <a:r>
              <a:rPr lang="tr-TR" sz="1200"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C</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omplementary </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ilter</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Raw Data</a:t>
            </a:r>
            <a:endParaRPr lang="tr-TR"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Resim 13">
            <a:extLst>
              <a:ext uri="{FF2B5EF4-FFF2-40B4-BE49-F238E27FC236}">
                <a16:creationId xmlns:a16="http://schemas.microsoft.com/office/drawing/2014/main" id="{B310EABE-BA65-45E9-9DC3-683C9FD461B2}"/>
              </a:ext>
            </a:extLst>
          </p:cNvPr>
          <p:cNvPicPr>
            <a:picLocks noChangeAspect="1"/>
          </p:cNvPicPr>
          <p:nvPr/>
        </p:nvPicPr>
        <p:blipFill>
          <a:blip r:embed="rId5"/>
          <a:stretch>
            <a:fillRect/>
          </a:stretch>
        </p:blipFill>
        <p:spPr>
          <a:xfrm>
            <a:off x="6126480" y="2185346"/>
            <a:ext cx="6039683" cy="3077004"/>
          </a:xfrm>
          <a:prstGeom prst="rect">
            <a:avLst/>
          </a:prstGeom>
        </p:spPr>
      </p:pic>
      <p:sp>
        <p:nvSpPr>
          <p:cNvPr id="18" name="Metin kutusu 17">
            <a:extLst>
              <a:ext uri="{FF2B5EF4-FFF2-40B4-BE49-F238E27FC236}">
                <a16:creationId xmlns:a16="http://schemas.microsoft.com/office/drawing/2014/main" id="{3AF4BBD3-297D-41A1-A964-DF42FBF48E59}"/>
              </a:ext>
            </a:extLst>
          </p:cNvPr>
          <p:cNvSpPr txBox="1"/>
          <p:nvPr/>
        </p:nvSpPr>
        <p:spPr>
          <a:xfrm>
            <a:off x="6251170" y="5076103"/>
            <a:ext cx="6097978" cy="276999"/>
          </a:xfrm>
          <a:prstGeom prst="rect">
            <a:avLst/>
          </a:prstGeom>
          <a:noFill/>
        </p:spPr>
        <p:txBody>
          <a:bodyPr wrap="square">
            <a:spAutoFit/>
          </a:bodyPr>
          <a:lstStyle/>
          <a:p>
            <a:pPr algn="ctr">
              <a:spcAft>
                <a:spcPts val="1000"/>
              </a:spcAft>
            </a:pPr>
            <a:r>
              <a:rPr lang="en-GB" sz="1200" b="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en-US"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comparison</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of the</a:t>
            </a:r>
            <a:r>
              <a:rPr lang="tr-TR" sz="1200"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C</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omplementary </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t>
            </a:r>
            <a:r>
              <a:rPr lang="en-GB"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ilter</a:t>
            </a:r>
            <a:r>
              <a:rPr lang="tr-TR" sz="1200" b="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Kalman Filter</a:t>
            </a:r>
            <a:endParaRPr lang="tr-TR"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473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dirty="0"/>
              <a:t>Results and Discussion</a:t>
            </a:r>
            <a:endParaRPr lang="en-US" dirty="0"/>
          </a:p>
        </p:txBody>
      </p:sp>
      <p:sp>
        <p:nvSpPr>
          <p:cNvPr id="3" name="Content Placeholder 2">
            <a:extLst>
              <a:ext uri="{FF2B5EF4-FFF2-40B4-BE49-F238E27FC236}">
                <a16:creationId xmlns:a16="http://schemas.microsoft.com/office/drawing/2014/main" id="{0703BBC1-EC91-46E7-8CFD-D0E173E2E06D}"/>
              </a:ext>
            </a:extLst>
          </p:cNvPr>
          <p:cNvSpPr>
            <a:spLocks noGrp="1"/>
          </p:cNvSpPr>
          <p:nvPr>
            <p:ph idx="1"/>
          </p:nvPr>
        </p:nvSpPr>
        <p:spPr/>
        <p:txBody>
          <a:bodyPr/>
          <a:lstStyle/>
          <a:p>
            <a:r>
              <a:rPr lang="tr-TR" dirty="0"/>
              <a:t> </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19</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11" name="Resim 10">
            <a:extLst>
              <a:ext uri="{FF2B5EF4-FFF2-40B4-BE49-F238E27FC236}">
                <a16:creationId xmlns:a16="http://schemas.microsoft.com/office/drawing/2014/main" id="{645CDC24-9A5A-43F7-9534-AB8E03721BC4}"/>
              </a:ext>
            </a:extLst>
          </p:cNvPr>
          <p:cNvPicPr>
            <a:picLocks noChangeAspect="1"/>
          </p:cNvPicPr>
          <p:nvPr/>
        </p:nvPicPr>
        <p:blipFill>
          <a:blip r:embed="rId4"/>
          <a:stretch>
            <a:fillRect/>
          </a:stretch>
        </p:blipFill>
        <p:spPr>
          <a:xfrm>
            <a:off x="1318637" y="1845734"/>
            <a:ext cx="9403895" cy="3848433"/>
          </a:xfrm>
          <a:prstGeom prst="rect">
            <a:avLst/>
          </a:prstGeom>
        </p:spPr>
      </p:pic>
    </p:spTree>
    <p:extLst>
      <p:ext uri="{BB962C8B-B14F-4D97-AF65-F5344CB8AC3E}">
        <p14:creationId xmlns:p14="http://schemas.microsoft.com/office/powerpoint/2010/main" val="95424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45B9-F2F3-45BB-A6DE-9A624B7DA531}"/>
              </a:ext>
            </a:extLst>
          </p:cNvPr>
          <p:cNvSpPr>
            <a:spLocks noGrp="1"/>
          </p:cNvSpPr>
          <p:nvPr>
            <p:ph type="title"/>
          </p:nvPr>
        </p:nvSpPr>
        <p:spPr/>
        <p:txBody>
          <a:bodyPr/>
          <a:lstStyle/>
          <a:p>
            <a:r>
              <a:rPr lang="tr-TR" dirty="0"/>
              <a:t>Outline</a:t>
            </a:r>
            <a:endParaRPr lang="en-US" dirty="0"/>
          </a:p>
        </p:txBody>
      </p:sp>
      <p:sp>
        <p:nvSpPr>
          <p:cNvPr id="3" name="Content Placeholder 2">
            <a:extLst>
              <a:ext uri="{FF2B5EF4-FFF2-40B4-BE49-F238E27FC236}">
                <a16:creationId xmlns:a16="http://schemas.microsoft.com/office/drawing/2014/main" id="{D019A7E2-B5FB-4BF4-8408-5A2AF75B7E8C}"/>
              </a:ext>
            </a:extLst>
          </p:cNvPr>
          <p:cNvSpPr>
            <a:spLocks noGrp="1"/>
          </p:cNvSpPr>
          <p:nvPr>
            <p:ph idx="1"/>
          </p:nvPr>
        </p:nvSpPr>
        <p:spPr/>
        <p:txBody>
          <a:bodyPr>
            <a:normAutofit/>
          </a:bodyPr>
          <a:lstStyle/>
          <a:p>
            <a:r>
              <a:rPr lang="tr-TR" sz="2400" dirty="0"/>
              <a:t>- Introduction</a:t>
            </a:r>
          </a:p>
          <a:p>
            <a:r>
              <a:rPr lang="tr-TR" sz="2400" dirty="0"/>
              <a:t>- Research Objective</a:t>
            </a:r>
          </a:p>
          <a:p>
            <a:r>
              <a:rPr lang="tr-TR" sz="2400" dirty="0"/>
              <a:t>- Related Literature</a:t>
            </a:r>
          </a:p>
          <a:p>
            <a:r>
              <a:rPr lang="tr-TR" sz="2400" dirty="0"/>
              <a:t>- Design</a:t>
            </a:r>
          </a:p>
          <a:p>
            <a:r>
              <a:rPr lang="tr-TR" sz="2400" dirty="0"/>
              <a:t>- Methods</a:t>
            </a:r>
          </a:p>
          <a:p>
            <a:r>
              <a:rPr lang="tr-TR" sz="2400" dirty="0"/>
              <a:t>- Results and Discussion</a:t>
            </a:r>
          </a:p>
          <a:p>
            <a:r>
              <a:rPr lang="tr-TR" sz="2400" dirty="0"/>
              <a:t>- Conclusion and Future Work</a:t>
            </a:r>
            <a:endParaRPr lang="en-US" sz="2400" dirty="0"/>
          </a:p>
        </p:txBody>
      </p:sp>
      <p:sp>
        <p:nvSpPr>
          <p:cNvPr id="4" name="Date Placeholder 3">
            <a:extLst>
              <a:ext uri="{FF2B5EF4-FFF2-40B4-BE49-F238E27FC236}">
                <a16:creationId xmlns:a16="http://schemas.microsoft.com/office/drawing/2014/main" id="{8795FA0D-1032-4203-855F-4558831AA48A}"/>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305624CE-EEA8-4EBD-9B71-CA2014F0378C}"/>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B09B7076-F2E8-4864-88EE-5E814F2FFD5B}"/>
              </a:ext>
            </a:extLst>
          </p:cNvPr>
          <p:cNvSpPr>
            <a:spLocks noGrp="1"/>
          </p:cNvSpPr>
          <p:nvPr>
            <p:ph type="sldNum" sz="quarter" idx="12"/>
          </p:nvPr>
        </p:nvSpPr>
        <p:spPr/>
        <p:txBody>
          <a:bodyPr/>
          <a:lstStyle/>
          <a:p>
            <a:fld id="{4CE482DC-2269-4F26-9D2A-7E44B1A4CD85}" type="slidenum">
              <a:rPr lang="en-US" smtClean="0"/>
              <a:t>2</a:t>
            </a:fld>
            <a:endParaRPr lang="en-US" dirty="0"/>
          </a:p>
        </p:txBody>
      </p:sp>
      <p:pic>
        <p:nvPicPr>
          <p:cNvPr id="9" name="Picture 8" descr="Logo, company name&#10;&#10;Description automatically generated">
            <a:extLst>
              <a:ext uri="{FF2B5EF4-FFF2-40B4-BE49-F238E27FC236}">
                <a16:creationId xmlns:a16="http://schemas.microsoft.com/office/drawing/2014/main" id="{AD7B963D-05A6-406A-8DA8-2C86A3E7A672}"/>
              </a:ext>
            </a:extLst>
          </p:cNvPr>
          <p:cNvPicPr>
            <a:picLocks noChangeAspect="1"/>
          </p:cNvPicPr>
          <p:nvPr/>
        </p:nvPicPr>
        <p:blipFill>
          <a:blip r:embed="rId3"/>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79551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dirty="0"/>
              <a:t>Results and Discussion</a:t>
            </a:r>
            <a:endParaRPr lang="en-US" dirty="0"/>
          </a:p>
        </p:txBody>
      </p:sp>
      <p:sp>
        <p:nvSpPr>
          <p:cNvPr id="3" name="Content Placeholder 2">
            <a:extLst>
              <a:ext uri="{FF2B5EF4-FFF2-40B4-BE49-F238E27FC236}">
                <a16:creationId xmlns:a16="http://schemas.microsoft.com/office/drawing/2014/main" id="{0703BBC1-EC91-46E7-8CFD-D0E173E2E06D}"/>
              </a:ext>
            </a:extLst>
          </p:cNvPr>
          <p:cNvSpPr>
            <a:spLocks noGrp="1"/>
          </p:cNvSpPr>
          <p:nvPr>
            <p:ph idx="1"/>
          </p:nvPr>
        </p:nvSpPr>
        <p:spPr/>
        <p:txBody>
          <a:bodyPr/>
          <a:lstStyle/>
          <a:p>
            <a:r>
              <a:rPr lang="tr-TR" dirty="0"/>
              <a:t> </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20</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8" name="Resim 7">
            <a:extLst>
              <a:ext uri="{FF2B5EF4-FFF2-40B4-BE49-F238E27FC236}">
                <a16:creationId xmlns:a16="http://schemas.microsoft.com/office/drawing/2014/main" id="{1AE020FD-E12D-45F6-AEE9-07BC2FA0BB8B}"/>
              </a:ext>
            </a:extLst>
          </p:cNvPr>
          <p:cNvPicPr/>
          <p:nvPr/>
        </p:nvPicPr>
        <p:blipFill>
          <a:blip r:embed="rId4"/>
          <a:stretch>
            <a:fillRect/>
          </a:stretch>
        </p:blipFill>
        <p:spPr>
          <a:xfrm>
            <a:off x="721995" y="1845733"/>
            <a:ext cx="5173980" cy="4023359"/>
          </a:xfrm>
          <a:prstGeom prst="rect">
            <a:avLst/>
          </a:prstGeom>
        </p:spPr>
      </p:pic>
      <p:pic>
        <p:nvPicPr>
          <p:cNvPr id="9" name="Resim 8">
            <a:extLst>
              <a:ext uri="{FF2B5EF4-FFF2-40B4-BE49-F238E27FC236}">
                <a16:creationId xmlns:a16="http://schemas.microsoft.com/office/drawing/2014/main" id="{19DE6374-0D4F-45A5-B8BE-2E5B9D92F024}"/>
              </a:ext>
            </a:extLst>
          </p:cNvPr>
          <p:cNvPicPr/>
          <p:nvPr/>
        </p:nvPicPr>
        <p:blipFill>
          <a:blip r:embed="rId5"/>
          <a:stretch>
            <a:fillRect/>
          </a:stretch>
        </p:blipFill>
        <p:spPr>
          <a:xfrm>
            <a:off x="5956935" y="1880234"/>
            <a:ext cx="5756910" cy="3988857"/>
          </a:xfrm>
          <a:prstGeom prst="rect">
            <a:avLst/>
          </a:prstGeom>
        </p:spPr>
      </p:pic>
    </p:spTree>
    <p:extLst>
      <p:ext uri="{BB962C8B-B14F-4D97-AF65-F5344CB8AC3E}">
        <p14:creationId xmlns:p14="http://schemas.microsoft.com/office/powerpoint/2010/main" val="34976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dirty="0"/>
              <a:t>Results and Discussion</a:t>
            </a:r>
            <a:endParaRPr lang="en-US" dirty="0"/>
          </a:p>
        </p:txBody>
      </p:sp>
      <p:sp>
        <p:nvSpPr>
          <p:cNvPr id="3" name="Content Placeholder 2">
            <a:extLst>
              <a:ext uri="{FF2B5EF4-FFF2-40B4-BE49-F238E27FC236}">
                <a16:creationId xmlns:a16="http://schemas.microsoft.com/office/drawing/2014/main" id="{0703BBC1-EC91-46E7-8CFD-D0E173E2E06D}"/>
              </a:ext>
            </a:extLst>
          </p:cNvPr>
          <p:cNvSpPr>
            <a:spLocks noGrp="1"/>
          </p:cNvSpPr>
          <p:nvPr>
            <p:ph idx="1"/>
          </p:nvPr>
        </p:nvSpPr>
        <p:spPr/>
        <p:txBody>
          <a:bodyPr/>
          <a:lstStyle/>
          <a:p>
            <a:pPr algn="just"/>
            <a:r>
              <a:rPr lang="en-GB" dirty="0">
                <a:solidFill>
                  <a:srgbClr val="000000"/>
                </a:solidFill>
                <a:latin typeface="Calibri" panose="020F0502020204030204" pitchFamily="34" charset="0"/>
              </a:rPr>
              <a:t>There are 2 3-D objects in the output of my main code. One of them is a human figure lying sideways. The other is a rectangular prism. The position of the prism and the person can change if desired. In addition, prism can be rotated in 3 dimensions.Angular orientation measurements will also be taken at the minute level simultaneously and the data will be transferred to the computer wirelessly with the Bluetooth unit. In the upper left corner of the GUI screen, the position and rotation of the prism will be instantly displayed with red fonts. </a:t>
            </a:r>
            <a:endParaRPr lang="tr-TR" dirty="0"/>
          </a:p>
          <a:p>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21</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3837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a:t>Results and Discussion</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22</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2"/>
          <a:stretch>
            <a:fillRect/>
          </a:stretch>
        </p:blipFill>
        <p:spPr>
          <a:xfrm>
            <a:off x="10556239" y="202613"/>
            <a:ext cx="1383171" cy="1385309"/>
          </a:xfrm>
          <a:prstGeom prst="rect">
            <a:avLst/>
          </a:prstGeom>
        </p:spPr>
      </p:pic>
      <p:pic>
        <p:nvPicPr>
          <p:cNvPr id="8" name="İçerik Yer Tutucusu 7">
            <a:extLst>
              <a:ext uri="{FF2B5EF4-FFF2-40B4-BE49-F238E27FC236}">
                <a16:creationId xmlns:a16="http://schemas.microsoft.com/office/drawing/2014/main" id="{3E96F739-2017-4091-AF83-C8F922F0CE70}"/>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3704"/>
          <a:stretch/>
        </p:blipFill>
        <p:spPr bwMode="auto">
          <a:xfrm>
            <a:off x="3249820" y="2148690"/>
            <a:ext cx="5752685" cy="34702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657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a:t>Results and Discussion</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23</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2"/>
          <a:stretch>
            <a:fillRect/>
          </a:stretch>
        </p:blipFill>
        <p:spPr>
          <a:xfrm>
            <a:off x="10556239" y="202613"/>
            <a:ext cx="1383171" cy="1385309"/>
          </a:xfrm>
          <a:prstGeom prst="rect">
            <a:avLst/>
          </a:prstGeom>
        </p:spPr>
      </p:pic>
      <p:pic>
        <p:nvPicPr>
          <p:cNvPr id="10" name="İçerik Yer Tutucusu 9">
            <a:extLst>
              <a:ext uri="{FF2B5EF4-FFF2-40B4-BE49-F238E27FC236}">
                <a16:creationId xmlns:a16="http://schemas.microsoft.com/office/drawing/2014/main" id="{77C63B0F-C2FA-4BC9-8E3D-1202E6E0864E}"/>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5520"/>
          <a:stretch/>
        </p:blipFill>
        <p:spPr bwMode="auto">
          <a:xfrm>
            <a:off x="3249820" y="2471351"/>
            <a:ext cx="5752685" cy="27725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9377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a:t>Results and Discussion</a:t>
            </a:r>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24</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2"/>
          <a:stretch>
            <a:fillRect/>
          </a:stretch>
        </p:blipFill>
        <p:spPr>
          <a:xfrm>
            <a:off x="10556239" y="202613"/>
            <a:ext cx="1383171" cy="1385309"/>
          </a:xfrm>
          <a:prstGeom prst="rect">
            <a:avLst/>
          </a:prstGeom>
        </p:spPr>
      </p:pic>
      <p:pic>
        <p:nvPicPr>
          <p:cNvPr id="11" name="İçerik Yer Tutucusu 10">
            <a:extLst>
              <a:ext uri="{FF2B5EF4-FFF2-40B4-BE49-F238E27FC236}">
                <a16:creationId xmlns:a16="http://schemas.microsoft.com/office/drawing/2014/main" id="{7C773E80-D2AD-466F-9DBE-F6E67596477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4751" y="1846263"/>
            <a:ext cx="9422823" cy="4022725"/>
          </a:xfrm>
          <a:prstGeom prst="rect">
            <a:avLst/>
          </a:prstGeom>
          <a:noFill/>
          <a:ln>
            <a:noFill/>
          </a:ln>
        </p:spPr>
      </p:pic>
    </p:spTree>
    <p:extLst>
      <p:ext uri="{BB962C8B-B14F-4D97-AF65-F5344CB8AC3E}">
        <p14:creationId xmlns:p14="http://schemas.microsoft.com/office/powerpoint/2010/main" val="3806294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2B57-0B0D-4F05-8D6E-0B7D3D56218D}"/>
              </a:ext>
            </a:extLst>
          </p:cNvPr>
          <p:cNvSpPr>
            <a:spLocks noGrp="1"/>
          </p:cNvSpPr>
          <p:nvPr>
            <p:ph type="title"/>
          </p:nvPr>
        </p:nvSpPr>
        <p:spPr/>
        <p:txBody>
          <a:bodyPr>
            <a:normAutofit/>
          </a:bodyPr>
          <a:lstStyle/>
          <a:p>
            <a:r>
              <a:rPr lang="tr-TR" sz="4000" dirty="0"/>
              <a:t>Conclusions and Future Research Directions</a:t>
            </a:r>
            <a:endParaRPr lang="en-US" sz="4000" dirty="0"/>
          </a:p>
        </p:txBody>
      </p:sp>
      <p:sp>
        <p:nvSpPr>
          <p:cNvPr id="3" name="Content Placeholder 2">
            <a:extLst>
              <a:ext uri="{FF2B5EF4-FFF2-40B4-BE49-F238E27FC236}">
                <a16:creationId xmlns:a16="http://schemas.microsoft.com/office/drawing/2014/main" id="{102C24CA-995F-46DB-AB99-81F96D223DCC}"/>
              </a:ext>
            </a:extLst>
          </p:cNvPr>
          <p:cNvSpPr>
            <a:spLocks noGrp="1"/>
          </p:cNvSpPr>
          <p:nvPr>
            <p:ph idx="1"/>
          </p:nvPr>
        </p:nvSpPr>
        <p:spPr/>
        <p:txBody>
          <a:bodyPr/>
          <a:lstStyle/>
          <a:p>
            <a:pPr algn="just"/>
            <a:r>
              <a:rPr lang="en-US" dirty="0"/>
              <a:t>In the software part of the project, the Python programming language was used and the OpenGL library was loaded. A main GUI was created with the GLFW library and two 3d obj extension objects were loaded. One of these objects was a prism and the other was a human figure. A prism that moves with 6 different parameters was placed. 3 of them are x, y, z positions and the other 3 are their angular orientations in these axes. </a:t>
            </a:r>
          </a:p>
          <a:p>
            <a:pPr algn="just"/>
            <a:r>
              <a:rPr lang="en-US" dirty="0"/>
              <a:t>We sent from the Bluetooth module, it was observed that the movement of the prism in 3 axes, namely in the x, y, z coordinates, was ensured. As a result, our prism in the GUI is moves with the incoming data as we want.</a:t>
            </a:r>
          </a:p>
          <a:p>
            <a:endParaRPr lang="en-US" dirty="0"/>
          </a:p>
        </p:txBody>
      </p:sp>
      <p:sp>
        <p:nvSpPr>
          <p:cNvPr id="4" name="Date Placeholder 3">
            <a:extLst>
              <a:ext uri="{FF2B5EF4-FFF2-40B4-BE49-F238E27FC236}">
                <a16:creationId xmlns:a16="http://schemas.microsoft.com/office/drawing/2014/main" id="{2EBB71E7-5469-458F-BCE6-CD3634BC8D7C}"/>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4C0ECACC-482A-4C21-86C8-0BDFA6CAFC41}"/>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31D3F020-814C-42B9-A138-560D4BF380E2}"/>
              </a:ext>
            </a:extLst>
          </p:cNvPr>
          <p:cNvSpPr>
            <a:spLocks noGrp="1"/>
          </p:cNvSpPr>
          <p:nvPr>
            <p:ph type="sldNum" sz="quarter" idx="12"/>
          </p:nvPr>
        </p:nvSpPr>
        <p:spPr/>
        <p:txBody>
          <a:bodyPr/>
          <a:lstStyle/>
          <a:p>
            <a:fld id="{4CE482DC-2269-4F26-9D2A-7E44B1A4CD85}" type="slidenum">
              <a:rPr lang="en-US" smtClean="0"/>
              <a:t>25</a:t>
            </a:fld>
            <a:endParaRPr lang="en-US" dirty="0"/>
          </a:p>
        </p:txBody>
      </p:sp>
      <p:pic>
        <p:nvPicPr>
          <p:cNvPr id="7" name="Picture 6" descr="Logo, company name&#10;&#10;Description automatically generated">
            <a:extLst>
              <a:ext uri="{FF2B5EF4-FFF2-40B4-BE49-F238E27FC236}">
                <a16:creationId xmlns:a16="http://schemas.microsoft.com/office/drawing/2014/main" id="{9FFE6957-16DA-417D-8E32-F9C8D80B4730}"/>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50388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B658-BAD0-4202-AAF9-7353E4C79F40}"/>
              </a:ext>
            </a:extLst>
          </p:cNvPr>
          <p:cNvSpPr>
            <a:spLocks noGrp="1"/>
          </p:cNvSpPr>
          <p:nvPr>
            <p:ph type="title"/>
          </p:nvPr>
        </p:nvSpPr>
        <p:spPr/>
        <p:txBody>
          <a:bodyPr/>
          <a:lstStyle/>
          <a:p>
            <a:r>
              <a:rPr lang="tr-TR" dirty="0"/>
              <a:t>Acknowledgements</a:t>
            </a:r>
            <a:endParaRPr lang="en-US" dirty="0"/>
          </a:p>
        </p:txBody>
      </p:sp>
      <p:sp>
        <p:nvSpPr>
          <p:cNvPr id="3" name="Content Placeholder 2">
            <a:extLst>
              <a:ext uri="{FF2B5EF4-FFF2-40B4-BE49-F238E27FC236}">
                <a16:creationId xmlns:a16="http://schemas.microsoft.com/office/drawing/2014/main" id="{28041767-5A1D-4CCD-91CC-CF44D807C7F7}"/>
              </a:ext>
            </a:extLst>
          </p:cNvPr>
          <p:cNvSpPr>
            <a:spLocks noGrp="1"/>
          </p:cNvSpPr>
          <p:nvPr>
            <p:ph idx="1"/>
          </p:nvPr>
        </p:nvSpPr>
        <p:spPr/>
        <p:txBody>
          <a:bodyPr/>
          <a:lstStyle/>
          <a:p>
            <a:pPr algn="just">
              <a:lnSpc>
                <a:spcPts val="1800"/>
              </a:lnSpc>
              <a:spcAft>
                <a:spcPts val="1200"/>
              </a:spcAf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would like to thank our consultant </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Assoc. Prof. Dr. </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Gökhan Bora Esmer, who advised us throughout the project and gave us the opportunity to work on our project titled "Monitoring precise and real-time measurement of the positions and orientations of medical sensors" for their support. We would not have been able to do this without the valuable support of our teacher. We are grateful for everything.</a:t>
            </a:r>
            <a:endParaRPr lang="tr-TR"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r">
              <a:lnSpc>
                <a:spcPts val="1800"/>
              </a:lnSpc>
              <a:spcAft>
                <a:spcPts val="1200"/>
              </a:spcAft>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t>
            </a:r>
            <a:r>
              <a:rPr lang="tr-T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uly</a:t>
            </a: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7FE6CC0-D799-435C-BCD5-4AE51EC9D4AA}"/>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970D2E6-17E1-423C-A634-090F24B98AA7}"/>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F692E9F5-A725-486F-AD79-E0BAA1E63E6E}"/>
              </a:ext>
            </a:extLst>
          </p:cNvPr>
          <p:cNvSpPr>
            <a:spLocks noGrp="1"/>
          </p:cNvSpPr>
          <p:nvPr>
            <p:ph type="sldNum" sz="quarter" idx="12"/>
          </p:nvPr>
        </p:nvSpPr>
        <p:spPr/>
        <p:txBody>
          <a:bodyPr/>
          <a:lstStyle/>
          <a:p>
            <a:fld id="{4CE482DC-2269-4F26-9D2A-7E44B1A4CD85}" type="slidenum">
              <a:rPr lang="en-US" smtClean="0"/>
              <a:t>26</a:t>
            </a:fld>
            <a:endParaRPr lang="en-US" dirty="0"/>
          </a:p>
        </p:txBody>
      </p:sp>
      <p:pic>
        <p:nvPicPr>
          <p:cNvPr id="7" name="Picture 6" descr="Logo, company name&#10;&#10;Description automatically generated">
            <a:extLst>
              <a:ext uri="{FF2B5EF4-FFF2-40B4-BE49-F238E27FC236}">
                <a16:creationId xmlns:a16="http://schemas.microsoft.com/office/drawing/2014/main" id="{56FA7CFF-7BC4-4A02-9628-2547D7178FA4}"/>
              </a:ext>
            </a:extLst>
          </p:cNvPr>
          <p:cNvPicPr>
            <a:picLocks noChangeAspect="1"/>
          </p:cNvPicPr>
          <p:nvPr/>
        </p:nvPicPr>
        <p:blipFill>
          <a:blip r:embed="rId2"/>
          <a:stretch>
            <a:fillRect/>
          </a:stretch>
        </p:blipFill>
        <p:spPr>
          <a:xfrm>
            <a:off x="10556239" y="192453"/>
            <a:ext cx="1383171" cy="1385309"/>
          </a:xfrm>
          <a:prstGeom prst="rect">
            <a:avLst/>
          </a:prstGeom>
        </p:spPr>
      </p:pic>
    </p:spTree>
    <p:extLst>
      <p:ext uri="{BB962C8B-B14F-4D97-AF65-F5344CB8AC3E}">
        <p14:creationId xmlns:p14="http://schemas.microsoft.com/office/powerpoint/2010/main" val="1434149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BD447334-7A13-4AAB-B92F-9B399079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A80859B2-E631-44CD-80CE-0B9E3CAA7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1FA353-CA37-44B0-A6FE-4333245B79A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Thank You</a:t>
            </a:r>
          </a:p>
        </p:txBody>
      </p:sp>
      <p:sp>
        <p:nvSpPr>
          <p:cNvPr id="3" name="Content Placeholder 2">
            <a:extLst>
              <a:ext uri="{FF2B5EF4-FFF2-40B4-BE49-F238E27FC236}">
                <a16:creationId xmlns:a16="http://schemas.microsoft.com/office/drawing/2014/main" id="{4BEC174A-2F51-4573-994B-D1C61E09FDF9}"/>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r>
              <a:rPr lang="en-US" sz="1500" cap="all" spc="200" dirty="0">
                <a:solidFill>
                  <a:srgbClr val="FFFFFF"/>
                </a:solidFill>
                <a:latin typeface="+mj-lt"/>
              </a:rPr>
              <a:t>Questions?</a:t>
            </a:r>
          </a:p>
        </p:txBody>
      </p:sp>
      <p:pic>
        <p:nvPicPr>
          <p:cNvPr id="10" name="Graphic 9" descr="Help">
            <a:extLst>
              <a:ext uri="{FF2B5EF4-FFF2-40B4-BE49-F238E27FC236}">
                <a16:creationId xmlns:a16="http://schemas.microsoft.com/office/drawing/2014/main" id="{E9DC1671-28D0-4898-B5A0-99B17CD3A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4373" y="640080"/>
            <a:ext cx="3602736" cy="3602736"/>
          </a:xfrm>
          <a:prstGeom prst="rect">
            <a:avLst/>
          </a:prstGeom>
        </p:spPr>
      </p:pic>
      <p:sp>
        <p:nvSpPr>
          <p:cNvPr id="40" name="Rectangle 39">
            <a:extLst>
              <a:ext uri="{FF2B5EF4-FFF2-40B4-BE49-F238E27FC236}">
                <a16:creationId xmlns:a16="http://schemas.microsoft.com/office/drawing/2014/main" id="{6330B6DB-1B88-4062-A0B5-6360AA020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Logo, company name&#10;&#10;Description automatically generated">
            <a:extLst>
              <a:ext uri="{FF2B5EF4-FFF2-40B4-BE49-F238E27FC236}">
                <a16:creationId xmlns:a16="http://schemas.microsoft.com/office/drawing/2014/main" id="{E51AF24B-7677-4311-BF2C-2341D7CE991A}"/>
              </a:ext>
            </a:extLst>
          </p:cNvPr>
          <p:cNvPicPr>
            <a:picLocks noChangeAspect="1"/>
          </p:cNvPicPr>
          <p:nvPr/>
        </p:nvPicPr>
        <p:blipFill>
          <a:blip r:embed="rId4"/>
          <a:stretch>
            <a:fillRect/>
          </a:stretch>
        </p:blipFill>
        <p:spPr>
          <a:xfrm>
            <a:off x="6424891" y="640080"/>
            <a:ext cx="3593728" cy="3602736"/>
          </a:xfrm>
          <a:prstGeom prst="rect">
            <a:avLst/>
          </a:prstGeom>
        </p:spPr>
      </p:pic>
      <p:sp>
        <p:nvSpPr>
          <p:cNvPr id="42" name="Rectangle 41">
            <a:extLst>
              <a:ext uri="{FF2B5EF4-FFF2-40B4-BE49-F238E27FC236}">
                <a16:creationId xmlns:a16="http://schemas.microsoft.com/office/drawing/2014/main" id="{8E79B4B5-4912-4114-A02C-CE476EEE9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B7EC88C2-FEA6-4FA7-BF53-303A24A73324}"/>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r>
              <a:rPr lang="tr-TR" dirty="0"/>
              <a:t>July 2, 2021</a:t>
            </a:r>
            <a:endParaRPr lang="en-US" dirty="0"/>
          </a:p>
        </p:txBody>
      </p:sp>
      <p:sp>
        <p:nvSpPr>
          <p:cNvPr id="5" name="Footer Placeholder 4">
            <a:extLst>
              <a:ext uri="{FF2B5EF4-FFF2-40B4-BE49-F238E27FC236}">
                <a16:creationId xmlns:a16="http://schemas.microsoft.com/office/drawing/2014/main" id="{0FB8D1C6-D3C1-429D-8324-401FA04BB84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dirty="0">
                <a:solidFill>
                  <a:srgbClr val="FFFFFF"/>
                </a:solidFill>
                <a:latin typeface="+mn-lt"/>
                <a:ea typeface="+mn-ea"/>
                <a:cs typeface="+mn-cs"/>
              </a:rPr>
              <a:t>EE4198 Project Presentation</a:t>
            </a:r>
          </a:p>
        </p:txBody>
      </p:sp>
      <p:sp>
        <p:nvSpPr>
          <p:cNvPr id="6" name="Slide Number Placeholder 5">
            <a:extLst>
              <a:ext uri="{FF2B5EF4-FFF2-40B4-BE49-F238E27FC236}">
                <a16:creationId xmlns:a16="http://schemas.microsoft.com/office/drawing/2014/main" id="{9A1BC132-3F06-47C0-AE75-7F2EAF56078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CE482DC-2269-4F26-9D2A-7E44B1A4CD85}" type="slidenum">
              <a:rPr lang="en-US" smtClean="0"/>
              <a:pPr>
                <a:spcAft>
                  <a:spcPts val="600"/>
                </a:spcAft>
              </a:pPr>
              <a:t>27</a:t>
            </a:fld>
            <a:endParaRPr lang="en-US" dirty="0"/>
          </a:p>
        </p:txBody>
      </p:sp>
    </p:spTree>
    <p:extLst>
      <p:ext uri="{BB962C8B-B14F-4D97-AF65-F5344CB8AC3E}">
        <p14:creationId xmlns:p14="http://schemas.microsoft.com/office/powerpoint/2010/main" val="243515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C4F-BA69-46A5-AE6D-D3508CED7F3E}"/>
              </a:ext>
            </a:extLst>
          </p:cNvPr>
          <p:cNvSpPr>
            <a:spLocks noGrp="1"/>
          </p:cNvSpPr>
          <p:nvPr>
            <p:ph type="title"/>
          </p:nvPr>
        </p:nvSpPr>
        <p:spPr>
          <a:xfrm>
            <a:off x="1097280" y="267553"/>
            <a:ext cx="10058400" cy="1450757"/>
          </a:xfrm>
        </p:spPr>
        <p:txBody>
          <a:bodyPr>
            <a:normAutofit/>
          </a:bodyPr>
          <a:lstStyle/>
          <a:p>
            <a:r>
              <a:rPr lang="tr-TR" sz="4000" dirty="0"/>
              <a:t>Introduction</a:t>
            </a:r>
            <a:endParaRPr lang="en-US" sz="4000" dirty="0"/>
          </a:p>
        </p:txBody>
      </p:sp>
      <p:sp>
        <p:nvSpPr>
          <p:cNvPr id="4" name="Date Placeholder 3">
            <a:extLst>
              <a:ext uri="{FF2B5EF4-FFF2-40B4-BE49-F238E27FC236}">
                <a16:creationId xmlns:a16="http://schemas.microsoft.com/office/drawing/2014/main" id="{E4390ADC-11DE-4D9F-88B7-94CFE5834C98}"/>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3641DAA-1470-4DD2-85B1-2226888995E2}"/>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9B4BC75B-3ABF-45DB-AA5F-3BFB05CA6E5B}"/>
              </a:ext>
            </a:extLst>
          </p:cNvPr>
          <p:cNvSpPr>
            <a:spLocks noGrp="1"/>
          </p:cNvSpPr>
          <p:nvPr>
            <p:ph type="sldNum" sz="quarter" idx="12"/>
          </p:nvPr>
        </p:nvSpPr>
        <p:spPr/>
        <p:txBody>
          <a:bodyPr/>
          <a:lstStyle/>
          <a:p>
            <a:fld id="{4CE482DC-2269-4F26-9D2A-7E44B1A4CD85}" type="slidenum">
              <a:rPr lang="en-US" smtClean="0"/>
              <a:t>3</a:t>
            </a:fld>
            <a:endParaRPr lang="en-US" dirty="0"/>
          </a:p>
        </p:txBody>
      </p:sp>
      <p:pic>
        <p:nvPicPr>
          <p:cNvPr id="9" name="Picture 8" descr="Logo, company name&#10;&#10;Description automatically generated">
            <a:extLst>
              <a:ext uri="{FF2B5EF4-FFF2-40B4-BE49-F238E27FC236}">
                <a16:creationId xmlns:a16="http://schemas.microsoft.com/office/drawing/2014/main" id="{251286E2-35AA-4D6E-913B-403DEE50C68B}"/>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10" name="Picture 2">
            <a:extLst>
              <a:ext uri="{FF2B5EF4-FFF2-40B4-BE49-F238E27FC236}">
                <a16:creationId xmlns:a16="http://schemas.microsoft.com/office/drawing/2014/main" id="{3FBE1CB2-59B4-4AE1-B196-9C947D869B7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420" r="4265" b="-2"/>
          <a:stretch/>
        </p:blipFill>
        <p:spPr bwMode="auto">
          <a:xfrm>
            <a:off x="1097280" y="1783250"/>
            <a:ext cx="4124738" cy="4022725"/>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00C61613-E302-473F-8FAF-3BFBD49FB308}"/>
              </a:ext>
            </a:extLst>
          </p:cNvPr>
          <p:cNvSpPr txBox="1"/>
          <p:nvPr/>
        </p:nvSpPr>
        <p:spPr>
          <a:xfrm>
            <a:off x="6096000" y="2574524"/>
            <a:ext cx="4909351" cy="2308324"/>
          </a:xfrm>
          <a:prstGeom prst="rect">
            <a:avLst/>
          </a:prstGeom>
          <a:noFill/>
        </p:spPr>
        <p:txBody>
          <a:bodyPr wrap="square" rtlCol="0">
            <a:spAutoFit/>
          </a:bodyPr>
          <a:lstStyle/>
          <a:p>
            <a:r>
              <a:rPr lang="en-US" dirty="0"/>
              <a:t>Disease detection is the most important step in providing healthcare. Incorrect detection of the disease can cause undesirable cases to occur. In our project, it is aimed to minimize the errors that may occur in disease detection. In addition to the doctor's knowledge skills, our device will serve for the detection of the disease, thus ensuring the continuity of health services more reliably.</a:t>
            </a:r>
            <a:endParaRPr lang="tr-TR" dirty="0"/>
          </a:p>
        </p:txBody>
      </p:sp>
    </p:spTree>
    <p:extLst>
      <p:ext uri="{BB962C8B-B14F-4D97-AF65-F5344CB8AC3E}">
        <p14:creationId xmlns:p14="http://schemas.microsoft.com/office/powerpoint/2010/main" val="168739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D1C486BF-99AE-4EFB-9B0A-DD1DF9F29672}"/>
              </a:ext>
            </a:extLst>
          </p:cNvPr>
          <p:cNvSpPr>
            <a:spLocks noGrp="1"/>
          </p:cNvSpPr>
          <p:nvPr>
            <p:ph type="body" sz="half" idx="2"/>
          </p:nvPr>
        </p:nvSpPr>
        <p:spPr>
          <a:xfrm>
            <a:off x="353545" y="1461717"/>
            <a:ext cx="3472006" cy="4147092"/>
          </a:xfrm>
        </p:spPr>
        <p:txBody>
          <a:bodyPr>
            <a:noAutofit/>
          </a:bodyPr>
          <a:lstStyle/>
          <a:p>
            <a:pPr algn="just"/>
            <a:r>
              <a:rPr lang="en-US" sz="1800" dirty="0"/>
              <a:t>There are studies and products developed for this purpose however, the prices of developed products are very high. In addition, measurements of position and orientation information are performed by tomography-based imaging, special bed or room setups. With the realization of the method presented in the project, the information needed will be captured in a way that does not harm the patient and the doctor and is much cheaper.</a:t>
            </a:r>
            <a:endParaRPr lang="tr-TR" sz="1800" dirty="0"/>
          </a:p>
        </p:txBody>
      </p:sp>
      <p:sp>
        <p:nvSpPr>
          <p:cNvPr id="5" name="Veri Yer Tutucusu 4">
            <a:extLst>
              <a:ext uri="{FF2B5EF4-FFF2-40B4-BE49-F238E27FC236}">
                <a16:creationId xmlns:a16="http://schemas.microsoft.com/office/drawing/2014/main" id="{005B5651-5931-45A4-A0AC-C478674342AF}"/>
              </a:ext>
            </a:extLst>
          </p:cNvPr>
          <p:cNvSpPr>
            <a:spLocks noGrp="1"/>
          </p:cNvSpPr>
          <p:nvPr>
            <p:ph type="dt" sz="half" idx="10"/>
          </p:nvPr>
        </p:nvSpPr>
        <p:spPr>
          <a:xfrm>
            <a:off x="465512" y="6492875"/>
            <a:ext cx="2618510" cy="365125"/>
          </a:xfrm>
        </p:spPr>
        <p:txBody>
          <a:bodyPr/>
          <a:lstStyle/>
          <a:p>
            <a:r>
              <a:rPr lang="tr-TR" dirty="0"/>
              <a:t>July 2, 2021</a:t>
            </a:r>
            <a:endParaRPr lang="en-US" dirty="0"/>
          </a:p>
        </p:txBody>
      </p:sp>
      <p:sp>
        <p:nvSpPr>
          <p:cNvPr id="6" name="Alt Bilgi Yer Tutucusu 5">
            <a:extLst>
              <a:ext uri="{FF2B5EF4-FFF2-40B4-BE49-F238E27FC236}">
                <a16:creationId xmlns:a16="http://schemas.microsoft.com/office/drawing/2014/main" id="{DA1C6FC4-38CF-455B-85CB-7E55FB362BA3}"/>
              </a:ext>
            </a:extLst>
          </p:cNvPr>
          <p:cNvSpPr>
            <a:spLocks noGrp="1"/>
          </p:cNvSpPr>
          <p:nvPr>
            <p:ph type="ftr" sz="quarter" idx="11"/>
          </p:nvPr>
        </p:nvSpPr>
        <p:spPr/>
        <p:txBody>
          <a:bodyPr/>
          <a:lstStyle/>
          <a:p>
            <a:r>
              <a:rPr lang="en-US" dirty="0"/>
              <a:t>EE4198 Project Presentation</a:t>
            </a:r>
          </a:p>
        </p:txBody>
      </p:sp>
      <p:sp>
        <p:nvSpPr>
          <p:cNvPr id="7" name="Slayt Numarası Yer Tutucusu 6">
            <a:extLst>
              <a:ext uri="{FF2B5EF4-FFF2-40B4-BE49-F238E27FC236}">
                <a16:creationId xmlns:a16="http://schemas.microsoft.com/office/drawing/2014/main" id="{52A0F16D-09DF-4CD7-8662-4DC696C5C5DD}"/>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12" name="İçerik Yer Tutucusu 11">
            <a:extLst>
              <a:ext uri="{FF2B5EF4-FFF2-40B4-BE49-F238E27FC236}">
                <a16:creationId xmlns:a16="http://schemas.microsoft.com/office/drawing/2014/main" id="{42513A99-CA0E-4897-8092-B1E02901F5D8}"/>
              </a:ext>
            </a:extLst>
          </p:cNvPr>
          <p:cNvPicPr>
            <a:picLocks noGrp="1" noChangeAspect="1"/>
          </p:cNvPicPr>
          <p:nvPr>
            <p:ph idx="1"/>
          </p:nvPr>
        </p:nvPicPr>
        <p:blipFill>
          <a:blip r:embed="rId3"/>
          <a:stretch>
            <a:fillRect/>
          </a:stretch>
        </p:blipFill>
        <p:spPr>
          <a:xfrm>
            <a:off x="4353880" y="1576674"/>
            <a:ext cx="7372608" cy="4147092"/>
          </a:xfrm>
        </p:spPr>
      </p:pic>
      <p:pic>
        <p:nvPicPr>
          <p:cNvPr id="13" name="Picture 6" descr="Logo, company name&#10;&#10;Description automatically generated">
            <a:extLst>
              <a:ext uri="{FF2B5EF4-FFF2-40B4-BE49-F238E27FC236}">
                <a16:creationId xmlns:a16="http://schemas.microsoft.com/office/drawing/2014/main" id="{96744777-25E4-412C-970F-045C64EAE7DC}"/>
              </a:ext>
            </a:extLst>
          </p:cNvPr>
          <p:cNvPicPr>
            <a:picLocks noChangeAspect="1"/>
          </p:cNvPicPr>
          <p:nvPr/>
        </p:nvPicPr>
        <p:blipFill>
          <a:blip r:embed="rId4"/>
          <a:stretch>
            <a:fillRect/>
          </a:stretch>
        </p:blipFill>
        <p:spPr>
          <a:xfrm>
            <a:off x="10556470" y="191365"/>
            <a:ext cx="1383171" cy="1385309"/>
          </a:xfrm>
          <a:prstGeom prst="rect">
            <a:avLst/>
          </a:prstGeom>
        </p:spPr>
      </p:pic>
    </p:spTree>
    <p:extLst>
      <p:ext uri="{BB962C8B-B14F-4D97-AF65-F5344CB8AC3E}">
        <p14:creationId xmlns:p14="http://schemas.microsoft.com/office/powerpoint/2010/main" val="22586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B2B8-D807-46AC-B8D0-FEC74F4BC149}"/>
              </a:ext>
            </a:extLst>
          </p:cNvPr>
          <p:cNvSpPr>
            <a:spLocks noGrp="1"/>
          </p:cNvSpPr>
          <p:nvPr>
            <p:ph type="title"/>
          </p:nvPr>
        </p:nvSpPr>
        <p:spPr>
          <a:xfrm>
            <a:off x="1097280" y="962878"/>
            <a:ext cx="10058400" cy="702303"/>
          </a:xfrm>
        </p:spPr>
        <p:txBody>
          <a:bodyPr>
            <a:noAutofit/>
          </a:bodyPr>
          <a:lstStyle/>
          <a:p>
            <a:r>
              <a:rPr lang="tr-TR" sz="4000"/>
              <a:t>Research Objective</a:t>
            </a:r>
            <a:endParaRPr lang="en-US" sz="4000" dirty="0"/>
          </a:p>
        </p:txBody>
      </p:sp>
      <p:sp>
        <p:nvSpPr>
          <p:cNvPr id="4" name="Date Placeholder 3">
            <a:extLst>
              <a:ext uri="{FF2B5EF4-FFF2-40B4-BE49-F238E27FC236}">
                <a16:creationId xmlns:a16="http://schemas.microsoft.com/office/drawing/2014/main" id="{2B4A6F5E-DB82-40E6-B78E-959EB6C2560A}"/>
              </a:ext>
            </a:extLst>
          </p:cNvPr>
          <p:cNvSpPr>
            <a:spLocks noGrp="1"/>
          </p:cNvSpPr>
          <p:nvPr>
            <p:ph type="dt" sz="half" idx="10"/>
          </p:nvPr>
        </p:nvSpPr>
        <p:spPr/>
        <p:txBody>
          <a:bodyPr/>
          <a:lstStyle/>
          <a:p>
            <a:r>
              <a:rPr lang="tr-TR"/>
              <a:t>July 2, 2021</a:t>
            </a:r>
            <a:endParaRPr lang="en-US" dirty="0"/>
          </a:p>
        </p:txBody>
      </p:sp>
      <p:sp>
        <p:nvSpPr>
          <p:cNvPr id="5" name="Footer Placeholder 4">
            <a:extLst>
              <a:ext uri="{FF2B5EF4-FFF2-40B4-BE49-F238E27FC236}">
                <a16:creationId xmlns:a16="http://schemas.microsoft.com/office/drawing/2014/main" id="{FABE6E55-9A5F-4F0F-99C8-741B8568DA30}"/>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B98C78C-3942-4E5C-B533-5196A4F1E88A}"/>
              </a:ext>
            </a:extLst>
          </p:cNvPr>
          <p:cNvSpPr>
            <a:spLocks noGrp="1"/>
          </p:cNvSpPr>
          <p:nvPr>
            <p:ph type="sldNum" sz="quarter" idx="12"/>
          </p:nvPr>
        </p:nvSpPr>
        <p:spPr/>
        <p:txBody>
          <a:bodyPr/>
          <a:lstStyle/>
          <a:p>
            <a:fld id="{4CE482DC-2269-4F26-9D2A-7E44B1A4CD85}" type="slidenum">
              <a:rPr lang="en-US" smtClean="0"/>
              <a:t>5</a:t>
            </a:fld>
            <a:endParaRPr lang="en-US" dirty="0"/>
          </a:p>
        </p:txBody>
      </p:sp>
      <p:pic>
        <p:nvPicPr>
          <p:cNvPr id="11" name="Picture 10" descr="Logo, company name&#10;&#10;Description automatically generated">
            <a:extLst>
              <a:ext uri="{FF2B5EF4-FFF2-40B4-BE49-F238E27FC236}">
                <a16:creationId xmlns:a16="http://schemas.microsoft.com/office/drawing/2014/main" id="{977EC28A-9A4F-41E5-9018-6B3AD2449730}"/>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8" name="İçerik Yer Tutucusu 7">
            <a:extLst>
              <a:ext uri="{FF2B5EF4-FFF2-40B4-BE49-F238E27FC236}">
                <a16:creationId xmlns:a16="http://schemas.microsoft.com/office/drawing/2014/main" id="{2BC0A0E1-409A-42F7-9F57-D1C58915AC1C}"/>
              </a:ext>
            </a:extLst>
          </p:cNvPr>
          <p:cNvPicPr>
            <a:picLocks noGrp="1"/>
          </p:cNvPicPr>
          <p:nvPr>
            <p:ph idx="1"/>
          </p:nvPr>
        </p:nvPicPr>
        <p:blipFill rotWithShape="1">
          <a:blip r:embed="rId4">
            <a:extLst>
              <a:ext uri="{28A0092B-C50C-407E-A947-70E740481C1C}">
                <a14:useLocalDpi xmlns:a14="http://schemas.microsoft.com/office/drawing/2010/main" val="0"/>
              </a:ext>
            </a:extLst>
          </a:blip>
          <a:srcRect l="17978" r="25142" b="9091"/>
          <a:stretch/>
        </p:blipFill>
        <p:spPr bwMode="auto">
          <a:xfrm>
            <a:off x="2415208" y="1766750"/>
            <a:ext cx="6907695" cy="4022725"/>
          </a:xfrm>
          <a:prstGeom prst="rect">
            <a:avLst/>
          </a:prstGeom>
          <a:noFill/>
        </p:spPr>
      </p:pic>
    </p:spTree>
    <p:extLst>
      <p:ext uri="{BB962C8B-B14F-4D97-AF65-F5344CB8AC3E}">
        <p14:creationId xmlns:p14="http://schemas.microsoft.com/office/powerpoint/2010/main" val="394449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7FB2-56A6-482B-A005-DF5891E6E15D}"/>
              </a:ext>
            </a:extLst>
          </p:cNvPr>
          <p:cNvSpPr>
            <a:spLocks noGrp="1"/>
          </p:cNvSpPr>
          <p:nvPr>
            <p:ph type="title"/>
          </p:nvPr>
        </p:nvSpPr>
        <p:spPr>
          <a:xfrm>
            <a:off x="1097280" y="1067653"/>
            <a:ext cx="10058400" cy="656372"/>
          </a:xfrm>
        </p:spPr>
        <p:txBody>
          <a:bodyPr>
            <a:noAutofit/>
          </a:bodyPr>
          <a:lstStyle/>
          <a:p>
            <a:r>
              <a:rPr lang="tr-TR" sz="4000" dirty="0"/>
              <a:t>Related Literature</a:t>
            </a:r>
            <a:endParaRPr lang="en-US" sz="4000" dirty="0"/>
          </a:p>
        </p:txBody>
      </p:sp>
      <p:sp>
        <p:nvSpPr>
          <p:cNvPr id="3" name="Content Placeholder 2">
            <a:extLst>
              <a:ext uri="{FF2B5EF4-FFF2-40B4-BE49-F238E27FC236}">
                <a16:creationId xmlns:a16="http://schemas.microsoft.com/office/drawing/2014/main" id="{45E77A0C-0852-415B-9F42-99DE4921BC3F}"/>
              </a:ext>
            </a:extLst>
          </p:cNvPr>
          <p:cNvSpPr>
            <a:spLocks noGrp="1"/>
          </p:cNvSpPr>
          <p:nvPr>
            <p:ph idx="1"/>
          </p:nvPr>
        </p:nvSpPr>
        <p:spPr>
          <a:xfrm>
            <a:off x="1097280" y="1977814"/>
            <a:ext cx="10058400" cy="4023360"/>
          </a:xfrm>
        </p:spPr>
        <p:txBody>
          <a:bodyPr/>
          <a:lstStyle/>
          <a:p>
            <a:endParaRPr lang="en-US" dirty="0"/>
          </a:p>
          <a:p>
            <a:endParaRPr lang="en-US" dirty="0"/>
          </a:p>
        </p:txBody>
      </p:sp>
      <p:sp>
        <p:nvSpPr>
          <p:cNvPr id="4" name="Date Placeholder 3">
            <a:extLst>
              <a:ext uri="{FF2B5EF4-FFF2-40B4-BE49-F238E27FC236}">
                <a16:creationId xmlns:a16="http://schemas.microsoft.com/office/drawing/2014/main" id="{C89595D3-1657-4044-A725-8028514A2075}"/>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4ABB2D62-BEC3-4AEB-9CAA-85ADAACC222B}"/>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889D6FBF-8E2F-452F-8501-AAFB95E7F3B6}"/>
              </a:ext>
            </a:extLst>
          </p:cNvPr>
          <p:cNvSpPr>
            <a:spLocks noGrp="1"/>
          </p:cNvSpPr>
          <p:nvPr>
            <p:ph type="sldNum" sz="quarter" idx="12"/>
          </p:nvPr>
        </p:nvSpPr>
        <p:spPr/>
        <p:txBody>
          <a:bodyPr/>
          <a:lstStyle/>
          <a:p>
            <a:fld id="{4CE482DC-2269-4F26-9D2A-7E44B1A4CD85}" type="slidenum">
              <a:rPr lang="en-US" smtClean="0"/>
              <a:t>6</a:t>
            </a:fld>
            <a:endParaRPr lang="en-US" dirty="0"/>
          </a:p>
        </p:txBody>
      </p:sp>
      <p:pic>
        <p:nvPicPr>
          <p:cNvPr id="7" name="Picture 6" descr="Logo, company name&#10;&#10;Description automatically generated">
            <a:extLst>
              <a:ext uri="{FF2B5EF4-FFF2-40B4-BE49-F238E27FC236}">
                <a16:creationId xmlns:a16="http://schemas.microsoft.com/office/drawing/2014/main" id="{95B31CB4-7CC2-465D-85B9-4C292910BE99}"/>
              </a:ext>
            </a:extLst>
          </p:cNvPr>
          <p:cNvPicPr>
            <a:picLocks noChangeAspect="1"/>
          </p:cNvPicPr>
          <p:nvPr/>
        </p:nvPicPr>
        <p:blipFill>
          <a:blip r:embed="rId3"/>
          <a:stretch>
            <a:fillRect/>
          </a:stretch>
        </p:blipFill>
        <p:spPr>
          <a:xfrm>
            <a:off x="10556239" y="202613"/>
            <a:ext cx="1383171" cy="1385309"/>
          </a:xfrm>
          <a:prstGeom prst="rect">
            <a:avLst/>
          </a:prstGeom>
        </p:spPr>
      </p:pic>
      <p:sp>
        <p:nvSpPr>
          <p:cNvPr id="8" name="Metin kutusu 7">
            <a:extLst>
              <a:ext uri="{FF2B5EF4-FFF2-40B4-BE49-F238E27FC236}">
                <a16:creationId xmlns:a16="http://schemas.microsoft.com/office/drawing/2014/main" id="{6425D3DD-77BD-495E-9C2E-1984DC4767F1}"/>
              </a:ext>
            </a:extLst>
          </p:cNvPr>
          <p:cNvSpPr txBox="1"/>
          <p:nvPr/>
        </p:nvSpPr>
        <p:spPr>
          <a:xfrm>
            <a:off x="2747431" y="4279559"/>
            <a:ext cx="2520841" cy="2031325"/>
          </a:xfrm>
          <a:prstGeom prst="rect">
            <a:avLst/>
          </a:prstGeom>
          <a:noFill/>
        </p:spPr>
        <p:txBody>
          <a:bodyPr wrap="square" rtlCol="0">
            <a:spAutoFit/>
          </a:bodyPr>
          <a:lstStyle/>
          <a:p>
            <a:pPr algn="ctr"/>
            <a:r>
              <a:rPr lang="tr-TR" b="1" u="sng" dirty="0"/>
              <a:t>MPU-6050</a:t>
            </a:r>
          </a:p>
          <a:p>
            <a:pPr marL="285750" indent="-285750">
              <a:buFont typeface="Arial" panose="020B0604020202020204" pitchFamily="34" charset="0"/>
              <a:buChar char="•"/>
            </a:pPr>
            <a:r>
              <a:rPr lang="tr-TR" dirty="0"/>
              <a:t>3-axis gyroscope</a:t>
            </a:r>
          </a:p>
          <a:p>
            <a:pPr marL="285750" indent="-285750">
              <a:buFont typeface="Arial" panose="020B0604020202020204" pitchFamily="34" charset="0"/>
              <a:buChar char="•"/>
            </a:pPr>
            <a:r>
              <a:rPr lang="tr-TR" dirty="0"/>
              <a:t>3-axis accelerometer</a:t>
            </a:r>
          </a:p>
          <a:p>
            <a:pPr marL="285750" indent="-285750">
              <a:buFont typeface="Arial" panose="020B0604020202020204" pitchFamily="34" charset="0"/>
              <a:buChar char="•"/>
            </a:pPr>
            <a:r>
              <a:rPr lang="tr-TR" dirty="0"/>
              <a:t>I2C Communication</a:t>
            </a:r>
          </a:p>
          <a:p>
            <a:endParaRPr lang="tr-TR" dirty="0"/>
          </a:p>
          <a:p>
            <a:endParaRPr lang="tr-TR" dirty="0"/>
          </a:p>
          <a:p>
            <a:endParaRPr lang="tr-TR" dirty="0"/>
          </a:p>
        </p:txBody>
      </p:sp>
      <p:pic>
        <p:nvPicPr>
          <p:cNvPr id="9" name="Resim 8">
            <a:extLst>
              <a:ext uri="{FF2B5EF4-FFF2-40B4-BE49-F238E27FC236}">
                <a16:creationId xmlns:a16="http://schemas.microsoft.com/office/drawing/2014/main" id="{BFB38017-14B8-4A3C-9011-D41C955590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8730" y="2580090"/>
            <a:ext cx="1738245" cy="1697819"/>
          </a:xfrm>
          <a:prstGeom prst="rect">
            <a:avLst/>
          </a:prstGeom>
          <a:noFill/>
        </p:spPr>
      </p:pic>
      <p:pic>
        <p:nvPicPr>
          <p:cNvPr id="10" name="Resim 9">
            <a:extLst>
              <a:ext uri="{FF2B5EF4-FFF2-40B4-BE49-F238E27FC236}">
                <a16:creationId xmlns:a16="http://schemas.microsoft.com/office/drawing/2014/main" id="{206FC33E-01D4-4315-9A17-783E398841BC}"/>
              </a:ext>
            </a:extLst>
          </p:cNvPr>
          <p:cNvPicPr/>
          <p:nvPr/>
        </p:nvPicPr>
        <p:blipFill>
          <a:blip r:embed="rId5"/>
          <a:stretch>
            <a:fillRect/>
          </a:stretch>
        </p:blipFill>
        <p:spPr>
          <a:xfrm>
            <a:off x="7696463" y="2540316"/>
            <a:ext cx="1866900" cy="1777365"/>
          </a:xfrm>
          <a:prstGeom prst="rect">
            <a:avLst/>
          </a:prstGeom>
        </p:spPr>
      </p:pic>
      <p:sp>
        <p:nvSpPr>
          <p:cNvPr id="11" name="Metin kutusu 10">
            <a:extLst>
              <a:ext uri="{FF2B5EF4-FFF2-40B4-BE49-F238E27FC236}">
                <a16:creationId xmlns:a16="http://schemas.microsoft.com/office/drawing/2014/main" id="{C5BBA2DB-D84D-4923-8A41-976CC516A868}"/>
              </a:ext>
            </a:extLst>
          </p:cNvPr>
          <p:cNvSpPr txBox="1"/>
          <p:nvPr/>
        </p:nvSpPr>
        <p:spPr>
          <a:xfrm>
            <a:off x="1097280" y="1977814"/>
            <a:ext cx="4776186" cy="369332"/>
          </a:xfrm>
          <a:prstGeom prst="rect">
            <a:avLst/>
          </a:prstGeom>
          <a:noFill/>
        </p:spPr>
        <p:txBody>
          <a:bodyPr wrap="square" rtlCol="0">
            <a:spAutoFit/>
          </a:bodyPr>
          <a:lstStyle/>
          <a:p>
            <a:r>
              <a:rPr lang="en-US" dirty="0"/>
              <a:t>Some sensors investigated for use in our </a:t>
            </a:r>
            <a:r>
              <a:rPr lang="tr-TR" dirty="0"/>
              <a:t>p</a:t>
            </a:r>
            <a:r>
              <a:rPr lang="en-US" dirty="0"/>
              <a:t>roject</a:t>
            </a:r>
            <a:r>
              <a:rPr lang="tr-TR" dirty="0"/>
              <a:t>:</a:t>
            </a:r>
          </a:p>
        </p:txBody>
      </p:sp>
      <p:sp>
        <p:nvSpPr>
          <p:cNvPr id="12" name="Metin kutusu 11">
            <a:extLst>
              <a:ext uri="{FF2B5EF4-FFF2-40B4-BE49-F238E27FC236}">
                <a16:creationId xmlns:a16="http://schemas.microsoft.com/office/drawing/2014/main" id="{F1E87BCC-34B2-4E94-8B94-2846F6FDCBB7}"/>
              </a:ext>
            </a:extLst>
          </p:cNvPr>
          <p:cNvSpPr txBox="1"/>
          <p:nvPr/>
        </p:nvSpPr>
        <p:spPr>
          <a:xfrm>
            <a:off x="7204960" y="4253243"/>
            <a:ext cx="2849905" cy="1754326"/>
          </a:xfrm>
          <a:prstGeom prst="rect">
            <a:avLst/>
          </a:prstGeom>
          <a:noFill/>
        </p:spPr>
        <p:txBody>
          <a:bodyPr wrap="square" rtlCol="0">
            <a:spAutoFit/>
          </a:bodyPr>
          <a:lstStyle/>
          <a:p>
            <a:pPr algn="ctr"/>
            <a:r>
              <a:rPr lang="tr-TR" b="1" u="sng" dirty="0"/>
              <a:t>MPU-9250</a:t>
            </a:r>
          </a:p>
          <a:p>
            <a:pPr marL="285750" indent="-285750">
              <a:buFont typeface="Arial" panose="020B0604020202020204" pitchFamily="34" charset="0"/>
              <a:buChar char="•"/>
            </a:pPr>
            <a:r>
              <a:rPr lang="tr-TR" dirty="0"/>
              <a:t>3-axis gyroscope</a:t>
            </a:r>
          </a:p>
          <a:p>
            <a:pPr marL="285750" indent="-285750">
              <a:buFont typeface="Arial" panose="020B0604020202020204" pitchFamily="34" charset="0"/>
              <a:buChar char="•"/>
            </a:pPr>
            <a:r>
              <a:rPr lang="tr-TR" dirty="0"/>
              <a:t>3-axis accelerometer</a:t>
            </a:r>
          </a:p>
          <a:p>
            <a:pPr marL="285750" indent="-285750">
              <a:buFont typeface="Arial" panose="020B0604020202020204" pitchFamily="34" charset="0"/>
              <a:buChar char="•"/>
            </a:pPr>
            <a:r>
              <a:rPr lang="tr-TR" dirty="0"/>
              <a:t>3-axis magnetometer</a:t>
            </a:r>
          </a:p>
          <a:p>
            <a:pPr marL="285750" indent="-285750">
              <a:buFont typeface="Arial" panose="020B0604020202020204" pitchFamily="34" charset="0"/>
              <a:buChar char="•"/>
            </a:pPr>
            <a:r>
              <a:rPr lang="tr-TR" dirty="0"/>
              <a:t>I2C &amp; SPI Communication</a:t>
            </a:r>
          </a:p>
          <a:p>
            <a:endParaRPr lang="tr-TR" dirty="0"/>
          </a:p>
        </p:txBody>
      </p:sp>
    </p:spTree>
    <p:extLst>
      <p:ext uri="{BB962C8B-B14F-4D97-AF65-F5344CB8AC3E}">
        <p14:creationId xmlns:p14="http://schemas.microsoft.com/office/powerpoint/2010/main" val="288299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231ED45-B690-4845-A9F4-1EF14A7E4F3D}"/>
              </a:ext>
            </a:extLst>
          </p:cNvPr>
          <p:cNvSpPr>
            <a:spLocks noGrp="1"/>
          </p:cNvSpPr>
          <p:nvPr>
            <p:ph type="dt" sz="half" idx="10"/>
          </p:nvPr>
        </p:nvSpPr>
        <p:spPr/>
        <p:txBody>
          <a:bodyPr/>
          <a:lstStyle/>
          <a:p>
            <a:r>
              <a:rPr lang="tr-TR" dirty="0"/>
              <a:t>July 2, 2021</a:t>
            </a:r>
            <a:endParaRPr lang="en-US" dirty="0"/>
          </a:p>
        </p:txBody>
      </p:sp>
      <p:sp>
        <p:nvSpPr>
          <p:cNvPr id="3" name="Alt Bilgi Yer Tutucusu 2">
            <a:extLst>
              <a:ext uri="{FF2B5EF4-FFF2-40B4-BE49-F238E27FC236}">
                <a16:creationId xmlns:a16="http://schemas.microsoft.com/office/drawing/2014/main" id="{189A96B3-A1C2-4009-82E9-21ADE9193D2C}"/>
              </a:ext>
            </a:extLst>
          </p:cNvPr>
          <p:cNvSpPr>
            <a:spLocks noGrp="1"/>
          </p:cNvSpPr>
          <p:nvPr>
            <p:ph type="ftr" sz="quarter" idx="11"/>
          </p:nvPr>
        </p:nvSpPr>
        <p:spPr/>
        <p:txBody>
          <a:bodyPr/>
          <a:lstStyle/>
          <a:p>
            <a:r>
              <a:rPr lang="en-US" dirty="0"/>
              <a:t>EE4198 Project Presentation</a:t>
            </a:r>
          </a:p>
        </p:txBody>
      </p:sp>
      <p:sp>
        <p:nvSpPr>
          <p:cNvPr id="4" name="Slayt Numarası Yer Tutucusu 3">
            <a:extLst>
              <a:ext uri="{FF2B5EF4-FFF2-40B4-BE49-F238E27FC236}">
                <a16:creationId xmlns:a16="http://schemas.microsoft.com/office/drawing/2014/main" id="{51674350-B6FD-42CE-A34D-56CE48675736}"/>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Metin kutusu 4">
            <a:extLst>
              <a:ext uri="{FF2B5EF4-FFF2-40B4-BE49-F238E27FC236}">
                <a16:creationId xmlns:a16="http://schemas.microsoft.com/office/drawing/2014/main" id="{25A97093-5B70-4C9E-A9B9-F8761BC35C4D}"/>
              </a:ext>
            </a:extLst>
          </p:cNvPr>
          <p:cNvSpPr txBox="1"/>
          <p:nvPr/>
        </p:nvSpPr>
        <p:spPr>
          <a:xfrm>
            <a:off x="1097280" y="887767"/>
            <a:ext cx="10372670" cy="4801314"/>
          </a:xfrm>
          <a:prstGeom prst="rect">
            <a:avLst/>
          </a:prstGeom>
          <a:noFill/>
        </p:spPr>
        <p:txBody>
          <a:bodyPr wrap="square" rtlCol="0">
            <a:spAutoFit/>
          </a:bodyPr>
          <a:lstStyle/>
          <a:p>
            <a:r>
              <a:rPr lang="en-US" dirty="0"/>
              <a:t>Filters that can be applied to increase the accuracy and precision of the orientation data</a:t>
            </a:r>
            <a:endParaRPr lang="tr-TR" dirty="0"/>
          </a:p>
          <a:p>
            <a:endParaRPr lang="tr-TR" dirty="0"/>
          </a:p>
          <a:p>
            <a:pPr marL="285750" indent="-285750">
              <a:buFont typeface="Arial" panose="020B0604020202020204" pitchFamily="34" charset="0"/>
              <a:buChar char="•"/>
            </a:pPr>
            <a:r>
              <a:rPr lang="tr-TR" dirty="0"/>
              <a:t>Complementary Filter</a:t>
            </a:r>
          </a:p>
          <a:p>
            <a:pPr marL="285750" indent="-285750">
              <a:buFont typeface="Arial" panose="020B0604020202020204" pitchFamily="34" charset="0"/>
              <a:buChar char="•"/>
            </a:pPr>
            <a:r>
              <a:rPr lang="tr-TR" dirty="0"/>
              <a:t>Kalman Filter</a:t>
            </a:r>
          </a:p>
          <a:p>
            <a:pPr marL="285750" indent="-285750">
              <a:buFont typeface="Arial" panose="020B0604020202020204" pitchFamily="34" charset="0"/>
              <a:buChar char="•"/>
            </a:pPr>
            <a:r>
              <a:rPr lang="tr-TR" dirty="0"/>
              <a:t>Extended Kalman Filter</a:t>
            </a:r>
          </a:p>
          <a:p>
            <a:pPr marL="285750" indent="-285750">
              <a:buFont typeface="Arial" panose="020B0604020202020204" pitchFamily="34" charset="0"/>
              <a:buChar char="•"/>
            </a:pPr>
            <a:r>
              <a:rPr lang="tr-TR" dirty="0"/>
              <a:t>Madgwick Filter</a:t>
            </a:r>
          </a:p>
          <a:p>
            <a:endParaRPr lang="tr-TR" dirty="0"/>
          </a:p>
          <a:p>
            <a:r>
              <a:rPr lang="tr-TR" sz="1400" dirty="0"/>
              <a:t>   </a:t>
            </a:r>
            <a:r>
              <a:rPr lang="tr-TR" sz="1400" u="sng" dirty="0"/>
              <a:t>Table.1 : </a:t>
            </a:r>
            <a:r>
              <a:rPr lang="en-US" sz="1400" u="sng" dirty="0"/>
              <a:t>Simple comparison of sensor fusion methods</a:t>
            </a:r>
            <a:endParaRPr lang="tr-TR" sz="1400" u="sng"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graphicFrame>
        <p:nvGraphicFramePr>
          <p:cNvPr id="6" name="Tablo 6">
            <a:extLst>
              <a:ext uri="{FF2B5EF4-FFF2-40B4-BE49-F238E27FC236}">
                <a16:creationId xmlns:a16="http://schemas.microsoft.com/office/drawing/2014/main" id="{E698DAD5-8DCE-429E-ADE3-7F5659D05CBC}"/>
              </a:ext>
            </a:extLst>
          </p:cNvPr>
          <p:cNvGraphicFramePr>
            <a:graphicFrameLocks noGrp="1"/>
          </p:cNvGraphicFramePr>
          <p:nvPr>
            <p:extLst>
              <p:ext uri="{D42A27DB-BD31-4B8C-83A1-F6EECF244321}">
                <p14:modId xmlns:p14="http://schemas.microsoft.com/office/powerpoint/2010/main" val="410084044"/>
              </p:ext>
            </p:extLst>
          </p:nvPr>
        </p:nvGraphicFramePr>
        <p:xfrm>
          <a:off x="1296140" y="3288424"/>
          <a:ext cx="9798580" cy="1447800"/>
        </p:xfrm>
        <a:graphic>
          <a:graphicData uri="http://schemas.openxmlformats.org/drawingml/2006/table">
            <a:tbl>
              <a:tblPr firstRow="1" bandRow="1">
                <a:tableStyleId>{D7AC3CCA-C797-4891-BE02-D94E43425B78}</a:tableStyleId>
              </a:tblPr>
              <a:tblGrid>
                <a:gridCol w="2449645">
                  <a:extLst>
                    <a:ext uri="{9D8B030D-6E8A-4147-A177-3AD203B41FA5}">
                      <a16:colId xmlns:a16="http://schemas.microsoft.com/office/drawing/2014/main" val="1294673925"/>
                    </a:ext>
                  </a:extLst>
                </a:gridCol>
                <a:gridCol w="2449645">
                  <a:extLst>
                    <a:ext uri="{9D8B030D-6E8A-4147-A177-3AD203B41FA5}">
                      <a16:colId xmlns:a16="http://schemas.microsoft.com/office/drawing/2014/main" val="3978933350"/>
                    </a:ext>
                  </a:extLst>
                </a:gridCol>
                <a:gridCol w="2449645">
                  <a:extLst>
                    <a:ext uri="{9D8B030D-6E8A-4147-A177-3AD203B41FA5}">
                      <a16:colId xmlns:a16="http://schemas.microsoft.com/office/drawing/2014/main" val="897329861"/>
                    </a:ext>
                  </a:extLst>
                </a:gridCol>
                <a:gridCol w="2449645">
                  <a:extLst>
                    <a:ext uri="{9D8B030D-6E8A-4147-A177-3AD203B41FA5}">
                      <a16:colId xmlns:a16="http://schemas.microsoft.com/office/drawing/2014/main" val="1106303238"/>
                    </a:ext>
                  </a:extLst>
                </a:gridCol>
              </a:tblGrid>
              <a:tr h="188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t>Complementary 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t>Kalman 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t>Extended Kalman 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t>Madgwick Filter</a:t>
                      </a:r>
                    </a:p>
                  </a:txBody>
                  <a:tcPr anchor="ctr"/>
                </a:tc>
                <a:extLst>
                  <a:ext uri="{0D108BD9-81ED-4DB2-BD59-A6C34878D82A}">
                    <a16:rowId xmlns:a16="http://schemas.microsoft.com/office/drawing/2014/main" val="1758502650"/>
                  </a:ext>
                </a:extLst>
              </a:tr>
              <a:tr h="370840">
                <a:tc>
                  <a:txBody>
                    <a:bodyPr/>
                    <a:lstStyle/>
                    <a:p>
                      <a:r>
                        <a:rPr lang="tr-TR" sz="1600" dirty="0"/>
                        <a:t>+Easy Algorithm</a:t>
                      </a:r>
                    </a:p>
                  </a:txBody>
                  <a:tcPr/>
                </a:tc>
                <a:tc>
                  <a:txBody>
                    <a:bodyPr/>
                    <a:lstStyle/>
                    <a:p>
                      <a:r>
                        <a:rPr lang="tr-TR" sz="1600" dirty="0"/>
                        <a:t>+ High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 High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 High accuracy</a:t>
                      </a:r>
                    </a:p>
                  </a:txBody>
                  <a:tcPr/>
                </a:tc>
                <a:extLst>
                  <a:ext uri="{0D108BD9-81ED-4DB2-BD59-A6C34878D82A}">
                    <a16:rowId xmlns:a16="http://schemas.microsoft.com/office/drawing/2014/main" val="1849902403"/>
                  </a:ext>
                </a:extLst>
              </a:tr>
              <a:tr h="370840">
                <a:tc>
                  <a:txBody>
                    <a:bodyPr/>
                    <a:lstStyle/>
                    <a:p>
                      <a:r>
                        <a:rPr lang="tr-TR" sz="1600" dirty="0"/>
                        <a:t>+Easy to Implement</a:t>
                      </a:r>
                    </a:p>
                  </a:txBody>
                  <a:tcPr/>
                </a:tc>
                <a:tc>
                  <a:txBody>
                    <a:bodyPr/>
                    <a:lstStyle/>
                    <a:p>
                      <a:r>
                        <a:rPr lang="tr-TR" sz="1600" dirty="0"/>
                        <a:t>- Difficult to Implement</a:t>
                      </a:r>
                    </a:p>
                  </a:txBody>
                  <a:tcPr/>
                </a:tc>
                <a:tc>
                  <a:txBody>
                    <a:bodyPr/>
                    <a:lstStyle/>
                    <a:p>
                      <a:r>
                        <a:rPr lang="tr-TR" sz="1600" dirty="0"/>
                        <a:t>- Difficult to Implement</a:t>
                      </a:r>
                    </a:p>
                  </a:txBody>
                  <a:tcPr/>
                </a:tc>
                <a:tc>
                  <a:txBody>
                    <a:bodyPr/>
                    <a:lstStyle/>
                    <a:p>
                      <a:r>
                        <a:rPr lang="tr-TR" sz="1600" dirty="0"/>
                        <a:t>- Difficult to Implement</a:t>
                      </a:r>
                    </a:p>
                  </a:txBody>
                  <a:tcPr/>
                </a:tc>
                <a:extLst>
                  <a:ext uri="{0D108BD9-81ED-4DB2-BD59-A6C34878D82A}">
                    <a16:rowId xmlns:a16="http://schemas.microsoft.com/office/drawing/2014/main" val="1538921543"/>
                  </a:ext>
                </a:extLst>
              </a:tr>
              <a:tr h="370840">
                <a:tc>
                  <a:txBody>
                    <a:bodyPr/>
                    <a:lstStyle/>
                    <a:p>
                      <a:r>
                        <a:rPr lang="tr-TR" sz="1600" dirty="0"/>
                        <a:t>- Works on 2-axes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 Works on 2-axes</a:t>
                      </a:r>
                    </a:p>
                  </a:txBody>
                  <a:tcPr/>
                </a:tc>
                <a:tc>
                  <a:txBody>
                    <a:bodyPr/>
                    <a:lstStyle/>
                    <a:p>
                      <a:r>
                        <a:rPr lang="tr-TR" sz="1600" dirty="0"/>
                        <a:t>+ Works on 3-axes</a:t>
                      </a:r>
                    </a:p>
                  </a:txBody>
                  <a:tcPr/>
                </a:tc>
                <a:tc>
                  <a:txBody>
                    <a:bodyPr/>
                    <a:lstStyle/>
                    <a:p>
                      <a:r>
                        <a:rPr lang="tr-TR" sz="1600" dirty="0"/>
                        <a:t>+ Works on 3-axes</a:t>
                      </a:r>
                    </a:p>
                  </a:txBody>
                  <a:tcPr/>
                </a:tc>
                <a:extLst>
                  <a:ext uri="{0D108BD9-81ED-4DB2-BD59-A6C34878D82A}">
                    <a16:rowId xmlns:a16="http://schemas.microsoft.com/office/drawing/2014/main" val="4289315013"/>
                  </a:ext>
                </a:extLst>
              </a:tr>
            </a:tbl>
          </a:graphicData>
        </a:graphic>
      </p:graphicFrame>
      <p:pic>
        <p:nvPicPr>
          <p:cNvPr id="8" name="Resim 7">
            <a:extLst>
              <a:ext uri="{FF2B5EF4-FFF2-40B4-BE49-F238E27FC236}">
                <a16:creationId xmlns:a16="http://schemas.microsoft.com/office/drawing/2014/main" id="{FD2F05A4-C072-4ED2-AE4C-55F534903C05}"/>
              </a:ext>
            </a:extLst>
          </p:cNvPr>
          <p:cNvPicPr>
            <a:picLocks noChangeAspect="1"/>
          </p:cNvPicPr>
          <p:nvPr/>
        </p:nvPicPr>
        <p:blipFill>
          <a:blip r:embed="rId3"/>
          <a:stretch>
            <a:fillRect/>
          </a:stretch>
        </p:blipFill>
        <p:spPr>
          <a:xfrm>
            <a:off x="9223899" y="1270434"/>
            <a:ext cx="2305978" cy="1937022"/>
          </a:xfrm>
          <a:prstGeom prst="rect">
            <a:avLst/>
          </a:prstGeom>
        </p:spPr>
      </p:pic>
      <p:pic>
        <p:nvPicPr>
          <p:cNvPr id="9" name="Picture 6" descr="Logo, company name&#10;&#10;Description automatically generated">
            <a:extLst>
              <a:ext uri="{FF2B5EF4-FFF2-40B4-BE49-F238E27FC236}">
                <a16:creationId xmlns:a16="http://schemas.microsoft.com/office/drawing/2014/main" id="{48D1CB59-4540-4BD0-9273-98DACDB1BA14}"/>
              </a:ext>
            </a:extLst>
          </p:cNvPr>
          <p:cNvPicPr>
            <a:picLocks noChangeAspect="1"/>
          </p:cNvPicPr>
          <p:nvPr/>
        </p:nvPicPr>
        <p:blipFill>
          <a:blip r:embed="rId4"/>
          <a:stretch>
            <a:fillRect/>
          </a:stretch>
        </p:blipFill>
        <p:spPr>
          <a:xfrm>
            <a:off x="10556470" y="161451"/>
            <a:ext cx="1383171" cy="1385309"/>
          </a:xfrm>
          <a:prstGeom prst="rect">
            <a:avLst/>
          </a:prstGeom>
        </p:spPr>
      </p:pic>
    </p:spTree>
    <p:extLst>
      <p:ext uri="{BB962C8B-B14F-4D97-AF65-F5344CB8AC3E}">
        <p14:creationId xmlns:p14="http://schemas.microsoft.com/office/powerpoint/2010/main" val="324498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7FB2-56A6-482B-A005-DF5891E6E15D}"/>
              </a:ext>
            </a:extLst>
          </p:cNvPr>
          <p:cNvSpPr>
            <a:spLocks noGrp="1"/>
          </p:cNvSpPr>
          <p:nvPr>
            <p:ph type="title"/>
          </p:nvPr>
        </p:nvSpPr>
        <p:spPr>
          <a:xfrm>
            <a:off x="1097280" y="1067653"/>
            <a:ext cx="10058400" cy="656372"/>
          </a:xfrm>
        </p:spPr>
        <p:txBody>
          <a:bodyPr>
            <a:noAutofit/>
          </a:bodyPr>
          <a:lstStyle/>
          <a:p>
            <a:r>
              <a:rPr lang="tr-TR" sz="4000" dirty="0"/>
              <a:t>Related Literature</a:t>
            </a:r>
            <a:endParaRPr lang="en-US" sz="4000" dirty="0"/>
          </a:p>
        </p:txBody>
      </p:sp>
      <p:sp>
        <p:nvSpPr>
          <p:cNvPr id="3" name="Content Placeholder 2">
            <a:extLst>
              <a:ext uri="{FF2B5EF4-FFF2-40B4-BE49-F238E27FC236}">
                <a16:creationId xmlns:a16="http://schemas.microsoft.com/office/drawing/2014/main" id="{45E77A0C-0852-415B-9F42-99DE4921BC3F}"/>
              </a:ext>
            </a:extLst>
          </p:cNvPr>
          <p:cNvSpPr>
            <a:spLocks noGrp="1"/>
          </p:cNvSpPr>
          <p:nvPr>
            <p:ph idx="1"/>
          </p:nvPr>
        </p:nvSpPr>
        <p:spPr>
          <a:xfrm>
            <a:off x="1097280" y="1977814"/>
            <a:ext cx="10058400" cy="4023360"/>
          </a:xfrm>
        </p:spPr>
        <p:txBody>
          <a:bodyPr/>
          <a:lstStyle/>
          <a:p>
            <a:endParaRPr lang="en-US" dirty="0"/>
          </a:p>
          <a:p>
            <a:endParaRPr lang="en-US" dirty="0"/>
          </a:p>
        </p:txBody>
      </p:sp>
      <p:sp>
        <p:nvSpPr>
          <p:cNvPr id="4" name="Date Placeholder 3">
            <a:extLst>
              <a:ext uri="{FF2B5EF4-FFF2-40B4-BE49-F238E27FC236}">
                <a16:creationId xmlns:a16="http://schemas.microsoft.com/office/drawing/2014/main" id="{C89595D3-1657-4044-A725-8028514A2075}"/>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4ABB2D62-BEC3-4AEB-9CAA-85ADAACC222B}"/>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889D6FBF-8E2F-452F-8501-AAFB95E7F3B6}"/>
              </a:ext>
            </a:extLst>
          </p:cNvPr>
          <p:cNvSpPr>
            <a:spLocks noGrp="1"/>
          </p:cNvSpPr>
          <p:nvPr>
            <p:ph type="sldNum" sz="quarter" idx="12"/>
          </p:nvPr>
        </p:nvSpPr>
        <p:spPr/>
        <p:txBody>
          <a:bodyPr/>
          <a:lstStyle/>
          <a:p>
            <a:fld id="{4CE482DC-2269-4F26-9D2A-7E44B1A4CD85}" type="slidenum">
              <a:rPr lang="en-US" smtClean="0"/>
              <a:t>8</a:t>
            </a:fld>
            <a:endParaRPr lang="en-US" dirty="0"/>
          </a:p>
        </p:txBody>
      </p:sp>
      <p:pic>
        <p:nvPicPr>
          <p:cNvPr id="7" name="Picture 6" descr="Logo, company name&#10;&#10;Description automatically generated">
            <a:extLst>
              <a:ext uri="{FF2B5EF4-FFF2-40B4-BE49-F238E27FC236}">
                <a16:creationId xmlns:a16="http://schemas.microsoft.com/office/drawing/2014/main" id="{95B31CB4-7CC2-465D-85B9-4C292910BE99}"/>
              </a:ext>
            </a:extLst>
          </p:cNvPr>
          <p:cNvPicPr>
            <a:picLocks noChangeAspect="1"/>
          </p:cNvPicPr>
          <p:nvPr/>
        </p:nvPicPr>
        <p:blipFill>
          <a:blip r:embed="rId3"/>
          <a:stretch>
            <a:fillRect/>
          </a:stretch>
        </p:blipFill>
        <p:spPr>
          <a:xfrm>
            <a:off x="10556239" y="202613"/>
            <a:ext cx="1383171" cy="1385309"/>
          </a:xfrm>
          <a:prstGeom prst="rect">
            <a:avLst/>
          </a:prstGeom>
        </p:spPr>
      </p:pic>
      <p:pic>
        <p:nvPicPr>
          <p:cNvPr id="8" name="Resim 7">
            <a:extLst>
              <a:ext uri="{FF2B5EF4-FFF2-40B4-BE49-F238E27FC236}">
                <a16:creationId xmlns:a16="http://schemas.microsoft.com/office/drawing/2014/main" id="{740586E1-59B3-49C5-A211-3724E7069CDA}"/>
              </a:ext>
            </a:extLst>
          </p:cNvPr>
          <p:cNvPicPr/>
          <p:nvPr/>
        </p:nvPicPr>
        <p:blipFill>
          <a:blip r:embed="rId4"/>
          <a:stretch>
            <a:fillRect/>
          </a:stretch>
        </p:blipFill>
        <p:spPr>
          <a:xfrm>
            <a:off x="1419225" y="1804034"/>
            <a:ext cx="8924925" cy="3853815"/>
          </a:xfrm>
          <a:prstGeom prst="rect">
            <a:avLst/>
          </a:prstGeom>
        </p:spPr>
      </p:pic>
    </p:spTree>
    <p:extLst>
      <p:ext uri="{BB962C8B-B14F-4D97-AF65-F5344CB8AC3E}">
        <p14:creationId xmlns:p14="http://schemas.microsoft.com/office/powerpoint/2010/main" val="293600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4A46-6B45-4868-905E-066C269A1D21}"/>
              </a:ext>
            </a:extLst>
          </p:cNvPr>
          <p:cNvSpPr>
            <a:spLocks noGrp="1"/>
          </p:cNvSpPr>
          <p:nvPr>
            <p:ph type="title"/>
          </p:nvPr>
        </p:nvSpPr>
        <p:spPr/>
        <p:txBody>
          <a:bodyPr/>
          <a:lstStyle/>
          <a:p>
            <a:r>
              <a:rPr lang="tr-TR" dirty="0"/>
              <a:t>Design</a:t>
            </a:r>
            <a:endParaRPr lang="en-US" dirty="0"/>
          </a:p>
        </p:txBody>
      </p:sp>
      <p:sp>
        <p:nvSpPr>
          <p:cNvPr id="3" name="Content Placeholder 2">
            <a:extLst>
              <a:ext uri="{FF2B5EF4-FFF2-40B4-BE49-F238E27FC236}">
                <a16:creationId xmlns:a16="http://schemas.microsoft.com/office/drawing/2014/main" id="{7681A942-2C92-49FA-B72D-8D13396C129C}"/>
              </a:ext>
            </a:extLst>
          </p:cNvPr>
          <p:cNvSpPr>
            <a:spLocks noGrp="1"/>
          </p:cNvSpPr>
          <p:nvPr>
            <p:ph idx="1"/>
          </p:nvPr>
        </p:nvSpPr>
        <p:spPr/>
        <p:txBody>
          <a:bodyPr>
            <a:normAutofit/>
          </a:bodyPr>
          <a:lstStyle/>
          <a:p>
            <a:r>
              <a:rPr lang="tr-TR" sz="2400" dirty="0"/>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Realistic constraints and conditions</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Cost of the design</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Engineering Standards</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Details of the design</a:t>
            </a:r>
            <a:endParaRPr lang="en-US" sz="2400" dirty="0"/>
          </a:p>
        </p:txBody>
      </p:sp>
      <p:sp>
        <p:nvSpPr>
          <p:cNvPr id="4" name="Date Placeholder 3">
            <a:extLst>
              <a:ext uri="{FF2B5EF4-FFF2-40B4-BE49-F238E27FC236}">
                <a16:creationId xmlns:a16="http://schemas.microsoft.com/office/drawing/2014/main" id="{62C55AC8-1597-44B5-BD74-13F50C1E1634}"/>
              </a:ext>
            </a:extLst>
          </p:cNvPr>
          <p:cNvSpPr>
            <a:spLocks noGrp="1"/>
          </p:cNvSpPr>
          <p:nvPr>
            <p:ph type="dt" sz="half" idx="10"/>
          </p:nvPr>
        </p:nvSpPr>
        <p:spPr/>
        <p:txBody>
          <a:bodyPr/>
          <a:lstStyle/>
          <a:p>
            <a:r>
              <a:rPr lang="tr-TR" dirty="0"/>
              <a:t>July 2, 2021</a:t>
            </a:r>
            <a:endParaRPr lang="en-US" dirty="0"/>
          </a:p>
        </p:txBody>
      </p:sp>
      <p:sp>
        <p:nvSpPr>
          <p:cNvPr id="5" name="Footer Placeholder 4">
            <a:extLst>
              <a:ext uri="{FF2B5EF4-FFF2-40B4-BE49-F238E27FC236}">
                <a16:creationId xmlns:a16="http://schemas.microsoft.com/office/drawing/2014/main" id="{A70917D1-4036-4427-AC63-B93DD03E3528}"/>
              </a:ext>
            </a:extLst>
          </p:cNvPr>
          <p:cNvSpPr>
            <a:spLocks noGrp="1"/>
          </p:cNvSpPr>
          <p:nvPr>
            <p:ph type="ftr" sz="quarter" idx="11"/>
          </p:nvPr>
        </p:nvSpPr>
        <p:spPr/>
        <p:txBody>
          <a:bodyPr/>
          <a:lstStyle/>
          <a:p>
            <a:r>
              <a:rPr lang="en-US" dirty="0"/>
              <a:t>EE4198 Project Presentation</a:t>
            </a:r>
          </a:p>
        </p:txBody>
      </p:sp>
      <p:sp>
        <p:nvSpPr>
          <p:cNvPr id="6" name="Slide Number Placeholder 5">
            <a:extLst>
              <a:ext uri="{FF2B5EF4-FFF2-40B4-BE49-F238E27FC236}">
                <a16:creationId xmlns:a16="http://schemas.microsoft.com/office/drawing/2014/main" id="{47BCFCDF-9C53-47B2-A53C-0022771146B7}"/>
              </a:ext>
            </a:extLst>
          </p:cNvPr>
          <p:cNvSpPr>
            <a:spLocks noGrp="1"/>
          </p:cNvSpPr>
          <p:nvPr>
            <p:ph type="sldNum" sz="quarter" idx="12"/>
          </p:nvPr>
        </p:nvSpPr>
        <p:spPr/>
        <p:txBody>
          <a:bodyPr/>
          <a:lstStyle/>
          <a:p>
            <a:fld id="{4CE482DC-2269-4F26-9D2A-7E44B1A4CD85}" type="slidenum">
              <a:rPr lang="en-US" smtClean="0"/>
              <a:t>9</a:t>
            </a:fld>
            <a:endParaRPr lang="en-US" dirty="0"/>
          </a:p>
        </p:txBody>
      </p:sp>
      <p:pic>
        <p:nvPicPr>
          <p:cNvPr id="7" name="Picture 6" descr="Logo, company name&#10;&#10;Description automatically generated">
            <a:extLst>
              <a:ext uri="{FF2B5EF4-FFF2-40B4-BE49-F238E27FC236}">
                <a16:creationId xmlns:a16="http://schemas.microsoft.com/office/drawing/2014/main" id="{1206768B-6FB9-4A46-BB29-C9BB4099483B}"/>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4873197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534</TotalTime>
  <Words>2461</Words>
  <Application>Microsoft Office PowerPoint</Application>
  <PresentationFormat>Geniş ekran</PresentationFormat>
  <Paragraphs>246</Paragraphs>
  <Slides>27</Slides>
  <Notes>15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Calibri Light</vt:lpstr>
      <vt:lpstr>Comic Sans MS</vt:lpstr>
      <vt:lpstr>Retrospect</vt:lpstr>
      <vt:lpstr>Faculty of Engineering Electrical &amp; Electronics Engineering EE4198 Project Presentation   ORHAN AĞIRMAN MEHMET AKİF KARACA RAMAZAN KAZIKOĞLU July 2, 2021</vt:lpstr>
      <vt:lpstr>Outline</vt:lpstr>
      <vt:lpstr>Introduction</vt:lpstr>
      <vt:lpstr>PowerPoint Sunusu</vt:lpstr>
      <vt:lpstr>Research Objective</vt:lpstr>
      <vt:lpstr>Related Literature</vt:lpstr>
      <vt:lpstr>PowerPoint Sunusu</vt:lpstr>
      <vt:lpstr>Related Literature</vt:lpstr>
      <vt:lpstr>Design</vt:lpstr>
      <vt:lpstr>Design: Realistic constraints and conditions</vt:lpstr>
      <vt:lpstr>Design: Cost of the design</vt:lpstr>
      <vt:lpstr>Design: Engineering Standards</vt:lpstr>
      <vt:lpstr>Design: Details of the design</vt:lpstr>
      <vt:lpstr>Design: Details of the design</vt:lpstr>
      <vt:lpstr>Methods</vt:lpstr>
      <vt:lpstr>Methods</vt:lpstr>
      <vt:lpstr>Methods</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Conclusions and Future Research Directions</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EE4198 Design Project Presentation Name and Lastname Date, Time</dc:title>
  <dc:creator>Engin Masazade</dc:creator>
  <cp:lastModifiedBy>M Akif Karaca</cp:lastModifiedBy>
  <cp:revision>53</cp:revision>
  <dcterms:created xsi:type="dcterms:W3CDTF">2021-06-12T12:14:10Z</dcterms:created>
  <dcterms:modified xsi:type="dcterms:W3CDTF">2021-07-01T19:22:51Z</dcterms:modified>
</cp:coreProperties>
</file>