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6"/>
  </p:notesMasterIdLst>
  <p:handoutMasterIdLst>
    <p:handoutMasterId r:id="rId37"/>
  </p:handoutMasterIdLst>
  <p:sldIdLst>
    <p:sldId id="724" r:id="rId3"/>
    <p:sldId id="752" r:id="rId4"/>
    <p:sldId id="753" r:id="rId5"/>
    <p:sldId id="754" r:id="rId6"/>
    <p:sldId id="755" r:id="rId7"/>
    <p:sldId id="756" r:id="rId8"/>
    <p:sldId id="757" r:id="rId9"/>
    <p:sldId id="758" r:id="rId10"/>
    <p:sldId id="760" r:id="rId11"/>
    <p:sldId id="761" r:id="rId12"/>
    <p:sldId id="799" r:id="rId13"/>
    <p:sldId id="773" r:id="rId14"/>
    <p:sldId id="774" r:id="rId15"/>
    <p:sldId id="775" r:id="rId16"/>
    <p:sldId id="798" r:id="rId17"/>
    <p:sldId id="800" r:id="rId18"/>
    <p:sldId id="797" r:id="rId19"/>
    <p:sldId id="801" r:id="rId20"/>
    <p:sldId id="802" r:id="rId21"/>
    <p:sldId id="803" r:id="rId22"/>
    <p:sldId id="804" r:id="rId23"/>
    <p:sldId id="762" r:id="rId24"/>
    <p:sldId id="763" r:id="rId25"/>
    <p:sldId id="764" r:id="rId26"/>
    <p:sldId id="765" r:id="rId27"/>
    <p:sldId id="766" r:id="rId28"/>
    <p:sldId id="767" r:id="rId29"/>
    <p:sldId id="768" r:id="rId30"/>
    <p:sldId id="769" r:id="rId31"/>
    <p:sldId id="770" r:id="rId32"/>
    <p:sldId id="771" r:id="rId33"/>
    <p:sldId id="806" r:id="rId34"/>
    <p:sldId id="75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0" autoAdjust="0"/>
    <p:restoredTop sz="84908" autoAdjust="0"/>
  </p:normalViewPr>
  <p:slideViewPr>
    <p:cSldViewPr>
      <p:cViewPr varScale="1">
        <p:scale>
          <a:sx n="82" d="100"/>
          <a:sy n="82" d="100"/>
        </p:scale>
        <p:origin x="1464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290C-B1FC-4A1C-98E0-DC4E7DD1646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7D8E-17BE-4791-8295-255D7E6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5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3B9-93CC-42C3-B55A-CB40FB350A8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AF1A-0D4F-4F39-AD45-714687F2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91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36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892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6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42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0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893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96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7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964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312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768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795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42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854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Current model taking advantage;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word2vec train-split-train style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Existing work addressing this issue: 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Huang, Socher, Manning &amp; Ng, 2012;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200">
                <a:solidFill>
                  <a:schemeClr val="dk1"/>
                </a:solidFill>
              </a:rPr>
              <a:t>Trask, Gilmore, Russel, 2015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4254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060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99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92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75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8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62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62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仅用于教学目的，大量内容来自互联网，未指明引用处请见谅，请勿分发！</a:t>
            </a:r>
          </a:p>
        </p:txBody>
      </p:sp>
    </p:spTree>
    <p:extLst>
      <p:ext uri="{BB962C8B-B14F-4D97-AF65-F5344CB8AC3E}">
        <p14:creationId xmlns:p14="http://schemas.microsoft.com/office/powerpoint/2010/main" val="303264133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9393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397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97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792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146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94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80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057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37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88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48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327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3009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5262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6653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8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9671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567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4926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2897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9732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9102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5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kern="0">
                <a:solidFill>
                  <a:srgbClr val="595959"/>
                </a:solidFill>
                <a:cs typeface="Arial"/>
                <a:sym typeface="Arial"/>
              </a:rPr>
              <a:pPr algn="r"/>
              <a:t>‹#›</a:t>
            </a:fld>
            <a:endParaRPr lang="en" sz="1000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0672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evi-onl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âNatural Language Processingâçå¾çæç´¢ç»æ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99776"/>
            <a:ext cx="7848872" cy="34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" altLang="zh-CN" dirty="0"/>
              <a:t>Word Embedding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汤斯亮（</a:t>
            </a:r>
            <a:r>
              <a:rPr lang="en-US" altLang="zh-CN" dirty="0" err="1"/>
              <a:t>Siliang</a:t>
            </a:r>
            <a:r>
              <a:rPr lang="en-US" altLang="zh-CN" dirty="0"/>
              <a:t> Tang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 err="1"/>
              <a:t>siliang@zju.edu.cn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4058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075" y="1997875"/>
            <a:ext cx="3646849" cy="311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75" y="2062737"/>
            <a:ext cx="3776900" cy="31897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word2vec...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11700" y="1204475"/>
            <a:ext cx="8689500" cy="419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Two original papers published in association with word2vec by Mikolov et al. (2013)</a:t>
            </a:r>
          </a:p>
        </p:txBody>
      </p:sp>
    </p:spTree>
    <p:extLst>
      <p:ext uri="{BB962C8B-B14F-4D97-AF65-F5344CB8AC3E}">
        <p14:creationId xmlns:p14="http://schemas.microsoft.com/office/powerpoint/2010/main" val="171025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select </a:t>
            </a:r>
            <a:r>
              <a:rPr lang="en">
                <a:solidFill>
                  <a:srgbClr val="FF0000"/>
                </a:solidFill>
              </a:rPr>
              <a:t>input </a:t>
            </a:r>
            <a:r>
              <a:rPr lang="en"/>
              <a:t>and </a:t>
            </a:r>
            <a:r>
              <a:rPr lang="en">
                <a:solidFill>
                  <a:srgbClr val="0000FF"/>
                </a:solidFill>
              </a:rPr>
              <a:t>output </a:t>
            </a:r>
            <a:r>
              <a:rPr lang="en"/>
              <a:t>words?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42150" y="1610778"/>
            <a:ext cx="8520599" cy="4742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 1: continuous bag-of-word (CBOW)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033625" y="4712325"/>
            <a:ext cx="31694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   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eat an </a:t>
            </a:r>
            <a:r>
              <a:rPr lang="en" b="1" kern="0">
                <a:solidFill>
                  <a:srgbClr val="FF0000"/>
                </a:solidFill>
                <a:cs typeface="Arial"/>
                <a:sym typeface="Arial"/>
              </a:rPr>
              <a:t>apple 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every day</a:t>
            </a:r>
          </a:p>
        </p:txBody>
      </p:sp>
      <p:sp>
        <p:nvSpPr>
          <p:cNvPr id="443" name="Shape 443"/>
          <p:cNvSpPr/>
          <p:nvPr/>
        </p:nvSpPr>
        <p:spPr>
          <a:xfrm>
            <a:off x="3475350" y="4479850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4" name="Shape 444"/>
          <p:cNvSpPr/>
          <p:nvPr/>
        </p:nvSpPr>
        <p:spPr>
          <a:xfrm flipH="1">
            <a:off x="4198254" y="4488850"/>
            <a:ext cx="1158417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5" name="Shape 445"/>
          <p:cNvSpPr txBox="1"/>
          <p:nvPr/>
        </p:nvSpPr>
        <p:spPr>
          <a:xfrm>
            <a:off x="642150" y="3707025"/>
            <a:ext cx="3000000" cy="5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kern="0">
                <a:solidFill>
                  <a:srgbClr val="595959"/>
                </a:solidFill>
                <a:cs typeface="Arial"/>
                <a:sym typeface="Arial"/>
              </a:rPr>
              <a:t>Method 2: skip-gram (SG)</a:t>
            </a:r>
          </a:p>
        </p:txBody>
      </p:sp>
      <p:sp>
        <p:nvSpPr>
          <p:cNvPr id="446" name="Shape 446"/>
          <p:cNvSpPr/>
          <p:nvPr/>
        </p:nvSpPr>
        <p:spPr>
          <a:xfrm>
            <a:off x="3753375" y="4643050"/>
            <a:ext cx="444858" cy="198992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7" name="Shape 447"/>
          <p:cNvSpPr/>
          <p:nvPr/>
        </p:nvSpPr>
        <p:spPr>
          <a:xfrm flipH="1">
            <a:off x="4198240" y="4643050"/>
            <a:ext cx="593128" cy="198992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448" name="Shape 448"/>
          <p:cNvSpPr txBox="1"/>
          <p:nvPr/>
        </p:nvSpPr>
        <p:spPr>
          <a:xfrm>
            <a:off x="3033625" y="2630925"/>
            <a:ext cx="31694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FF0000"/>
                </a:solidFill>
                <a:cs typeface="Arial"/>
                <a:sym typeface="Arial"/>
              </a:rPr>
              <a:t> eat an</a:t>
            </a:r>
            <a:r>
              <a:rPr lang="en" kern="0">
                <a:solidFill>
                  <a:srgbClr val="0000FF"/>
                </a:solidFill>
                <a:cs typeface="Arial"/>
                <a:sym typeface="Arial"/>
              </a:rPr>
              <a:t> </a:t>
            </a:r>
            <a:r>
              <a:rPr lang="en" b="1" kern="0">
                <a:solidFill>
                  <a:srgbClr val="0000FF"/>
                </a:solidFill>
                <a:cs typeface="Arial"/>
                <a:sym typeface="Arial"/>
              </a:rPr>
              <a:t>apple </a:t>
            </a:r>
            <a:r>
              <a:rPr lang="en" kern="0">
                <a:solidFill>
                  <a:srgbClr val="FF0000"/>
                </a:solidFill>
                <a:cs typeface="Arial"/>
                <a:sym typeface="Arial"/>
              </a:rPr>
              <a:t>every day</a:t>
            </a:r>
          </a:p>
        </p:txBody>
      </p:sp>
      <p:sp>
        <p:nvSpPr>
          <p:cNvPr id="449" name="Shape 449"/>
          <p:cNvSpPr/>
          <p:nvPr/>
        </p:nvSpPr>
        <p:spPr>
          <a:xfrm>
            <a:off x="3475350" y="2398450"/>
            <a:ext cx="722870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sp>
      <p:sp>
        <p:nvSpPr>
          <p:cNvPr id="450" name="Shape 450"/>
          <p:cNvSpPr/>
          <p:nvPr/>
        </p:nvSpPr>
        <p:spPr>
          <a:xfrm flipH="1">
            <a:off x="4198254" y="2407450"/>
            <a:ext cx="1158417" cy="362200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sp>
      <p:sp>
        <p:nvSpPr>
          <p:cNvPr id="451" name="Shape 451"/>
          <p:cNvSpPr/>
          <p:nvPr/>
        </p:nvSpPr>
        <p:spPr>
          <a:xfrm>
            <a:off x="3753375" y="2561650"/>
            <a:ext cx="444858" cy="198992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sp>
      <p:sp>
        <p:nvSpPr>
          <p:cNvPr id="452" name="Shape 452"/>
          <p:cNvSpPr/>
          <p:nvPr/>
        </p:nvSpPr>
        <p:spPr>
          <a:xfrm flipH="1">
            <a:off x="4198240" y="2561650"/>
            <a:ext cx="593128" cy="198992"/>
          </a:xfrm>
          <a:custGeom>
            <a:avLst/>
            <a:gdLst/>
            <a:ahLst/>
            <a:cxnLst/>
            <a:rect l="0" t="0" r="0" b="0"/>
            <a:pathLst>
              <a:path w="18906" h="14488" extrusionOk="0">
                <a:moveTo>
                  <a:pt x="18906" y="14488"/>
                </a:moveTo>
                <a:cubicBezTo>
                  <a:pt x="18906" y="9344"/>
                  <a:pt x="17331" y="2428"/>
                  <a:pt x="12604" y="402"/>
                </a:cubicBezTo>
                <a:cubicBezTo>
                  <a:pt x="7301" y="-1871"/>
                  <a:pt x="0" y="6494"/>
                  <a:pt x="0" y="122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52512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400" y="1409125"/>
            <a:ext cx="6969201" cy="4201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54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25" y="2102775"/>
            <a:ext cx="3640050" cy="20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200" y="184850"/>
            <a:ext cx="2179725" cy="27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525" y="2966900"/>
            <a:ext cx="2621624" cy="29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7431050" y="1265375"/>
            <a:ext cx="748799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CBOW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384825" y="4143425"/>
            <a:ext cx="1081500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Skip-gram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053650" y="4143425"/>
            <a:ext cx="2476800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word2vec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2570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650" y="924950"/>
            <a:ext cx="5828700" cy="43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63200" y="5568275"/>
            <a:ext cx="3364199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Christopher Manning</a:t>
            </a:r>
          </a:p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Deep Learning Summer School (2015)</a:t>
            </a:r>
          </a:p>
        </p:txBody>
      </p:sp>
    </p:spTree>
    <p:extLst>
      <p:ext uri="{BB962C8B-B14F-4D97-AF65-F5344CB8AC3E}">
        <p14:creationId xmlns:p14="http://schemas.microsoft.com/office/powerpoint/2010/main" val="209029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word2vec decomposed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350" y="3522625"/>
            <a:ext cx="2509298" cy="14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2615550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888875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Output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524950" y="1254825"/>
            <a:ext cx="8526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 Corpus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4011900" y="1320525"/>
            <a:ext cx="1120200" cy="49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Builder</a:t>
            </a:r>
          </a:p>
        </p:txBody>
      </p:sp>
      <p:cxnSp>
        <p:nvCxnSpPr>
          <p:cNvPr id="409" name="Shape 409"/>
          <p:cNvCxnSpPr>
            <a:stCxn id="407" idx="3"/>
          </p:cNvCxnSpPr>
          <p:nvPr/>
        </p:nvCxnSpPr>
        <p:spPr>
          <a:xfrm>
            <a:off x="2377550" y="1566224"/>
            <a:ext cx="14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0" name="Shape 410"/>
          <p:cNvSpPr txBox="1"/>
          <p:nvPr/>
        </p:nvSpPr>
        <p:spPr>
          <a:xfrm>
            <a:off x="5087875" y="2219250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Dynamic Window Scaling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Subsampling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Pruning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4145700" y="2303325"/>
            <a:ext cx="852600" cy="6227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Context Builder</a:t>
            </a:r>
          </a:p>
        </p:txBody>
      </p:sp>
      <p:cxnSp>
        <p:nvCxnSpPr>
          <p:cNvPr id="412" name="Shape 412"/>
          <p:cNvCxnSpPr>
            <a:stCxn id="408" idx="2"/>
            <a:endCxn id="411" idx="0"/>
          </p:cNvCxnSpPr>
          <p:nvPr/>
        </p:nvCxnSpPr>
        <p:spPr>
          <a:xfrm>
            <a:off x="4572000" y="1811925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3" name="Shape 413"/>
          <p:cNvSpPr txBox="1"/>
          <p:nvPr/>
        </p:nvSpPr>
        <p:spPr>
          <a:xfrm>
            <a:off x="4566850" y="1867575"/>
            <a:ext cx="1120200" cy="38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</p:txBody>
      </p:sp>
      <p:cxnSp>
        <p:nvCxnSpPr>
          <p:cNvPr id="414" name="Shape 414"/>
          <p:cNvCxnSpPr>
            <a:stCxn id="407" idx="2"/>
          </p:cNvCxnSpPr>
          <p:nvPr/>
        </p:nvCxnSpPr>
        <p:spPr>
          <a:xfrm>
            <a:off x="1951250" y="1877624"/>
            <a:ext cx="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5" name="Shape 415"/>
          <p:cNvCxnSpPr>
            <a:endCxn id="411" idx="1"/>
          </p:cNvCxnSpPr>
          <p:nvPr/>
        </p:nvCxnSpPr>
        <p:spPr>
          <a:xfrm>
            <a:off x="1955400" y="2613524"/>
            <a:ext cx="2190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6" name="Shape 416"/>
          <p:cNvSpPr txBox="1"/>
          <p:nvPr/>
        </p:nvSpPr>
        <p:spPr>
          <a:xfrm>
            <a:off x="5087875" y="1340475"/>
            <a:ext cx="1566299" cy="45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 Lossy Counting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029625" y="2303312"/>
            <a:ext cx="17289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Sentence Windows</a:t>
            </a:r>
          </a:p>
        </p:txBody>
      </p:sp>
      <p:cxnSp>
        <p:nvCxnSpPr>
          <p:cNvPr id="418" name="Shape 418"/>
          <p:cNvCxnSpPr>
            <a:stCxn id="411" idx="2"/>
          </p:cNvCxnSpPr>
          <p:nvPr/>
        </p:nvCxnSpPr>
        <p:spPr>
          <a:xfrm>
            <a:off x="4572000" y="2926124"/>
            <a:ext cx="6300" cy="2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9" name="Shape 419"/>
          <p:cNvCxnSpPr/>
          <p:nvPr/>
        </p:nvCxnSpPr>
        <p:spPr>
          <a:xfrm>
            <a:off x="2915175" y="3178775"/>
            <a:ext cx="3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0" name="Shape 420"/>
          <p:cNvCxnSpPr/>
          <p:nvPr/>
        </p:nvCxnSpPr>
        <p:spPr>
          <a:xfrm>
            <a:off x="2919300" y="3188050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1" name="Shape 421"/>
          <p:cNvCxnSpPr/>
          <p:nvPr/>
        </p:nvCxnSpPr>
        <p:spPr>
          <a:xfrm>
            <a:off x="6250450" y="3182875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2" name="Shape 422"/>
          <p:cNvCxnSpPr/>
          <p:nvPr/>
        </p:nvCxnSpPr>
        <p:spPr>
          <a:xfrm>
            <a:off x="3206575" y="4281625"/>
            <a:ext cx="2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3" name="Shape 423"/>
          <p:cNvCxnSpPr/>
          <p:nvPr/>
        </p:nvCxnSpPr>
        <p:spPr>
          <a:xfrm rot="10800000">
            <a:off x="5755174" y="4290875"/>
            <a:ext cx="2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5328850" y="4722375"/>
            <a:ext cx="0" cy="398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 rot="10800000">
            <a:off x="3901700" y="5139375"/>
            <a:ext cx="1436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 rot="10800000">
            <a:off x="3901700" y="4703775"/>
            <a:ext cx="0" cy="435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7" name="Shape 427"/>
          <p:cNvSpPr txBox="1"/>
          <p:nvPr/>
        </p:nvSpPr>
        <p:spPr>
          <a:xfrm>
            <a:off x="4088175" y="5000675"/>
            <a:ext cx="1120200" cy="56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Parameter Learner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3973150" y="5525875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Backpropagation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Hierarchical Softmax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Negative Sampling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106200" y="3080575"/>
            <a:ext cx="8526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CBOW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228575" y="3075312"/>
            <a:ext cx="1001999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Skip-gram</a:t>
            </a:r>
          </a:p>
        </p:txBody>
      </p:sp>
      <p:sp>
        <p:nvSpPr>
          <p:cNvPr id="431" name="Shape 431"/>
          <p:cNvSpPr/>
          <p:nvPr/>
        </p:nvSpPr>
        <p:spPr>
          <a:xfrm>
            <a:off x="3758525" y="3734825"/>
            <a:ext cx="634200" cy="9875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32" name="Shape 432"/>
          <p:cNvCxnSpPr>
            <a:endCxn id="433" idx="1"/>
          </p:cNvCxnSpPr>
          <p:nvPr/>
        </p:nvCxnSpPr>
        <p:spPr>
          <a:xfrm>
            <a:off x="4392725" y="4621925"/>
            <a:ext cx="296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3" name="Shape 433"/>
          <p:cNvSpPr txBox="1"/>
          <p:nvPr/>
        </p:nvSpPr>
        <p:spPr>
          <a:xfrm>
            <a:off x="7358525" y="4404125"/>
            <a:ext cx="14652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Vectors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(Final Product)</a:t>
            </a:r>
          </a:p>
        </p:txBody>
      </p:sp>
    </p:spTree>
    <p:extLst>
      <p:ext uri="{BB962C8B-B14F-4D97-AF65-F5344CB8AC3E}">
        <p14:creationId xmlns:p14="http://schemas.microsoft.com/office/powerpoint/2010/main" val="33292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 idx="4294967295"/>
          </p:nvPr>
        </p:nvSpPr>
        <p:spPr>
          <a:xfrm>
            <a:off x="2692750" y="2663475"/>
            <a:ext cx="3771112" cy="1386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br>
              <a:rPr lang="en" dirty="0"/>
            </a:br>
            <a:r>
              <a:rPr lang="en" dirty="0"/>
              <a:t>demo </a:t>
            </a:r>
          </a:p>
          <a:p>
            <a:pPr lvl="0" algn="ctr"/>
            <a:r>
              <a:rPr lang="en" sz="1800" dirty="0"/>
              <a:t> (CBOW and SG)</a:t>
            </a:r>
            <a:br>
              <a:rPr lang="en" sz="1800" dirty="0"/>
            </a:br>
            <a:br>
              <a:rPr lang="en" sz="1800" dirty="0"/>
            </a:br>
            <a:r>
              <a:rPr lang="en-US" altLang="zh-CN" sz="1800" u="sng" dirty="0">
                <a:solidFill>
                  <a:schemeClr val="hlink"/>
                </a:solidFill>
                <a:hlinkClick r:id="rId3"/>
              </a:rPr>
              <a:t>https://ronxin.github.io/wevi/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87963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75" y="1509250"/>
            <a:ext cx="7784750" cy="45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Resemblance to a force-directed graph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653325" y="4429875"/>
            <a:ext cx="5011800" cy="9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equilibrium length ~ - strength of </a:t>
            </a:r>
            <a:r>
              <a:rPr lang="en" kern="0">
                <a:solidFill>
                  <a:srgbClr val="3D85C6"/>
                </a:solidFill>
                <a:cs typeface="Arial"/>
                <a:sym typeface="Arial"/>
              </a:rPr>
              <a:t>co-occurrence</a:t>
            </a:r>
          </a:p>
          <a:p>
            <a:endParaRPr kern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more on this later...</a:t>
            </a:r>
          </a:p>
        </p:txBody>
      </p:sp>
    </p:spTree>
    <p:extLst>
      <p:ext uri="{BB962C8B-B14F-4D97-AF65-F5344CB8AC3E}">
        <p14:creationId xmlns:p14="http://schemas.microsoft.com/office/powerpoint/2010/main" val="19254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word2vec decomposed</a:t>
            </a:r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350" y="3522625"/>
            <a:ext cx="2509298" cy="14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2615550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888875" y="3970200"/>
            <a:ext cx="889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Output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Words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524950" y="1254825"/>
            <a:ext cx="8526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Input Corpus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011900" y="1320525"/>
            <a:ext cx="1120200" cy="49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Builder</a:t>
            </a:r>
          </a:p>
        </p:txBody>
      </p:sp>
      <p:cxnSp>
        <p:nvCxnSpPr>
          <p:cNvPr id="468" name="Shape 468"/>
          <p:cNvCxnSpPr>
            <a:stCxn id="466" idx="3"/>
          </p:cNvCxnSpPr>
          <p:nvPr/>
        </p:nvCxnSpPr>
        <p:spPr>
          <a:xfrm>
            <a:off x="2377550" y="1566224"/>
            <a:ext cx="14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9" name="Shape 469"/>
          <p:cNvSpPr txBox="1"/>
          <p:nvPr/>
        </p:nvSpPr>
        <p:spPr>
          <a:xfrm>
            <a:off x="5087875" y="2219250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Dynamic Window Scaling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Subsampling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Pruning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4145700" y="2303325"/>
            <a:ext cx="852600" cy="6227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Context Builder</a:t>
            </a:r>
          </a:p>
        </p:txBody>
      </p:sp>
      <p:cxnSp>
        <p:nvCxnSpPr>
          <p:cNvPr id="471" name="Shape 471"/>
          <p:cNvCxnSpPr>
            <a:stCxn id="467" idx="2"/>
            <a:endCxn id="470" idx="0"/>
          </p:cNvCxnSpPr>
          <p:nvPr/>
        </p:nvCxnSpPr>
        <p:spPr>
          <a:xfrm>
            <a:off x="4572000" y="1811925"/>
            <a:ext cx="0" cy="4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2" name="Shape 472"/>
          <p:cNvSpPr txBox="1"/>
          <p:nvPr/>
        </p:nvSpPr>
        <p:spPr>
          <a:xfrm>
            <a:off x="4566850" y="1867575"/>
            <a:ext cx="1120200" cy="38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Vocabulary</a:t>
            </a:r>
          </a:p>
        </p:txBody>
      </p:sp>
      <p:cxnSp>
        <p:nvCxnSpPr>
          <p:cNvPr id="473" name="Shape 473"/>
          <p:cNvCxnSpPr>
            <a:stCxn id="466" idx="2"/>
          </p:cNvCxnSpPr>
          <p:nvPr/>
        </p:nvCxnSpPr>
        <p:spPr>
          <a:xfrm>
            <a:off x="1951250" y="1877624"/>
            <a:ext cx="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4" name="Shape 474"/>
          <p:cNvCxnSpPr>
            <a:endCxn id="470" idx="1"/>
          </p:cNvCxnSpPr>
          <p:nvPr/>
        </p:nvCxnSpPr>
        <p:spPr>
          <a:xfrm>
            <a:off x="1955400" y="2613524"/>
            <a:ext cx="2190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5" name="Shape 475"/>
          <p:cNvSpPr txBox="1"/>
          <p:nvPr/>
        </p:nvSpPr>
        <p:spPr>
          <a:xfrm>
            <a:off x="5087875" y="1340475"/>
            <a:ext cx="1566299" cy="45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 Lossy Counting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2029625" y="2303312"/>
            <a:ext cx="17289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Sentence Windows</a:t>
            </a:r>
          </a:p>
        </p:txBody>
      </p:sp>
      <p:cxnSp>
        <p:nvCxnSpPr>
          <p:cNvPr id="477" name="Shape 477"/>
          <p:cNvCxnSpPr>
            <a:stCxn id="470" idx="2"/>
          </p:cNvCxnSpPr>
          <p:nvPr/>
        </p:nvCxnSpPr>
        <p:spPr>
          <a:xfrm>
            <a:off x="4572000" y="2926124"/>
            <a:ext cx="6300" cy="2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8" name="Shape 478"/>
          <p:cNvCxnSpPr/>
          <p:nvPr/>
        </p:nvCxnSpPr>
        <p:spPr>
          <a:xfrm>
            <a:off x="2915175" y="3178775"/>
            <a:ext cx="3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9" name="Shape 479"/>
          <p:cNvCxnSpPr/>
          <p:nvPr/>
        </p:nvCxnSpPr>
        <p:spPr>
          <a:xfrm>
            <a:off x="2919300" y="3188050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0" name="Shape 480"/>
          <p:cNvCxnSpPr/>
          <p:nvPr/>
        </p:nvCxnSpPr>
        <p:spPr>
          <a:xfrm>
            <a:off x="6250450" y="3182875"/>
            <a:ext cx="0" cy="769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1" name="Shape 481"/>
          <p:cNvCxnSpPr/>
          <p:nvPr/>
        </p:nvCxnSpPr>
        <p:spPr>
          <a:xfrm>
            <a:off x="3206575" y="4281625"/>
            <a:ext cx="22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5755174" y="4290875"/>
            <a:ext cx="2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3" name="Shape 483"/>
          <p:cNvCxnSpPr/>
          <p:nvPr/>
        </p:nvCxnSpPr>
        <p:spPr>
          <a:xfrm>
            <a:off x="5328850" y="4722375"/>
            <a:ext cx="0" cy="398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4" name="Shape 484"/>
          <p:cNvCxnSpPr/>
          <p:nvPr/>
        </p:nvCxnSpPr>
        <p:spPr>
          <a:xfrm rot="10800000">
            <a:off x="3901700" y="5139375"/>
            <a:ext cx="1436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5" name="Shape 485"/>
          <p:cNvCxnSpPr/>
          <p:nvPr/>
        </p:nvCxnSpPr>
        <p:spPr>
          <a:xfrm rot="10800000">
            <a:off x="3901700" y="4703775"/>
            <a:ext cx="0" cy="435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6" name="Shape 486"/>
          <p:cNvSpPr txBox="1"/>
          <p:nvPr/>
        </p:nvSpPr>
        <p:spPr>
          <a:xfrm>
            <a:off x="4088175" y="5000675"/>
            <a:ext cx="1120200" cy="56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Parameter Learner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973150" y="5525875"/>
            <a:ext cx="2307600" cy="70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Backpropagation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Hierarchical Softmax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Negative Sampling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3106200" y="3080575"/>
            <a:ext cx="852600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CBOW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5228575" y="3075312"/>
            <a:ext cx="1001999" cy="33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Skip-gram</a:t>
            </a:r>
          </a:p>
        </p:txBody>
      </p:sp>
      <p:sp>
        <p:nvSpPr>
          <p:cNvPr id="490" name="Shape 490"/>
          <p:cNvSpPr/>
          <p:nvPr/>
        </p:nvSpPr>
        <p:spPr>
          <a:xfrm>
            <a:off x="3758525" y="3734825"/>
            <a:ext cx="634200" cy="9875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91" name="Shape 491"/>
          <p:cNvCxnSpPr>
            <a:endCxn id="492" idx="1"/>
          </p:cNvCxnSpPr>
          <p:nvPr/>
        </p:nvCxnSpPr>
        <p:spPr>
          <a:xfrm>
            <a:off x="4392725" y="4621925"/>
            <a:ext cx="296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2" name="Shape 492"/>
          <p:cNvSpPr txBox="1"/>
          <p:nvPr/>
        </p:nvSpPr>
        <p:spPr>
          <a:xfrm>
            <a:off x="7358525" y="4404125"/>
            <a:ext cx="14652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Vectors</a:t>
            </a:r>
          </a:p>
          <a:p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(Final Product)</a:t>
            </a:r>
          </a:p>
        </p:txBody>
      </p:sp>
      <p:sp>
        <p:nvSpPr>
          <p:cNvPr id="494" name="Shape 494"/>
          <p:cNvSpPr/>
          <p:nvPr/>
        </p:nvSpPr>
        <p:spPr>
          <a:xfrm>
            <a:off x="3317350" y="4960075"/>
            <a:ext cx="2799299" cy="140669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98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Generic Softmax is Intractable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5" y="2155237"/>
            <a:ext cx="4079524" cy="25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253" y="2155250"/>
            <a:ext cx="3228184" cy="240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823" y="2672217"/>
            <a:ext cx="521435" cy="27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Shape 5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2442" y="3479573"/>
            <a:ext cx="538531" cy="22985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/>
          <p:nvPr/>
        </p:nvSpPr>
        <p:spPr>
          <a:xfrm>
            <a:off x="2706125" y="1946250"/>
            <a:ext cx="1297500" cy="2965499"/>
          </a:xfrm>
          <a:prstGeom prst="ellipse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108225" y="1877000"/>
            <a:ext cx="1414199" cy="2965499"/>
          </a:xfrm>
          <a:prstGeom prst="ellipse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3373400" y="5152775"/>
            <a:ext cx="5254800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need to update every single output vector!</a:t>
            </a:r>
          </a:p>
        </p:txBody>
      </p:sp>
    </p:spTree>
    <p:extLst>
      <p:ext uri="{BB962C8B-B14F-4D97-AF65-F5344CB8AC3E}">
        <p14:creationId xmlns:p14="http://schemas.microsoft.com/office/powerpoint/2010/main" val="17135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Ho</a:t>
            </a:r>
            <a:r>
              <a:rPr spc="-25" dirty="0"/>
              <a:t>w</a:t>
            </a:r>
            <a:r>
              <a:rPr dirty="0"/>
              <a:t> </a:t>
            </a:r>
            <a:r>
              <a:rPr spc="-30" dirty="0"/>
              <a:t>d</a:t>
            </a:r>
            <a:r>
              <a:rPr spc="-20" dirty="0"/>
              <a:t>o</a:t>
            </a:r>
            <a:r>
              <a:rPr spc="5" dirty="0"/>
              <a:t> </a:t>
            </a:r>
            <a:r>
              <a:rPr dirty="0"/>
              <a:t>we re</a:t>
            </a:r>
            <a:r>
              <a:rPr spc="-10" dirty="0"/>
              <a:t>p</a:t>
            </a:r>
            <a:r>
              <a:rPr dirty="0"/>
              <a:t>re</a:t>
            </a:r>
            <a:r>
              <a:rPr spc="-5" dirty="0"/>
              <a:t>s</a:t>
            </a:r>
            <a:r>
              <a:rPr dirty="0"/>
              <a:t>e</a:t>
            </a:r>
            <a:r>
              <a:rPr spc="-10" dirty="0"/>
              <a:t>n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15" dirty="0"/>
              <a:t>t</a:t>
            </a:r>
            <a:r>
              <a:rPr spc="-30" dirty="0"/>
              <a:t>h</a:t>
            </a:r>
            <a:r>
              <a:rPr dirty="0"/>
              <a:t>e </a:t>
            </a:r>
            <a:r>
              <a:rPr spc="-5" dirty="0"/>
              <a:t>m</a:t>
            </a:r>
            <a:r>
              <a:rPr dirty="0"/>
              <a:t>e</a:t>
            </a:r>
            <a:r>
              <a:rPr spc="-10" dirty="0"/>
              <a:t>a</a:t>
            </a:r>
            <a:r>
              <a:rPr spc="-30" dirty="0"/>
              <a:t>n</a:t>
            </a:r>
            <a:r>
              <a:rPr spc="-10" dirty="0"/>
              <a:t>i</a:t>
            </a:r>
            <a:r>
              <a:rPr spc="-30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5" dirty="0"/>
              <a:t>o</a:t>
            </a:r>
            <a:r>
              <a:rPr dirty="0"/>
              <a:t>f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20" dirty="0"/>
              <a:t>wor</a:t>
            </a:r>
            <a:r>
              <a:rPr spc="-30" dirty="0"/>
              <a:t>d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326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Definition: meaning (Webster dictionary)</a:t>
            </a:r>
          </a:p>
          <a:p>
            <a:pPr marL="469900" lvl="1" indent="-457200">
              <a:lnSpc>
                <a:spcPct val="100000"/>
              </a:lnSpc>
              <a:spcBef>
                <a:spcPts val="1770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the idea that is represented by a word, phrase, etc.</a:t>
            </a:r>
          </a:p>
          <a:p>
            <a:pPr marL="469900" marR="892175" lvl="1" indent="-457200">
              <a:lnSpc>
                <a:spcPct val="100000"/>
              </a:lnSpc>
              <a:spcBef>
                <a:spcPts val="1805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the idea that a person wants to express by using words, signs, etc.</a:t>
            </a:r>
          </a:p>
          <a:p>
            <a:pPr marL="469900" marR="892175" lvl="1" indent="-457200">
              <a:lnSpc>
                <a:spcPct val="100000"/>
              </a:lnSpc>
              <a:spcBef>
                <a:spcPts val="1805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the idea that is expressed in a work of writing, art, etc. Commonest linguistic way of thinking of meaning:</a:t>
            </a:r>
          </a:p>
          <a:p>
            <a:pPr marL="469900" lvl="1" indent="-457200">
              <a:lnSpc>
                <a:spcPct val="100000"/>
              </a:lnSpc>
              <a:spcBef>
                <a:spcPts val="1330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  <a:tab pos="1922145" algn="l"/>
                <a:tab pos="2755265" algn="l"/>
              </a:tabLst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signifier	⟺	signified (idea or thing) = denotation</a:t>
            </a:r>
          </a:p>
        </p:txBody>
      </p:sp>
    </p:spTree>
    <p:extLst>
      <p:ext uri="{BB962C8B-B14F-4D97-AF65-F5344CB8AC3E}">
        <p14:creationId xmlns:p14="http://schemas.microsoft.com/office/powerpoint/2010/main" val="115263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 Softmax</a:t>
            </a:r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300" y="1907575"/>
            <a:ext cx="6555401" cy="37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/>
          <p:nvPr/>
        </p:nvSpPr>
        <p:spPr>
          <a:xfrm rot="-2738929">
            <a:off x="5174286" y="3351898"/>
            <a:ext cx="430867" cy="368709"/>
          </a:xfrm>
          <a:prstGeom prst="rightArrow">
            <a:avLst>
              <a:gd name="adj1" fmla="val 50000"/>
              <a:gd name="adj2" fmla="val 93751"/>
            </a:avLst>
          </a:prstGeom>
          <a:solidFill>
            <a:srgbClr val="FF0000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 rot="1808186">
            <a:off x="5895013" y="3270260"/>
            <a:ext cx="484602" cy="317483"/>
          </a:xfrm>
          <a:prstGeom prst="rightArrow">
            <a:avLst>
              <a:gd name="adj1" fmla="val 50000"/>
              <a:gd name="adj2" fmla="val 102198"/>
            </a:avLst>
          </a:prstGeom>
          <a:solidFill>
            <a:srgbClr val="3D85C6"/>
          </a:solidFill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 rot="1268234">
            <a:off x="6643734" y="3507968"/>
            <a:ext cx="495004" cy="323533"/>
          </a:xfrm>
          <a:prstGeom prst="rightArrow">
            <a:avLst>
              <a:gd name="adj1" fmla="val 50000"/>
              <a:gd name="adj2" fmla="val 113512"/>
            </a:avLst>
          </a:prstGeom>
          <a:solidFill>
            <a:srgbClr val="3D85C6"/>
          </a:solidFill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16" name="Shape 5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3" y="4402892"/>
            <a:ext cx="521435" cy="27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5367" y="3554798"/>
            <a:ext cx="538531" cy="229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5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Negative Sampling</a:t>
            </a: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50" y="1682599"/>
            <a:ext cx="6640424" cy="41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3" y="4402892"/>
            <a:ext cx="521435" cy="27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5867" y="3415798"/>
            <a:ext cx="538531" cy="229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6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Vectors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390575" y="19691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apple           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905625" y="2308650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orange            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1340550" y="3586175"/>
            <a:ext cx="64628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>
            <a:stCxn id="158" idx="2"/>
          </p:cNvCxnSpPr>
          <p:nvPr/>
        </p:nvCxnSpPr>
        <p:spPr>
          <a:xfrm>
            <a:off x="4571999" y="1356866"/>
            <a:ext cx="0" cy="4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2242075" y="2554725"/>
            <a:ext cx="1084499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banana           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298475" y="2474000"/>
            <a:ext cx="11931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rice           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719900" y="4269400"/>
            <a:ext cx="6735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bus          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888525" y="2652300"/>
            <a:ext cx="11931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milk           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043625" y="1794475"/>
            <a:ext cx="11931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juice           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355950" y="4482550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car           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487825" y="4671775"/>
            <a:ext cx="6735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train          </a:t>
            </a:r>
          </a:p>
        </p:txBody>
      </p:sp>
    </p:spTree>
    <p:extLst>
      <p:ext uri="{BB962C8B-B14F-4D97-AF65-F5344CB8AC3E}">
        <p14:creationId xmlns:p14="http://schemas.microsoft.com/office/powerpoint/2010/main" val="29555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Analogy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1340550" y="3586175"/>
            <a:ext cx="64628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4572000" y="1356866"/>
            <a:ext cx="0" cy="4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8" name="Shape 178"/>
          <p:cNvSpPr txBox="1"/>
          <p:nvPr/>
        </p:nvSpPr>
        <p:spPr>
          <a:xfrm>
            <a:off x="2390575" y="19691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king          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444175" y="26162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queen            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902575" y="393757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man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813725" y="452317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woman            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3082550" y="2253625"/>
            <a:ext cx="2421899" cy="4664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3" name="Shape 183"/>
          <p:cNvCxnSpPr/>
          <p:nvPr/>
        </p:nvCxnSpPr>
        <p:spPr>
          <a:xfrm>
            <a:off x="3559725" y="4237650"/>
            <a:ext cx="2320500" cy="47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3381175" y="31121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uncle          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434775" y="3759225"/>
            <a:ext cx="936000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aunt           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4073150" y="3396625"/>
            <a:ext cx="2421899" cy="4664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6144000" y="5768825"/>
            <a:ext cx="3000000" cy="466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Mikolov &amp; Chen et al. 2013</a:t>
            </a:r>
          </a:p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Mikolov &amp; Sutskever et al. 2013</a:t>
            </a:r>
          </a:p>
        </p:txBody>
      </p:sp>
    </p:spTree>
    <p:extLst>
      <p:ext uri="{BB962C8B-B14F-4D97-AF65-F5344CB8AC3E}">
        <p14:creationId xmlns:p14="http://schemas.microsoft.com/office/powerpoint/2010/main" val="39412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word2vec as a (powerful) black box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098" y="2395850"/>
            <a:ext cx="2245799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50" y="2450262"/>
            <a:ext cx="1957474" cy="19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888079" y="4324325"/>
            <a:ext cx="1270799" cy="58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Wikipedia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137" y="2509550"/>
            <a:ext cx="3041861" cy="19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012875" y="3327050"/>
            <a:ext cx="1270799" cy="6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F3F3F3"/>
                </a:solidFill>
                <a:cs typeface="Arial"/>
                <a:sym typeface="Arial"/>
              </a:rPr>
              <a:t>word2vec</a:t>
            </a:r>
          </a:p>
        </p:txBody>
      </p:sp>
      <p:sp>
        <p:nvSpPr>
          <p:cNvPr id="206" name="Shape 206"/>
          <p:cNvSpPr/>
          <p:nvPr/>
        </p:nvSpPr>
        <p:spPr>
          <a:xfrm>
            <a:off x="2752475" y="3229800"/>
            <a:ext cx="593099" cy="398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861225" y="3289075"/>
            <a:ext cx="593099" cy="398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47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13438" indent="-385763">
              <a:buAutoNum type="arabicPeriod"/>
            </a:pPr>
            <a:r>
              <a:rPr lang="en-IN" sz="2400" dirty="0"/>
              <a:t>Word Similarity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</a:rPr>
              <a:t>Classic Methods :  Edit Distance, WordNet, Porter’s Stemmer, Lemmatization using dictionaries</a:t>
            </a:r>
            <a:endParaRPr lang="en-IN" sz="2400" dirty="0"/>
          </a:p>
          <a:p>
            <a:r>
              <a:rPr lang="en-IN" sz="1800" dirty="0"/>
              <a:t>Easily identifies similar words and synonyms since they occur in similar contexts</a:t>
            </a:r>
          </a:p>
          <a:p>
            <a:r>
              <a:rPr lang="en-IN" sz="1800" dirty="0"/>
              <a:t>Stemming (thought -&gt; think) </a:t>
            </a:r>
          </a:p>
          <a:p>
            <a:r>
              <a:rPr lang="en-IN" sz="1800" dirty="0"/>
              <a:t>Inflections, Tense forms</a:t>
            </a:r>
          </a:p>
          <a:p>
            <a:r>
              <a:rPr lang="en-IN" sz="1800" i="1" dirty="0" err="1"/>
              <a:t>eg</a:t>
            </a:r>
            <a:r>
              <a:rPr lang="en-IN" sz="1800" i="1" dirty="0"/>
              <a:t>. Think, thought, ponder, pondering,</a:t>
            </a:r>
          </a:p>
          <a:p>
            <a:r>
              <a:rPr lang="en-IN" sz="1800" i="1" dirty="0" err="1"/>
              <a:t>eg</a:t>
            </a:r>
            <a:r>
              <a:rPr lang="en-IN" sz="1800" i="1" dirty="0"/>
              <a:t>. Plane, Aircraft, Flight</a:t>
            </a:r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25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2. Machine Translation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</a:rPr>
              <a:t>Classic Methods :  Rule-based machine translation, morphological transformation</a:t>
            </a:r>
            <a:endParaRPr lang="en-IN" sz="2400" dirty="0">
              <a:solidFill>
                <a:srgbClr val="FF0000"/>
              </a:solidFill>
            </a:endParaRPr>
          </a:p>
          <a:p>
            <a:pPr marL="27675">
              <a:buNone/>
            </a:pPr>
            <a:endParaRPr lang="en-IN" sz="24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  <p:pic>
        <p:nvPicPr>
          <p:cNvPr id="2052" name="Picture 4" descr="http://colah.github.io/posts/2014-07-NLP-RNNs-Representations/img/Socher-BillingualTS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7" y="2961174"/>
            <a:ext cx="3845117" cy="289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454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3.  Part-of-Speech and Named Entity Recognition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  <a:effectLst/>
              </a:rPr>
              <a:t>Classic Methods :  Sequential Models (MEMM , Conditional Random Fields),  Logistic Regression</a:t>
            </a:r>
            <a:endParaRPr lang="en-IN" sz="2400" dirty="0">
              <a:solidFill>
                <a:srgbClr val="FF0000"/>
              </a:solidFill>
            </a:endParaRPr>
          </a:p>
          <a:p>
            <a:pPr marL="27675">
              <a:buNone/>
            </a:pPr>
            <a:endParaRPr lang="en-IN" sz="24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4" y="3280692"/>
            <a:ext cx="6194084" cy="25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2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4. Relation Extraction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  <a:effectLst/>
              </a:rPr>
              <a:t>Classic Methods : </a:t>
            </a:r>
            <a:r>
              <a:rPr lang="en-IN" dirty="0" err="1">
                <a:solidFill>
                  <a:srgbClr val="FF0000"/>
                </a:solidFill>
                <a:effectLst/>
              </a:rPr>
              <a:t>OpenIE</a:t>
            </a:r>
            <a:r>
              <a:rPr lang="en-IN" dirty="0">
                <a:solidFill>
                  <a:srgbClr val="FF0000"/>
                </a:solidFill>
                <a:effectLst/>
              </a:rPr>
              <a:t>, Linear programing models, Bootstrapping</a:t>
            </a:r>
            <a:endParaRPr lang="en-IN" sz="24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0" y="3077044"/>
            <a:ext cx="6449599" cy="266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5. Sentiment Analysis</a:t>
            </a:r>
          </a:p>
          <a:p>
            <a:pPr marL="27675">
              <a:buNone/>
            </a:pPr>
            <a:r>
              <a:rPr lang="en-IN" dirty="0">
                <a:solidFill>
                  <a:srgbClr val="FF0000"/>
                </a:solidFill>
              </a:rPr>
              <a:t>Classic Methods : Naive Bayes, Random Forests/SVM</a:t>
            </a:r>
          </a:p>
          <a:p>
            <a:r>
              <a:rPr lang="en-IN" dirty="0"/>
              <a:t>Classifying sentences as positive and negative</a:t>
            </a:r>
          </a:p>
          <a:p>
            <a:r>
              <a:rPr lang="en-IN" dirty="0"/>
              <a:t>Building sentiment lexicons using seed sentiment sets</a:t>
            </a:r>
          </a:p>
          <a:p>
            <a:r>
              <a:rPr lang="en-IN" dirty="0"/>
              <a:t>No need for classifiers, we can just use cosine distances to compare unseen reviews to known reviews.</a:t>
            </a:r>
          </a:p>
          <a:p>
            <a:endParaRPr lang="en-IN" u="sng" dirty="0"/>
          </a:p>
          <a:p>
            <a:endParaRPr lang="en-IN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17" y="4149018"/>
            <a:ext cx="4786412" cy="25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25" dirty="0"/>
              <a:t>d</a:t>
            </a:r>
            <a:r>
              <a:rPr spc="-20" dirty="0"/>
              <a:t>o</a:t>
            </a:r>
            <a:r>
              <a:rPr spc="5" dirty="0"/>
              <a:t> </a:t>
            </a:r>
            <a:r>
              <a:rPr dirty="0"/>
              <a:t>we </a:t>
            </a:r>
            <a:r>
              <a:rPr spc="-25" dirty="0"/>
              <a:t>ha</a:t>
            </a:r>
            <a:r>
              <a:rPr spc="-5" dirty="0"/>
              <a:t>v</a:t>
            </a:r>
            <a:r>
              <a:rPr dirty="0"/>
              <a:t>e </a:t>
            </a:r>
            <a:r>
              <a:rPr spc="-25" dirty="0"/>
              <a:t>usab</a:t>
            </a:r>
            <a:r>
              <a:rPr spc="-10" dirty="0"/>
              <a:t>l</a:t>
            </a:r>
            <a:r>
              <a:rPr dirty="0"/>
              <a:t>e </a:t>
            </a:r>
            <a:r>
              <a:rPr spc="-5" dirty="0"/>
              <a:t>m</a:t>
            </a:r>
            <a:r>
              <a:rPr dirty="0"/>
              <a:t>e</a:t>
            </a:r>
            <a:r>
              <a:rPr spc="-25" dirty="0"/>
              <a:t>an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20" dirty="0"/>
              <a:t>a</a:t>
            </a:r>
            <a:r>
              <a:rPr spc="-5" dirty="0"/>
              <a:t> c</a:t>
            </a:r>
            <a:r>
              <a:rPr dirty="0"/>
              <a:t>o</a:t>
            </a:r>
            <a:r>
              <a:rPr spc="-5" dirty="0"/>
              <a:t>m</a:t>
            </a:r>
            <a:r>
              <a:rPr spc="-25" dirty="0"/>
              <a:t>pu</a:t>
            </a:r>
            <a:r>
              <a:rPr spc="-15" dirty="0"/>
              <a:t>t</a:t>
            </a:r>
            <a:r>
              <a:rPr dirty="0"/>
              <a:t>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1" y="1046236"/>
            <a:ext cx="4062336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29"/>
              </a:lnSpc>
              <a:tabLst>
                <a:tab pos="5005070" algn="l"/>
              </a:tabLst>
            </a:pP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axo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li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 h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s-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ps</a:t>
            </a:r>
          </a:p>
        </p:txBody>
      </p:sp>
      <p:sp>
        <p:nvSpPr>
          <p:cNvPr id="4" name="object 4"/>
          <p:cNvSpPr/>
          <p:nvPr/>
        </p:nvSpPr>
        <p:spPr>
          <a:xfrm>
            <a:off x="258233" y="2950633"/>
            <a:ext cx="4639732" cy="337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233" y="1843942"/>
            <a:ext cx="4660900" cy="1168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9133" y="2959100"/>
            <a:ext cx="4119032" cy="337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2691" y="2540602"/>
            <a:ext cx="3961129" cy="369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/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(h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i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800" i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):</a:t>
            </a:r>
            <a:endParaRPr sz="28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spcBef>
                <a:spcPts val="1175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full,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5080">
              <a:lnSpc>
                <a:spcPts val="1900"/>
              </a:lnSpc>
              <a:spcBef>
                <a:spcPts val="90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abl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4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abl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sp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abl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ial,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1864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j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up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789940">
              <a:lnSpc>
                <a:spcPts val="1930"/>
              </a:lnSpc>
              <a:spcBef>
                <a:spcPts val="45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ep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4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 p</a:t>
            </a:r>
            <a:r>
              <a:rPr sz="1600" kern="0" spc="-3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sk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illfu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1979295">
              <a:lnSpc>
                <a:spcPts val="1900"/>
              </a:lnSpc>
              <a:spcBef>
                <a:spcPts val="25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4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ip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1864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…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1910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ll,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1149985">
              <a:lnSpc>
                <a:spcPct val="100699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3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hl</a:t>
            </a:r>
            <a:r>
              <a:rPr sz="1600" kern="0" spc="-1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undl</a:t>
            </a:r>
            <a:r>
              <a:rPr sz="1600" kern="0" spc="-1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 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1900"/>
              </a:lnSpc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mm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4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d,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791" y="3074379"/>
            <a:ext cx="2461895" cy="315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9875">
              <a:lnSpc>
                <a:spcPct val="99900"/>
              </a:lnSpc>
            </a:pP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[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3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nid.n.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ni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1600" kern="0" spc="-4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ani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1600" kern="0" spc="-4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anis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_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hin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'w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02'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 marR="5080">
              <a:lnSpc>
                <a:spcPct val="99800"/>
              </a:lnSpc>
              <a:spcBef>
                <a:spcPts val="15"/>
              </a:spcBef>
            </a:pP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j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1600" kern="0" spc="-3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</a:t>
            </a:r>
            <a:r>
              <a:rPr sz="16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_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14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sz="16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16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t('e</a:t>
            </a:r>
            <a:r>
              <a:rPr sz="16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spc="-114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.n.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01'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)]</a:t>
            </a:r>
            <a:endParaRPr sz="16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67026" y="1010014"/>
            <a:ext cx="200852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3329"/>
              </a:lnSpc>
              <a:tabLst>
                <a:tab pos="5005070" algn="l"/>
              </a:tabLst>
            </a:pP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	</a:t>
            </a:r>
            <a:r>
              <a:rPr lang="en-US" altLang="zh-CN" sz="1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lang="en-US" altLang="zh-CN" sz="1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lang="en-US" altLang="zh-CN" sz="1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lang="en-US" altLang="zh-CN" sz="1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lang="en-US" altLang="zh-CN" sz="1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ym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lang="en-US" altLang="zh-CN" sz="1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lang="en-US" altLang="zh-CN" sz="1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6004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Word Vectors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7675">
              <a:buNone/>
            </a:pPr>
            <a:r>
              <a:rPr lang="en-IN" sz="2400" dirty="0"/>
              <a:t>6. Co-reference Resolution</a:t>
            </a:r>
          </a:p>
          <a:p>
            <a:r>
              <a:rPr lang="en-IN" dirty="0"/>
              <a:t>Chaining entity mentions across multiple documents  - can we find and unify the multiple contexts in which mentions occurs?</a:t>
            </a:r>
          </a:p>
          <a:p>
            <a:pPr marL="27675">
              <a:buNone/>
            </a:pPr>
            <a:r>
              <a:rPr lang="en-IN" sz="2400" dirty="0"/>
              <a:t>7. Clustering</a:t>
            </a:r>
          </a:p>
          <a:p>
            <a:r>
              <a:rPr lang="en-IN" dirty="0"/>
              <a:t>Words in the same class naturally occur in similar contexts,  and this feature vector can directly be used with any conventional clustering algorithms (K-Means, agglomerative, </a:t>
            </a:r>
            <a:r>
              <a:rPr lang="en-IN" dirty="0" err="1"/>
              <a:t>etc</a:t>
            </a:r>
            <a:r>
              <a:rPr lang="en-IN" dirty="0"/>
              <a:t>). Human doesn’t have to waste time hand-picking useful word features to cluster on.</a:t>
            </a:r>
          </a:p>
          <a:p>
            <a:pPr marL="27675">
              <a:buNone/>
            </a:pPr>
            <a:r>
              <a:rPr lang="en-IN" sz="2400" dirty="0"/>
              <a:t>8. Semantic Analysis of Documents</a:t>
            </a:r>
          </a:p>
          <a:p>
            <a:r>
              <a:rPr lang="en-IN" dirty="0"/>
              <a:t>Build word distributions for various topics, etc.</a:t>
            </a:r>
          </a:p>
          <a:p>
            <a:endParaRPr lang="en-IN" dirty="0"/>
          </a:p>
          <a:p>
            <a:pPr marL="27675">
              <a:buNone/>
            </a:pPr>
            <a:endParaRPr lang="en-IN" dirty="0"/>
          </a:p>
          <a:p>
            <a:pPr marL="27675">
              <a:buNone/>
            </a:pPr>
            <a:endParaRPr lang="en-IN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IN" sz="1800" dirty="0"/>
          </a:p>
          <a:p>
            <a:pPr marL="27675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7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Other Applications benefited by word embeddings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770100"/>
            <a:ext cx="3708899" cy="432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Dependency parsing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Document classification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Paraphrase Detection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375" y="1874175"/>
            <a:ext cx="4120075" cy="22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531850" y="4096275"/>
            <a:ext cx="4420500" cy="15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Table 7: Comparison and combination of models on the Microsoft Sentence Completion Challenge</a:t>
            </a:r>
          </a:p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" sz="1400" kern="0">
                <a:solidFill>
                  <a:srgbClr val="666666"/>
                </a:solidFill>
                <a:cs typeface="Arial"/>
                <a:sym typeface="Arial"/>
              </a:rPr>
              <a:t>"Efficient estimation of word representations in vector space" Mikolov &amp; Chen et al. 2013</a:t>
            </a:r>
          </a:p>
        </p:txBody>
      </p:sp>
    </p:spTree>
    <p:extLst>
      <p:ext uri="{BB962C8B-B14F-4D97-AF65-F5344CB8AC3E}">
        <p14:creationId xmlns:p14="http://schemas.microsoft.com/office/powerpoint/2010/main" val="2068988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Word ambiguity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Debuggability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Sequence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54147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Any Questions?</a:t>
            </a:r>
            <a:endParaRPr lang="zh-CN" altLang="en-US" cap="none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597650"/>
            <a:ext cx="1981200" cy="195263"/>
          </a:xfrm>
        </p:spPr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7262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dirty="0"/>
              <a:t>r</a:t>
            </a:r>
            <a:r>
              <a:rPr spc="-20" dirty="0"/>
              <a:t>o</a:t>
            </a:r>
            <a:r>
              <a:rPr spc="-25" dirty="0"/>
              <a:t>b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m</a:t>
            </a:r>
            <a:r>
              <a:rPr spc="-15" dirty="0"/>
              <a:t>s</a:t>
            </a:r>
            <a:r>
              <a:rPr dirty="0"/>
              <a:t> w</a:t>
            </a:r>
            <a:r>
              <a:rPr spc="-15" dirty="0"/>
              <a:t>ith</a:t>
            </a:r>
            <a:r>
              <a:rPr spc="-5" dirty="0"/>
              <a:t> </a:t>
            </a:r>
            <a:r>
              <a:rPr spc="-15" dirty="0"/>
              <a:t>t</a:t>
            </a:r>
            <a:r>
              <a:rPr spc="-25" dirty="0"/>
              <a:t>h</a:t>
            </a:r>
            <a:r>
              <a:rPr spc="-15" dirty="0"/>
              <a:t>is</a:t>
            </a:r>
            <a:r>
              <a:rPr dirty="0"/>
              <a:t> 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5" dirty="0"/>
              <a:t>c</a:t>
            </a:r>
            <a:r>
              <a:rPr dirty="0"/>
              <a:t>re</a:t>
            </a:r>
            <a:r>
              <a:rPr spc="-15" dirty="0"/>
              <a:t>t</a:t>
            </a:r>
            <a:r>
              <a:rPr dirty="0"/>
              <a:t>e re</a:t>
            </a:r>
            <a:r>
              <a:rPr spc="-25" dirty="0"/>
              <a:t>p</a:t>
            </a:r>
            <a:r>
              <a:rPr dirty="0"/>
              <a:t>re</a:t>
            </a:r>
            <a:r>
              <a:rPr spc="-20" dirty="0"/>
              <a:t>s</a:t>
            </a:r>
            <a:r>
              <a:rPr dirty="0"/>
              <a:t>e</a:t>
            </a:r>
            <a:r>
              <a:rPr spc="-25" dirty="0"/>
              <a:t>n</a:t>
            </a:r>
            <a:r>
              <a:rPr spc="-15" dirty="0"/>
              <a:t>t</a:t>
            </a:r>
            <a:r>
              <a:rPr spc="-25" dirty="0"/>
              <a:t>a</a:t>
            </a:r>
            <a:r>
              <a:rPr spc="-1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79476"/>
            <a:ext cx="8192134" cy="447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345"/>
              </a:lnSpc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rce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nu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>
              <a:lnSpc>
                <a:spcPts val="3345"/>
              </a:lnSpc>
            </a:pPr>
            <a:r>
              <a:rPr sz="28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syn</a:t>
            </a:r>
            <a:r>
              <a:rPr sz="2800" b="1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ny</a:t>
            </a:r>
            <a:r>
              <a:rPr sz="28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927100" lvl="1" indent="-457200">
              <a:spcBef>
                <a:spcPts val="1540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sk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ill</a:t>
            </a:r>
            <a:r>
              <a:rPr sz="24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ul?</a:t>
            </a:r>
            <a:endParaRPr sz="24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 marR="5080" indent="-457200">
              <a:lnSpc>
                <a:spcPts val="3329"/>
              </a:lnSpc>
              <a:spcBef>
                <a:spcPts val="1920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ng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ds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(i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up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d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ck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if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cr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ck,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z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ge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,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j</a:t>
            </a:r>
            <a:r>
              <a:rPr sz="28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 indent="-457200">
              <a:spcBef>
                <a:spcPts val="1700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Subj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 indent="-457200">
              <a:spcBef>
                <a:spcPts val="1805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hu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pt</a:t>
            </a:r>
          </a:p>
          <a:p>
            <a:pPr marL="469900" indent="-457200">
              <a:spcBef>
                <a:spcPts val="1805"/>
              </a:spcBef>
              <a:buClr>
                <a:srgbClr val="CC0000"/>
              </a:buClr>
              <a:buFont typeface="Arial"/>
              <a:buChar char="•"/>
              <a:tabLst>
                <a:tab pos="469900" algn="l"/>
              </a:tabLst>
            </a:pP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put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cc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ila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1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dirty="0"/>
              <a:t>r</a:t>
            </a:r>
            <a:r>
              <a:rPr spc="-20" dirty="0"/>
              <a:t>o</a:t>
            </a:r>
            <a:r>
              <a:rPr spc="-25" dirty="0"/>
              <a:t>b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m</a:t>
            </a:r>
            <a:r>
              <a:rPr spc="-15" dirty="0"/>
              <a:t>s</a:t>
            </a:r>
            <a:r>
              <a:rPr dirty="0"/>
              <a:t> w</a:t>
            </a:r>
            <a:r>
              <a:rPr spc="-15" dirty="0"/>
              <a:t>ith</a:t>
            </a:r>
            <a:r>
              <a:rPr spc="-5" dirty="0"/>
              <a:t> </a:t>
            </a:r>
            <a:r>
              <a:rPr spc="-15" dirty="0"/>
              <a:t>t</a:t>
            </a:r>
            <a:r>
              <a:rPr spc="-25" dirty="0"/>
              <a:t>h</a:t>
            </a:r>
            <a:r>
              <a:rPr spc="-15" dirty="0"/>
              <a:t>is</a:t>
            </a:r>
            <a:r>
              <a:rPr dirty="0"/>
              <a:t> 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5" dirty="0"/>
              <a:t>c</a:t>
            </a:r>
            <a:r>
              <a:rPr dirty="0"/>
              <a:t>re</a:t>
            </a:r>
            <a:r>
              <a:rPr spc="-15" dirty="0"/>
              <a:t>t</a:t>
            </a:r>
            <a:r>
              <a:rPr dirty="0"/>
              <a:t>e re</a:t>
            </a:r>
            <a:r>
              <a:rPr spc="-25" dirty="0"/>
              <a:t>p</a:t>
            </a:r>
            <a:r>
              <a:rPr dirty="0"/>
              <a:t>re</a:t>
            </a:r>
            <a:r>
              <a:rPr spc="-20" dirty="0"/>
              <a:t>s</a:t>
            </a:r>
            <a:r>
              <a:rPr dirty="0"/>
              <a:t>e</a:t>
            </a:r>
            <a:r>
              <a:rPr spc="-25" dirty="0"/>
              <a:t>n</a:t>
            </a:r>
            <a:r>
              <a:rPr spc="-15" dirty="0"/>
              <a:t>t</a:t>
            </a:r>
            <a:r>
              <a:rPr spc="-25" dirty="0"/>
              <a:t>a</a:t>
            </a:r>
            <a:r>
              <a:rPr spc="-1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7330"/>
            <a:ext cx="8338184" cy="4077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3705">
              <a:lnSpc>
                <a:spcPct val="100699"/>
              </a:lnSpc>
              <a:tabLst>
                <a:tab pos="4360545" algn="l"/>
                <a:tab pos="6527165" algn="l"/>
              </a:tabLst>
            </a:pP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aj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ru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-ba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b="1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rk re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ards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ols</a:t>
            </a:r>
            <a:endParaRPr sz="2400" kern="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>
              <a:spcBef>
                <a:spcPts val="46"/>
              </a:spcBef>
            </a:pPr>
            <a:endParaRPr sz="3200" kern="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L="12700"/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lo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z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</a:p>
          <a:p>
            <a:pPr marL="41275" algn="ctr">
              <a:spcBef>
                <a:spcPts val="1750"/>
              </a:spcBef>
              <a:tabLst>
                <a:tab pos="669925" algn="l"/>
                <a:tab pos="1090930" algn="l"/>
                <a:tab pos="1511935" algn="l"/>
                <a:tab pos="1932939" algn="l"/>
                <a:tab pos="2353310" algn="l"/>
                <a:tab pos="2774315" algn="l"/>
                <a:tab pos="3195320" algn="l"/>
                <a:tab pos="3616325" algn="l"/>
                <a:tab pos="4037329" algn="l"/>
                <a:tab pos="4457700" algn="l"/>
                <a:tab pos="4848860" algn="l"/>
                <a:tab pos="5269230" algn="l"/>
                <a:tab pos="5690235" algn="l"/>
                <a:tab pos="6111240" algn="l"/>
              </a:tabLst>
            </a:pPr>
            <a:r>
              <a:rPr sz="2800" kern="0" spc="63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[0	</a:t>
            </a:r>
            <a:r>
              <a:rPr sz="2800" kern="0" spc="49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	0	0	0	0	0	0	0	0	</a:t>
            </a:r>
            <a:r>
              <a:rPr sz="2800" kern="0" spc="26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1	</a:t>
            </a:r>
            <a:r>
              <a:rPr sz="2800" kern="0" spc="49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	0	0	</a:t>
            </a:r>
            <a:r>
              <a:rPr sz="2800" kern="0" spc="49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800" kern="0" spc="7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]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spcBef>
                <a:spcPts val="1870"/>
              </a:spcBef>
            </a:pP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ali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20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(s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eec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– 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50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– 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500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 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 – </a:t>
            </a:r>
            <a:r>
              <a:rPr sz="20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13M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0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0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0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1T</a:t>
            </a:r>
            <a:r>
              <a:rPr sz="20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12700" marR="3448685">
              <a:lnSpc>
                <a:spcPts val="4670"/>
              </a:lnSpc>
              <a:spcBef>
                <a:spcPts val="430"/>
              </a:spcBef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his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“</a:t>
            </a:r>
            <a:r>
              <a:rPr sz="24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-h</a:t>
            </a:r>
            <a:r>
              <a:rPr sz="24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”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locali</a:t>
            </a:r>
            <a:r>
              <a:rPr sz="2400" b="1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st</a:t>
            </a:r>
            <a:r>
              <a:rPr sz="2400" b="1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5863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</a:t>
            </a:r>
            <a:r>
              <a:rPr dirty="0"/>
              <a:t>r</a:t>
            </a:r>
            <a:r>
              <a:rPr spc="-2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spc="-20" dirty="0"/>
              <a:t>sy</a:t>
            </a:r>
            <a:r>
              <a:rPr spc="-5" dirty="0"/>
              <a:t>m</a:t>
            </a:r>
            <a:r>
              <a:rPr spc="-25" dirty="0"/>
              <a:t>b</a:t>
            </a:r>
            <a:r>
              <a:rPr spc="-15" dirty="0"/>
              <a:t>oli</a:t>
            </a:r>
            <a:r>
              <a:rPr dirty="0"/>
              <a:t>c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15" dirty="0"/>
              <a:t>t</a:t>
            </a:r>
            <a:r>
              <a:rPr dirty="0"/>
              <a:t>r</a:t>
            </a:r>
            <a:r>
              <a:rPr spc="-10" dirty="0"/>
              <a:t>i</a:t>
            </a:r>
            <a:r>
              <a:rPr spc="-25" dirty="0"/>
              <a:t>bu</a:t>
            </a:r>
            <a:r>
              <a:rPr spc="-15" dirty="0"/>
              <a:t>t</a:t>
            </a:r>
            <a:r>
              <a:rPr dirty="0"/>
              <a:t>e</a:t>
            </a:r>
            <a:r>
              <a:rPr spc="-20" dirty="0"/>
              <a:t>d</a:t>
            </a:r>
            <a:r>
              <a:rPr spc="-5" dirty="0"/>
              <a:t> </a:t>
            </a:r>
            <a:r>
              <a:rPr dirty="0"/>
              <a:t>re</a:t>
            </a:r>
            <a:r>
              <a:rPr spc="-25" dirty="0"/>
              <a:t>p</a:t>
            </a:r>
            <a:r>
              <a:rPr dirty="0"/>
              <a:t>re</a:t>
            </a:r>
            <a:r>
              <a:rPr spc="-20" dirty="0"/>
              <a:t>s</a:t>
            </a:r>
            <a:r>
              <a:rPr dirty="0"/>
              <a:t>e</a:t>
            </a:r>
            <a:r>
              <a:rPr spc="-25" dirty="0"/>
              <a:t>n</a:t>
            </a:r>
            <a:r>
              <a:rPr spc="-15" dirty="0"/>
              <a:t>t</a:t>
            </a:r>
            <a:r>
              <a:rPr spc="-25" dirty="0"/>
              <a:t>a</a:t>
            </a:r>
            <a:r>
              <a:rPr spc="-15" dirty="0"/>
              <a:t>tio</a:t>
            </a:r>
            <a:r>
              <a:rPr spc="-25" dirty="0"/>
              <a:t>n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71130"/>
            <a:ext cx="8179434" cy="538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e.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698500" marR="61594" indent="-228600">
              <a:lnSpc>
                <a:spcPts val="2870"/>
              </a:lnSpc>
              <a:spcBef>
                <a:spcPts val="69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[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ba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ery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si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z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],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lik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“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ap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ba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ery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apa</a:t>
            </a:r>
            <a:r>
              <a:rPr sz="2400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”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698500" marR="173355" indent="-228600">
              <a:lnSpc>
                <a:spcPct val="100699"/>
              </a:lnSpc>
              <a:spcBef>
                <a:spcPts val="47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[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tt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],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li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 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“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tt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h</a:t>
            </a:r>
            <a:r>
              <a:rPr sz="2400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ot</a:t>
            </a:r>
            <a:r>
              <a:rPr sz="2400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”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spcBef>
                <a:spcPts val="550"/>
              </a:spcBef>
            </a:pP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>
              <a:lnSpc>
                <a:spcPts val="2875"/>
              </a:lnSpc>
              <a:spcBef>
                <a:spcPts val="585"/>
              </a:spcBef>
              <a:tabLst>
                <a:tab pos="1618615" algn="l"/>
                <a:tab pos="2156460" algn="l"/>
                <a:tab pos="2516505" algn="l"/>
                <a:tab pos="2877185" algn="l"/>
                <a:tab pos="3237230" algn="l"/>
                <a:tab pos="3597275" algn="l"/>
                <a:tab pos="3957320" algn="l"/>
                <a:tab pos="4318000" algn="l"/>
                <a:tab pos="4678045" algn="l"/>
                <a:tab pos="5038090" algn="l"/>
                <a:tab pos="5398135" algn="l"/>
                <a:tab pos="5733415" algn="l"/>
                <a:tab pos="6093460" algn="l"/>
                <a:tab pos="6453505" algn="l"/>
                <a:tab pos="6814184" algn="l"/>
              </a:tabLst>
            </a:pPr>
            <a:r>
              <a:rPr sz="2400" kern="0" spc="57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37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29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28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57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66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[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229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1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spc="62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]</a:t>
            </a:r>
            <a:r>
              <a:rPr sz="2400" kern="0" spc="660" baseline="26041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endParaRPr sz="2400" kern="0" baseline="26041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69900">
              <a:lnSpc>
                <a:spcPts val="2875"/>
              </a:lnSpc>
              <a:tabLst>
                <a:tab pos="1650364" algn="l"/>
                <a:tab pos="2188845" algn="l"/>
                <a:tab pos="2548890" algn="l"/>
                <a:tab pos="2909570" algn="l"/>
                <a:tab pos="3270250" algn="l"/>
                <a:tab pos="3630295" algn="l"/>
                <a:tab pos="3990975" algn="l"/>
                <a:tab pos="4351655" algn="l"/>
                <a:tab pos="4686300" algn="l"/>
                <a:tab pos="5046345" algn="l"/>
                <a:tab pos="5407025" algn="l"/>
                <a:tab pos="5767705" algn="l"/>
                <a:tab pos="6127750" algn="l"/>
                <a:tab pos="6488430" algn="l"/>
                <a:tab pos="6849109" algn="l"/>
                <a:tab pos="7381240" algn="l"/>
                <a:tab pos="7738109" algn="l"/>
              </a:tabLst>
            </a:pPr>
            <a:r>
              <a:rPr sz="2400" kern="0" spc="33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3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229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34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57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65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[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229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1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r>
              <a:rPr sz="2400" kern="0" spc="6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]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=</a:t>
            </a:r>
            <a:r>
              <a:rPr sz="24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	</a:t>
            </a:r>
            <a:r>
              <a:rPr sz="2400" kern="0" spc="4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0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0">
              <a:spcBef>
                <a:spcPts val="585"/>
              </a:spcBef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b="1"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rt</a:t>
            </a:r>
            <a:r>
              <a:rPr sz="2400" b="1" kern="0" spc="-2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hogon</a:t>
            </a:r>
            <a:r>
              <a:rPr sz="2400" b="1"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al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0">
              <a:spcBef>
                <a:spcPts val="585"/>
              </a:spcBef>
            </a:pP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-h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>
              <a:spcBef>
                <a:spcPts val="52"/>
              </a:spcBef>
            </a:pPr>
            <a:endParaRPr sz="3450" kern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L="127000"/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si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y;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0">
              <a:spcBef>
                <a:spcPts val="585"/>
              </a:spcBef>
            </a:pP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lo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 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45950"/>
            <a:ext cx="9988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kern="0" spc="-1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S</a:t>
            </a:r>
            <a:r>
              <a:rPr sz="1600" kern="0" spc="-15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e</a:t>
            </a:r>
            <a:r>
              <a:rPr sz="1600" kern="0" spc="5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c</a:t>
            </a:r>
            <a:r>
              <a:rPr sz="1600" kern="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.</a:t>
            </a:r>
            <a:r>
              <a:rPr sz="1600" kern="0" spc="1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 </a:t>
            </a:r>
            <a:r>
              <a:rPr sz="1600" kern="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9</a:t>
            </a:r>
            <a:r>
              <a:rPr sz="1600" kern="0" spc="5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.</a:t>
            </a:r>
            <a:r>
              <a:rPr sz="1600" kern="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2</a:t>
            </a:r>
            <a:r>
              <a:rPr sz="1600" kern="0" spc="5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.</a:t>
            </a:r>
            <a:r>
              <a:rPr sz="1600" kern="0" dirty="0">
                <a:solidFill>
                  <a:srgbClr val="FBFCFF"/>
                </a:solidFill>
                <a:latin typeface="Lucida Sans Unicode"/>
                <a:cs typeface="Lucida Sans Unicode"/>
                <a:sym typeface="Arial"/>
              </a:rPr>
              <a:t>2</a:t>
            </a:r>
            <a:endParaRPr sz="1600" kern="0">
              <a:solidFill>
                <a:srgbClr val="000000"/>
              </a:solidFill>
              <a:latin typeface="Lucida Sans Unicode"/>
              <a:cs typeface="Lucida Sans Unicode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60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0141" y="4574890"/>
            <a:ext cx="3324225" cy="810895"/>
          </a:xfrm>
          <a:custGeom>
            <a:avLst/>
            <a:gdLst/>
            <a:ahLst/>
            <a:cxnLst/>
            <a:rect l="l" t="t" r="r" b="b"/>
            <a:pathLst>
              <a:path w="3324225" h="810895">
                <a:moveTo>
                  <a:pt x="0" y="810598"/>
                </a:moveTo>
                <a:lnTo>
                  <a:pt x="3323861" y="810598"/>
                </a:lnTo>
                <a:lnTo>
                  <a:pt x="3323861" y="0"/>
                </a:lnTo>
                <a:lnTo>
                  <a:pt x="0" y="0"/>
                </a:lnTo>
                <a:lnTo>
                  <a:pt x="0" y="810598"/>
                </a:lnTo>
                <a:close/>
              </a:path>
            </a:pathLst>
          </a:custGeom>
          <a:solidFill>
            <a:srgbClr val="FFB766"/>
          </a:solid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6652" y="4574890"/>
            <a:ext cx="3324225" cy="810895"/>
          </a:xfrm>
          <a:custGeom>
            <a:avLst/>
            <a:gdLst/>
            <a:ahLst/>
            <a:cxnLst/>
            <a:rect l="l" t="t" r="r" b="b"/>
            <a:pathLst>
              <a:path w="3324225" h="810895">
                <a:moveTo>
                  <a:pt x="0" y="810598"/>
                </a:moveTo>
                <a:lnTo>
                  <a:pt x="3323861" y="810598"/>
                </a:lnTo>
                <a:lnTo>
                  <a:pt x="3323861" y="0"/>
                </a:lnTo>
                <a:lnTo>
                  <a:pt x="0" y="0"/>
                </a:lnTo>
                <a:lnTo>
                  <a:pt x="0" y="810598"/>
                </a:lnTo>
                <a:close/>
              </a:path>
            </a:pathLst>
          </a:custGeom>
          <a:solidFill>
            <a:srgbClr val="FFB766"/>
          </a:solid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0513" y="4574890"/>
            <a:ext cx="730250" cy="810895"/>
          </a:xfrm>
          <a:custGeom>
            <a:avLst/>
            <a:gdLst/>
            <a:ahLst/>
            <a:cxnLst/>
            <a:rect l="l" t="t" r="r" b="b"/>
            <a:pathLst>
              <a:path w="730250" h="810895">
                <a:moveTo>
                  <a:pt x="0" y="810598"/>
                </a:moveTo>
                <a:lnTo>
                  <a:pt x="729627" y="810598"/>
                </a:lnTo>
                <a:lnTo>
                  <a:pt x="729627" y="0"/>
                </a:lnTo>
                <a:lnTo>
                  <a:pt x="0" y="0"/>
                </a:lnTo>
                <a:lnTo>
                  <a:pt x="0" y="810598"/>
                </a:lnTo>
                <a:close/>
              </a:path>
            </a:pathLst>
          </a:custGeom>
          <a:solidFill>
            <a:srgbClr val="BDD7FF"/>
          </a:solidFill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</a:t>
            </a:r>
            <a:r>
              <a:rPr spc="-15" dirty="0"/>
              <a:t>ist</a:t>
            </a:r>
            <a:r>
              <a:rPr dirty="0"/>
              <a:t>r</a:t>
            </a:r>
            <a:r>
              <a:rPr spc="-10" dirty="0"/>
              <a:t>i</a:t>
            </a:r>
            <a:r>
              <a:rPr spc="-30" dirty="0"/>
              <a:t>bu</a:t>
            </a:r>
            <a:r>
              <a:rPr spc="-15" dirty="0"/>
              <a:t>tio</a:t>
            </a:r>
            <a:r>
              <a:rPr spc="-30" dirty="0"/>
              <a:t>na</a:t>
            </a:r>
            <a:r>
              <a:rPr spc="-10" dirty="0"/>
              <a:t>l</a:t>
            </a:r>
            <a:r>
              <a:rPr dirty="0"/>
              <a:t> </a:t>
            </a:r>
            <a:r>
              <a:rPr spc="-15" dirty="0"/>
              <a:t>si</a:t>
            </a:r>
            <a:r>
              <a:rPr spc="-5" dirty="0"/>
              <a:t>m</a:t>
            </a:r>
            <a:r>
              <a:rPr spc="-10" dirty="0"/>
              <a:t>il</a:t>
            </a:r>
            <a:r>
              <a:rPr spc="-30" dirty="0"/>
              <a:t>a</a:t>
            </a:r>
            <a:r>
              <a:rPr dirty="0"/>
              <a:t>r</a:t>
            </a:r>
            <a:r>
              <a:rPr spc="-15" dirty="0"/>
              <a:t>ity</a:t>
            </a:r>
            <a:r>
              <a:rPr dirty="0"/>
              <a:t> </a:t>
            </a:r>
            <a:r>
              <a:rPr spc="-30" dirty="0"/>
              <a:t>ba</a:t>
            </a:r>
            <a:r>
              <a:rPr spc="-15" dirty="0"/>
              <a:t>s</a:t>
            </a:r>
            <a:r>
              <a:rPr dirty="0"/>
              <a:t>e</a:t>
            </a:r>
            <a:r>
              <a:rPr spc="-20" dirty="0"/>
              <a:t>d</a:t>
            </a:r>
            <a:r>
              <a:rPr spc="-5" dirty="0"/>
              <a:t> </a:t>
            </a:r>
            <a:r>
              <a:rPr dirty="0"/>
              <a:t>re</a:t>
            </a:r>
            <a:r>
              <a:rPr spc="-30" dirty="0"/>
              <a:t>p</a:t>
            </a:r>
            <a:r>
              <a:rPr dirty="0"/>
              <a:t>re</a:t>
            </a:r>
            <a:r>
              <a:rPr spc="-15" dirty="0"/>
              <a:t>s</a:t>
            </a:r>
            <a:r>
              <a:rPr dirty="0"/>
              <a:t>e</a:t>
            </a:r>
            <a:r>
              <a:rPr spc="-30" dirty="0"/>
              <a:t>n</a:t>
            </a:r>
            <a:r>
              <a:rPr spc="-15" dirty="0"/>
              <a:t>t</a:t>
            </a:r>
            <a:r>
              <a:rPr spc="-30" dirty="0"/>
              <a:t>a</a:t>
            </a:r>
            <a:r>
              <a:rPr spc="-15" dirty="0"/>
              <a:t>tio</a:t>
            </a:r>
            <a:r>
              <a:rPr spc="-30" dirty="0"/>
              <a:t>n</a:t>
            </a:r>
            <a:r>
              <a:rPr spc="-1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353756"/>
            <a:ext cx="8489950" cy="4649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1550">
              <a:lnSpc>
                <a:spcPts val="3329"/>
              </a:lnSpc>
            </a:pP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wor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 m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ts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hb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</a:p>
          <a:p>
            <a:pPr marL="12700">
              <a:spcBef>
                <a:spcPts val="1700"/>
              </a:spcBef>
            </a:pP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“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Yo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sh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k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w a 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wor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b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t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mp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y</a:t>
            </a:r>
            <a:r>
              <a:rPr sz="2800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it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k</a:t>
            </a:r>
            <a:r>
              <a:rPr sz="2800" kern="0" spc="-2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1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”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R="5080" algn="r">
              <a:spcBef>
                <a:spcPts val="1870"/>
              </a:spcBef>
            </a:pP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(J.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ir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1957:</a:t>
            </a:r>
            <a:r>
              <a:rPr sz="16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16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11</a:t>
            </a:r>
            <a:r>
              <a:rPr sz="16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>
              <a:spcBef>
                <a:spcPts val="21"/>
              </a:spcBef>
            </a:pPr>
            <a:endParaRPr sz="1500" kern="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L="12700"/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su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cc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ss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 </a:t>
            </a:r>
            <a:r>
              <a:rPr sz="2800" kern="0" spc="-3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endParaRPr sz="2800" kern="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R="1376680" algn="ctr">
              <a:spcBef>
                <a:spcPts val="2050"/>
              </a:spcBef>
            </a:pP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go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v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m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ent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debt p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ob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l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m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s tu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ng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nto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ban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ki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ng</a:t>
            </a:r>
            <a:r>
              <a:rPr kern="0" spc="1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cris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es as has happened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in</a:t>
            </a:r>
            <a:endParaRPr kern="0" dirty="0">
              <a:solidFill>
                <a:srgbClr val="000000"/>
              </a:solidFill>
              <a:latin typeface="Arial Narrow"/>
              <a:cs typeface="Arial Narrow"/>
              <a:sym typeface="Arial"/>
            </a:endParaRPr>
          </a:p>
          <a:p>
            <a:pPr marL="13970" algn="ctr">
              <a:spcBef>
                <a:spcPts val="1505"/>
              </a:spcBef>
            </a:pP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s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a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yi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ng that </a:t>
            </a:r>
            <a:r>
              <a:rPr kern="0" spc="-1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Eur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ope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needs un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f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ed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ban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ki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ng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1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egu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l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at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i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on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to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spc="-1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r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ep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l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a</a:t>
            </a:r>
            <a:r>
              <a:rPr kern="0" spc="-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c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e</a:t>
            </a:r>
            <a:r>
              <a:rPr kern="0" spc="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the</a:t>
            </a:r>
            <a:r>
              <a:rPr kern="0" spc="15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 </a:t>
            </a:r>
            <a:r>
              <a:rPr kern="0" dirty="0">
                <a:solidFill>
                  <a:srgbClr val="000000"/>
                </a:solidFill>
                <a:latin typeface="Arial Narrow"/>
                <a:cs typeface="Arial Narrow"/>
                <a:sym typeface="Arial"/>
              </a:rPr>
              <a:t>hodgepodge</a:t>
            </a:r>
          </a:p>
          <a:p>
            <a:pPr marL="1937385">
              <a:spcBef>
                <a:spcPts val="1355"/>
              </a:spcBef>
            </a:pP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</a:t>
            </a:r>
            <a:r>
              <a:rPr sz="2400" i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i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ing</a:t>
            </a:r>
            <a:endParaRPr sz="245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22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</a:t>
            </a:r>
            <a:r>
              <a:rPr spc="-20" dirty="0"/>
              <a:t>ord</a:t>
            </a:r>
            <a:r>
              <a:rPr spc="-5" dirty="0"/>
              <a:t> m</a:t>
            </a:r>
            <a:r>
              <a:rPr dirty="0"/>
              <a:t>e</a:t>
            </a:r>
            <a:r>
              <a:rPr spc="-25" dirty="0"/>
              <a:t>an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15" dirty="0"/>
              <a:t>is</a:t>
            </a:r>
            <a:r>
              <a:rPr dirty="0"/>
              <a:t> </a:t>
            </a:r>
            <a:r>
              <a:rPr spc="-25" dirty="0"/>
              <a:t>d</a:t>
            </a:r>
            <a:r>
              <a:rPr dirty="0"/>
              <a:t>ef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e</a:t>
            </a:r>
            <a:r>
              <a:rPr spc="-20" dirty="0"/>
              <a:t>d</a:t>
            </a:r>
            <a:r>
              <a:rPr spc="-5" dirty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t</a:t>
            </a:r>
            <a:r>
              <a:rPr dirty="0"/>
              <a:t>er</a:t>
            </a:r>
            <a:r>
              <a:rPr spc="-5" dirty="0"/>
              <a:t>m</a:t>
            </a:r>
            <a:r>
              <a:rPr spc="-15" dirty="0"/>
              <a:t>s</a:t>
            </a:r>
            <a:r>
              <a:rPr dirty="0"/>
              <a:t> </a:t>
            </a:r>
            <a:r>
              <a:rPr spc="-20" dirty="0"/>
              <a:t>o</a:t>
            </a:r>
            <a:r>
              <a:rPr dirty="0"/>
              <a:t>f </a:t>
            </a:r>
            <a:r>
              <a:rPr spc="-5" dirty="0"/>
              <a:t>v</a:t>
            </a:r>
            <a:r>
              <a:rPr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20" dirty="0"/>
              <a:t>o</a:t>
            </a:r>
            <a:r>
              <a:rPr dirty="0"/>
              <a:t>r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38" y="1240411"/>
            <a:ext cx="7886065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We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ty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x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64769">
              <a:spcBef>
                <a:spcPts val="20"/>
              </a:spcBef>
            </a:pP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… 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h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h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w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 a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ls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b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ei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g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p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n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d</a:t>
            </a:r>
            <a:r>
              <a:rPr kern="0" spc="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b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y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v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o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</a:t>
            </a:r>
            <a:r>
              <a:rPr kern="0" spc="-2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… 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 all 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ge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 a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 b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i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t 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r>
              <a:rPr kern="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c</a:t>
            </a:r>
            <a:r>
              <a:rPr kern="0" spc="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u</a:t>
            </a:r>
            <a:r>
              <a:rPr kern="0" spc="-1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r</a:t>
            </a:r>
            <a:r>
              <a:rPr kern="0" spc="-5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siv</a:t>
            </a:r>
            <a:r>
              <a:rPr kern="0" spc="-10" dirty="0">
                <a:solidFill>
                  <a:srgbClr val="BB57BE"/>
                </a:solidFill>
                <a:latin typeface="Calibri"/>
                <a:cs typeface="Calibri"/>
                <a:sym typeface="Arial"/>
              </a:rPr>
              <a:t>e</a:t>
            </a:r>
            <a:endParaRPr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629" y="4142116"/>
            <a:ext cx="1531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366520" algn="l"/>
              </a:tabLst>
            </a:pPr>
            <a:r>
              <a:rPr sz="2400" i="1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li</a:t>
            </a:r>
            <a:r>
              <a:rPr sz="2400" i="1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ngu</a:t>
            </a:r>
            <a:r>
              <a:rPr sz="2400" i="1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i="1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i="1" kern="0" spc="-1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i="1" kern="0" spc="-5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ic</a:t>
            </a:r>
            <a:r>
              <a:rPr sz="2400" i="1" kern="0" dirty="0">
                <a:solidFill>
                  <a:srgbClr val="3A87FF"/>
                </a:solidFill>
                <a:latin typeface="Calibri"/>
                <a:cs typeface="Calibri"/>
                <a:sym typeface="Arial"/>
              </a:rPr>
              <a:t>s	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=</a:t>
            </a:r>
            <a:endParaRPr sz="24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4217" y="2962896"/>
            <a:ext cx="800735" cy="265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635"/>
              </a:lnSpc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286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52400">
              <a:lnSpc>
                <a:spcPts val="2635"/>
              </a:lnSpc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792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2635"/>
              </a:lnSpc>
            </a:pPr>
            <a:r>
              <a:rPr sz="22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−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17</a:t>
            </a:r>
            <a:r>
              <a:rPr sz="22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7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2635"/>
              </a:lnSpc>
            </a:pPr>
            <a:r>
              <a:rPr sz="22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−</a:t>
            </a: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107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52400">
              <a:lnSpc>
                <a:spcPts val="2635"/>
              </a:lnSpc>
              <a:spcBef>
                <a:spcPts val="25"/>
              </a:spcBef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109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700">
              <a:lnSpc>
                <a:spcPts val="2635"/>
              </a:lnSpc>
            </a:pPr>
            <a:r>
              <a:rPr sz="22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−</a:t>
            </a: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542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52400">
              <a:lnSpc>
                <a:spcPts val="2635"/>
              </a:lnSpc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349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52400">
              <a:lnSpc>
                <a:spcPts val="2635"/>
              </a:lnSpc>
            </a:pPr>
            <a:r>
              <a:rPr sz="22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0</a:t>
            </a:r>
            <a:r>
              <a:rPr sz="22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2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271</a:t>
            </a:r>
            <a:endParaRPr sz="2200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0558" y="2706460"/>
            <a:ext cx="229870" cy="3394075"/>
          </a:xfrm>
          <a:custGeom>
            <a:avLst/>
            <a:gdLst/>
            <a:ahLst/>
            <a:cxnLst/>
            <a:rect l="l" t="t" r="r" b="b"/>
            <a:pathLst>
              <a:path w="229870" h="3394075">
                <a:moveTo>
                  <a:pt x="229872" y="3394081"/>
                </a:moveTo>
                <a:lnTo>
                  <a:pt x="174631" y="3387400"/>
                </a:lnTo>
                <a:lnTo>
                  <a:pt x="124232" y="3368422"/>
                </a:lnTo>
                <a:lnTo>
                  <a:pt x="80273" y="3338746"/>
                </a:lnTo>
                <a:lnTo>
                  <a:pt x="44352" y="3299967"/>
                </a:lnTo>
                <a:lnTo>
                  <a:pt x="18064" y="3253684"/>
                </a:lnTo>
                <a:lnTo>
                  <a:pt x="3008" y="3201494"/>
                </a:lnTo>
                <a:lnTo>
                  <a:pt x="0" y="3164208"/>
                </a:lnTo>
                <a:lnTo>
                  <a:pt x="0" y="229872"/>
                </a:lnTo>
                <a:lnTo>
                  <a:pt x="6680" y="174631"/>
                </a:lnTo>
                <a:lnTo>
                  <a:pt x="25657" y="124232"/>
                </a:lnTo>
                <a:lnTo>
                  <a:pt x="55334" y="80273"/>
                </a:lnTo>
                <a:lnTo>
                  <a:pt x="94112" y="44352"/>
                </a:lnTo>
                <a:lnTo>
                  <a:pt x="140395" y="18064"/>
                </a:lnTo>
                <a:lnTo>
                  <a:pt x="192586" y="3008"/>
                </a:lnTo>
                <a:lnTo>
                  <a:pt x="211019" y="762"/>
                </a:lnTo>
                <a:lnTo>
                  <a:pt x="2298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9891" y="2706460"/>
            <a:ext cx="229870" cy="3394075"/>
          </a:xfrm>
          <a:custGeom>
            <a:avLst/>
            <a:gdLst/>
            <a:ahLst/>
            <a:cxnLst/>
            <a:rect l="l" t="t" r="r" b="b"/>
            <a:pathLst>
              <a:path w="229870" h="3394075">
                <a:moveTo>
                  <a:pt x="0" y="0"/>
                </a:moveTo>
                <a:lnTo>
                  <a:pt x="55241" y="6680"/>
                </a:lnTo>
                <a:lnTo>
                  <a:pt x="105640" y="25657"/>
                </a:lnTo>
                <a:lnTo>
                  <a:pt x="149599" y="55334"/>
                </a:lnTo>
                <a:lnTo>
                  <a:pt x="185521" y="94112"/>
                </a:lnTo>
                <a:lnTo>
                  <a:pt x="211808" y="140395"/>
                </a:lnTo>
                <a:lnTo>
                  <a:pt x="226864" y="192585"/>
                </a:lnTo>
                <a:lnTo>
                  <a:pt x="229873" y="229872"/>
                </a:lnTo>
                <a:lnTo>
                  <a:pt x="229873" y="3164208"/>
                </a:lnTo>
                <a:lnTo>
                  <a:pt x="223192" y="3219449"/>
                </a:lnTo>
                <a:lnTo>
                  <a:pt x="204215" y="3269847"/>
                </a:lnTo>
                <a:lnTo>
                  <a:pt x="174538" y="3313806"/>
                </a:lnTo>
                <a:lnTo>
                  <a:pt x="135760" y="3349728"/>
                </a:lnTo>
                <a:lnTo>
                  <a:pt x="89477" y="3376016"/>
                </a:lnTo>
                <a:lnTo>
                  <a:pt x="37286" y="3391072"/>
                </a:lnTo>
                <a:lnTo>
                  <a:pt x="18853" y="3393319"/>
                </a:lnTo>
                <a:lnTo>
                  <a:pt x="0" y="33940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</a:t>
            </a:r>
            <a:r>
              <a:rPr spc="-10" dirty="0"/>
              <a:t>i</a:t>
            </a:r>
            <a:r>
              <a:rPr dirty="0"/>
              <a:t>re</a:t>
            </a:r>
            <a:r>
              <a:rPr spc="-5" dirty="0"/>
              <a:t>c</a:t>
            </a:r>
            <a:r>
              <a:rPr dirty="0"/>
              <a:t>t</a:t>
            </a:r>
            <a:r>
              <a:rPr spc="-15" dirty="0"/>
              <a:t>ly</a:t>
            </a:r>
            <a:r>
              <a:rPr spc="-5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25" dirty="0"/>
              <a:t>a</a:t>
            </a:r>
            <a:r>
              <a:rPr dirty="0"/>
              <a:t>r</a:t>
            </a:r>
            <a:r>
              <a:rPr spc="-25" dirty="0"/>
              <a:t>n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spc="-15" dirty="0"/>
              <a:t>lo</a:t>
            </a:r>
            <a:r>
              <a:rPr dirty="0"/>
              <a:t>w</a:t>
            </a:r>
            <a:r>
              <a:rPr spc="-5" dirty="0"/>
              <a:t>-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5" dirty="0"/>
              <a:t>m</a:t>
            </a:r>
            <a:r>
              <a:rPr dirty="0"/>
              <a:t>e</a:t>
            </a:r>
            <a:r>
              <a:rPr spc="-20" dirty="0"/>
              <a:t>ns</a:t>
            </a:r>
            <a:r>
              <a:rPr spc="-15" dirty="0"/>
              <a:t>io</a:t>
            </a:r>
            <a:r>
              <a:rPr spc="-25" dirty="0"/>
              <a:t>na</a:t>
            </a:r>
            <a:r>
              <a:rPr spc="-10" dirty="0"/>
              <a:t>l</a:t>
            </a:r>
            <a:r>
              <a:rPr dirty="0"/>
              <a:t> w</a:t>
            </a:r>
            <a:r>
              <a:rPr spc="-20" dirty="0"/>
              <a:t>o</a:t>
            </a:r>
            <a:r>
              <a:rPr dirty="0"/>
              <a:t>r</a:t>
            </a:r>
            <a:r>
              <a:rPr spc="-20" dirty="0"/>
              <a:t>d</a:t>
            </a:r>
            <a:r>
              <a:rPr spc="-5" dirty="0"/>
              <a:t> v</a:t>
            </a:r>
            <a:r>
              <a:rPr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20" dirty="0"/>
              <a:t>o</a:t>
            </a:r>
            <a:r>
              <a:rPr dirty="0"/>
              <a:t>r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9685"/>
            <a:ext cx="8274684" cy="3416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Ol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800" kern="0" spc="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ct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8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&amp;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ee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8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8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8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8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8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</a:t>
            </a:r>
            <a:endParaRPr sz="2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927100" marR="817880" indent="-457200">
              <a:lnSpc>
                <a:spcPct val="100699"/>
              </a:lnSpc>
              <a:spcBef>
                <a:spcPts val="1485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ns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y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ck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-p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err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rs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rt et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1986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927100" indent="-457200">
              <a:spcBef>
                <a:spcPts val="1485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b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b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b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al 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ili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</a:t>
            </a:r>
            <a:r>
              <a:rPr sz="2400" b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b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</a:t>
            </a:r>
            <a:r>
              <a:rPr sz="2400" b="1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ngu</a:t>
            </a:r>
            <a:r>
              <a:rPr sz="2400" b="1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b="1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b="1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mod</a:t>
            </a:r>
            <a:r>
              <a:rPr sz="2400" b="1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b="1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io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2003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927100" indent="-457200">
              <a:spcBef>
                <a:spcPts val="1485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NL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om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ra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(Collo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&amp;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2008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927100" marR="1866264" indent="-457200">
              <a:lnSpc>
                <a:spcPct val="100699"/>
              </a:lnSpc>
              <a:spcBef>
                <a:spcPts val="1500"/>
              </a:spcBef>
              <a:buClr>
                <a:srgbClr val="3A87FF"/>
              </a:buClr>
              <a:buFont typeface="Arial"/>
              <a:buChar char="•"/>
              <a:tabLst>
                <a:tab pos="927100" algn="l"/>
              </a:tabLst>
            </a:pP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re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si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and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er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: </a:t>
            </a:r>
            <a:r>
              <a:rPr sz="2400" kern="0" spc="-2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(Mi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k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olo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1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et 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</a:t>
            </a:r>
            <a:r>
              <a:rPr sz="2400" kern="0" spc="-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.</a:t>
            </a:r>
            <a:r>
              <a:rPr sz="2400" kern="0" spc="-15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sz="2400" kern="0" spc="-2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2013</a:t>
            </a:r>
            <a:r>
              <a:rPr sz="2400" kern="0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6929676"/>
      </p:ext>
    </p:extLst>
  </p:cSld>
  <p:clrMapOvr>
    <a:masterClrMapping/>
  </p:clrMapOvr>
</p:sld>
</file>

<file path=ppt/theme/theme1.xml><?xml version="1.0" encoding="utf-8"?>
<a:theme xmlns:a="http://schemas.openxmlformats.org/drawingml/2006/main" name="1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7030</TotalTime>
  <Words>1282</Words>
  <Application>Microsoft Office PowerPoint</Application>
  <PresentationFormat>全屏显示(4:3)</PresentationFormat>
  <Paragraphs>237</Paragraphs>
  <Slides>33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宋体</vt:lpstr>
      <vt:lpstr>Arial</vt:lpstr>
      <vt:lpstr>Arial Narrow</vt:lpstr>
      <vt:lpstr>Calibri</vt:lpstr>
      <vt:lpstr>Lucida Sans Unicode</vt:lpstr>
      <vt:lpstr>Times New Roman</vt:lpstr>
      <vt:lpstr>Verdana</vt:lpstr>
      <vt:lpstr>Wingdings</vt:lpstr>
      <vt:lpstr>1_NSFC建设方案主题</vt:lpstr>
      <vt:lpstr>Simple Light</vt:lpstr>
      <vt:lpstr>Word Embedding</vt:lpstr>
      <vt:lpstr>How do we represent the meaning of a word?</vt:lpstr>
      <vt:lpstr>How do we have usable meaning in a computer?</vt:lpstr>
      <vt:lpstr>Problems with this discrete representation</vt:lpstr>
      <vt:lpstr>Problems with this discrete representation</vt:lpstr>
      <vt:lpstr>From symbolic to distributed representations</vt:lpstr>
      <vt:lpstr>Distributional similarity based representations</vt:lpstr>
      <vt:lpstr>Word meaning is defined in terms of vectors</vt:lpstr>
      <vt:lpstr>Directly learning low-dimensional word vectors</vt:lpstr>
      <vt:lpstr>About word2vec...</vt:lpstr>
      <vt:lpstr>How do we select input and output words?</vt:lpstr>
      <vt:lpstr>PowerPoint 演示文稿</vt:lpstr>
      <vt:lpstr>PowerPoint 演示文稿</vt:lpstr>
      <vt:lpstr>PowerPoint 演示文稿</vt:lpstr>
      <vt:lpstr>word2vec decomposed</vt:lpstr>
      <vt:lpstr> demo   (CBOW and SG)  https://ronxin.github.io/wevi/</vt:lpstr>
      <vt:lpstr>Resemblance to a force-directed graph</vt:lpstr>
      <vt:lpstr>word2vec decomposed</vt:lpstr>
      <vt:lpstr>Training Generic Softmax is Intractable</vt:lpstr>
      <vt:lpstr>Hierarchical Softmax</vt:lpstr>
      <vt:lpstr>Negative Sampling</vt:lpstr>
      <vt:lpstr>Word Vectors</vt:lpstr>
      <vt:lpstr>Word Analogy</vt:lpstr>
      <vt:lpstr>word2vec as a (powerful) black box</vt:lpstr>
      <vt:lpstr>Applications of Word Vectors</vt:lpstr>
      <vt:lpstr>Applications of Word Vectors</vt:lpstr>
      <vt:lpstr>Applications of Word Vectors</vt:lpstr>
      <vt:lpstr>Applications of Word Vectors</vt:lpstr>
      <vt:lpstr>Applications of Word Vectors</vt:lpstr>
      <vt:lpstr>Applications of Word Vectors</vt:lpstr>
      <vt:lpstr>Other Applications benefited by word embeddings</vt:lpstr>
      <vt:lpstr>Limitations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环境/场景适应的跨媒体综合推理 指南方向：智能自主运动体</dc:title>
  <dc:creator>dell</dc:creator>
  <cp:lastModifiedBy>Siliang Tang</cp:lastModifiedBy>
  <cp:revision>864</cp:revision>
  <dcterms:created xsi:type="dcterms:W3CDTF">2017-11-09T01:05:16Z</dcterms:created>
  <dcterms:modified xsi:type="dcterms:W3CDTF">2021-05-11T05:16:29Z</dcterms:modified>
</cp:coreProperties>
</file>