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833" r:id="rId3"/>
    <p:sldMasterId id="2147483845" r:id="rId4"/>
    <p:sldMasterId id="2147483847" r:id="rId5"/>
    <p:sldMasterId id="2147483860" r:id="rId6"/>
    <p:sldMasterId id="2147483880" r:id="rId7"/>
  </p:sldMasterIdLst>
  <p:sldIdLst>
    <p:sldId id="256" r:id="rId8"/>
    <p:sldId id="272" r:id="rId9"/>
    <p:sldId id="298" r:id="rId10"/>
    <p:sldId id="299" r:id="rId11"/>
    <p:sldId id="261" r:id="rId12"/>
    <p:sldId id="262" r:id="rId13"/>
    <p:sldId id="301" r:id="rId14"/>
    <p:sldId id="302" r:id="rId15"/>
    <p:sldId id="276" r:id="rId16"/>
    <p:sldId id="266" r:id="rId17"/>
    <p:sldId id="269" r:id="rId18"/>
    <p:sldId id="300" r:id="rId19"/>
    <p:sldId id="305" r:id="rId20"/>
    <p:sldId id="306" r:id="rId21"/>
    <p:sldId id="312" r:id="rId22"/>
    <p:sldId id="314" r:id="rId23"/>
    <p:sldId id="313" r:id="rId24"/>
    <p:sldId id="281" r:id="rId25"/>
    <p:sldId id="268" r:id="rId26"/>
    <p:sldId id="257" r:id="rId27"/>
    <p:sldId id="258" r:id="rId28"/>
    <p:sldId id="318" r:id="rId29"/>
    <p:sldId id="259" r:id="rId30"/>
    <p:sldId id="271" r:id="rId31"/>
    <p:sldId id="320" r:id="rId32"/>
    <p:sldId id="321" r:id="rId33"/>
    <p:sldId id="322" r:id="rId34"/>
    <p:sldId id="283" r:id="rId35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63084" y="1905000"/>
            <a:ext cx="1072091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6479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830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728B7F3-EDD2-45B5-99C0-995AA189E4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1976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46BC8A6-EAD2-459C-8776-E35848A4C6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6759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-00332_grey-bar.png"/>
          <p:cNvPicPr>
            <a:picLocks noChangeAspect="1"/>
          </p:cNvPicPr>
          <p:nvPr/>
        </p:nvPicPr>
        <p:blipFill>
          <a:blip r:embed="rId3"/>
          <a:srcRect t="93345"/>
          <a:stretch>
            <a:fillRect/>
          </a:stretch>
        </p:blipFill>
        <p:spPr>
          <a:xfrm>
            <a:off x="0" y="6400802"/>
            <a:ext cx="12192000" cy="45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9" y="1905003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885" y="3881735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1048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706" y="5638800"/>
            <a:ext cx="8698591" cy="190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5-00332_grey-bar.png"/>
          <p:cNvPicPr>
            <a:picLocks noChangeAspect="1"/>
          </p:cNvPicPr>
          <p:nvPr/>
        </p:nvPicPr>
        <p:blipFill>
          <a:blip r:embed="rId3"/>
          <a:srcRect t="93345"/>
          <a:stretch>
            <a:fillRect/>
          </a:stretch>
        </p:blipFill>
        <p:spPr>
          <a:xfrm>
            <a:off x="0" y="6400802"/>
            <a:ext cx="12192000" cy="45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392" y="832356"/>
            <a:ext cx="932695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3276601"/>
            <a:ext cx="932660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6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706" y="5638800"/>
            <a:ext cx="8698591" cy="19050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33104" y="4591638"/>
            <a:ext cx="10242825" cy="1066800"/>
          </a:xfrm>
          <a:effectLst>
            <a:reflection blurRad="6350" stA="52000" endA="300" endPos="35000" dir="5400000" sy="-100000" algn="bl" rotWithShape="0"/>
          </a:effectLst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411555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74876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3" y="1411555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5-00332_grey-bar.png"/>
          <p:cNvPicPr>
            <a:picLocks noChangeAspect="1"/>
          </p:cNvPicPr>
          <p:nvPr/>
        </p:nvPicPr>
        <p:blipFill>
          <a:blip r:embed="rId3"/>
          <a:srcRect t="93345"/>
          <a:stretch>
            <a:fillRect/>
          </a:stretch>
        </p:blipFill>
        <p:spPr>
          <a:xfrm>
            <a:off x="0" y="6400804"/>
            <a:ext cx="12192000" cy="45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393" y="832356"/>
            <a:ext cx="932695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3" y="3276601"/>
            <a:ext cx="932660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6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707" y="5638800"/>
            <a:ext cx="8698591" cy="19050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33104" y="4591638"/>
            <a:ext cx="10242825" cy="1066800"/>
          </a:xfrm>
          <a:effectLst>
            <a:reflection blurRad="6350" stA="52000" endA="300" endPos="35000" dir="5400000" sy="-100000" algn="bl" rotWithShape="0"/>
          </a:effectLst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63084" y="1905001"/>
            <a:ext cx="1072091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63084" y="1905000"/>
            <a:ext cx="1072091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0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5189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073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67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95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55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10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789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Sunday, September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97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Sunday, September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8893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Sunday, September 30,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71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Sunday, September 30,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8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Sunday, September 30,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036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752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September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2.jpe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1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6"/>
          <a:srcRect b="10453"/>
          <a:stretch>
            <a:fillRect/>
          </a:stretch>
        </p:blipFill>
        <p:spPr>
          <a:xfrm>
            <a:off x="0" y="1299706"/>
            <a:ext cx="12192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1905001"/>
            <a:ext cx="10720917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83" r:id="rId2"/>
    <p:sldLayoutId id="2147483784" r:id="rId3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72" y="228601"/>
            <a:ext cx="11167928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72" y="1420815"/>
            <a:ext cx="11167928" cy="2128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lvl="0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4"/>
              </a:buBlip>
            </a:pPr>
            <a:r>
              <a:rPr lang="pt-BR"/>
              <a:t>Clique para editar o texto mestre</a:t>
            </a:r>
          </a:p>
          <a:p>
            <a:pPr marL="460375" lvl="1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4"/>
              </a:buBlip>
            </a:pPr>
            <a:r>
              <a:rPr lang="pt-BR"/>
              <a:t>Segundo nível</a:t>
            </a:r>
          </a:p>
          <a:p>
            <a:pPr marL="460375" lvl="2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4"/>
              </a:buBlip>
            </a:pPr>
            <a:r>
              <a:rPr lang="pt-BR"/>
              <a:t>Terceiro nível</a:t>
            </a:r>
          </a:p>
          <a:p>
            <a:pPr marL="460375" lvl="3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4"/>
              </a:buBlip>
            </a:pPr>
            <a:r>
              <a:rPr lang="pt-BR"/>
              <a:t>Quarto nível</a:t>
            </a:r>
          </a:p>
          <a:p>
            <a:pPr marL="460375" lvl="4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4"/>
              </a:buBlip>
            </a:pPr>
            <a:r>
              <a:rPr lang="pt-BR"/>
              <a:t>Quinto nível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chemeClr val="accent2">
                  <a:lumMod val="50000"/>
                </a:schemeClr>
              </a:gs>
              <a:gs pos="36000">
                <a:schemeClr val="accent2">
                  <a:lumMod val="75000"/>
                </a:schemeClr>
              </a:gs>
              <a:gs pos="86000">
                <a:schemeClr val="accent2">
                  <a:lumMod val="50000"/>
                </a:schemeClr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1963" indent="-461963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lang="en-US" sz="32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857250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163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58938" indent="-4000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7"/>
          <a:srcRect b="10453"/>
          <a:stretch>
            <a:fillRect/>
          </a:stretch>
        </p:blipFill>
        <p:spPr>
          <a:xfrm>
            <a:off x="0" y="1299706"/>
            <a:ext cx="12192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90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1905001"/>
            <a:ext cx="10720917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62" r:id="rId2"/>
    <p:sldLayoutId id="2147483863" r:id="rId3"/>
    <p:sldLayoutId id="2147483866" r:id="rId4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chemeClr val="accent2">
                  <a:lumMod val="50000"/>
                </a:schemeClr>
              </a:gs>
              <a:gs pos="36000">
                <a:schemeClr val="accent2">
                  <a:lumMod val="75000"/>
                </a:schemeClr>
              </a:gs>
              <a:gs pos="86000">
                <a:schemeClr val="accent2">
                  <a:lumMod val="50000"/>
                </a:schemeClr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21166" y="6007101"/>
            <a:ext cx="12213167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7"/>
          <a:srcRect b="10453"/>
          <a:stretch>
            <a:fillRect/>
          </a:stretch>
        </p:blipFill>
        <p:spPr>
          <a:xfrm>
            <a:off x="0" y="1299706"/>
            <a:ext cx="12192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1905001"/>
            <a:ext cx="10720917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4" r:id="rId2"/>
    <p:sldLayoutId id="2147483865" r:id="rId3"/>
    <p:sldLayoutId id="2147483867" r:id="rId4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302" y="2124973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B2698-2FE0-4E39-A279-3CC6AEE1CDDD}" type="datetime1">
              <a:rPr lang="pt-BR" smtClean="0"/>
              <a:t>30/09/2018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FE2726C0-BB7E-40A1-83D4-7F19E7C9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2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ransition>
    <p:fade/>
  </p:transition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olumbia.edu/~tzheng/files/Rcolor.pdf" TargetMode="External"/><Relationship Id="rId2" Type="http://schemas.openxmlformats.org/officeDocument/2006/relationships/hyperlink" Target="http://www.sthda.com/english/wiki/ggplot2-histogram-plot-quick-start-guide-r-software-and-data-visualization" TargetMode="Externa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1584" y="2204864"/>
            <a:ext cx="8915399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Análise exploratória de dados</a:t>
            </a:r>
            <a:br>
              <a:rPr lang="pt-BR" dirty="0"/>
            </a:br>
            <a:br>
              <a:rPr lang="pt-BR" dirty="0"/>
            </a:br>
            <a:r>
              <a:rPr lang="pt-BR" sz="3100" dirty="0"/>
              <a:t>Medidas de posição (parte 2) e de dispersão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51584" y="4797152"/>
            <a:ext cx="8915399" cy="1747963"/>
          </a:xfrm>
        </p:spPr>
        <p:txBody>
          <a:bodyPr>
            <a:normAutofit/>
          </a:bodyPr>
          <a:lstStyle/>
          <a:p>
            <a:pPr algn="ctr"/>
            <a:r>
              <a:rPr lang="pt-BR" sz="2400" dirty="0" err="1"/>
              <a:t>Ivette</a:t>
            </a:r>
            <a:r>
              <a:rPr lang="pt-BR" sz="2400" dirty="0"/>
              <a:t> Luna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01 de outubro de 2018</a:t>
            </a:r>
          </a:p>
        </p:txBody>
      </p:sp>
      <p:pic>
        <p:nvPicPr>
          <p:cNvPr id="4" name="Picture 2" descr="marca-ie-72dpi-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1" y="392571"/>
            <a:ext cx="1278331" cy="102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Unicamp 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7" y="224366"/>
            <a:ext cx="2274365" cy="123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021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Quantis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628800"/>
            <a:ext cx="8915400" cy="4824536"/>
          </a:xfrm>
        </p:spPr>
        <p:txBody>
          <a:bodyPr>
            <a:normAutofit/>
          </a:bodyPr>
          <a:lstStyle/>
          <a:p>
            <a:r>
              <a:rPr lang="pt-BR" dirty="0" err="1"/>
              <a:t>Quantil</a:t>
            </a:r>
            <a:r>
              <a:rPr lang="pt-BR" dirty="0"/>
              <a:t> de ordem </a:t>
            </a:r>
            <a:r>
              <a:rPr lang="pt-BR" b="1" dirty="0"/>
              <a:t>p</a:t>
            </a:r>
            <a:r>
              <a:rPr lang="pt-BR" dirty="0"/>
              <a:t> denotado por </a:t>
            </a:r>
            <a:r>
              <a:rPr lang="pt-BR" b="1" dirty="0"/>
              <a:t>q(p) (0&lt;p&lt;1)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100p% dos valores são </a:t>
            </a:r>
            <a:r>
              <a:rPr lang="pt-BR" sz="2000" b="1" u="sng" dirty="0">
                <a:solidFill>
                  <a:srgbClr val="FF0000"/>
                </a:solidFill>
              </a:rPr>
              <a:t>menores ou iguais</a:t>
            </a:r>
            <a:r>
              <a:rPr lang="pt-BR" sz="2000" dirty="0">
                <a:solidFill>
                  <a:srgbClr val="FF0000"/>
                </a:solidFill>
              </a:rPr>
              <a:t> a q(p)</a:t>
            </a:r>
          </a:p>
          <a:p>
            <a:pPr lvl="1"/>
            <a:endParaRPr lang="pt-BR" dirty="0"/>
          </a:p>
          <a:p>
            <a:r>
              <a:rPr lang="pt-BR" dirty="0"/>
              <a:t>Alguns </a:t>
            </a:r>
            <a:r>
              <a:rPr lang="pt-BR" dirty="0" err="1"/>
              <a:t>quantis</a:t>
            </a:r>
            <a:r>
              <a:rPr lang="pt-BR" dirty="0"/>
              <a:t>: </a:t>
            </a:r>
            <a:r>
              <a:rPr lang="pt-BR" dirty="0" err="1"/>
              <a:t>decil</a:t>
            </a:r>
            <a:r>
              <a:rPr lang="pt-BR" dirty="0"/>
              <a:t>, quartil e percentil</a:t>
            </a:r>
          </a:p>
          <a:p>
            <a:pPr lvl="1"/>
            <a:endParaRPr lang="pt-BR" dirty="0"/>
          </a:p>
          <a:p>
            <a:pPr lvl="1"/>
            <a:r>
              <a:rPr lang="pt-BR" sz="2400" dirty="0"/>
              <a:t>q(0,25): 1ro </a:t>
            </a:r>
            <a:r>
              <a:rPr lang="pt-BR" sz="2400" b="1" dirty="0">
                <a:solidFill>
                  <a:srgbClr val="FF0000"/>
                </a:solidFill>
              </a:rPr>
              <a:t>Quartil</a:t>
            </a:r>
            <a:r>
              <a:rPr lang="pt-BR" sz="2400" dirty="0"/>
              <a:t> ou 25º Percentil</a:t>
            </a:r>
          </a:p>
          <a:p>
            <a:pPr lvl="1"/>
            <a:r>
              <a:rPr lang="pt-BR" sz="2400" dirty="0"/>
              <a:t>q(0,50): Mediana ou 5º </a:t>
            </a:r>
            <a:r>
              <a:rPr lang="pt-BR" sz="2400" b="1" dirty="0" err="1">
                <a:solidFill>
                  <a:srgbClr val="FF0000"/>
                </a:solidFill>
              </a:rPr>
              <a:t>Decil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ou 50º Percentil</a:t>
            </a:r>
          </a:p>
          <a:p>
            <a:pPr lvl="1"/>
            <a:r>
              <a:rPr lang="pt-BR" sz="2400" dirty="0"/>
              <a:t>q(0,40): 4º </a:t>
            </a:r>
            <a:r>
              <a:rPr lang="pt-BR" sz="2400" dirty="0" err="1"/>
              <a:t>Decil</a:t>
            </a:r>
            <a:endParaRPr lang="pt-BR" sz="2400" dirty="0"/>
          </a:p>
          <a:p>
            <a:pPr lvl="1"/>
            <a:r>
              <a:rPr lang="pt-BR" sz="2400" dirty="0"/>
              <a:t>q(0,95): 95º </a:t>
            </a:r>
            <a:r>
              <a:rPr lang="pt-BR" sz="2400" b="1" dirty="0">
                <a:solidFill>
                  <a:srgbClr val="FF0000"/>
                </a:solidFill>
              </a:rPr>
              <a:t>Percentil</a:t>
            </a:r>
          </a:p>
        </p:txBody>
      </p:sp>
    </p:spTree>
    <p:extLst>
      <p:ext uri="{BB962C8B-B14F-4D97-AF65-F5344CB8AC3E}">
        <p14:creationId xmlns:p14="http://schemas.microsoft.com/office/powerpoint/2010/main" val="8363759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calcular os </a:t>
            </a:r>
            <a:r>
              <a:rPr lang="pt-BR" dirty="0" err="1"/>
              <a:t>quantis</a:t>
            </a:r>
            <a:r>
              <a:rPr lang="pt-B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00808"/>
                <a:ext cx="8915400" cy="4824536"/>
              </a:xfrm>
            </p:spPr>
            <p:txBody>
              <a:bodyPr>
                <a:normAutofit/>
              </a:bodyPr>
              <a:lstStyle/>
              <a:p>
                <a:pPr marL="527367" indent="-457200">
                  <a:buFont typeface="+mj-lt"/>
                  <a:buAutoNum type="arabicParenR"/>
                </a:pPr>
                <a:r>
                  <a:rPr lang="pt-BR" dirty="0"/>
                  <a:t>Organizar os dados de </a:t>
                </a:r>
                <a:r>
                  <a:rPr lang="pt-BR" b="1" dirty="0">
                    <a:solidFill>
                      <a:srgbClr val="7030A0"/>
                    </a:solidFill>
                  </a:rPr>
                  <a:t>forma crescente</a:t>
                </a:r>
              </a:p>
              <a:p>
                <a:pPr marL="527367" indent="-457200">
                  <a:buFont typeface="+mj-lt"/>
                  <a:buAutoNum type="arabicParenR"/>
                </a:pP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𝑖</m:t>
                    </m:r>
                    <m:r>
                      <a:rPr lang="pt-BR" i="1" dirty="0" smtClean="0">
                        <a:latin typeface="Cambria Math"/>
                      </a:rPr>
                      <m:t> =</m:t>
                    </m:r>
                    <m:r>
                      <a:rPr lang="pt-BR" b="0" i="1" dirty="0" smtClean="0">
                        <a:latin typeface="Cambria Math"/>
                      </a:rPr>
                      <m:t>𝑝</m:t>
                    </m:r>
                    <m:r>
                      <a:rPr lang="pt-BR" b="0" i="1" dirty="0" smtClean="0">
                        <a:latin typeface="Cambria Math"/>
                      </a:rPr>
                      <m:t>×</m:t>
                    </m:r>
                    <m:r>
                      <a:rPr lang="pt-BR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527367" indent="-457200">
                  <a:buFont typeface="+mj-lt"/>
                  <a:buAutoNum type="arabicParenR"/>
                </a:pPr>
                <a:r>
                  <a:rPr lang="pt-BR" dirty="0"/>
                  <a:t>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𝑝</m:t>
                    </m:r>
                    <m:r>
                      <a:rPr lang="pt-B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b="1" i="1" dirty="0" err="1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percentil será:</a:t>
                </a:r>
              </a:p>
              <a:p>
                <a:pPr lvl="1"/>
                <a:r>
                  <a:rPr lang="pt-BR" dirty="0"/>
                  <a:t>A média dos valores das posições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/>
                  <a:t> </a:t>
                </a:r>
                <a:r>
                  <a:rPr lang="pt-BR" i="1" dirty="0"/>
                  <a:t>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/>
                      </a:rPr>
                      <m:t>𝑖</m:t>
                    </m:r>
                    <m:r>
                      <a:rPr lang="pt-BR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>
                    <a:solidFill>
                      <a:srgbClr val="0070C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for um valor inteiro;</a:t>
                </a:r>
              </a:p>
              <a:p>
                <a:pPr lvl="1"/>
                <a:r>
                  <a:rPr lang="pt-BR" dirty="0"/>
                  <a:t>O valor na posição inteira seguinte e maior 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/>
                  <a:t>,</a:t>
                </a:r>
                <a:r>
                  <a:rPr lang="pt-BR" dirty="0">
                    <a:solidFill>
                      <a:srgbClr val="0070C0"/>
                    </a:solidFill>
                  </a:rPr>
                  <a:t> quando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não for inteiro.</a:t>
                </a:r>
              </a:p>
              <a:p>
                <a:pPr lvl="1"/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b="1" dirty="0"/>
                  <a:t>Exemplo</a:t>
                </a:r>
                <a:r>
                  <a:rPr lang="pt-BR" dirty="0"/>
                  <a:t>: Salários por hora (R$) em sete setores diferentes, calcular </a:t>
                </a:r>
                <a:r>
                  <a:rPr lang="pt-BR" i="1" dirty="0" err="1"/>
                  <a:t>Med</a:t>
                </a:r>
                <a:r>
                  <a:rPr lang="pt-BR" dirty="0"/>
                  <a:t>, </a:t>
                </a:r>
                <a:r>
                  <a:rPr lang="pt-BR" i="1" dirty="0"/>
                  <a:t>q(0,25)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18   16   20   12   14   12   10    22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00808"/>
                <a:ext cx="8915400" cy="4824536"/>
              </a:xfrm>
              <a:blipFill>
                <a:blip r:embed="rId2"/>
                <a:stretch>
                  <a:fillRect l="-958" t="-10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de cantos arredondados 3"/>
          <p:cNvSpPr/>
          <p:nvPr/>
        </p:nvSpPr>
        <p:spPr bwMode="auto">
          <a:xfrm>
            <a:off x="9480376" y="1628800"/>
            <a:ext cx="2585923" cy="122068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rgbClr val="FF0000"/>
                </a:solidFill>
              </a:rPr>
              <a:t>Há diferentes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rgbClr val="FF0000"/>
                </a:solidFill>
              </a:rPr>
              <a:t>algoritmos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rgbClr val="FF0000"/>
                </a:solidFill>
              </a:rPr>
              <a:t>de cálculo!</a:t>
            </a:r>
            <a:endParaRPr lang="pt-BR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930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Média geométrica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pt-B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; a média geométrica desses valores é dada por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>
                          <a:latin typeface="Cambria Math"/>
                        </a:rPr>
                        <m:t>𝑀𝑔</m:t>
                      </m:r>
                      <m:r>
                        <a:rPr lang="pt-BR" sz="4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/>
                                </a:rPr>
                                <m:t>⋅…⋅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4000" i="1">
                              <a:latin typeface="Cambria Math"/>
                            </a:rPr>
                            <m:t>1/</m:t>
                          </m:r>
                          <m:r>
                            <a:rPr lang="pt-BR" sz="40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5430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geométrica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Exemplo 9</a:t>
                </a:r>
                <a:r>
                  <a:rPr lang="pt-BR" dirty="0"/>
                  <a:t>: Calcule a média simples e geométrica das notas   5, 2 e 8.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5+2+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=5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𝑴𝒈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e>
                          </m:d>
                        </m:e>
                        <m:sup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pt-BR" b="1" dirty="0">
                  <a:solidFill>
                    <a:srgbClr val="FF0000"/>
                  </a:solidFill>
                </a:endParaRPr>
              </a:p>
              <a:p>
                <a:endParaRPr lang="pt-BR" dirty="0"/>
              </a:p>
              <a:p>
                <a:r>
                  <a:rPr lang="pt-BR" dirty="0"/>
                  <a:t>No geral,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dirty="0">
                          <a:latin typeface="Cambria Math"/>
                        </a:rPr>
                        <m:t>𝑀𝑔</m:t>
                      </m:r>
                      <m:r>
                        <a:rPr lang="pt-BR" sz="4000" i="1" dirty="0"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sz="4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2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9722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geométrica ponderada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75520" y="1600200"/>
                <a:ext cx="10225136" cy="514116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as provas têm pesos diferentes (2, 3, 5); logo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𝑀𝑔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1/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sym typeface="Wingdings" panose="05000000000000000000" pitchFamily="2" charset="2"/>
                  </a:rPr>
                  <a:t>   </a:t>
                </a:r>
                <a:r>
                  <a:rPr lang="pt-BR" dirty="0"/>
                  <a:t>O peso “entra” no expoente. Se tomarmos o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𝑀𝑔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pt-B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𝑴𝒈</m:t>
                              </m:r>
                            </m:e>
                          </m:d>
                        </m:e>
                      </m:func>
                      <m:r>
                        <a:rPr lang="pt-BR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  <m:func>
                        <m:funcPr>
                          <m:ctrlPr>
                            <a:rPr lang="pt-B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pt-B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pt-B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)+</m:t>
                              </m:r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pt-BR" b="1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r>
                                <a:rPr lang="pt-BR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pt-BR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e>
                          </m:d>
                          <m:r>
                            <a:rPr lang="pt-B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b="1" dirty="0"/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Trata-se de uma média ponderada simples dos “logs” das notas!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5520" y="1600200"/>
                <a:ext cx="10225136" cy="5141168"/>
              </a:xfrm>
              <a:blipFill rotWithShape="0">
                <a:blip r:embed="rId2"/>
                <a:stretch>
                  <a:fillRect l="-834" t="-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5811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geométrica: taxa de variação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10019456" cy="506916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Usada quando se quer avaliar aumentos sucessivos.</a:t>
                </a:r>
              </a:p>
              <a:p>
                <a:endParaRPr lang="pt-BR" dirty="0"/>
              </a:p>
              <a:p>
                <a:r>
                  <a:rPr lang="pt-BR" b="1" dirty="0"/>
                  <a:t>Exemplo</a:t>
                </a:r>
                <a:r>
                  <a:rPr lang="pt-BR" dirty="0"/>
                  <a:t>: O aluguel de um imóvel teve aumentos anuais de 2,50%; 3,76% e 4,57% nos últimos três anos. A taxa geométrica: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𝑀𝑔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1,025×1,0376×1,0457</m:t>
                          </m:r>
                        </m:e>
                      </m:rad>
                      <m:r>
                        <a:rPr lang="pt-BR" b="0" i="1" smtClean="0">
                          <a:latin typeface="Cambria Math"/>
                        </a:rPr>
                        <m:t>=1,0361 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lvl="1"/>
                <a:r>
                  <a:rPr lang="pt-BR" sz="2000" dirty="0"/>
                  <a:t>Ou seja, houve um aumento no aluguel a uma taxa média acumulada de 3,61% ao ano.</a:t>
                </a:r>
              </a:p>
              <a:p>
                <a:pPr lvl="1"/>
                <a:r>
                  <a:rPr lang="pt-BR" sz="2000" dirty="0"/>
                  <a:t>Se aplicarmos três vezes consecutivas um aumento de 3,61%, corresponderá aos aumentos sucessivos percentuais.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10019456" cy="5069160"/>
              </a:xfrm>
              <a:blipFill>
                <a:blip r:embed="rId2"/>
                <a:stretch>
                  <a:fillRect l="-852" t="-963" r="-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003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Média geométrica: taxa de variação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28800"/>
                <a:ext cx="8915400" cy="48965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 panose="02040503050406030204" pitchFamily="18" charset="0"/>
                                </a:rPr>
                                <m:t>𝑎𝑐𝑢𝑚𝑢𝑙𝑎𝑑𝑎</m:t>
                              </m:r>
                            </m:sub>
                          </m:sSub>
                        </m:e>
                      </m:d>
                      <m:r>
                        <a:rPr lang="pt-BR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mtClean="0">
                          <a:latin typeface="Cambria Math" panose="02040503050406030204" pitchFamily="18" charset="0"/>
                        </a:rPr>
                        <m:t>×…×(1+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pt-BR" sz="3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𝑎𝑐𝑢𝑚𝑢𝑙𝑎𝑑𝑎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pt-BR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3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3200" dirty="0"/>
              </a:p>
              <a:p>
                <a:pPr marL="0" indent="0">
                  <a:buNone/>
                </a:pPr>
                <a:endParaRPr lang="pt-BR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pt-BR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28800"/>
                <a:ext cx="8915400" cy="48965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de cantos arredondados 11"/>
          <p:cNvSpPr/>
          <p:nvPr/>
        </p:nvSpPr>
        <p:spPr>
          <a:xfrm>
            <a:off x="4094584" y="2991036"/>
            <a:ext cx="5904656" cy="12241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1969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de variação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855640" y="1628800"/>
                <a:ext cx="8784976" cy="48768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o aluguel no ano </a:t>
                </a:r>
                <a:r>
                  <a:rPr lang="pt-BR" b="1" dirty="0">
                    <a:solidFill>
                      <a:srgbClr val="FF0000"/>
                    </a:solidFill>
                  </a:rPr>
                  <a:t>base</a:t>
                </a:r>
                <a:r>
                  <a:rPr lang="pt-BR" dirty="0"/>
                  <a:t> foi de R$1000.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1000 + 2,5% = 1000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pt-BR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1+0,025</m:t>
                        </m:r>
                      </m:e>
                    </m:d>
                    <m:r>
                      <a:rPr lang="pt-BR" i="1" dirty="0" smtClean="0">
                        <a:latin typeface="Cambria Math"/>
                      </a:rPr>
                      <m:t>=</m:t>
                    </m:r>
                    <m:r>
                      <a:rPr lang="pt-BR" b="0" i="1" dirty="0" smtClean="0">
                        <a:latin typeface="Cambria Math"/>
                      </a:rPr>
                      <m:t>1025</m:t>
                    </m:r>
                  </m:oMath>
                </a14:m>
                <a:endParaRPr lang="pt-BR" b="0" dirty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10</m:t>
                    </m:r>
                    <m:r>
                      <a:rPr lang="pt-BR" b="0" i="1" dirty="0" smtClean="0">
                        <a:latin typeface="Cambria Math"/>
                      </a:rPr>
                      <m:t>25</m:t>
                    </m:r>
                    <m:r>
                      <a:rPr lang="pt-BR" i="1" dirty="0">
                        <a:latin typeface="Cambria Math"/>
                      </a:rPr>
                      <m:t> +</m:t>
                    </m:r>
                    <m:r>
                      <a:rPr lang="pt-BR" b="0" i="1" dirty="0" smtClean="0">
                        <a:latin typeface="Cambria Math"/>
                      </a:rPr>
                      <m:t>3</m:t>
                    </m:r>
                    <m:r>
                      <a:rPr lang="pt-BR" i="1" dirty="0">
                        <a:latin typeface="Cambria Math"/>
                      </a:rPr>
                      <m:t>,</m:t>
                    </m:r>
                    <m:r>
                      <a:rPr lang="pt-BR" b="0" i="1" dirty="0" smtClean="0">
                        <a:latin typeface="Cambria Math"/>
                      </a:rPr>
                      <m:t>76</m:t>
                    </m:r>
                    <m:r>
                      <a:rPr lang="pt-BR" i="1" dirty="0">
                        <a:latin typeface="Cambria Math"/>
                      </a:rPr>
                      <m:t>% = 10</m:t>
                    </m:r>
                    <m:r>
                      <a:rPr lang="pt-BR" b="0" i="1" dirty="0" smtClean="0">
                        <a:latin typeface="Cambria Math"/>
                      </a:rPr>
                      <m:t>25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pt-B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1+0,0</m:t>
                        </m:r>
                        <m:r>
                          <a:rPr lang="pt-BR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376</m:t>
                        </m:r>
                      </m:e>
                    </m:d>
                    <m:r>
                      <a:rPr lang="pt-BR" i="1" dirty="0">
                        <a:latin typeface="Cambria Math"/>
                      </a:rPr>
                      <m:t>=10</m:t>
                    </m:r>
                    <m:r>
                      <m:rPr>
                        <m:nor/>
                      </m:rPr>
                      <a:rPr lang="pt-BR" dirty="0"/>
                      <m:t>63,54</m:t>
                    </m:r>
                  </m:oMath>
                </a14:m>
                <a:endParaRPr lang="pt-BR" dirty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10</m:t>
                    </m:r>
                    <m:r>
                      <m:rPr>
                        <m:nor/>
                      </m:rPr>
                      <a:rPr lang="pt-BR" dirty="0"/>
                      <m:t>63,54</m:t>
                    </m:r>
                    <m:r>
                      <a:rPr lang="pt-BR" i="1" dirty="0">
                        <a:latin typeface="Cambria Math"/>
                      </a:rPr>
                      <m:t>+</m:t>
                    </m:r>
                    <m:r>
                      <a:rPr lang="pt-BR" b="0" i="1" dirty="0" smtClean="0">
                        <a:latin typeface="Cambria Math"/>
                      </a:rPr>
                      <m:t>4</m:t>
                    </m:r>
                    <m:r>
                      <a:rPr lang="pt-BR" i="1" dirty="0">
                        <a:latin typeface="Cambria Math"/>
                      </a:rPr>
                      <m:t>,</m:t>
                    </m:r>
                    <m:r>
                      <a:rPr lang="pt-BR" b="0" i="1" dirty="0" smtClean="0">
                        <a:latin typeface="Cambria Math"/>
                      </a:rPr>
                      <m:t>5</m:t>
                    </m:r>
                    <m:r>
                      <a:rPr lang="pt-BR" i="1" dirty="0">
                        <a:latin typeface="Cambria Math"/>
                      </a:rPr>
                      <m:t>7%=10</m:t>
                    </m:r>
                    <m:r>
                      <m:rPr>
                        <m:nor/>
                      </m:rPr>
                      <a:rPr lang="pt-BR" dirty="0"/>
                      <m:t>63,54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pt-B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1+0,0</m:t>
                        </m:r>
                        <m:r>
                          <a:rPr lang="pt-BR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457</m:t>
                        </m:r>
                      </m:e>
                    </m:d>
                    <m:r>
                      <a:rPr lang="pt-BR" i="1" dirty="0">
                        <a:latin typeface="Cambria Math"/>
                      </a:rPr>
                      <m:t>=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  <m:r>
                      <m:rPr>
                        <m:nor/>
                      </m:rPr>
                      <a:rPr lang="pt-BR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112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pt-BR" b="0" i="0" dirty="0" smtClean="0">
                        <a:solidFill>
                          <a:srgbClr val="FF0000"/>
                        </a:solidFill>
                      </a:rPr>
                      <m:t>3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arenR"/>
                </a:pPr>
                <a:endParaRPr lang="pt-BR" dirty="0">
                  <a:solidFill>
                    <a:srgbClr val="FF0000"/>
                  </a:solidFill>
                </a:endParaRPr>
              </a:p>
              <a:p>
                <a:r>
                  <a:rPr lang="pt-BR" b="0" dirty="0"/>
                  <a:t>Alternativamente</a:t>
                </a:r>
              </a:p>
              <a:p>
                <a:endParaRPr lang="pt-BR" b="0" dirty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10</m:t>
                    </m:r>
                    <m:r>
                      <m:rPr>
                        <m:nor/>
                      </m:rPr>
                      <a:rPr lang="pt-BR" b="0" i="0" dirty="0" smtClean="0"/>
                      <m:t>00,0</m:t>
                    </m:r>
                    <m:r>
                      <a:rPr lang="pt-B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1,0361</m:t>
                    </m:r>
                    <m:r>
                      <a:rPr lang="pt-BR" b="0" i="1" dirty="0" smtClean="0">
                        <a:latin typeface="Cambria Math"/>
                      </a:rPr>
                      <m:t>=1036,1</m:t>
                    </m:r>
                  </m:oMath>
                </a14:m>
                <a:endParaRPr lang="pt-BR" b="0" dirty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1</m:t>
                    </m:r>
                    <m:r>
                      <a:rPr lang="pt-BR" b="0" i="1" dirty="0" smtClean="0">
                        <a:latin typeface="Cambria Math"/>
                      </a:rPr>
                      <m:t>036,1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/>
                      </a:rPr>
                      <m:t>×1,0361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r>
                      <a:rPr lang="pt-BR" b="0" i="1" dirty="0" smtClean="0">
                        <a:latin typeface="Cambria Math"/>
                      </a:rPr>
                      <m:t>1073,5</m:t>
                    </m:r>
                  </m:oMath>
                </a14:m>
                <a:endParaRPr lang="pt-BR" dirty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10</m:t>
                    </m:r>
                    <m:r>
                      <a:rPr lang="pt-BR" b="0" i="1" dirty="0" smtClean="0">
                        <a:latin typeface="Cambria Math"/>
                      </a:rPr>
                      <m:t>73</m:t>
                    </m:r>
                    <m:r>
                      <a:rPr lang="pt-BR" i="1" dirty="0">
                        <a:latin typeface="Cambria Math"/>
                      </a:rPr>
                      <m:t>,</m:t>
                    </m:r>
                    <m:r>
                      <a:rPr lang="pt-BR" b="0" i="1" dirty="0" smtClean="0">
                        <a:latin typeface="Cambria Math"/>
                      </a:rPr>
                      <m:t>5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/>
                      </a:rPr>
                      <m:t>×1,0361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112,3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5640" y="1628800"/>
                <a:ext cx="8784976" cy="4876800"/>
              </a:xfrm>
              <a:blipFill rotWithShape="0">
                <a:blip r:embed="rId2"/>
                <a:stretch>
                  <a:fillRect l="-1040" t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075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15680" y="1556792"/>
            <a:ext cx="8496944" cy="4288601"/>
          </a:xfrm>
        </p:spPr>
        <p:txBody>
          <a:bodyPr/>
          <a:lstStyle/>
          <a:p>
            <a:r>
              <a:rPr lang="pt-BR" dirty="0"/>
              <a:t>Considere os seguintes conjuntos:</a:t>
            </a:r>
          </a:p>
          <a:p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Variável X:    70   70   70   70   70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Variável Y:    68   69   70   71   72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Variável Z:    5   15   50   120   160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6960096" y="5477806"/>
            <a:ext cx="4374486" cy="75608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100" b="1" dirty="0">
                <a:solidFill>
                  <a:schemeClr val="bg1"/>
                </a:solidFill>
                <a:latin typeface="Arial" charset="0"/>
              </a:rPr>
              <a:t>A média é suficiente para caracterizar cada variável?</a:t>
            </a:r>
          </a:p>
        </p:txBody>
      </p:sp>
    </p:spTree>
    <p:extLst>
      <p:ext uri="{BB962C8B-B14F-4D97-AF65-F5344CB8AC3E}">
        <p14:creationId xmlns:p14="http://schemas.microsoft.com/office/powerpoint/2010/main" val="17601086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27848" y="607986"/>
            <a:ext cx="6875778" cy="128089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Uma medida central não explica tudo!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4224"/>
          </a:xfrm>
        </p:spPr>
        <p:txBody>
          <a:bodyPr/>
          <a:lstStyle/>
          <a:p>
            <a:r>
              <a:rPr lang="pt-BR" dirty="0"/>
              <a:t>Precisamos de uma medida de dispersão.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905001"/>
            <a:ext cx="8939329" cy="45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70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aritmética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A média aritmética de </a:t>
                </a:r>
                <a:r>
                  <a:rPr lang="pt-BR" i="1" dirty="0"/>
                  <a:t>n</a:t>
                </a:r>
                <a:r>
                  <a:rPr lang="pt-BR" dirty="0"/>
                  <a:t> dados é por definição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00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4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40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4000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4000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4000" i="1" dirty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pt-BR" sz="4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4000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4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400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4000" i="1" dirty="0">
                              <a:latin typeface="Cambria Math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4000" i="1" dirty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sz="4000" i="1" dirty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  <a:p>
                <a:endParaRPr lang="pt-BR" sz="4000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5447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posição e dispersão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319736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Medidas de posição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Media simples, ponderada, geométrica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Mediana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Moda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 err="1"/>
              <a:t>Quantis</a:t>
            </a:r>
            <a:endParaRPr lang="pt-BR" sz="2600" dirty="0"/>
          </a:p>
          <a:p>
            <a:endParaRPr lang="pt-BR" dirty="0"/>
          </a:p>
          <a:p>
            <a:r>
              <a:rPr lang="pt-BR" b="1" dirty="0"/>
              <a:t>Medidas de dispersão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Amplitude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Variância e desvio-padrão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Coeficiente de variação</a:t>
            </a:r>
          </a:p>
        </p:txBody>
      </p:sp>
    </p:spTree>
    <p:extLst>
      <p:ext uri="{BB962C8B-B14F-4D97-AF65-F5344CB8AC3E}">
        <p14:creationId xmlns:p14="http://schemas.microsoft.com/office/powerpoint/2010/main" val="10438865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416912" y="2204864"/>
                <a:ext cx="9263714" cy="3777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func>
                    </m:oMath>
                  </m:oMathPara>
                </a14:m>
                <a:endParaRPr lang="pt-BR" sz="3200" dirty="0"/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Quanto maior a amplitude, menor a concentração.</a:t>
                </a: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Afetada por </a:t>
                </a:r>
                <a:r>
                  <a:rPr lang="pt-BR" b="1" dirty="0">
                    <a:solidFill>
                      <a:srgbClr val="FF0000"/>
                    </a:solidFill>
                  </a:rPr>
                  <a:t>valores extremos</a:t>
                </a:r>
                <a:r>
                  <a:rPr lang="pt-BR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>
                    <a:solidFill>
                      <a:schemeClr val="tx1"/>
                    </a:solidFill>
                  </a:rPr>
                  <a:t> Por exemplo, se 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max</a:t>
                </a:r>
                <a:r>
                  <a:rPr lang="pt-BR" sz="2400" dirty="0">
                    <a:solidFill>
                      <a:schemeClr val="tx1"/>
                    </a:solidFill>
                  </a:rPr>
                  <a:t> = 10 e min = 1, a amplitude A=9;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>
                    <a:solidFill>
                      <a:schemeClr val="tx1"/>
                    </a:solidFill>
                  </a:rPr>
                  <a:t> Se surge um único valor extremo com valor 41, agora 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max</a:t>
                </a:r>
                <a:r>
                  <a:rPr lang="pt-BR" sz="2400" dirty="0">
                    <a:solidFill>
                      <a:schemeClr val="tx1"/>
                    </a:solidFill>
                  </a:rPr>
                  <a:t> = 41. Assim, nesta nova situação, A = 41-1 = 40 &gt;&gt; 9.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sz="2400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sz="2200" dirty="0"/>
              </a:p>
              <a:p>
                <a:endParaRPr lang="pt-BR" sz="2200" dirty="0"/>
              </a:p>
              <a:p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6912" y="2204864"/>
                <a:ext cx="9263714" cy="3777622"/>
              </a:xfrm>
              <a:blipFill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674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b="1" dirty="0"/>
              <a:t>Amplitude interquartil</a:t>
            </a:r>
            <a:r>
              <a:rPr lang="pt-BR" sz="2200" dirty="0"/>
              <a:t>: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r>
              <a:rPr lang="pt-BR" sz="2200" b="1" dirty="0"/>
              <a:t>Variância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b="1" dirty="0"/>
              <a:t>Desvio padrão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62555"/>
              </p:ext>
            </p:extLst>
          </p:nvPr>
        </p:nvGraphicFramePr>
        <p:xfrm>
          <a:off x="4518487" y="5764652"/>
          <a:ext cx="2849863" cy="58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231366" imgH="253890" progId="">
                  <p:embed/>
                </p:oleObj>
              </mc:Choice>
              <mc:Fallback>
                <p:oleObj name="Equation" r:id="rId3" imgW="1231366" imgH="253890" progId="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487" y="5764652"/>
                        <a:ext cx="2849863" cy="58858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3911353" y="2574490"/>
                <a:ext cx="2732535" cy="55643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53" y="2574490"/>
                <a:ext cx="2732535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/>
          <p:cNvSpPr txBox="1"/>
          <p:nvPr/>
        </p:nvSpPr>
        <p:spPr>
          <a:xfrm>
            <a:off x="8291307" y="4324306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7030A0"/>
                </a:solidFill>
              </a:rPr>
              <a:t>Leva em conta </a:t>
            </a:r>
          </a:p>
          <a:p>
            <a:pPr algn="ctr"/>
            <a:r>
              <a:rPr lang="pt-BR" sz="2400" dirty="0">
                <a:solidFill>
                  <a:srgbClr val="7030A0"/>
                </a:solidFill>
              </a:rPr>
              <a:t>todos os dados</a:t>
            </a:r>
          </a:p>
        </p:txBody>
      </p:sp>
      <p:sp>
        <p:nvSpPr>
          <p:cNvPr id="12" name="Chave direita 11"/>
          <p:cNvSpPr/>
          <p:nvPr/>
        </p:nvSpPr>
        <p:spPr bwMode="auto">
          <a:xfrm>
            <a:off x="8012529" y="3806080"/>
            <a:ext cx="432048" cy="2520280"/>
          </a:xfrm>
          <a:prstGeom prst="righ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13" name="Seta para a direita 12"/>
          <p:cNvSpPr/>
          <p:nvPr/>
        </p:nvSpPr>
        <p:spPr bwMode="auto">
          <a:xfrm rot="10800000">
            <a:off x="6809184" y="2659206"/>
            <a:ext cx="576064" cy="35720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278726" y="2243707"/>
            <a:ext cx="3591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Mais robusta a valores 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extremos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444735-F15D-494D-8F37-C4923281A6CB}"/>
                  </a:ext>
                </a:extLst>
              </p:cNvPr>
              <p:cNvSpPr txBox="1"/>
              <p:nvPr/>
            </p:nvSpPr>
            <p:spPr>
              <a:xfrm>
                <a:off x="3998180" y="4022411"/>
                <a:ext cx="3610412" cy="9568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m:rPr>
                          <m:lit/>
                        </m:rP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444735-F15D-494D-8F37-C4923281A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80" y="4022411"/>
                <a:ext cx="3610412" cy="956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5255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855640" y="1412777"/>
                <a:ext cx="7458000" cy="471814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>
                    <a:solidFill>
                      <a:srgbClr val="FF0000"/>
                    </a:solidFill>
                  </a:rPr>
                  <a:t>A dispersão isolada é insuficiente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 exemplo: 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:r>
                  <a:rPr lang="pt-BR" sz="3600" dirty="0"/>
                  <a:t>DP(X)=10  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3600" dirty="0"/>
                  <a:t>=200; </a:t>
                </a:r>
              </a:p>
              <a:p>
                <a:pPr marL="0" indent="0" algn="ctr">
                  <a:buNone/>
                </a:pPr>
                <a:endParaRPr lang="pt-BR" sz="3600" dirty="0"/>
              </a:p>
              <a:p>
                <a:pPr marL="0" indent="0" algn="ctr">
                  <a:buNone/>
                </a:pPr>
                <a:r>
                  <a:rPr lang="pt-BR" sz="3600" dirty="0"/>
                  <a:t>DP(Y)=10  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6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pt-BR" sz="36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3600" dirty="0"/>
                  <a:t>=20</a:t>
                </a:r>
              </a:p>
              <a:p>
                <a:pPr marL="0" indent="0" algn="ctr">
                  <a:buNone/>
                </a:pPr>
                <a:endParaRPr lang="pt-BR" sz="3600" dirty="0"/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Podemos dizer que as variações são </a:t>
                </a:r>
                <a:r>
                  <a:rPr lang="pt-BR" b="1" u="sng" dirty="0">
                    <a:solidFill>
                      <a:srgbClr val="0070C0"/>
                    </a:solidFill>
                  </a:rPr>
                  <a:t>iguais</a:t>
                </a:r>
                <a:r>
                  <a:rPr lang="pt-BR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5640" y="1412777"/>
                <a:ext cx="7458000" cy="4718149"/>
              </a:xfrm>
              <a:blipFill>
                <a:blip r:embed="rId2"/>
                <a:stretch>
                  <a:fillRect l="-1144" t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747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Coeficiente de variação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99656" y="1412777"/>
            <a:ext cx="8136904" cy="4718149"/>
          </a:xfrm>
        </p:spPr>
        <p:txBody>
          <a:bodyPr>
            <a:normAutofit/>
          </a:bodyPr>
          <a:lstStyle/>
          <a:p>
            <a:r>
              <a:rPr lang="pt-BR" dirty="0"/>
              <a:t>A dispersão de variáveis em escalas ou unidades diferentes não pode ser comparada pelo DP =&gt; CV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Caracteriza a variabilidade dos dados em termos relativos a seu valor médio.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799856" y="3080974"/>
                <a:ext cx="4608512" cy="10578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/>
                        </a:rPr>
                        <m:t>𝐶𝑉</m:t>
                      </m:r>
                      <m:r>
                        <a:rPr lang="pt-BR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/>
                            </a:rPr>
                            <m:t>𝐷𝑃</m:t>
                          </m:r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pt-BR" sz="3200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sz="3200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pt-BR" sz="32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sz="3200" i="1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3080974"/>
                <a:ext cx="4608512" cy="1057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65710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464C3-BD4F-4B9A-AAD5-9F61DDCC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da </a:t>
            </a:r>
            <a:r>
              <a:rPr lang="pt-BR" dirty="0" err="1"/>
              <a:t>RAIS</a:t>
            </a:r>
            <a:r>
              <a:rPr lang="pt-BR" dirty="0"/>
              <a:t> pública (2016)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CC5E9-2813-40E3-BA54-612675EE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7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Antes de querer fazer qualquer análises, precisamos conhecer a estrutura da base de dados.</a:t>
            </a:r>
          </a:p>
          <a:p>
            <a:endParaRPr lang="pt-BR" dirty="0"/>
          </a:p>
          <a:p>
            <a:r>
              <a:rPr lang="pt-BR" dirty="0"/>
              <a:t>Abra o dicionário da base </a:t>
            </a:r>
            <a:r>
              <a:rPr lang="pt-BR" dirty="0" err="1"/>
              <a:t>RAIS</a:t>
            </a:r>
            <a:r>
              <a:rPr lang="pt-BR" dirty="0"/>
              <a:t> pública para o ano de 2016 fornecida pelo </a:t>
            </a:r>
            <a:r>
              <a:rPr lang="pt-BR" dirty="0" err="1"/>
              <a:t>MTE</a:t>
            </a:r>
            <a:r>
              <a:rPr lang="pt-BR" dirty="0"/>
              <a:t> e analise as variáveis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RAIS_vinculos_layout2016.xls</a:t>
            </a:r>
          </a:p>
          <a:p>
            <a:pPr marL="0" indent="0" algn="ctr">
              <a:buNone/>
            </a:pP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Abra no editor de texto (</a:t>
            </a:r>
            <a:r>
              <a:rPr lang="pt-BR" dirty="0" err="1"/>
              <a:t>notepad</a:t>
            </a:r>
            <a:r>
              <a:rPr lang="pt-BR" dirty="0"/>
              <a:t>, </a:t>
            </a:r>
            <a:r>
              <a:rPr lang="pt-BR" dirty="0" err="1"/>
              <a:t>wordpad</a:t>
            </a:r>
            <a:r>
              <a:rPr lang="pt-BR" dirty="0"/>
              <a:t>++) ou no </a:t>
            </a:r>
            <a:r>
              <a:rPr lang="pt-BR" dirty="0" err="1"/>
              <a:t>excel</a:t>
            </a:r>
            <a:r>
              <a:rPr lang="pt-BR" dirty="0"/>
              <a:t> (se possível) o menor arquivo </a:t>
            </a:r>
            <a:r>
              <a:rPr lang="pt-BR" dirty="0" err="1"/>
              <a:t>CSV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rais_sp_small.csv</a:t>
            </a:r>
          </a:p>
        </p:txBody>
      </p:sp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D0D6E898-09A4-40D2-89DB-653733021D37}"/>
              </a:ext>
            </a:extLst>
          </p:cNvPr>
          <p:cNvSpPr/>
          <p:nvPr/>
        </p:nvSpPr>
        <p:spPr>
          <a:xfrm>
            <a:off x="9336360" y="5805264"/>
            <a:ext cx="2592288" cy="648072"/>
          </a:xfrm>
          <a:prstGeom prst="cloudCallout">
            <a:avLst>
              <a:gd name="adj1" fmla="val -61202"/>
              <a:gd name="adj2" fmla="val -8329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Observe!</a:t>
            </a:r>
          </a:p>
        </p:txBody>
      </p:sp>
    </p:spTree>
    <p:extLst>
      <p:ext uri="{BB962C8B-B14F-4D97-AF65-F5344CB8AC3E}">
        <p14:creationId xmlns:p14="http://schemas.microsoft.com/office/powerpoint/2010/main" val="25022240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86AB-4351-49BF-BACB-93804288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F6C0A-8131-4A6C-946D-917AF9F7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576" y="2133600"/>
            <a:ext cx="9721080" cy="3777622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pt-BR" dirty="0"/>
              <a:t>Carregue a base menor (</a:t>
            </a:r>
            <a:r>
              <a:rPr lang="pt-BR" dirty="0">
                <a:solidFill>
                  <a:srgbClr val="0070C0"/>
                </a:solidFill>
              </a:rPr>
              <a:t>rais_sp_small.csv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Especifique o diretório correto com o comando </a:t>
            </a:r>
            <a:r>
              <a:rPr lang="pt-BR" dirty="0" err="1">
                <a:solidFill>
                  <a:srgbClr val="FF0000"/>
                </a:solidFill>
              </a:rPr>
              <a:t>setwd</a:t>
            </a:r>
            <a:r>
              <a:rPr lang="pt-BR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Carregue os dados com a função </a:t>
            </a:r>
            <a:r>
              <a:rPr lang="pt-BR" dirty="0">
                <a:solidFill>
                  <a:srgbClr val="FF0000"/>
                </a:solidFill>
              </a:rPr>
              <a:t>read.csv()</a:t>
            </a:r>
          </a:p>
          <a:p>
            <a:pPr marL="457200" indent="-457200">
              <a:buFont typeface="+mj-lt"/>
              <a:buAutoNum type="arabicParenR"/>
            </a:pPr>
            <a:r>
              <a:rPr lang="pt-BR" dirty="0"/>
              <a:t>Veja o tamanho da base com a função </a:t>
            </a:r>
            <a:r>
              <a:rPr lang="pt-BR" dirty="0" err="1">
                <a:solidFill>
                  <a:srgbClr val="FF0000"/>
                </a:solidFill>
              </a:rPr>
              <a:t>dim</a:t>
            </a:r>
            <a:r>
              <a:rPr lang="pt-BR" dirty="0">
                <a:solidFill>
                  <a:srgbClr val="FF0000"/>
                </a:solidFill>
              </a:rPr>
              <a:t>(), </a:t>
            </a:r>
            <a:r>
              <a:rPr lang="pt-BR" dirty="0" err="1">
                <a:solidFill>
                  <a:srgbClr val="FF0000"/>
                </a:solidFill>
              </a:rPr>
              <a:t>nrow</a:t>
            </a:r>
            <a:r>
              <a:rPr lang="pt-BR" dirty="0">
                <a:solidFill>
                  <a:srgbClr val="FF0000"/>
                </a:solidFill>
              </a:rPr>
              <a:t>(), </a:t>
            </a:r>
            <a:r>
              <a:rPr lang="pt-BR" dirty="0" err="1">
                <a:solidFill>
                  <a:srgbClr val="FF0000"/>
                </a:solidFill>
              </a:rPr>
              <a:t>ncol</a:t>
            </a:r>
            <a:r>
              <a:rPr lang="pt-BR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pt-BR" dirty="0"/>
              <a:t>Veja os nomes das variáveis que esta base contém com o comando </a:t>
            </a:r>
            <a:r>
              <a:rPr lang="pt-BR" dirty="0" err="1">
                <a:solidFill>
                  <a:srgbClr val="FF0000"/>
                </a:solidFill>
              </a:rPr>
              <a:t>names</a:t>
            </a:r>
            <a:r>
              <a:rPr lang="pt-BR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pt-BR" dirty="0"/>
              <a:t>Analise a estrutura da base com o comando </a:t>
            </a:r>
            <a:r>
              <a:rPr lang="pt-BR" dirty="0" err="1">
                <a:solidFill>
                  <a:srgbClr val="FF0000"/>
                </a:solidFill>
              </a:rPr>
              <a:t>str</a:t>
            </a:r>
            <a:r>
              <a:rPr lang="pt-BR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Analisaremos a variável </a:t>
            </a:r>
            <a:r>
              <a:rPr lang="pt-BR" dirty="0" err="1">
                <a:solidFill>
                  <a:srgbClr val="FF0000"/>
                </a:solidFill>
              </a:rPr>
              <a:t>Vl_Remun_Media_SM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7E05A3BA-A03F-46A3-A960-503757289ADE}"/>
              </a:ext>
            </a:extLst>
          </p:cNvPr>
          <p:cNvSpPr/>
          <p:nvPr/>
        </p:nvSpPr>
        <p:spPr>
          <a:xfrm>
            <a:off x="9408368" y="673012"/>
            <a:ext cx="2592288" cy="1280890"/>
          </a:xfrm>
          <a:prstGeom prst="cloudCallout">
            <a:avLst>
              <a:gd name="adj1" fmla="val -50620"/>
              <a:gd name="adj2" fmla="val 110138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Atenção com a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sintaxe!!!!!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AFEA538-2209-4ADC-917C-8DCF82000130}"/>
              </a:ext>
            </a:extLst>
          </p:cNvPr>
          <p:cNvSpPr/>
          <p:nvPr/>
        </p:nvSpPr>
        <p:spPr>
          <a:xfrm>
            <a:off x="7464152" y="5765838"/>
            <a:ext cx="4392488" cy="936104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O separador decimal no R é o ponto, não a vírgula!!</a:t>
            </a:r>
          </a:p>
        </p:txBody>
      </p:sp>
    </p:spTree>
    <p:extLst>
      <p:ext uri="{BB962C8B-B14F-4D97-AF65-F5344CB8AC3E}">
        <p14:creationId xmlns:p14="http://schemas.microsoft.com/office/powerpoint/2010/main" val="219217439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430FC-00DF-4F6C-BE49-F465B0F2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Auxílio extra (R)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99DE7-4F05-49FF-AB27-8E6159786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geom_histogram</a:t>
            </a:r>
          </a:p>
          <a:p>
            <a:pPr marL="300038" lvl="1" indent="0">
              <a:buNone/>
            </a:pPr>
            <a:r>
              <a:rPr lang="pt-BR" sz="2400" dirty="0">
                <a:solidFill>
                  <a:srgbClr val="FF0000"/>
                </a:solidFill>
                <a:hlinkClick r:id="rId2"/>
              </a:rPr>
              <a:t>http://www.sthda.com/english/wiki/ggplot2-histogram-plot-quick-start-guide-r-software-and-data-visualization</a:t>
            </a:r>
            <a:endParaRPr lang="pt-BR" sz="2400" dirty="0">
              <a:solidFill>
                <a:srgbClr val="FF0000"/>
              </a:solidFill>
            </a:endParaRPr>
          </a:p>
          <a:p>
            <a:pPr marL="300038" lvl="1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300038" lvl="1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https://sebastiansauer.github.io/percentage_plot_ggplot2_V2/</a:t>
            </a:r>
          </a:p>
          <a:p>
            <a:r>
              <a:rPr lang="pt-BR" dirty="0"/>
              <a:t>Cores:</a:t>
            </a:r>
          </a:p>
          <a:p>
            <a:pPr marL="300038" lvl="1" indent="0">
              <a:buNone/>
            </a:pPr>
            <a:r>
              <a:rPr lang="pt-BR" sz="2400" dirty="0">
                <a:hlinkClick r:id="rId3"/>
              </a:rPr>
              <a:t>http://www.stat.columbia.edu/~tzheng/files/Rcolor.pdf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61064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R: O pacote </a:t>
            </a:r>
            <a:r>
              <a:rPr lang="pt-BR" b="1" dirty="0" err="1"/>
              <a:t>dplyr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905000"/>
            <a:ext cx="9339436" cy="4006222"/>
          </a:xfrm>
        </p:spPr>
        <p:txBody>
          <a:bodyPr>
            <a:normAutofit/>
          </a:bodyPr>
          <a:lstStyle/>
          <a:p>
            <a:r>
              <a:rPr lang="pt-BR" dirty="0"/>
              <a:t>Pacote especial para processamento de bases de dados. </a:t>
            </a:r>
          </a:p>
          <a:p>
            <a:r>
              <a:rPr lang="pt-BR" dirty="0"/>
              <a:t>As suas funções nos remetem a “verbos”: ações que queremos executar sobre os dados:</a:t>
            </a:r>
          </a:p>
          <a:p>
            <a:pPr lvl="1"/>
            <a:r>
              <a:rPr lang="en-US" b="1" dirty="0"/>
              <a:t>filter()</a:t>
            </a:r>
            <a:r>
              <a:rPr lang="en-US" dirty="0"/>
              <a:t> 			to select cases based on their values.</a:t>
            </a:r>
          </a:p>
          <a:p>
            <a:pPr lvl="1"/>
            <a:r>
              <a:rPr lang="en-US" b="1" dirty="0"/>
              <a:t>arrange() </a:t>
            </a:r>
            <a:r>
              <a:rPr lang="en-US" dirty="0"/>
              <a:t>		to reorder the cases.</a:t>
            </a:r>
          </a:p>
          <a:p>
            <a:pPr lvl="1"/>
            <a:r>
              <a:rPr lang="en-US" b="1" dirty="0"/>
              <a:t>select()</a:t>
            </a:r>
            <a:r>
              <a:rPr lang="en-US" dirty="0"/>
              <a:t> 		to select variables based on their names.</a:t>
            </a:r>
          </a:p>
          <a:p>
            <a:pPr lvl="1"/>
            <a:r>
              <a:rPr lang="en-US" b="1" dirty="0"/>
              <a:t>mutate() </a:t>
            </a:r>
            <a:r>
              <a:rPr lang="en-US" dirty="0"/>
              <a:t>		to add new variables that are functions of 	existing variables.</a:t>
            </a:r>
          </a:p>
          <a:p>
            <a:pPr lvl="1"/>
            <a:r>
              <a:rPr lang="en-US" b="1" dirty="0" err="1"/>
              <a:t>summarise</a:t>
            </a:r>
            <a:r>
              <a:rPr lang="en-US" b="1" dirty="0"/>
              <a:t>() </a:t>
            </a:r>
            <a:r>
              <a:rPr lang="en-US" dirty="0"/>
              <a:t>	to condense multiple values to a single value.</a:t>
            </a:r>
          </a:p>
          <a:p>
            <a:pPr lvl="1"/>
            <a:r>
              <a:rPr lang="en-US" b="1" dirty="0" err="1"/>
              <a:t>group_by</a:t>
            </a:r>
            <a:r>
              <a:rPr lang="en-US" b="1" dirty="0"/>
              <a:t>()</a:t>
            </a:r>
            <a:r>
              <a:rPr lang="en-US" dirty="0"/>
              <a:t>	to group by an specific variable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6170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30722-581A-4FD1-81E7-132EBB4E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52D78-B7F0-41C7-ACD5-1D529B60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0808"/>
            <a:ext cx="8915400" cy="4210414"/>
          </a:xfrm>
        </p:spPr>
        <p:txBody>
          <a:bodyPr/>
          <a:lstStyle/>
          <a:p>
            <a:r>
              <a:rPr lang="pt-BR" dirty="0"/>
              <a:t>Temos três grandes setores na economia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33B74A-80B2-4C93-9900-3D7954663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50854"/>
              </p:ext>
            </p:extLst>
          </p:nvPr>
        </p:nvGraphicFramePr>
        <p:xfrm>
          <a:off x="2711624" y="2541828"/>
          <a:ext cx="79119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09">
                  <a:extLst>
                    <a:ext uri="{9D8B030D-6E8A-4147-A177-3AD203B41FA5}">
                      <a16:colId xmlns:a16="http://schemas.microsoft.com/office/drawing/2014/main" val="17984730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93376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756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i="1" dirty="0" err="1"/>
                        <a:t>Share</a:t>
                      </a:r>
                      <a:r>
                        <a:rPr lang="pt-BR" sz="2400" dirty="0"/>
                        <a:t> de </a:t>
                      </a:r>
                      <a:r>
                        <a:rPr lang="pt-BR" sz="2400" dirty="0" err="1"/>
                        <a:t>PO</a:t>
                      </a:r>
                      <a:r>
                        <a:rPr lang="pt-BR" sz="24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Produtividade do trabalho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0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Manufatura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 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4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Serviços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Agricultura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7852"/>
                  </a:ext>
                </a:extLst>
              </a:tr>
            </a:tbl>
          </a:graphicData>
        </a:graphic>
      </p:graphicFrame>
      <p:sp>
        <p:nvSpPr>
          <p:cNvPr id="6" name="Nuvem 5">
            <a:extLst>
              <a:ext uri="{FF2B5EF4-FFF2-40B4-BE49-F238E27FC236}">
                <a16:creationId xmlns:a16="http://schemas.microsoft.com/office/drawing/2014/main" id="{11E66D59-ECB5-44ED-BDC7-971E0F9AFDA7}"/>
              </a:ext>
            </a:extLst>
          </p:cNvPr>
          <p:cNvSpPr/>
          <p:nvPr/>
        </p:nvSpPr>
        <p:spPr>
          <a:xfrm>
            <a:off x="7320136" y="5373216"/>
            <a:ext cx="4680520" cy="1257342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Qual é a produtividade da economia?</a:t>
            </a:r>
          </a:p>
        </p:txBody>
      </p:sp>
    </p:spTree>
    <p:extLst>
      <p:ext uri="{BB962C8B-B14F-4D97-AF65-F5344CB8AC3E}">
        <p14:creationId xmlns:p14="http://schemas.microsoft.com/office/powerpoint/2010/main" val="17651765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valor que ocorre com mais frequência.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Idade da turma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4B9BB28-1AD4-4F21-8A86-4E69AB06B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43752"/>
              </p:ext>
            </p:extLst>
          </p:nvPr>
        </p:nvGraphicFramePr>
        <p:xfrm>
          <a:off x="2711624" y="4581128"/>
          <a:ext cx="81280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78833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2409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68883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7416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0769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8815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93898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36727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44316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415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0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367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caso de variáveis qualitativas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12776"/>
            <a:ext cx="8915400" cy="4498446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Moda </a:t>
            </a:r>
            <a:r>
              <a:rPr lang="pt-BR" dirty="0"/>
              <a:t>é a categoria de maior frequência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0A123F-296A-4119-A073-72E766D21C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05000"/>
            <a:ext cx="7776864" cy="49083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FEB6DF-A718-4BA7-9F50-65FA1977ED7D}"/>
              </a:ext>
            </a:extLst>
          </p:cNvPr>
          <p:cNvSpPr txBox="1"/>
          <p:nvPr/>
        </p:nvSpPr>
        <p:spPr>
          <a:xfrm>
            <a:off x="9675504" y="3015668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Setor automotivo </a:t>
            </a:r>
          </a:p>
          <a:p>
            <a:r>
              <a:rPr lang="pt-BR" b="1" dirty="0"/>
              <a:t>em SP (2016)</a:t>
            </a:r>
          </a:p>
        </p:txBody>
      </p:sp>
    </p:spTree>
    <p:extLst>
      <p:ext uri="{BB962C8B-B14F-4D97-AF65-F5344CB8AC3E}">
        <p14:creationId xmlns:p14="http://schemas.microsoft.com/office/powerpoint/2010/main" val="29295478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E99049F-99B5-48CA-AC85-5C1D2B1351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19" y="2123250"/>
            <a:ext cx="8435281" cy="46181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contínuas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199" y="1268761"/>
            <a:ext cx="10091465" cy="4862166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A</a:t>
            </a:r>
            <a:r>
              <a:rPr lang="pt-BR" sz="2400" b="1" dirty="0">
                <a:solidFill>
                  <a:srgbClr val="FF0000"/>
                </a:solidFill>
              </a:rPr>
              <a:t> Classe modal</a:t>
            </a:r>
            <a:r>
              <a:rPr lang="pt-BR" sz="2400" dirty="0">
                <a:solidFill>
                  <a:srgbClr val="FF0000"/>
                </a:solidFill>
              </a:rPr>
              <a:t> é o </a:t>
            </a:r>
            <a:r>
              <a:rPr lang="pt-BR" sz="2400" dirty="0">
                <a:solidFill>
                  <a:schemeClr val="tx1"/>
                </a:solidFill>
              </a:rPr>
              <a:t>i</a:t>
            </a:r>
            <a:r>
              <a:rPr lang="pt-BR" sz="2400" dirty="0"/>
              <a:t>ntervalo de classe ou faixas com maior frequência e a </a:t>
            </a:r>
            <a:r>
              <a:rPr lang="pt-BR" sz="2400" b="1" dirty="0">
                <a:solidFill>
                  <a:srgbClr val="FF0000"/>
                </a:solidFill>
              </a:rPr>
              <a:t>Moda é o </a:t>
            </a:r>
            <a:r>
              <a:rPr lang="pt-BR" sz="2400" dirty="0">
                <a:solidFill>
                  <a:schemeClr val="tx1"/>
                </a:solidFill>
              </a:rPr>
              <a:t>v</a:t>
            </a:r>
            <a:r>
              <a:rPr lang="pt-BR" sz="2400" dirty="0"/>
              <a:t>alor dominante dentro da classe modal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9192344" y="3933056"/>
                <a:ext cx="2664296" cy="80169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𝑀𝑜</m:t>
                      </m:r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𝑖𝑛𝑓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𝑠𝑢𝑝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44" y="3933056"/>
                <a:ext cx="2664296" cy="801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011C364-2D48-4613-BDE3-6EBF02C17C6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40016" y="4734750"/>
            <a:ext cx="4284476" cy="1142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78B1A9-B02B-4127-A7BB-A7EF2FB9B3EC}"/>
              </a:ext>
            </a:extLst>
          </p:cNvPr>
          <p:cNvSpPr txBox="1"/>
          <p:nvPr/>
        </p:nvSpPr>
        <p:spPr>
          <a:xfrm>
            <a:off x="2592926" y="3286725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Setor automotivo </a:t>
            </a:r>
          </a:p>
          <a:p>
            <a:r>
              <a:rPr lang="pt-BR" b="1" dirty="0"/>
              <a:t>em SP (2016)</a:t>
            </a:r>
          </a:p>
        </p:txBody>
      </p:sp>
    </p:spTree>
    <p:extLst>
      <p:ext uri="{BB962C8B-B14F-4D97-AF65-F5344CB8AC3E}">
        <p14:creationId xmlns:p14="http://schemas.microsoft.com/office/powerpoint/2010/main" val="26601589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Mediana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207568" y="1484784"/>
                <a:ext cx="9793088" cy="5256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Medida de posição que separa a distribuição em duas partes iguais:</a:t>
                </a:r>
              </a:p>
              <a:p>
                <a:pPr lvl="1"/>
                <a:r>
                  <a:rPr lang="pt-BR" dirty="0">
                    <a:solidFill>
                      <a:srgbClr val="0070C0"/>
                    </a:solidFill>
                  </a:rPr>
                  <a:t>Metade dos dados são menores ou iguais e</a:t>
                </a:r>
              </a:p>
              <a:p>
                <a:pPr lvl="1"/>
                <a:r>
                  <a:rPr lang="pt-BR" dirty="0">
                    <a:solidFill>
                      <a:srgbClr val="0070C0"/>
                    </a:solidFill>
                  </a:rPr>
                  <a:t>Metade dos dados são superiores ou iguais.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Só para  variáveis quantitativas:</a:t>
                </a:r>
              </a:p>
              <a:p>
                <a:pPr lvl="2"/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 …≤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≤ …≤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;                     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/>
                                <m:t>í</m:t>
                              </m:r>
                              <m:r>
                                <m:rPr>
                                  <m:nor/>
                                </m:rPr>
                                <a:rPr lang="pt-BR"/>
                                <m:t>mpar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</m:s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/>
                                <m:t>par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568" y="1484784"/>
                <a:ext cx="9793088" cy="5256584"/>
              </a:xfrm>
              <a:blipFill rotWithShape="0">
                <a:blip r:embed="rId2"/>
                <a:stretch>
                  <a:fillRect l="-871" t="-1624" r="-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o explicativo retangular com cantos arredondados 4"/>
          <p:cNvSpPr/>
          <p:nvPr/>
        </p:nvSpPr>
        <p:spPr bwMode="auto">
          <a:xfrm>
            <a:off x="9240295" y="3068960"/>
            <a:ext cx="2736304" cy="360040"/>
          </a:xfrm>
          <a:prstGeom prst="wedgeRoundRectCallout">
            <a:avLst>
              <a:gd name="adj1" fmla="val -34572"/>
              <a:gd name="adj2" fmla="val 122786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chemeClr val="bg1"/>
                </a:solidFill>
                <a:latin typeface="Arial" charset="0"/>
              </a:rPr>
              <a:t>Estatísticas de ordem</a:t>
            </a:r>
          </a:p>
        </p:txBody>
      </p:sp>
    </p:spTree>
    <p:extLst>
      <p:ext uri="{BB962C8B-B14F-4D97-AF65-F5344CB8AC3E}">
        <p14:creationId xmlns:p14="http://schemas.microsoft.com/office/powerpoint/2010/main" val="36684355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Mediana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196752"/>
            <a:ext cx="9411444" cy="5328592"/>
          </a:xfrm>
        </p:spPr>
        <p:txBody>
          <a:bodyPr>
            <a:normAutofit/>
          </a:bodyPr>
          <a:lstStyle/>
          <a:p>
            <a:r>
              <a:rPr lang="pt-BR" b="1" dirty="0"/>
              <a:t>Exemplo</a:t>
            </a:r>
            <a:r>
              <a:rPr lang="pt-BR" dirty="0"/>
              <a:t>: retornos de cinco ativos diferentes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2%		3%		3%		5%		6%</a:t>
            </a:r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  <a:p>
            <a:r>
              <a:rPr lang="pt-BR" b="1" dirty="0"/>
              <a:t>Exemplo</a:t>
            </a:r>
            <a:r>
              <a:rPr lang="pt-BR" dirty="0"/>
              <a:t>: preço de um produto em dez supermercados do estado de SP</a:t>
            </a:r>
          </a:p>
          <a:p>
            <a:pPr marL="0" indent="0" algn="ctr">
              <a:buNone/>
            </a:pPr>
            <a:r>
              <a:rPr lang="pt-BR" dirty="0"/>
              <a:t>200    220     220    220     250    270    280    300   300   300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6681009" y="6021288"/>
            <a:ext cx="5510991" cy="8367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chemeClr val="bg1"/>
                </a:solidFill>
                <a:latin typeface="Arial" charset="0"/>
              </a:rPr>
              <a:t>Podemos calcular moda e mediana em variáveis qualitativas?</a:t>
            </a:r>
          </a:p>
        </p:txBody>
      </p:sp>
      <p:sp>
        <p:nvSpPr>
          <p:cNvPr id="5" name="Elipse 4"/>
          <p:cNvSpPr/>
          <p:nvPr/>
        </p:nvSpPr>
        <p:spPr bwMode="auto">
          <a:xfrm>
            <a:off x="3273290" y="5229200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4151786" y="5229200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 bwMode="auto">
          <a:xfrm>
            <a:off x="5078302" y="5229200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8" name="Elipse 7"/>
          <p:cNvSpPr/>
          <p:nvPr/>
        </p:nvSpPr>
        <p:spPr bwMode="auto">
          <a:xfrm>
            <a:off x="5964428" y="5229200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6855556" y="5229200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10" name="Elipse 9"/>
          <p:cNvSpPr/>
          <p:nvPr/>
        </p:nvSpPr>
        <p:spPr bwMode="auto">
          <a:xfrm>
            <a:off x="7673951" y="5229200"/>
            <a:ext cx="364195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sp>
        <p:nvSpPr>
          <p:cNvPr id="11" name="Elipse 10"/>
          <p:cNvSpPr/>
          <p:nvPr/>
        </p:nvSpPr>
        <p:spPr bwMode="auto">
          <a:xfrm>
            <a:off x="8525719" y="5229200"/>
            <a:ext cx="364195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sp>
        <p:nvSpPr>
          <p:cNvPr id="12" name="Elipse 11"/>
          <p:cNvSpPr/>
          <p:nvPr/>
        </p:nvSpPr>
        <p:spPr bwMode="auto">
          <a:xfrm>
            <a:off x="9372623" y="5229200"/>
            <a:ext cx="364195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sp>
        <p:nvSpPr>
          <p:cNvPr id="13" name="Elipse 12"/>
          <p:cNvSpPr/>
          <p:nvPr/>
        </p:nvSpPr>
        <p:spPr bwMode="auto">
          <a:xfrm>
            <a:off x="10114050" y="5229200"/>
            <a:ext cx="364195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9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10762122" y="5229200"/>
            <a:ext cx="561365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srgbClr val="FF0000"/>
                </a:solidFill>
                <a:latin typeface="Arial" charset="0"/>
              </a:rPr>
              <a:t>10</a:t>
            </a:r>
          </a:p>
        </p:txBody>
      </p:sp>
      <p:sp>
        <p:nvSpPr>
          <p:cNvPr id="15" name="Elipse 14"/>
          <p:cNvSpPr/>
          <p:nvPr/>
        </p:nvSpPr>
        <p:spPr bwMode="auto">
          <a:xfrm>
            <a:off x="4948516" y="2564904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6" name="Elipse 15"/>
          <p:cNvSpPr/>
          <p:nvPr/>
        </p:nvSpPr>
        <p:spPr bwMode="auto">
          <a:xfrm>
            <a:off x="6072572" y="2564904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7" name="Elipse 16"/>
          <p:cNvSpPr/>
          <p:nvPr/>
        </p:nvSpPr>
        <p:spPr bwMode="auto">
          <a:xfrm>
            <a:off x="7108076" y="2564904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18" name="Elipse 17"/>
          <p:cNvSpPr/>
          <p:nvPr/>
        </p:nvSpPr>
        <p:spPr bwMode="auto">
          <a:xfrm>
            <a:off x="8117969" y="2564904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19" name="Elipse 18"/>
          <p:cNvSpPr/>
          <p:nvPr/>
        </p:nvSpPr>
        <p:spPr bwMode="auto">
          <a:xfrm>
            <a:off x="9104056" y="2564904"/>
            <a:ext cx="360040" cy="3600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7C68737C-8B61-475D-A3A3-58FA4A290904}"/>
              </a:ext>
            </a:extLst>
          </p:cNvPr>
          <p:cNvSpPr/>
          <p:nvPr/>
        </p:nvSpPr>
        <p:spPr>
          <a:xfrm rot="16200000">
            <a:off x="7027345" y="863538"/>
            <a:ext cx="481989" cy="4936963"/>
          </a:xfrm>
          <a:prstGeom prst="triangle">
            <a:avLst>
              <a:gd name="adj" fmla="val 5348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592DEC-C863-42BA-B9DE-4F1D22DA1F0D}"/>
              </a:ext>
            </a:extLst>
          </p:cNvPr>
          <p:cNvSpPr txBox="1"/>
          <p:nvPr/>
        </p:nvSpPr>
        <p:spPr>
          <a:xfrm>
            <a:off x="3892237" y="314735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Menor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FBF19E-87B8-4C95-BA58-6920192DF42A}"/>
              </a:ext>
            </a:extLst>
          </p:cNvPr>
          <p:cNvSpPr txBox="1"/>
          <p:nvPr/>
        </p:nvSpPr>
        <p:spPr>
          <a:xfrm>
            <a:off x="9780140" y="314735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Maior</a:t>
            </a:r>
          </a:p>
        </p:txBody>
      </p:sp>
    </p:spTree>
    <p:extLst>
      <p:ext uri="{BB962C8B-B14F-4D97-AF65-F5344CB8AC3E}">
        <p14:creationId xmlns:p14="http://schemas.microsoft.com/office/powerpoint/2010/main" val="39393953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Quando usar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𝑀𝑜</m:t>
                    </m:r>
                    <m:r>
                      <a:rPr lang="pt-BR" i="1" dirty="0" smtClean="0">
                        <a:latin typeface="Cambria Math"/>
                      </a:rPr>
                      <m:t>, </m:t>
                    </m:r>
                    <m:r>
                      <a:rPr lang="pt-BR" i="1" dirty="0" err="1" smtClean="0">
                        <a:latin typeface="Cambria Math"/>
                      </a:rPr>
                      <m:t>𝑀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 dirty="0" err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00" t="-33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Caso 1: </a:t>
            </a:r>
            <a:r>
              <a:rPr lang="pt-BR" dirty="0"/>
              <a:t>Salários (em SM)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600" dirty="0"/>
              <a:t>2    3    3    4    4   14</a:t>
            </a:r>
          </a:p>
          <a:p>
            <a:pPr marL="457200" indent="-457200" algn="ctr">
              <a:buAutoNum type="arabicPlain" startAt="2"/>
            </a:pPr>
            <a:endParaRPr lang="pt-BR" dirty="0"/>
          </a:p>
          <a:p>
            <a:pPr marL="457200" indent="-457200" algn="ctr">
              <a:buAutoNum type="arabicPlain" startAt="2"/>
            </a:pPr>
            <a:endParaRPr lang="pt-BR" dirty="0"/>
          </a:p>
          <a:p>
            <a:r>
              <a:rPr lang="pt-BR" b="1" dirty="0"/>
              <a:t>Caso 2: </a:t>
            </a:r>
            <a:r>
              <a:rPr lang="pt-BR" dirty="0"/>
              <a:t>Ganhos na loteria em R$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3600" dirty="0"/>
              <a:t>0,00     0,00     30.000,00</a:t>
            </a:r>
          </a:p>
        </p:txBody>
      </p:sp>
    </p:spTree>
    <p:extLst>
      <p:ext uri="{BB962C8B-B14F-4D97-AF65-F5344CB8AC3E}">
        <p14:creationId xmlns:p14="http://schemas.microsoft.com/office/powerpoint/2010/main" val="39254895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White Template with blue-green Segoe_TP10286786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Light_Blue_Gray_Bar 16x9 Template Segoe_TP10286761">
  <a:themeElements>
    <a:clrScheme name="5-00332 CSO Summit 2008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ECDFA7"/>
      </a:accent1>
      <a:accent2>
        <a:srgbClr val="4F6E9B"/>
      </a:accent2>
      <a:accent3>
        <a:srgbClr val="936553"/>
      </a:accent3>
      <a:accent4>
        <a:srgbClr val="88A17B"/>
      </a:accent4>
      <a:accent5>
        <a:srgbClr val="B8977E"/>
      </a:accent5>
      <a:accent6>
        <a:srgbClr val="99B5D3"/>
      </a:accent6>
      <a:hlink>
        <a:srgbClr val="050595"/>
      </a:hlink>
      <a:folHlink>
        <a:srgbClr val="7DDDFF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Light Background Segoe 4-3 template-template_April-17-2007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2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ei-2017.pptx" id="{A70E14D6-BAF4-4491-8333-E6CDDE9AFE01}" vid="{59668778-F8BE-4527-8FB8-D60B46C263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TS010286786</Template>
  <TotalTime>7335</TotalTime>
  <Words>1223</Words>
  <Application>Microsoft Office PowerPoint</Application>
  <PresentationFormat>Widescreen</PresentationFormat>
  <Paragraphs>272</Paragraphs>
  <Slides>28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1_White Template with blue-green Segoe_TP10286786</vt:lpstr>
      <vt:lpstr>White with Courier font for code slides</vt:lpstr>
      <vt:lpstr>1_Light_Blue_Gray_Bar 16x9 Template Segoe_TP10286761</vt:lpstr>
      <vt:lpstr>1_White with Courier font for code slides</vt:lpstr>
      <vt:lpstr>Light Background Segoe 4-3 template-template_April-17-2007</vt:lpstr>
      <vt:lpstr>2_White with Courier font for code slides</vt:lpstr>
      <vt:lpstr>Cacho</vt:lpstr>
      <vt:lpstr>Equation</vt:lpstr>
      <vt:lpstr>Análise exploratória de dados  Medidas de posição (parte 2) e de dispersão</vt:lpstr>
      <vt:lpstr>Média aritmética</vt:lpstr>
      <vt:lpstr>Exemplo</vt:lpstr>
      <vt:lpstr>Moda</vt:lpstr>
      <vt:lpstr>No caso de variáveis qualitativas </vt:lpstr>
      <vt:lpstr>Variáveis contínuas</vt:lpstr>
      <vt:lpstr>Mediana</vt:lpstr>
      <vt:lpstr>Mediana</vt:lpstr>
      <vt:lpstr>Quando usar Mo, Med ou X ̅?</vt:lpstr>
      <vt:lpstr>Quantis</vt:lpstr>
      <vt:lpstr>Como calcular os quantis?</vt:lpstr>
      <vt:lpstr>Média geométrica</vt:lpstr>
      <vt:lpstr>Média geométrica</vt:lpstr>
      <vt:lpstr>Média geométrica ponderada</vt:lpstr>
      <vt:lpstr>Média geométrica: taxa de variação</vt:lpstr>
      <vt:lpstr>Média geométrica: taxa de variação</vt:lpstr>
      <vt:lpstr>Taxa de variação</vt:lpstr>
      <vt:lpstr>Medidas de dispersão</vt:lpstr>
      <vt:lpstr>Uma medida central não explica tudo!</vt:lpstr>
      <vt:lpstr>Medidas de posição e dispersão</vt:lpstr>
      <vt:lpstr>Amplitude</vt:lpstr>
      <vt:lpstr>Medidas de dispersão</vt:lpstr>
      <vt:lpstr>Medidas de dispersão</vt:lpstr>
      <vt:lpstr>Coeficiente de variação</vt:lpstr>
      <vt:lpstr>Análise exploratória da RAIS pública (2016)</vt:lpstr>
      <vt:lpstr>No R</vt:lpstr>
      <vt:lpstr>Auxílio extra (R)</vt:lpstr>
      <vt:lpstr>No R: O pacote dplyr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análise econômica II CE-242 A</dc:title>
  <dc:creator>iluna</dc:creator>
  <cp:lastModifiedBy>Iluna</cp:lastModifiedBy>
  <cp:revision>280</cp:revision>
  <cp:lastPrinted>2017-09-05T14:24:39Z</cp:lastPrinted>
  <dcterms:created xsi:type="dcterms:W3CDTF">2013-08-02T14:15:46Z</dcterms:created>
  <dcterms:modified xsi:type="dcterms:W3CDTF">2018-10-01T12:54:17Z</dcterms:modified>
</cp:coreProperties>
</file>