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62" r:id="rId7"/>
    <p:sldId id="296" r:id="rId8"/>
    <p:sldId id="278" r:id="rId9"/>
    <p:sldId id="289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2145" y="2433761"/>
            <a:ext cx="4941771" cy="1122202"/>
          </a:xfrm>
        </p:spPr>
        <p:txBody>
          <a:bodyPr/>
          <a:lstStyle/>
          <a:p>
            <a:r>
              <a:rPr lang="en-US" dirty="0"/>
              <a:t>MKULIMA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0111" y="5759168"/>
            <a:ext cx="4941770" cy="396660"/>
          </a:xfrm>
        </p:spPr>
        <p:txBody>
          <a:bodyPr/>
          <a:lstStyle/>
          <a:p>
            <a:r>
              <a:rPr lang="en-US" dirty="0"/>
              <a:t>An Alternative Credit Scoring System for Farmers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543" y="501651"/>
            <a:ext cx="3171825" cy="715991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563" y="1519444"/>
            <a:ext cx="4335742" cy="5040382"/>
          </a:xfrm>
        </p:spPr>
        <p:txBody>
          <a:bodyPr>
            <a:noAutofit/>
          </a:bodyPr>
          <a:lstStyle/>
          <a:p>
            <a:r>
              <a:rPr lang="en-US" sz="2400" dirty="0"/>
              <a:t>Small holder farmers struggle to get loans from banks and other financial institutions because they have no traditional collaterals needed by banks</a:t>
            </a:r>
          </a:p>
          <a:p>
            <a:r>
              <a:rPr lang="en-US" sz="2400" dirty="0"/>
              <a:t>In order to lend them money. So that they can buy agriculture inputs such as seeds, pesticides, fertilizers and </a:t>
            </a:r>
            <a:r>
              <a:rPr lang="en-US" sz="2400" dirty="0" err="1"/>
              <a:t>equipments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684" y="2766218"/>
            <a:ext cx="403103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814" y="1581225"/>
            <a:ext cx="4031030" cy="4775125"/>
          </a:xfrm>
        </p:spPr>
        <p:txBody>
          <a:bodyPr>
            <a:noAutofit/>
          </a:bodyPr>
          <a:lstStyle/>
          <a:p>
            <a:r>
              <a:rPr lang="en-US" sz="2400" dirty="0"/>
              <a:t>I present to you MKULIMA PORTAL a web application system that help small holder farmers in AMCOS to keep track of their production history and farm details. This comprehensive data serve as a valuable insight for banks enabling them to assess the creditworthiness and make informed decision.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A7CE-B661-ADBC-A9D2-6EA26ADA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100" y="424070"/>
            <a:ext cx="1353710" cy="750942"/>
          </a:xfrm>
        </p:spPr>
        <p:txBody>
          <a:bodyPr>
            <a:normAutofit/>
          </a:bodyPr>
          <a:lstStyle/>
          <a:p>
            <a:r>
              <a:rPr lang="en-US" sz="4000" b="1" dirty="0"/>
              <a:t>UVP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119D0-CF26-8DE4-FFBE-6AE7945E1F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261917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 the risk of loan rejection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 the access of capital for farmers.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 brand  reputation for supporting  sustainable agriculture for banks.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0C0FD51-AE36-7819-0E2F-5D5921CF87B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E81D6A-E941-0B43-13F0-B22A33A943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C2B0B0-BB8A-C7D0-883C-622DDC76624E}"/>
              </a:ext>
            </a:extLst>
          </p:cNvPr>
          <p:cNvSpPr/>
          <p:nvPr/>
        </p:nvSpPr>
        <p:spPr>
          <a:xfrm>
            <a:off x="4922447" y="1991645"/>
            <a:ext cx="1470991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6E95A8-AE23-06CA-FBB3-36FA3529C11A}"/>
              </a:ext>
            </a:extLst>
          </p:cNvPr>
          <p:cNvSpPr/>
          <p:nvPr/>
        </p:nvSpPr>
        <p:spPr>
          <a:xfrm>
            <a:off x="7532666" y="1999072"/>
            <a:ext cx="1540996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AMCOS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FB7697-8735-1B60-F5B0-094659AF73C1}"/>
              </a:ext>
            </a:extLst>
          </p:cNvPr>
          <p:cNvSpPr/>
          <p:nvPr/>
        </p:nvSpPr>
        <p:spPr>
          <a:xfrm>
            <a:off x="9739642" y="1991645"/>
            <a:ext cx="147099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MKULIMA PORTAL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74E58B-FA77-A90E-AB6A-7679CEA047F1}"/>
              </a:ext>
            </a:extLst>
          </p:cNvPr>
          <p:cNvSpPr/>
          <p:nvPr/>
        </p:nvSpPr>
        <p:spPr>
          <a:xfrm>
            <a:off x="9881150" y="3906025"/>
            <a:ext cx="147099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1AEAB6-E121-7DA3-964A-29C2D457C9B4}"/>
              </a:ext>
            </a:extLst>
          </p:cNvPr>
          <p:cNvCxnSpPr>
            <a:cxnSpLocks/>
          </p:cNvCxnSpPr>
          <p:nvPr/>
        </p:nvCxnSpPr>
        <p:spPr>
          <a:xfrm>
            <a:off x="6429178" y="2335237"/>
            <a:ext cx="1103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F3A0E4-53C9-AA7C-252B-09F3F39F4E6A}"/>
              </a:ext>
            </a:extLst>
          </p:cNvPr>
          <p:cNvCxnSpPr>
            <a:cxnSpLocks/>
          </p:cNvCxnSpPr>
          <p:nvPr/>
        </p:nvCxnSpPr>
        <p:spPr>
          <a:xfrm>
            <a:off x="9073662" y="2335237"/>
            <a:ext cx="665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8207A8-AD93-6883-3B74-358FD2A594D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475137" y="2906045"/>
            <a:ext cx="0" cy="959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351" y="2437308"/>
            <a:ext cx="3139440" cy="658176"/>
          </a:xfrm>
        </p:spPr>
        <p:txBody>
          <a:bodyPr/>
          <a:lstStyle/>
          <a:p>
            <a:r>
              <a:rPr lang="en-US" dirty="0"/>
              <a:t>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7324" y="1859723"/>
            <a:ext cx="5433204" cy="24715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According to report FSD of 2017:</a:t>
            </a:r>
          </a:p>
          <a:p>
            <a:r>
              <a:rPr lang="en-US" dirty="0"/>
              <a:t>There are 9.3M dedicated farmers in Tanzania.</a:t>
            </a:r>
          </a:p>
          <a:p>
            <a:r>
              <a:rPr lang="en-US" dirty="0"/>
              <a:t>There are 4252 registers AMCOS and 805,530 registered farmers in AMCOS.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2660" y="2213113"/>
            <a:ext cx="2796209" cy="90085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147</TotalTime>
  <Words>188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MKULIMA PORTAL</vt:lpstr>
      <vt:lpstr>THE PROBLEM</vt:lpstr>
      <vt:lpstr>SOLUTION</vt:lpstr>
      <vt:lpstr>UVP</vt:lpstr>
      <vt:lpstr>WORK FLOW</vt:lpstr>
      <vt:lpstr>TARGET MARKET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MKULIMA PORTAL</dc:title>
  <dc:creator>Hp</dc:creator>
  <cp:lastModifiedBy>Hp</cp:lastModifiedBy>
  <cp:revision>1</cp:revision>
  <dcterms:created xsi:type="dcterms:W3CDTF">2023-11-26T07:51:25Z</dcterms:created>
  <dcterms:modified xsi:type="dcterms:W3CDTF">2023-11-26T10:18:57Z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