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4" r:id="rId3"/>
    <p:sldId id="265" r:id="rId4"/>
    <p:sldId id="268" r:id="rId5"/>
    <p:sldId id="260" r:id="rId6"/>
    <p:sldId id="266" r:id="rId7"/>
    <p:sldId id="261" r:id="rId8"/>
    <p:sldId id="267" r:id="rId9"/>
    <p:sldId id="270" r:id="rId10"/>
    <p:sldId id="269" r:id="rId11"/>
    <p:sldId id="263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84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F1615-0110-4415-973A-37ED103C5901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E622-A712-48A7-A03D-D08C08971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25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相対速度</a:t>
            </a:r>
            <a:r>
              <a:rPr kumimoji="1" lang="en-US" altLang="ja-JP" dirty="0"/>
              <a:t>20km/s</a:t>
            </a:r>
            <a:r>
              <a:rPr kumimoji="1" lang="ja-JP" altLang="en-US" dirty="0"/>
              <a:t>のとき、質量が大きいほどギャップが大きい。ストリームが大きく壊れる。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4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ぎゃっぷひだりがひろい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36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同じ質量相対速度だと衝突係数が小さいほど大きくストリームが散乱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24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相対速度</a:t>
            </a:r>
            <a:r>
              <a:rPr kumimoji="1" lang="en-US" altLang="ja-JP" dirty="0"/>
              <a:t>50km/s</a:t>
            </a:r>
            <a:r>
              <a:rPr kumimoji="1" lang="ja-JP" altLang="en-US" dirty="0"/>
              <a:t>のとき、質量が大きいほどギャップが大きい。</a:t>
            </a:r>
            <a:r>
              <a:rPr kumimoji="1" lang="en-US" altLang="ja-JP" dirty="0"/>
              <a:t>20</a:t>
            </a:r>
            <a:r>
              <a:rPr kumimoji="1" lang="ja-JP" altLang="en-US" dirty="0"/>
              <a:t>㎞</a:t>
            </a:r>
            <a:r>
              <a:rPr kumimoji="1" lang="en-US" altLang="ja-JP" dirty="0"/>
              <a:t>/s</a:t>
            </a:r>
            <a:r>
              <a:rPr kumimoji="1" lang="ja-JP" altLang="en-US" dirty="0"/>
              <a:t>の時より少しわかりにくい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6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びみょ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86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そくどはやいとあんまりかわらん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同じ質量だと相対速度が小さいほど大きくストリームが壊れる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5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同じ質量だと相対速度が小さいほど大きくストリームが壊れる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1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質量</a:t>
            </a:r>
            <a:r>
              <a:rPr kumimoji="1" lang="en-US" altLang="ja-JP" dirty="0"/>
              <a:t>1e7</a:t>
            </a:r>
            <a:r>
              <a:rPr kumimoji="1" lang="ja-JP" altLang="en-US" dirty="0"/>
              <a:t>が一番わかりやすい！速度の差が一目瞭然！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29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ギャップが少し左の方が広い？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70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ギャップが少し左の方が広い？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3E622-A712-48A7-A03D-D08C08971C2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96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54F1-1F97-4F16-B97C-BEA65479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86A4A-22D6-4751-833F-0B565618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04918-0675-41B9-8AA1-2D772CAE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B876E5-8440-4188-B403-562C56F0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BDA73F-0188-4BD4-AD60-1190F52E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63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24A64-D817-4B8D-A082-A78E553B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08258-A438-476E-ACB3-74DF2839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813375-78CA-4681-BEC8-8418F13D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03408-1223-44E5-A90C-5F5BDD42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ECC1C-A3E2-4CA1-96F7-0BD02948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D201B2-CCB9-4BCB-BE90-A89C580C1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15D8F-9620-4263-B55C-9F9A625C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78A01D-44BC-42EB-B535-415C92BD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64891E-328B-4007-838F-7D333CC1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58960-E286-4B1F-B23A-40AE3E6F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1EC-E758-4BD1-BCAA-5CC3C01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F106A-7716-429C-984E-2893A1DF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04C6D6-D5B1-44EC-8120-167DF261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BBD9B-EFEF-4B8F-ABAA-3D4D4796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06DBE-5B7E-4651-A37E-3EFEF27B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44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579EF-F47A-4D41-807C-FFF0504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99032-4392-4B46-8132-65DBACB0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AD6B2-DF7A-490D-857A-77DC1F7C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D1383-AA0A-42CF-9E02-5B2D7274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8979A-831D-4179-84A7-A97AA815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7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DEE14-4419-4C3C-A2EB-96156B68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E7D95-47F7-4FE3-88C0-83559DB56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A3FEEA-E791-4EDA-A938-810E5356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E24D8B-669E-49E4-AFA7-3C7E047E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9C6E4F-1507-428C-9C43-062BAA8C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2E1682-176D-4D80-AFB6-30616890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9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91DF8-135A-4EFA-BEFE-E0289ACE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B5DD74-7FA2-483D-92F4-76F9B5E0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C92208-DE72-4CEB-AAAB-C665C4D6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CDACF-83CC-4BA5-89ED-3E9B2C253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5EE7F1-0E4A-4BFF-972A-0711BDB1F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61DB3A-3F2D-4E41-BA68-852FEE7B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FB190C-DC2E-4B90-9D5D-F75625B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2269DB-272B-4368-9D76-0DFE863A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CF941-1A6C-4CF2-BB16-BF7F92ED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BC9AB8-459B-41DF-B4EF-CC3D625D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C186F1-B429-4C09-BC1F-E2516170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9C9336-0168-479D-94FE-B076E6B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65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6CB12B-98DD-4ED3-A2FA-40DBCD5E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BA8E11-9994-4B75-8710-C4AB74F2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3175CD-E25D-4862-B8CA-0E2E0C0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08A8B-EE67-491C-8A5B-2BB23E1C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6BC79-2E55-4D5C-AFA0-F0439D7AE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F7F2B3-9426-41BE-B312-86B55386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B25B0B-655D-49D4-8140-9C4C473C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D0E817-0951-40E8-9FBF-36EB0287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89DFE-212A-45AE-AD32-EC25631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2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7D309-861A-4D39-9956-5B4F369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1D349-127D-405C-97DC-0873C29C0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A079BD-8BCB-4DBF-A86B-4F55B2B6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34205-C930-4E6B-AFD8-463AC94B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38D42-5E79-40BD-B449-18673B8B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0E909-A9B0-427A-B1C9-E4771887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7349A1-55B7-4778-B5A2-1E2433D1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9352B-C6C8-46A2-A621-E63369B7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A54AD-F710-415E-BEF5-A85BE46BA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E491-6C7F-4473-B9B4-E4AB1A429954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26AEC-4B91-49FF-9FF8-10FBE34A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9FAC-86AB-4826-9C10-79169981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B6A9-CBD7-43FF-B377-24FAA01B9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5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E4F7C7BA-262C-47F2-9F0D-7EE7CAEA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" r="2" b="76"/>
          <a:stretch/>
        </p:blipFill>
        <p:spPr>
          <a:xfrm>
            <a:off x="6180957" y="3827748"/>
            <a:ext cx="5799477" cy="2783429"/>
          </a:xfrm>
          <a:prstGeom prst="rect">
            <a:avLst/>
          </a:prstGeom>
        </p:spPr>
      </p:pic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50EB71A1-827C-442F-9BF1-3586D20F7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 r="-3" b="-3"/>
          <a:stretch/>
        </p:blipFill>
        <p:spPr>
          <a:xfrm>
            <a:off x="298551" y="3827747"/>
            <a:ext cx="5796945" cy="2783429"/>
          </a:xfrm>
          <a:prstGeom prst="rect">
            <a:avLst/>
          </a:prstGeom>
        </p:spPr>
      </p:pic>
      <p:pic>
        <p:nvPicPr>
          <p:cNvPr id="4" name="図 3" descr="グラフ&#10;&#10;中程度の精度で自動的に生成された説明">
            <a:extLst>
              <a:ext uri="{FF2B5EF4-FFF2-40B4-BE49-F238E27FC236}">
                <a16:creationId xmlns:a16="http://schemas.microsoft.com/office/drawing/2014/main" id="{0E549B72-B06C-4C5A-A0AD-B220A18F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" r="2" b="2"/>
          <a:stretch/>
        </p:blipFill>
        <p:spPr>
          <a:xfrm>
            <a:off x="6095496" y="771251"/>
            <a:ext cx="5799477" cy="2792626"/>
          </a:xfrm>
          <a:prstGeom prst="rect">
            <a:avLst/>
          </a:prstGeom>
        </p:spPr>
      </p:pic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76BDCD9A-0991-4069-BE54-B1F3FA8C7C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" r="-3" b="542"/>
          <a:stretch/>
        </p:blipFill>
        <p:spPr>
          <a:xfrm>
            <a:off x="298551" y="728856"/>
            <a:ext cx="5796945" cy="2792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-1" y="454420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1" y="454420"/>
                <a:ext cx="2510791" cy="369332"/>
              </a:xfrm>
              <a:prstGeom prst="rect">
                <a:avLst/>
              </a:prstGeom>
              <a:blipFill>
                <a:blip r:embed="rId7"/>
                <a:stretch>
                  <a:fillRect l="-1942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/>
              <p:nvPr/>
            </p:nvSpPr>
            <p:spPr>
              <a:xfrm flipH="1">
                <a:off x="0" y="3582927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0" y="3582927"/>
                <a:ext cx="2510791" cy="369332"/>
              </a:xfrm>
              <a:prstGeom prst="rect">
                <a:avLst/>
              </a:prstGeom>
              <a:blipFill>
                <a:blip r:embed="rId8"/>
                <a:stretch>
                  <a:fillRect l="-1942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7372" y="95654"/>
                <a:ext cx="4509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相対速度</a:t>
                </a:r>
                <a:r>
                  <a:rPr kumimoji="1" lang="en-US" altLang="ja-JP" sz="2400" dirty="0"/>
                  <a:t>20km/s,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dirty="0"/>
                  <a:t> = -10kpc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" y="95654"/>
                <a:ext cx="4509696" cy="461665"/>
              </a:xfrm>
              <a:prstGeom prst="rect">
                <a:avLst/>
              </a:prstGeom>
              <a:blipFill>
                <a:blip r:embed="rId9"/>
                <a:stretch>
                  <a:fillRect l="-2162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9" y="454420"/>
                <a:ext cx="2510791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9" y="454420"/>
                <a:ext cx="2510791" cy="372410"/>
              </a:xfrm>
              <a:prstGeom prst="rect">
                <a:avLst/>
              </a:prstGeom>
              <a:blipFill>
                <a:blip r:embed="rId10"/>
                <a:stretch>
                  <a:fillRect l="-1942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/>
              <p:nvPr/>
            </p:nvSpPr>
            <p:spPr>
              <a:xfrm flipH="1">
                <a:off x="6057197" y="3582927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57197" y="3582927"/>
                <a:ext cx="2510791" cy="369332"/>
              </a:xfrm>
              <a:prstGeom prst="rect">
                <a:avLst/>
              </a:prstGeom>
              <a:blipFill>
                <a:blip r:embed="rId11"/>
                <a:stretch>
                  <a:fillRect l="-2184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99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5849" y="132694"/>
                <a:ext cx="4036554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相対速度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20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㎞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/s</a:t>
                </a:r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9" y="132694"/>
                <a:ext cx="4036554" cy="465833"/>
              </a:xfrm>
              <a:prstGeom prst="rect">
                <a:avLst/>
              </a:prstGeom>
              <a:blipFill>
                <a:blip r:embed="rId3"/>
                <a:stretch>
                  <a:fillRect l="-2417" t="-9211" r="-1208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.1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</a:t>
                </a:r>
                <a:r>
                  <a:rPr lang="en-US" altLang="ja-JP" dirty="0">
                    <a:solidFill>
                      <a:srgbClr val="0070C0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.1kpc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blipFill>
                <a:blip r:embed="rId4"/>
                <a:stretch>
                  <a:fillRect l="-1942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blipFill>
                <a:blip r:embed="rId5"/>
                <a:stretch>
                  <a:fillRect l="-2184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中程度の精度で自動的に生成された説明">
            <a:extLst>
              <a:ext uri="{FF2B5EF4-FFF2-40B4-BE49-F238E27FC236}">
                <a16:creationId xmlns:a16="http://schemas.microsoft.com/office/drawing/2014/main" id="{562E43CB-EAD7-4A82-9F3B-E5A3AACA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26" y="2527443"/>
            <a:ext cx="6715874" cy="3043026"/>
          </a:xfrm>
          <a:prstGeom prst="rect">
            <a:avLst/>
          </a:prstGeom>
        </p:spPr>
      </p:pic>
      <p:pic>
        <p:nvPicPr>
          <p:cNvPr id="11" name="図 10" descr="グラフ&#10;&#10;中程度の精度で自動的に生成された説明">
            <a:extLst>
              <a:ext uri="{FF2B5EF4-FFF2-40B4-BE49-F238E27FC236}">
                <a16:creationId xmlns:a16="http://schemas.microsoft.com/office/drawing/2014/main" id="{27CE82B3-ED25-4686-9233-5CE5B0DDCD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" r="2" b="2"/>
          <a:stretch/>
        </p:blipFill>
        <p:spPr>
          <a:xfrm>
            <a:off x="763" y="2622865"/>
            <a:ext cx="6009619" cy="29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5849" y="132694"/>
                <a:ext cx="4036554" cy="462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相対速度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20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㎞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/s</a:t>
                </a:r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9" y="132694"/>
                <a:ext cx="4036554" cy="462114"/>
              </a:xfrm>
              <a:prstGeom prst="rect">
                <a:avLst/>
              </a:prstGeom>
              <a:blipFill>
                <a:blip r:embed="rId3"/>
                <a:stretch>
                  <a:fillRect l="-2417" t="-9211" r="-1208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.1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</a:t>
                </a:r>
                <a:r>
                  <a:rPr lang="en-US" altLang="ja-JP" dirty="0">
                    <a:solidFill>
                      <a:srgbClr val="0070C0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.1kpc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blipFill>
                <a:blip r:embed="rId4"/>
                <a:stretch>
                  <a:fillRect l="-1942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blipFill>
                <a:blip r:embed="rId5"/>
                <a:stretch>
                  <a:fillRect l="-2184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&#10;&#10;中程度の精度で自動的に生成された説明">
            <a:extLst>
              <a:ext uri="{FF2B5EF4-FFF2-40B4-BE49-F238E27FC236}">
                <a16:creationId xmlns:a16="http://schemas.microsoft.com/office/drawing/2014/main" id="{1D305C4C-B171-4DDF-BEE6-DC39010AA2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 r="-3" b="-3"/>
          <a:stretch/>
        </p:blipFill>
        <p:spPr>
          <a:xfrm>
            <a:off x="0" y="2448385"/>
            <a:ext cx="6248398" cy="3122084"/>
          </a:xfrm>
          <a:prstGeom prst="rect">
            <a:avLst/>
          </a:prstGeom>
        </p:spPr>
      </p:pic>
      <p:pic>
        <p:nvPicPr>
          <p:cNvPr id="6" name="図 5" descr="グラフ&#10;&#10;中程度の精度で自動的に生成された説明">
            <a:extLst>
              <a:ext uri="{FF2B5EF4-FFF2-40B4-BE49-F238E27FC236}">
                <a16:creationId xmlns:a16="http://schemas.microsoft.com/office/drawing/2014/main" id="{C0F18C0D-6043-4B4B-8940-9395487FFE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05" y="2298873"/>
            <a:ext cx="6469295" cy="32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5849" y="132694"/>
                <a:ext cx="4187237" cy="462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相対速度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20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㎞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/s</a:t>
                </a:r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9" y="132694"/>
                <a:ext cx="4187237" cy="462114"/>
              </a:xfrm>
              <a:prstGeom prst="rect">
                <a:avLst/>
              </a:prstGeom>
              <a:blipFill>
                <a:blip r:embed="rId3"/>
                <a:stretch>
                  <a:fillRect l="-2329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.1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</a:t>
                </a:r>
                <a:r>
                  <a:rPr lang="en-US" altLang="ja-JP" dirty="0">
                    <a:solidFill>
                      <a:srgbClr val="0070C0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.1kpc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blipFill>
                <a:blip r:embed="rId4"/>
                <a:stretch>
                  <a:fillRect l="-1942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blipFill>
                <a:blip r:embed="rId5"/>
                <a:stretch>
                  <a:fillRect l="-2184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E52C56FA-5A85-4578-8D7A-7AA5AE63B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87" y="2209800"/>
            <a:ext cx="6378989" cy="3181064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CAF88359-49F2-4EE7-97BC-D8783BE30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6248398" cy="31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7372" y="95654"/>
                <a:ext cx="4477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相対速度</a:t>
                </a:r>
                <a:r>
                  <a:rPr lang="en-US" altLang="ja-JP" sz="2400" dirty="0"/>
                  <a:t>5</a:t>
                </a:r>
                <a:r>
                  <a:rPr kumimoji="1" lang="en-US" altLang="ja-JP" sz="2400" dirty="0"/>
                  <a:t>0km/s,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dirty="0"/>
                  <a:t> = -10kpc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" y="95654"/>
                <a:ext cx="4477636" cy="461665"/>
              </a:xfrm>
              <a:prstGeom prst="rect">
                <a:avLst/>
              </a:prstGeom>
              <a:blipFill>
                <a:blip r:embed="rId3"/>
                <a:stretch>
                  <a:fillRect l="-218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9" y="515548"/>
                <a:ext cx="2510791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9" y="515548"/>
                <a:ext cx="2510791" cy="372410"/>
              </a:xfrm>
              <a:prstGeom prst="rect">
                <a:avLst/>
              </a:prstGeom>
              <a:blipFill>
                <a:blip r:embed="rId4"/>
                <a:stretch>
                  <a:fillRect l="-1942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グラフ&#10;&#10;中程度の精度で自動的に生成された説明">
            <a:extLst>
              <a:ext uri="{FF2B5EF4-FFF2-40B4-BE49-F238E27FC236}">
                <a16:creationId xmlns:a16="http://schemas.microsoft.com/office/drawing/2014/main" id="{CAB7044E-B93F-4AF3-BA3F-F48D36B6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" y="823752"/>
            <a:ext cx="6251456" cy="2783431"/>
          </a:xfrm>
          <a:prstGeom prst="rect">
            <a:avLst/>
          </a:prstGeom>
        </p:spPr>
      </p:pic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8ABBADE5-5272-47FF-A157-1D8A0E303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97" y="3767593"/>
            <a:ext cx="6095237" cy="29982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39565" y="518626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65" y="518626"/>
                <a:ext cx="2510791" cy="369332"/>
              </a:xfrm>
              <a:prstGeom prst="rect">
                <a:avLst/>
              </a:prstGeom>
              <a:blipFill>
                <a:blip r:embed="rId7"/>
                <a:stretch>
                  <a:fillRect l="-194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&#10;&#10;中程度の精度で自動的に生成された説明">
            <a:extLst>
              <a:ext uri="{FF2B5EF4-FFF2-40B4-BE49-F238E27FC236}">
                <a16:creationId xmlns:a16="http://schemas.microsoft.com/office/drawing/2014/main" id="{AE6444B5-D702-4D1A-BF97-EC7ED759E4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97" y="887958"/>
            <a:ext cx="6095237" cy="2741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/>
              <p:nvPr/>
            </p:nvSpPr>
            <p:spPr>
              <a:xfrm flipH="1">
                <a:off x="6057197" y="3491682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57197" y="3491682"/>
                <a:ext cx="2510791" cy="369332"/>
              </a:xfrm>
              <a:prstGeom prst="rect">
                <a:avLst/>
              </a:prstGeom>
              <a:blipFill>
                <a:blip r:embed="rId9"/>
                <a:stretch>
                  <a:fillRect l="-2184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グラフ&#10;&#10;中程度の精度で自動的に生成された説明">
            <a:extLst>
              <a:ext uri="{FF2B5EF4-FFF2-40B4-BE49-F238E27FC236}">
                <a16:creationId xmlns:a16="http://schemas.microsoft.com/office/drawing/2014/main" id="{E6F1AA00-B9AD-4DFC-B69A-D5FAA28399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303"/>
            <a:ext cx="6251457" cy="2998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/>
              <p:nvPr/>
            </p:nvSpPr>
            <p:spPr>
              <a:xfrm flipH="1">
                <a:off x="39566" y="3529797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66" y="3529797"/>
                <a:ext cx="2510791" cy="369332"/>
              </a:xfrm>
              <a:prstGeom prst="rect">
                <a:avLst/>
              </a:prstGeom>
              <a:blipFill>
                <a:blip r:embed="rId11"/>
                <a:stretch>
                  <a:fillRect l="-194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12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7372" y="95654"/>
                <a:ext cx="45129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相対速度</a:t>
                </a:r>
                <a:r>
                  <a:rPr lang="en-US" altLang="ja-JP" sz="2400" dirty="0"/>
                  <a:t>22</a:t>
                </a:r>
                <a:r>
                  <a:rPr kumimoji="1" lang="en-US" altLang="ja-JP" sz="2400" dirty="0"/>
                  <a:t>0km/s,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dirty="0"/>
                  <a:t> = -10kpc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" y="95654"/>
                <a:ext cx="4512902" cy="461665"/>
              </a:xfrm>
              <a:prstGeom prst="rect">
                <a:avLst/>
              </a:prstGeom>
              <a:blipFill>
                <a:blip r:embed="rId3"/>
                <a:stretch>
                  <a:fillRect l="-2162" t="-10667" r="-1081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9" y="515548"/>
                <a:ext cx="2510791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9" y="515548"/>
                <a:ext cx="2510791" cy="372410"/>
              </a:xfrm>
              <a:prstGeom prst="rect">
                <a:avLst/>
              </a:prstGeom>
              <a:blipFill>
                <a:blip r:embed="rId4"/>
                <a:stretch>
                  <a:fillRect l="-1942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39565" y="518626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65" y="518626"/>
                <a:ext cx="2510791" cy="369332"/>
              </a:xfrm>
              <a:prstGeom prst="rect">
                <a:avLst/>
              </a:prstGeom>
              <a:blipFill>
                <a:blip r:embed="rId5"/>
                <a:stretch>
                  <a:fillRect l="-194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/>
              <p:nvPr/>
            </p:nvSpPr>
            <p:spPr>
              <a:xfrm flipH="1">
                <a:off x="6096000" y="3633419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96000" y="3633419"/>
                <a:ext cx="2510791" cy="369332"/>
              </a:xfrm>
              <a:prstGeom prst="rect">
                <a:avLst/>
              </a:prstGeom>
              <a:blipFill>
                <a:blip r:embed="rId6"/>
                <a:stretch>
                  <a:fillRect l="-194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/>
              <p:nvPr/>
            </p:nvSpPr>
            <p:spPr>
              <a:xfrm flipH="1">
                <a:off x="39565" y="3643456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65" y="3643456"/>
                <a:ext cx="2510791" cy="369332"/>
              </a:xfrm>
              <a:prstGeom prst="rect">
                <a:avLst/>
              </a:prstGeom>
              <a:blipFill>
                <a:blip r:embed="rId7"/>
                <a:stretch>
                  <a:fillRect l="-1942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グラフ&#10;&#10;中程度の精度で自動的に生成された説明">
            <a:extLst>
              <a:ext uri="{FF2B5EF4-FFF2-40B4-BE49-F238E27FC236}">
                <a16:creationId xmlns:a16="http://schemas.microsoft.com/office/drawing/2014/main" id="{DE205A2A-1832-47E3-AA3A-9E7BA1E2D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" y="883722"/>
            <a:ext cx="6095238" cy="2792626"/>
          </a:xfrm>
          <a:prstGeom prst="rect">
            <a:avLst/>
          </a:prstGeom>
        </p:spPr>
      </p:pic>
      <p:pic>
        <p:nvPicPr>
          <p:cNvPr id="14" name="図 13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6956C8A9-B4F1-44BE-AFDE-B85C843A5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34" y="4096197"/>
            <a:ext cx="6095237" cy="2792626"/>
          </a:xfrm>
          <a:prstGeom prst="rect">
            <a:avLst/>
          </a:prstGeom>
        </p:spPr>
      </p:pic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B38B7060-2281-4DFC-B974-A68F7B8B0F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895291"/>
            <a:ext cx="6179905" cy="2792626"/>
          </a:xfrm>
          <a:prstGeom prst="rect">
            <a:avLst/>
          </a:prstGeom>
        </p:spPr>
      </p:pic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6791EA60-A649-455A-B293-AC98529C91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2788"/>
            <a:ext cx="6406169" cy="27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7372" y="95654"/>
                <a:ext cx="45129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相対速度</a:t>
                </a:r>
                <a:r>
                  <a:rPr lang="en-US" altLang="ja-JP" sz="2400" dirty="0"/>
                  <a:t>500</a:t>
                </a:r>
                <a:r>
                  <a:rPr kumimoji="1" lang="en-US" altLang="ja-JP" sz="2400" dirty="0"/>
                  <a:t>km/s,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dirty="0"/>
                  <a:t> = -10kpc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" y="95654"/>
                <a:ext cx="4512902" cy="461665"/>
              </a:xfrm>
              <a:prstGeom prst="rect">
                <a:avLst/>
              </a:prstGeom>
              <a:blipFill>
                <a:blip r:embed="rId3"/>
                <a:stretch>
                  <a:fillRect l="-2162" t="-10667" r="-1081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9" y="515548"/>
                <a:ext cx="2510791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9" y="515548"/>
                <a:ext cx="2510791" cy="372410"/>
              </a:xfrm>
              <a:prstGeom prst="rect">
                <a:avLst/>
              </a:prstGeom>
              <a:blipFill>
                <a:blip r:embed="rId4"/>
                <a:stretch>
                  <a:fillRect l="-1942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39565" y="518626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65" y="518626"/>
                <a:ext cx="2510791" cy="369332"/>
              </a:xfrm>
              <a:prstGeom prst="rect">
                <a:avLst/>
              </a:prstGeom>
              <a:blipFill>
                <a:blip r:embed="rId5"/>
                <a:stretch>
                  <a:fillRect l="-194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/>
              <p:nvPr/>
            </p:nvSpPr>
            <p:spPr>
              <a:xfrm flipH="1">
                <a:off x="6096000" y="3633419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39389B-3348-4635-A9F7-430C04D5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96000" y="3633419"/>
                <a:ext cx="2510791" cy="369332"/>
              </a:xfrm>
              <a:prstGeom prst="rect">
                <a:avLst/>
              </a:prstGeom>
              <a:blipFill>
                <a:blip r:embed="rId6"/>
                <a:stretch>
                  <a:fillRect l="-194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/>
              <p:nvPr/>
            </p:nvSpPr>
            <p:spPr>
              <a:xfrm flipH="1">
                <a:off x="39565" y="3643456"/>
                <a:ext cx="251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70C0"/>
                    </a:solidFill>
                  </a:rPr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ja-JP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63BFFF-3A8A-4A5A-BF62-81BDC09DF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65" y="3643456"/>
                <a:ext cx="2510791" cy="369332"/>
              </a:xfrm>
              <a:prstGeom prst="rect">
                <a:avLst/>
              </a:prstGeom>
              <a:blipFill>
                <a:blip r:embed="rId7"/>
                <a:stretch>
                  <a:fillRect l="-1942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グラフ&#10;&#10;中程度の精度で自動的に生成された説明">
            <a:extLst>
              <a:ext uri="{FF2B5EF4-FFF2-40B4-BE49-F238E27FC236}">
                <a16:creationId xmlns:a16="http://schemas.microsoft.com/office/drawing/2014/main" id="{1AE69DCE-DFAB-4085-ABBE-310E20AC9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" y="887958"/>
            <a:ext cx="6251456" cy="2792626"/>
          </a:xfrm>
          <a:prstGeom prst="rect">
            <a:avLst/>
          </a:prstGeom>
        </p:spPr>
      </p:pic>
      <p:pic>
        <p:nvPicPr>
          <p:cNvPr id="13" name="図 12" descr="グラフ&#10;&#10;中程度の精度で自動的に生成された説明">
            <a:extLst>
              <a:ext uri="{FF2B5EF4-FFF2-40B4-BE49-F238E27FC236}">
                <a16:creationId xmlns:a16="http://schemas.microsoft.com/office/drawing/2014/main" id="{36218B30-4E10-40D6-9F15-F60EA3EB73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63" y="988862"/>
            <a:ext cx="6095237" cy="2691722"/>
          </a:xfrm>
          <a:prstGeom prst="rect">
            <a:avLst/>
          </a:prstGeom>
        </p:spPr>
      </p:pic>
      <p:pic>
        <p:nvPicPr>
          <p:cNvPr id="15" name="図 14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B2B908C0-AFCA-4E88-9789-A1140FE8F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" y="4014982"/>
            <a:ext cx="6251456" cy="2792626"/>
          </a:xfrm>
          <a:prstGeom prst="rect">
            <a:avLst/>
          </a:prstGeom>
        </p:spPr>
      </p:pic>
      <p:pic>
        <p:nvPicPr>
          <p:cNvPr id="16" name="図 15" descr="グラフ&#10;&#10;中程度の精度で自動的に生成された説明">
            <a:extLst>
              <a:ext uri="{FF2B5EF4-FFF2-40B4-BE49-F238E27FC236}">
                <a16:creationId xmlns:a16="http://schemas.microsoft.com/office/drawing/2014/main" id="{8382F4B5-EAAB-4820-B3F3-D19D0AA14A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42" y="4027213"/>
            <a:ext cx="6300758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76BDCD9A-0991-4069-BE54-B1F3FA8C7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" r="-3" b="542"/>
          <a:stretch/>
        </p:blipFill>
        <p:spPr>
          <a:xfrm>
            <a:off x="0" y="1001623"/>
            <a:ext cx="6095496" cy="26719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3615EC-926B-47E9-AC6A-61B2E6BDD3D9}"/>
              </a:ext>
            </a:extLst>
          </p:cNvPr>
          <p:cNvSpPr txBox="1"/>
          <p:nvPr/>
        </p:nvSpPr>
        <p:spPr>
          <a:xfrm flipH="1">
            <a:off x="97372" y="521785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70C0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dirty="0">
                <a:solidFill>
                  <a:srgbClr val="0070C0"/>
                </a:solidFill>
                <a:latin typeface="游ゴシック" panose="020F0502020204030204"/>
                <a:ea typeface="游ゴシック" panose="020B0400000000000000" pitchFamily="50" charset="-128"/>
              </a:rPr>
              <a:t>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63BFFF-3A8A-4A5A-BF62-81BDC09DF978}"/>
              </a:ext>
            </a:extLst>
          </p:cNvPr>
          <p:cNvSpPr txBox="1"/>
          <p:nvPr/>
        </p:nvSpPr>
        <p:spPr>
          <a:xfrm flipH="1">
            <a:off x="0" y="3689400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7372" y="128941"/>
                <a:ext cx="1734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400" dirty="0">
                    <a:solidFill>
                      <a:prstClr val="black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" y="128941"/>
                <a:ext cx="1734642" cy="461665"/>
              </a:xfrm>
              <a:prstGeom prst="rect">
                <a:avLst/>
              </a:prstGeom>
              <a:blipFill>
                <a:blip r:embed="rId4"/>
                <a:stretch>
                  <a:fillRect l="-5614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71EEA0-53FB-4774-B4B9-E8FEA37CFA94}"/>
              </a:ext>
            </a:extLst>
          </p:cNvPr>
          <p:cNvSpPr txBox="1"/>
          <p:nvPr/>
        </p:nvSpPr>
        <p:spPr>
          <a:xfrm flipH="1">
            <a:off x="6248398" y="566131"/>
            <a:ext cx="251079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39389B-3348-4635-A9F7-430C04D5FA03}"/>
              </a:ext>
            </a:extLst>
          </p:cNvPr>
          <p:cNvSpPr txBox="1"/>
          <p:nvPr/>
        </p:nvSpPr>
        <p:spPr>
          <a:xfrm flipH="1">
            <a:off x="6095238" y="3689400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 descr="グラフ&#10;&#10;中程度の精度で自動的に生成された説明">
            <a:extLst>
              <a:ext uri="{FF2B5EF4-FFF2-40B4-BE49-F238E27FC236}">
                <a16:creationId xmlns:a16="http://schemas.microsoft.com/office/drawing/2014/main" id="{D9B3324E-7A8C-4090-9342-48F78A3AF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79" y="890132"/>
            <a:ext cx="6251456" cy="2783431"/>
          </a:xfrm>
          <a:prstGeom prst="rect">
            <a:avLst/>
          </a:prstGeom>
        </p:spPr>
      </p:pic>
      <p:pic>
        <p:nvPicPr>
          <p:cNvPr id="9" name="図 8" descr="グラフ&#10;&#10;中程度の精度で自動的に生成された説明">
            <a:extLst>
              <a:ext uri="{FF2B5EF4-FFF2-40B4-BE49-F238E27FC236}">
                <a16:creationId xmlns:a16="http://schemas.microsoft.com/office/drawing/2014/main" id="{354BE730-95B4-43B1-AE7A-94421AE96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883"/>
            <a:ext cx="6095238" cy="2792626"/>
          </a:xfrm>
          <a:prstGeom prst="rect">
            <a:avLst/>
          </a:prstGeom>
        </p:spPr>
      </p:pic>
      <p:pic>
        <p:nvPicPr>
          <p:cNvPr id="12" name="図 11" descr="グラフ&#10;&#10;中程度の精度で自動的に生成された説明">
            <a:extLst>
              <a:ext uri="{FF2B5EF4-FFF2-40B4-BE49-F238E27FC236}">
                <a16:creationId xmlns:a16="http://schemas.microsoft.com/office/drawing/2014/main" id="{FD46F0ED-798D-4B4E-B36F-262577CB0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79" y="3953883"/>
            <a:ext cx="6251456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6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3615EC-926B-47E9-AC6A-61B2E6BDD3D9}"/>
              </a:ext>
            </a:extLst>
          </p:cNvPr>
          <p:cNvSpPr txBox="1"/>
          <p:nvPr/>
        </p:nvSpPr>
        <p:spPr>
          <a:xfrm flipH="1">
            <a:off x="97372" y="521785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70C0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dirty="0">
                <a:solidFill>
                  <a:srgbClr val="0070C0"/>
                </a:solidFill>
                <a:latin typeface="游ゴシック" panose="020F0502020204030204"/>
                <a:ea typeface="游ゴシック" panose="020B0400000000000000" pitchFamily="50" charset="-128"/>
              </a:rPr>
              <a:t>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63BFFF-3A8A-4A5A-BF62-81BDC09DF978}"/>
              </a:ext>
            </a:extLst>
          </p:cNvPr>
          <p:cNvSpPr txBox="1"/>
          <p:nvPr/>
        </p:nvSpPr>
        <p:spPr>
          <a:xfrm flipH="1">
            <a:off x="0" y="3689400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7372" y="128941"/>
                <a:ext cx="1734642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400" dirty="0">
                    <a:solidFill>
                      <a:prstClr val="black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" y="128941"/>
                <a:ext cx="1734642" cy="465833"/>
              </a:xfrm>
              <a:prstGeom prst="rect">
                <a:avLst/>
              </a:prstGeom>
              <a:blipFill>
                <a:blip r:embed="rId2"/>
                <a:stretch>
                  <a:fillRect l="-5614" t="-9091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71EEA0-53FB-4774-B4B9-E8FEA37CFA94}"/>
              </a:ext>
            </a:extLst>
          </p:cNvPr>
          <p:cNvSpPr txBox="1"/>
          <p:nvPr/>
        </p:nvSpPr>
        <p:spPr>
          <a:xfrm flipH="1">
            <a:off x="6248398" y="566131"/>
            <a:ext cx="251079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3" name="図 12" descr="グラフ&#10;&#10;中程度の精度で自動的に生成された説明">
            <a:extLst>
              <a:ext uri="{FF2B5EF4-FFF2-40B4-BE49-F238E27FC236}">
                <a16:creationId xmlns:a16="http://schemas.microsoft.com/office/drawing/2014/main" id="{8BB12FBD-90F5-48E2-91FE-D651AD4B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0"/>
            <a:ext cx="6179905" cy="2792626"/>
          </a:xfrm>
          <a:prstGeom prst="rect">
            <a:avLst/>
          </a:prstGeom>
        </p:spPr>
      </p:pic>
      <p:pic>
        <p:nvPicPr>
          <p:cNvPr id="14" name="図 13" descr="グラフ&#10;&#10;中程度の精度で自動的に生成された説明">
            <a:extLst>
              <a:ext uri="{FF2B5EF4-FFF2-40B4-BE49-F238E27FC236}">
                <a16:creationId xmlns:a16="http://schemas.microsoft.com/office/drawing/2014/main" id="{C134E3CC-B7A1-4B41-A7B4-AC51DA0D2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97" y="887958"/>
            <a:ext cx="6095237" cy="2741680"/>
          </a:xfrm>
          <a:prstGeom prst="rect">
            <a:avLst/>
          </a:prstGeom>
        </p:spPr>
      </p:pic>
      <p:pic>
        <p:nvPicPr>
          <p:cNvPr id="15" name="図 14" descr="グラフ&#10;&#10;中程度の精度で自動的に生成された説明">
            <a:extLst>
              <a:ext uri="{FF2B5EF4-FFF2-40B4-BE49-F238E27FC236}">
                <a16:creationId xmlns:a16="http://schemas.microsoft.com/office/drawing/2014/main" id="{505B6828-C8C7-48EC-9165-16BFFBC472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" r="2" b="2"/>
          <a:stretch/>
        </p:blipFill>
        <p:spPr>
          <a:xfrm>
            <a:off x="0" y="897759"/>
            <a:ext cx="6095237" cy="2792626"/>
          </a:xfrm>
          <a:prstGeom prst="rect">
            <a:avLst/>
          </a:prstGeom>
        </p:spPr>
      </p:pic>
      <p:pic>
        <p:nvPicPr>
          <p:cNvPr id="4" name="図 3" descr="グラフ&#10;&#10;中程度の精度で自動的に生成された説明">
            <a:extLst>
              <a:ext uri="{FF2B5EF4-FFF2-40B4-BE49-F238E27FC236}">
                <a16:creationId xmlns:a16="http://schemas.microsoft.com/office/drawing/2014/main" id="{F64B5A07-A7B9-4D81-9538-00B6066E3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96" y="4088570"/>
            <a:ext cx="6095237" cy="2691722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39389B-3348-4635-A9F7-430C04D5FA03}"/>
              </a:ext>
            </a:extLst>
          </p:cNvPr>
          <p:cNvSpPr txBox="1"/>
          <p:nvPr/>
        </p:nvSpPr>
        <p:spPr>
          <a:xfrm flipH="1">
            <a:off x="6095238" y="3689400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08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5849" y="132694"/>
                <a:ext cx="1734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9" y="132694"/>
                <a:ext cx="1734642" cy="461665"/>
              </a:xfrm>
              <a:prstGeom prst="rect">
                <a:avLst/>
              </a:prstGeom>
              <a:blipFill>
                <a:blip r:embed="rId3"/>
                <a:stretch>
                  <a:fillRect l="-5634" t="-9333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71EEA0-53FB-4774-B4B9-E8FEA37CFA94}"/>
              </a:ext>
            </a:extLst>
          </p:cNvPr>
          <p:cNvSpPr txBox="1"/>
          <p:nvPr/>
        </p:nvSpPr>
        <p:spPr>
          <a:xfrm flipH="1">
            <a:off x="6248398" y="566131"/>
            <a:ext cx="251079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63BFFF-3A8A-4A5A-BF62-81BDC09DF978}"/>
              </a:ext>
            </a:extLst>
          </p:cNvPr>
          <p:cNvSpPr txBox="1"/>
          <p:nvPr/>
        </p:nvSpPr>
        <p:spPr>
          <a:xfrm flipH="1">
            <a:off x="0" y="3689400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3615EC-926B-47E9-AC6A-61B2E6BDD3D9}"/>
              </a:ext>
            </a:extLst>
          </p:cNvPr>
          <p:cNvSpPr txBox="1"/>
          <p:nvPr/>
        </p:nvSpPr>
        <p:spPr>
          <a:xfrm flipH="1">
            <a:off x="97372" y="573156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0" name="図 19" descr="グラフ&#10;&#10;中程度の精度で自動的に生成された説明">
            <a:extLst>
              <a:ext uri="{FF2B5EF4-FFF2-40B4-BE49-F238E27FC236}">
                <a16:creationId xmlns:a16="http://schemas.microsoft.com/office/drawing/2014/main" id="{6D733378-8C26-4550-9211-31454197C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507"/>
            <a:ext cx="6406169" cy="2783429"/>
          </a:xfrm>
          <a:prstGeom prst="rect">
            <a:avLst/>
          </a:prstGeom>
        </p:spPr>
      </p:pic>
      <p:pic>
        <p:nvPicPr>
          <p:cNvPr id="21" name="図 20" descr="グラフ&#10;&#10;中程度の精度で自動的に生成された説明">
            <a:extLst>
              <a:ext uri="{FF2B5EF4-FFF2-40B4-BE49-F238E27FC236}">
                <a16:creationId xmlns:a16="http://schemas.microsoft.com/office/drawing/2014/main" id="{6A2A608F-31BB-4E72-988E-11B650619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 r="-3" b="-3"/>
          <a:stretch/>
        </p:blipFill>
        <p:spPr>
          <a:xfrm>
            <a:off x="0" y="948358"/>
            <a:ext cx="6248398" cy="2783429"/>
          </a:xfrm>
          <a:prstGeom prst="rect">
            <a:avLst/>
          </a:prstGeom>
        </p:spPr>
      </p:pic>
      <p:pic>
        <p:nvPicPr>
          <p:cNvPr id="22" name="図 21" descr="グラフ&#10;&#10;中程度の精度で自動的に生成された説明">
            <a:extLst>
              <a:ext uri="{FF2B5EF4-FFF2-40B4-BE49-F238E27FC236}">
                <a16:creationId xmlns:a16="http://schemas.microsoft.com/office/drawing/2014/main" id="{8CF25EE8-2903-4B2B-B992-F29DE466B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38" y="809944"/>
            <a:ext cx="6095238" cy="2921843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39389B-3348-4635-A9F7-430C04D5FA03}"/>
              </a:ext>
            </a:extLst>
          </p:cNvPr>
          <p:cNvSpPr txBox="1"/>
          <p:nvPr/>
        </p:nvSpPr>
        <p:spPr>
          <a:xfrm flipH="1">
            <a:off x="6095238" y="3689400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7" name="図 16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6585830-A9A1-445D-9888-BA2D7B270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62" y="4056506"/>
            <a:ext cx="6095238" cy="27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3615EC-926B-47E9-AC6A-61B2E6BDD3D9}"/>
              </a:ext>
            </a:extLst>
          </p:cNvPr>
          <p:cNvSpPr txBox="1"/>
          <p:nvPr/>
        </p:nvSpPr>
        <p:spPr>
          <a:xfrm flipH="1">
            <a:off x="97372" y="521785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70C0"/>
                </a:solidFill>
                <a:latin typeface="游ゴシック" panose="020F0502020204030204"/>
                <a:ea typeface="游ゴシック" panose="020B0400000000000000" pitchFamily="50" charset="-128"/>
              </a:rPr>
              <a:t>・</a:t>
            </a:r>
            <a:r>
              <a:rPr lang="en-US" altLang="ja-JP" dirty="0">
                <a:solidFill>
                  <a:srgbClr val="0070C0"/>
                </a:solidFill>
                <a:latin typeface="游ゴシック" panose="020F0502020204030204"/>
                <a:ea typeface="游ゴシック" panose="020B0400000000000000" pitchFamily="50" charset="-128"/>
              </a:rPr>
              <a:t>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63BFFF-3A8A-4A5A-BF62-81BDC09DF978}"/>
              </a:ext>
            </a:extLst>
          </p:cNvPr>
          <p:cNvSpPr txBox="1"/>
          <p:nvPr/>
        </p:nvSpPr>
        <p:spPr>
          <a:xfrm flipH="1">
            <a:off x="0" y="3773304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220km/s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7372" y="128941"/>
                <a:ext cx="1734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400" dirty="0">
                    <a:solidFill>
                      <a:prstClr val="black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</m:oMath>
                </a14:m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" y="128941"/>
                <a:ext cx="1734642" cy="461665"/>
              </a:xfrm>
              <a:prstGeom prst="rect">
                <a:avLst/>
              </a:prstGeom>
              <a:blipFill>
                <a:blip r:embed="rId3"/>
                <a:stretch>
                  <a:fillRect l="-5614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39389B-3348-4635-A9F7-430C04D5FA03}"/>
              </a:ext>
            </a:extLst>
          </p:cNvPr>
          <p:cNvSpPr txBox="1"/>
          <p:nvPr/>
        </p:nvSpPr>
        <p:spPr>
          <a:xfrm flipH="1">
            <a:off x="6096000" y="3813088"/>
            <a:ext cx="2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07DBD5FB-33F5-4CE8-B7BD-8611AE73E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98" y="753209"/>
            <a:ext cx="6095237" cy="2998235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941C2E15-DD3C-41EE-8952-96E115B89B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" r="2" b="76"/>
          <a:stretch/>
        </p:blipFill>
        <p:spPr>
          <a:xfrm>
            <a:off x="91765" y="922255"/>
            <a:ext cx="5799477" cy="2783429"/>
          </a:xfrm>
          <a:prstGeom prst="rect">
            <a:avLst/>
          </a:prstGeom>
        </p:spPr>
      </p:pic>
      <p:pic>
        <p:nvPicPr>
          <p:cNvPr id="17" name="図 16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447F6D71-F16B-43C1-922D-F769544FB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" y="4065374"/>
            <a:ext cx="6095237" cy="2792626"/>
          </a:xfrm>
          <a:prstGeom prst="rect">
            <a:avLst/>
          </a:prstGeom>
        </p:spPr>
      </p:pic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5CE3759C-1534-4025-BC62-0923C12A9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43" y="4094961"/>
            <a:ext cx="6300758" cy="279262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71EEA0-53FB-4774-B4B9-E8FEA37CFA94}"/>
              </a:ext>
            </a:extLst>
          </p:cNvPr>
          <p:cNvSpPr txBox="1"/>
          <p:nvPr/>
        </p:nvSpPr>
        <p:spPr>
          <a:xfrm flipH="1">
            <a:off x="6268947" y="518707"/>
            <a:ext cx="251079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50km/s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72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/>
              <p:nvPr/>
            </p:nvSpPr>
            <p:spPr>
              <a:xfrm>
                <a:off x="95849" y="132694"/>
                <a:ext cx="4036554" cy="462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質量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1" lang="ja-JP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◎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相対速度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20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㎞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/s</a:t>
                </a:r>
                <a:endPara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D26E35-5483-4E49-B666-6BC34E4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9" y="132694"/>
                <a:ext cx="4036554" cy="462114"/>
              </a:xfrm>
              <a:prstGeom prst="rect">
                <a:avLst/>
              </a:prstGeom>
              <a:blipFill>
                <a:blip r:embed="rId3"/>
                <a:stretch>
                  <a:fillRect l="-2417" t="-9211" r="-1208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/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.1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  <a:p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</a:t>
                </a:r>
                <a:r>
                  <a:rPr lang="en-US" altLang="ja-JP" dirty="0">
                    <a:solidFill>
                      <a:srgbClr val="0070C0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.1kpc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71EEA0-53FB-4774-B4B9-E8FEA37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48398" y="1282264"/>
                <a:ext cx="2510791" cy="646331"/>
              </a:xfrm>
              <a:prstGeom prst="rect">
                <a:avLst/>
              </a:prstGeom>
              <a:blipFill>
                <a:blip r:embed="rId4"/>
                <a:stretch>
                  <a:fillRect l="-1942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/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=−10 </m:t>
                    </m:r>
                    <m:r>
                      <m:rPr>
                        <m:sty m:val="p"/>
                      </m:rPr>
                      <a:rPr kumimoji="1" lang="en-US" altLang="ja-JP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kpc</m:t>
                    </m:r>
                  </m:oMath>
                </a14:m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  衝突係数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b = 0kpc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3615EC-926B-47E9-AC6A-61B2E6BD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4047" y="1287531"/>
                <a:ext cx="2510791" cy="646331"/>
              </a:xfrm>
              <a:prstGeom prst="rect">
                <a:avLst/>
              </a:prstGeom>
              <a:blipFill>
                <a:blip r:embed="rId5"/>
                <a:stretch>
                  <a:fillRect l="-2184" t="-377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2C9D20B6-4099-4959-87CF-83234A21F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82" y="2565970"/>
            <a:ext cx="6560718" cy="3115351"/>
          </a:xfrm>
          <a:prstGeom prst="rect">
            <a:avLst/>
          </a:prstGeom>
        </p:spPr>
      </p:pic>
      <p:pic>
        <p:nvPicPr>
          <p:cNvPr id="9" name="図 8" descr="グラフ&#10;&#10;中程度の精度で自動的に生成された説明">
            <a:extLst>
              <a:ext uri="{FF2B5EF4-FFF2-40B4-BE49-F238E27FC236}">
                <a16:creationId xmlns:a16="http://schemas.microsoft.com/office/drawing/2014/main" id="{752F78F0-08AF-4E5E-9B6B-0D3F7D7BDF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" r="-3" b="542"/>
          <a:stretch/>
        </p:blipFill>
        <p:spPr>
          <a:xfrm>
            <a:off x="0" y="2676824"/>
            <a:ext cx="6248398" cy="28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446</Words>
  <Application>Microsoft Office PowerPoint</Application>
  <PresentationFormat>ワイド画面</PresentationFormat>
  <Paragraphs>82</Paragraphs>
  <Slides>12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道家 友香</dc:creator>
  <cp:lastModifiedBy>道家 友香</cp:lastModifiedBy>
  <cp:revision>2</cp:revision>
  <dcterms:created xsi:type="dcterms:W3CDTF">2021-08-15T13:06:15Z</dcterms:created>
  <dcterms:modified xsi:type="dcterms:W3CDTF">2021-08-15T15:31:12Z</dcterms:modified>
</cp:coreProperties>
</file>