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85" r:id="rId5"/>
    <p:sldId id="260" r:id="rId6"/>
    <p:sldId id="270" r:id="rId7"/>
    <p:sldId id="286" r:id="rId8"/>
    <p:sldId id="279" r:id="rId9"/>
    <p:sldId id="276" r:id="rId10"/>
    <p:sldId id="277" r:id="rId11"/>
    <p:sldId id="281" r:id="rId12"/>
    <p:sldId id="273" r:id="rId13"/>
    <p:sldId id="272" r:id="rId14"/>
    <p:sldId id="287" r:id="rId15"/>
    <p:sldId id="283" r:id="rId1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秋光　萌" initials="秋光　萌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AEFF7"/>
    <a:srgbClr val="79A6FF"/>
    <a:srgbClr val="6699FF"/>
    <a:srgbClr val="7DA8FF"/>
    <a:srgbClr val="9FBFFF"/>
    <a:srgbClr val="85AE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151210A-D77F-465F-99A1-ADC2C124E3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CE45-AC30-4AE7-877E-1FF2198555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CEA1C-0484-4A27-8C81-1DA3AE6C6316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68D780-CA9B-497F-8EC7-8E6A828CB1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DDD165-C948-4020-A2FE-118AC2C10D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9B82-95EC-4394-A58B-55C242D6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9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07EEC-FECF-4490-A90F-59F8BA84BE73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E4409-148B-4DBE-9FCB-1D72A7CC8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82FD-09AD-4E03-855C-BE7F625F64C4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C17A-79CB-4364-8A21-ACCA7D219C1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459F-0480-4A35-8408-B22CFAC2420B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80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9E3-4E7D-4D0C-AAB7-4A32C8E1EAD7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9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F16D-C00E-43B6-8AB4-99A84F683E61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6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87FE-7536-475E-A666-29352061A7C3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2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C855-B560-432A-B62E-DCF93EBCB6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7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8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62C5-1ADA-40A0-93C7-3701354893CF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8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12F8-45C4-4EA5-BD3C-B5C17B6619FE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1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9E20-1CD5-4BBF-B6B1-1B0C0644ED1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1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6092688" y="0"/>
            <a:ext cx="3051312" cy="310661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5000"/>
              </a:lnSpc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-1890" y="0"/>
            <a:ext cx="6094578" cy="310661"/>
          </a:xfrm>
          <a:prstGeom prst="rect">
            <a:avLst/>
          </a:prstGeom>
          <a:solidFill>
            <a:srgbClr val="79A6FF"/>
          </a:solidFill>
          <a:ln>
            <a:noFill/>
          </a:ln>
        </p:spPr>
        <p:txBody>
          <a:bodyPr wrap="none" anchor="ctr"/>
          <a:lstStyle/>
          <a:p>
            <a:pPr eaLnBrk="1">
              <a:lnSpc>
                <a:spcPct val="95000"/>
              </a:lnSpc>
              <a:buSzPct val="100000"/>
              <a:buFont typeface="Times New Roman" panose="02020603050405020304" pitchFamily="18" charset="0"/>
              <a:buNone/>
            </a:pPr>
            <a:endParaRPr lang="ja-JP" altLang="en-US" dirty="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-1891" y="2927"/>
            <a:ext cx="5840347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812800"/>
            <a:ext cx="78867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812157" y="33837"/>
            <a:ext cx="1331843" cy="242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/>
            <a:fld id="{EA4F9682-D3D8-4F48-AD6C-F0389A6E31E5}" type="datetime1">
              <a:rPr lang="ja-JP" altLang="en-US" smtClean="0"/>
              <a:pPr algn="ctr"/>
              <a:t>2023/5/22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092688" y="33839"/>
            <a:ext cx="1719469" cy="242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Ono Lab. Meeting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54646" y="6544286"/>
            <a:ext cx="66449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7CDED30-75C1-4F32-AA2C-5F863130487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1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rgbClr val="000066"/>
          </a:solidFill>
          <a:latin typeface="Meiryo UI" panose="020B0604030504040204" pitchFamily="50" charset="-128"/>
          <a:ea typeface="Meiryo UI" panose="020B0604030504040204" pitchFamily="50" charset="-128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Conference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1641-A11F-4AE5-86F4-3804DC1522B9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17730"/>
              </p:ext>
            </p:extLst>
          </p:nvPr>
        </p:nvGraphicFramePr>
        <p:xfrm>
          <a:off x="0" y="307727"/>
          <a:ext cx="914400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98">
                  <a:extLst>
                    <a:ext uri="{9D8B030D-6E8A-4147-A177-3AD203B41FA5}">
                      <a16:colId xmlns:a16="http://schemas.microsoft.com/office/drawing/2014/main" val="325234885"/>
                    </a:ext>
                  </a:extLst>
                </a:gridCol>
                <a:gridCol w="4169475">
                  <a:extLst>
                    <a:ext uri="{9D8B030D-6E8A-4147-A177-3AD203B41FA5}">
                      <a16:colId xmlns:a16="http://schemas.microsoft.com/office/drawing/2014/main" val="3200580618"/>
                    </a:ext>
                  </a:extLst>
                </a:gridCol>
              </a:tblGrid>
              <a:tr h="160020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2023</a:t>
                      </a: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72000" marR="4572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476694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6/25-29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MR2023 @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伊勢志摩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Abstract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 5/8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Inomoto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Tanabe, Someya,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Tara, Takeda, Doke , Cai,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Kamiya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416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6/10-16~ 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7/3~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東大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Princeton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サマースクール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Doke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Takeda(TA)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Kim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Okunishi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Kodama ,Doke(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派遣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884709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JT60SA,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鬼怒川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989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7/14?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6/12?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JAXA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見学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701010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10/16-21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Fusion Energy Conference FEC2023@London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</a:t>
                      </a:r>
                      <a:r>
                        <a:rPr kumimoji="1" lang="en-US" altLang="ja-JP" sz="1500" baseline="0" dirty="0" err="1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Inomoto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Tanabe, Tara</a:t>
                      </a: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(Akimitsu)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5245924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10/30-11/3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APS @Denver, Colorado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45586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11/12-17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AAPPS-DPP2023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@Nagoya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5/31(Contributed (oral and poster))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Ono, Tanabe, Tara, Akimitsu, (Someya, Kim, Takeda)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19382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11/27-30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プラズマ核融合学会　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@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盛岡 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研究室旅行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締め切り：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月？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320369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2024/12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IPELS @Portuguese?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5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優れたデータがある方</a:t>
                      </a: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093691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2024/12</a:t>
                      </a:r>
                    </a:p>
                  </a:txBody>
                  <a:tcPr marL="72000" marR="4572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ICPP @Belgium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500" baseline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632563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CEDBC7-E306-4F57-9C1F-F9B20CE359A4}"/>
              </a:ext>
            </a:extLst>
          </p:cNvPr>
          <p:cNvSpPr txBox="1"/>
          <p:nvPr/>
        </p:nvSpPr>
        <p:spPr>
          <a:xfrm>
            <a:off x="1644898" y="6221120"/>
            <a:ext cx="586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〆切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日前までに先生にアブスト</a:t>
            </a:r>
            <a:r>
              <a:rPr lang="en-US" altLang="ja-JP" dirty="0" err="1">
                <a:solidFill>
                  <a:srgbClr val="FF0000"/>
                </a:solidFill>
                <a:highlight>
                  <a:srgbClr val="FFFF00"/>
                </a:highlight>
              </a:rPr>
              <a:t>etc</a:t>
            </a:r>
            <a:r>
              <a:rPr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提出</a:t>
            </a:r>
            <a:endParaRPr lang="en-US" altLang="ja-JP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週間前までに結果をまとめて</a:t>
            </a:r>
            <a:r>
              <a:rPr lang="ja-JP" altLang="en-US" dirty="0">
                <a:solidFill>
                  <a:srgbClr val="FF0000"/>
                </a:solidFill>
              </a:rPr>
              <a:t>、ミーティングで発表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7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2C78-0907-4413-90A6-BA4FF367FB4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90017"/>
            <a:ext cx="890089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研究室の整理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週間に一度掃除（実験室と教室）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実験後に</a:t>
            </a: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分間片付けタイム、掃除（工具を片付けて！）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ミーティング後に実験室</a:t>
            </a:r>
            <a:r>
              <a:rPr lang="en-US" altLang="ja-JP" sz="16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の自分の生ゴミは持ち帰る、切りくずなどは捨てる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使った工具はしっかり元に戻しましょう！（会計監査に向けて）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管理体制（誰が何を持っているか、リストで管理）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準備室棚の固定、倉庫の整頓（本郷）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柏のコンデンサ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PCB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調査済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実験室の様子を研究室で監視できるようにする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スキャンしたいマニュアルを</a:t>
            </a: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準備室の折りたたみの箱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に集める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業者に送る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スキャンして戻ってきたマニュアル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原本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は準備室に保管。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スキャンしたマニュアル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yahoo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ボックス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google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ドライブに移行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小野先生→秋光さん管理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デジタイザ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(ni6133, dataQ)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のセットアップ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Digitizer</a:t>
            </a: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【ni6143】 20ch, BW:500kHz</a:t>
            </a: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【DL708/716】 ~80ch, Bandwidth:400kHz, sampling:1MHz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静電プローブ用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【dataQ】 576ch, BW:1MHz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プリント型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用，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モジュールをセットアップ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【camac6840】 300ch,  BW:1.5MHz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コイル型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用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【ni6133】 80ch, BW:2.5MHz 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Bt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【DL1540】 260ch, BW:40MHz ×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【wavejet324】 ~120ch, BW:2GHz ×20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トムソン散乱用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物品移動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物品廃棄 </a:t>
            </a:r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安全視察　</a:t>
            </a:r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-1891" y="13201"/>
            <a:ext cx="5918137" cy="304800"/>
          </a:xfrm>
        </p:spPr>
        <p:txBody>
          <a:bodyPr/>
          <a:lstStyle/>
          <a:p>
            <a:r>
              <a:rPr kumimoji="1" lang="en-US" altLang="ja-JP" dirty="0"/>
              <a:t>Laboratory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1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 do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9E59-B07B-4556-8D98-21F9533BED0B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1920" y="307727"/>
            <a:ext cx="88972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Labview</a:t>
            </a:r>
            <a:r>
              <a:rPr lang="ja-JP" altLang="en-US" dirty="0"/>
              <a:t>半年無料→</a:t>
            </a:r>
            <a:r>
              <a:rPr lang="en-US" altLang="ja-JP" dirty="0"/>
              <a:t>1</a:t>
            </a:r>
            <a:r>
              <a:rPr lang="ja-JP" altLang="en-US" dirty="0"/>
              <a:t>アカウント使用可能、田辺さんが管理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NI</a:t>
            </a:r>
            <a:r>
              <a:rPr lang="ja-JP" altLang="en-US" dirty="0"/>
              <a:t>のパルサー</a:t>
            </a:r>
            <a:r>
              <a:rPr lang="en-US" altLang="ja-JP" dirty="0"/>
              <a:t>PXI6541</a:t>
            </a:r>
            <a:r>
              <a:rPr lang="ja-JP" altLang="en-US" dirty="0"/>
              <a:t>が来る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シールドルームのデジタイザ接続用ケーブル購入する必要あり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IDL</a:t>
            </a:r>
            <a:r>
              <a:rPr lang="ja-JP" altLang="en-US" dirty="0"/>
              <a:t>ライセンス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8.1: 1</a:t>
            </a:r>
            <a:r>
              <a:rPr lang="ja-JP" altLang="en-US" dirty="0"/>
              <a:t>つ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8.7: 3</a:t>
            </a:r>
            <a:r>
              <a:rPr lang="ja-JP" altLang="en-US" dirty="0"/>
              <a:t>つ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AutoCAD</a:t>
            </a:r>
            <a:r>
              <a:rPr lang="ja-JP" altLang="en-US" dirty="0"/>
              <a:t>フリーダウンロード可能　⇒　大学のアドレスで使える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FApps</a:t>
            </a:r>
            <a:r>
              <a:rPr lang="en-US" altLang="ja-JP" dirty="0"/>
              <a:t> </a:t>
            </a:r>
            <a:r>
              <a:rPr lang="ja-JP" altLang="en-US" dirty="0"/>
              <a:t>　取得済　管理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研究室の鍵を各人に配布予定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コミュニケーションを密に。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小野先生の</a:t>
            </a:r>
            <a:r>
              <a:rPr lang="en-US" altLang="ja-JP" dirty="0"/>
              <a:t>Skype</a:t>
            </a:r>
            <a:r>
              <a:rPr lang="ja-JP" altLang="en-US" dirty="0"/>
              <a:t>（</a:t>
            </a:r>
            <a:r>
              <a:rPr lang="en-US" altLang="ja-JP" dirty="0"/>
              <a:t>ID: “</a:t>
            </a:r>
            <a:r>
              <a:rPr lang="en-US" altLang="ja-JP" dirty="0" err="1"/>
              <a:t>yonoplasma</a:t>
            </a:r>
            <a:r>
              <a:rPr lang="en-US" altLang="ja-JP" dirty="0"/>
              <a:t>”</a:t>
            </a:r>
            <a:r>
              <a:rPr lang="ja-JP" altLang="en-US" dirty="0"/>
              <a:t>）がオンラインならいつでも話しかけて良い。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トイレ・風呂場のにおいがひどかったら、キッチンハイターを流す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予算申請書は小野先生にメールを送付すること（見積書は後でよい）。仮納品書の提出義務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佐藤さんを頼りたいときも小野先生に伺いをたてる！</a:t>
            </a:r>
          </a:p>
        </p:txBody>
      </p:sp>
    </p:spTree>
    <p:extLst>
      <p:ext uri="{BB962C8B-B14F-4D97-AF65-F5344CB8AC3E}">
        <p14:creationId xmlns:p14="http://schemas.microsoft.com/office/powerpoint/2010/main" val="413610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563B-6B92-4DC6-A63D-B28DF7FB2139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24866" y="3001431"/>
            <a:ext cx="8900895" cy="331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SzPct val="1010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論文執筆・投稿状況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Merging tokamaks (PRL) 【Ono】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PRL/Nuclear Fusion – 【Akimitsu】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（図面作成中）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POP + PRL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– 【Takeda, Ono】(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IEEE,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JFE– 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神谷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（審査中）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電気学会論文誌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【Yamaguchi】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（執筆中）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POP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【Someya】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（修正中）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図面作成中－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【Okunishi, Tara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Plasmoid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 ST-40)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,Cai, 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PRL - Intermittent Merging 【Tara】(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投稿中）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Tokamak-Intermittent Merging 【Tara】(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図面作成中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MHD fit 【Tara】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プラズモイド関係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【Doke】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FEC2023 【Ono,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Inomoto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, Tanabe, Tara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(Akimitsu)】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8025"/>
              </p:ext>
            </p:extLst>
          </p:nvPr>
        </p:nvGraphicFramePr>
        <p:xfrm>
          <a:off x="118241" y="403772"/>
          <a:ext cx="8900895" cy="1889760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219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Next</a:t>
                      </a:r>
                      <a:r>
                        <a:rPr kumimoji="1" lang="ja-JP" altLang="en-US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 </a:t>
                      </a:r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Meeting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5/22 (Mon.) 15:00</a:t>
                      </a:r>
                      <a:r>
                        <a:rPr kumimoji="1" lang="ja-JP" altLang="en-US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～ 会議室</a:t>
                      </a:r>
                      <a:r>
                        <a:rPr kumimoji="1" lang="en-US" altLang="ja-JP" sz="2000" baseline="0" dirty="0">
                          <a:solidFill>
                            <a:schemeClr val="tx1"/>
                          </a:solidFill>
                          <a:latin typeface="Meiryo UI"/>
                          <a:ea typeface="Meiryo UI"/>
                        </a:rPr>
                        <a:t>&amp;Zoom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kern="120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Next clerk </a:t>
                      </a:r>
                      <a:r>
                        <a:rPr kumimoji="1" lang="ja-JP" altLang="en-US" sz="2000" b="1" kern="120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書記</a:t>
                      </a:r>
                      <a:endParaRPr kumimoji="1" lang="en-US" altLang="ja-JP" sz="2000" b="1" kern="1200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800" baseline="0">
                          <a:solidFill>
                            <a:srgbClr val="0070C0"/>
                          </a:solidFill>
                          <a:latin typeface="Meiryo UI"/>
                          <a:ea typeface="Meiryo UI"/>
                        </a:rPr>
                        <a:t>田辺先生，李</a:t>
                      </a:r>
                      <a:endParaRPr kumimoji="1" lang="en-US" altLang="ja-JP" sz="1800" baseline="0" dirty="0">
                        <a:solidFill>
                          <a:srgbClr val="0070C0"/>
                        </a:solidFill>
                        <a:latin typeface="Meiryo UI"/>
                        <a:ea typeface="Meiryo UI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7439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Today’s Talk 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東京大学のアカウントで入ること</a:t>
                      </a:r>
                      <a:endParaRPr kumimoji="1" lang="en-US" altLang="ja-JP" sz="20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06985"/>
                  </a:ext>
                </a:extLst>
              </a:tr>
              <a:tr h="230929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Next</a:t>
                      </a:r>
                      <a:r>
                        <a:rPr kumimoji="1" lang="en-US" altLang="ja-JP" sz="2000" b="1" baseline="0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Talk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論文関係　</a:t>
                      </a:r>
                      <a:r>
                        <a:rPr kumimoji="1" lang="en-US" altLang="ja-JP" sz="2000" dirty="0"/>
                        <a:t>(X</a:t>
                      </a:r>
                      <a:r>
                        <a:rPr kumimoji="1" lang="ja-JP" altLang="en-US" sz="2000" dirty="0"/>
                        <a:t>線、イオン加熱、プラズモイド、ドップラープローブ </a:t>
                      </a:r>
                      <a:r>
                        <a:rPr kumimoji="1" lang="en-US" altLang="ja-JP" sz="2000" dirty="0"/>
                        <a:t>etc.),</a:t>
                      </a:r>
                      <a:r>
                        <a:rPr kumimoji="1" lang="ja-JP" altLang="en-US" sz="2000"/>
                        <a:t>　</a:t>
                      </a:r>
                      <a:r>
                        <a:rPr kumimoji="1" lang="en-US" altLang="ja-JP" sz="2000" dirty="0"/>
                        <a:t>B4&amp;M1</a:t>
                      </a:r>
                      <a:r>
                        <a:rPr kumimoji="1" lang="ja-JP" altLang="en-US" sz="2000"/>
                        <a:t>構想発表</a:t>
                      </a:r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239" y="2235994"/>
            <a:ext cx="545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3</a:t>
            </a:r>
            <a:r>
              <a:rPr lang="ja-JP" altLang="en-US" sz="1600" dirty="0"/>
              <a:t>月は有志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毎週アナウンス</a:t>
            </a:r>
          </a:p>
        </p:txBody>
      </p:sp>
    </p:spTree>
    <p:extLst>
      <p:ext uri="{BB962C8B-B14F-4D97-AF65-F5344CB8AC3E}">
        <p14:creationId xmlns:p14="http://schemas.microsoft.com/office/powerpoint/2010/main" val="238774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charge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DAE-5106-41C3-A2D7-7177F399867E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0885"/>
              </p:ext>
            </p:extLst>
          </p:nvPr>
        </p:nvGraphicFramePr>
        <p:xfrm>
          <a:off x="1182371" y="357873"/>
          <a:ext cx="6803642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ミーティング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M1</a:t>
                      </a:r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で分担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ネットワーク</a:t>
                      </a:r>
                      <a:endParaRPr kumimoji="1" lang="ja-JP" altLang="en-US" sz="2000" b="1" dirty="0">
                        <a:solidFill>
                          <a:srgbClr val="0070C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伊藤、竹田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高圧ガス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田辺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薬品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田辺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上坊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プリンター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奥西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698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3D </a:t>
                      </a:r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プリンター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　染谷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116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彙報（論文リスト作成）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児玉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電気系懇和会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好永、道家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レクリエーション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好永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808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同窓会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・・・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b="1" dirty="0">
                          <a:solidFill>
                            <a:srgbClr val="0070C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セーフティマネージメント学生リーダー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竹田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90375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69207" y="5148690"/>
            <a:ext cx="8442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薬品登録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各自記載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1987F-17EA-1F49-9E5E-F7727F816324}"/>
              </a:ext>
            </a:extLst>
          </p:cNvPr>
          <p:cNvSpPr/>
          <p:nvPr/>
        </p:nvSpPr>
        <p:spPr>
          <a:xfrm>
            <a:off x="2846494" y="5081686"/>
            <a:ext cx="3605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AE3BAF-11BB-450D-9B0F-989D3666418E}"/>
              </a:ext>
            </a:extLst>
          </p:cNvPr>
          <p:cNvSpPr/>
          <p:nvPr/>
        </p:nvSpPr>
        <p:spPr>
          <a:xfrm>
            <a:off x="6205320" y="5148689"/>
            <a:ext cx="28694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号館実験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7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E30F0-65A9-EB60-862A-1E83476F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Lab moving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61AF08-43FD-F941-CBD1-E5067A6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724454-48F9-BC30-EE91-5965140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A19088-5CC2-5A39-674F-4FDF6E04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AF5694C6-9D8D-D1F6-BF7D-32582E7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617"/>
              </p:ext>
            </p:extLst>
          </p:nvPr>
        </p:nvGraphicFramePr>
        <p:xfrm>
          <a:off x="458768" y="784256"/>
          <a:ext cx="8560368" cy="557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184">
                  <a:extLst>
                    <a:ext uri="{9D8B030D-6E8A-4147-A177-3AD203B41FA5}">
                      <a16:colId xmlns:a16="http://schemas.microsoft.com/office/drawing/2014/main" val="754112450"/>
                    </a:ext>
                  </a:extLst>
                </a:gridCol>
                <a:gridCol w="4280184">
                  <a:extLst>
                    <a:ext uri="{9D8B030D-6E8A-4147-A177-3AD203B41FA5}">
                      <a16:colId xmlns:a16="http://schemas.microsoft.com/office/drawing/2014/main" val="2551844629"/>
                    </a:ext>
                  </a:extLst>
                </a:gridCol>
              </a:tblGrid>
              <a:tr h="50716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22658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12号館219/221室レイアウト図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田辺先生　小野先生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6739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私物梱包6月11日まで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全員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4862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居室260号室本仕分け・梱包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李抬然，染谷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794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居室物品仕分け・梱包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大濵，金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55254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190号室ガラス関係・梱包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磁気プローブ班 道家、上坊，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86067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190号室工作関係小物・梱包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上坊，竹田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91242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190号室材料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上坊，伊藤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6504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190号室機器・梱包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西堂，竹田・伊藤</a:t>
                      </a:r>
                      <a:endParaRPr kumimoji="0" lang="ja-JP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60413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倉庫仕分け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Ｍ１，Ｄ，小野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77231"/>
                  </a:ext>
                </a:extLst>
              </a:tr>
              <a:tr h="507167"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倉庫機器（小物のみ）梱包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Ｍ１，Ｄ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2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4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E89C4-CFF5-430A-843B-B6409D4F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  <a:r>
              <a:rPr lang="ja-JP" altLang="en-US" dirty="0"/>
              <a:t>所持者</a:t>
            </a:r>
            <a:endParaRPr 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8DDBBF-D904-43B8-B5BF-77FB3275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76BD6D-ADBE-411A-88D3-B286DF5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2C0CF0-32F3-4336-A8A2-7F1F73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4520C1-751D-4984-95F7-0E40BF3D24EA}"/>
              </a:ext>
            </a:extLst>
          </p:cNvPr>
          <p:cNvSpPr/>
          <p:nvPr/>
        </p:nvSpPr>
        <p:spPr>
          <a:xfrm>
            <a:off x="802963" y="1133138"/>
            <a:ext cx="7551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先端エネ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TA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　染谷　山口　伊藤　各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50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UTSIP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 　　　　　　　　無し　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70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r>
              <a:rPr 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  </a:t>
            </a:r>
            <a:endParaRPr lang="ja-JP" altLang="en-US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TA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　　　　　　　竹田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　　後期実験，柏公開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電気系前期実験　　　　竹田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/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電気系プラズマ理工学　　蔡　</a:t>
            </a:r>
            <a:r>
              <a:rPr lang="en-US" altLang="ja-JP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45</a:t>
            </a: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時間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ja-JP" altLang="en-US" kern="100" dirty="0"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核融合実践演習　神谷</a:t>
            </a: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ja-JP" kern="1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Presentation in UT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4935-FBD0-448C-B20A-1C5DBD65C988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>
                <a:cs typeface="Times New Roman" panose="02020603050405020304" pitchFamily="18" charset="0"/>
              </a:rPr>
              <a:t>Ono Lab. Meeting</a:t>
            </a:r>
            <a:endParaRPr kumimoji="1" lang="ja-JP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9051" y="775756"/>
            <a:ext cx="3213936" cy="35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Electrical engineering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5058" y="3433104"/>
            <a:ext cx="2545196" cy="35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Advanced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Energy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25058" y="5050399"/>
            <a:ext cx="7574267" cy="696925"/>
            <a:chOff x="548298" y="857284"/>
            <a:chExt cx="5710612" cy="523986"/>
          </a:xfrm>
        </p:grpSpPr>
        <p:sp>
          <p:nvSpPr>
            <p:cNvPr id="17" name="正方形/長方形 16"/>
            <p:cNvSpPr/>
            <p:nvPr/>
          </p:nvSpPr>
          <p:spPr>
            <a:xfrm>
              <a:off x="548299" y="857284"/>
              <a:ext cx="973181" cy="246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Others</a:t>
              </a:r>
              <a:endPara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48298" y="1103586"/>
              <a:ext cx="5710612" cy="277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5947836-9DE3-B84A-975C-5D5D029F88C3}"/>
              </a:ext>
            </a:extLst>
          </p:cNvPr>
          <p:cNvSpPr txBox="1"/>
          <p:nvPr/>
        </p:nvSpPr>
        <p:spPr>
          <a:xfrm>
            <a:off x="539051" y="5496682"/>
            <a:ext cx="771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宇宙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研見学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7/12,14 6/12,13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量子研見学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(JT60SA):7/12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プリンストン大派遣→オンライン，誰でも参加，出たい人が出たい講義に出る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　　　　　　　　　　　　　→金，奥西，児玉を派遣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56D3E95-9881-647F-C8AF-C31648422A3F}"/>
              </a:ext>
            </a:extLst>
          </p:cNvPr>
          <p:cNvSpPr txBox="1"/>
          <p:nvPr/>
        </p:nvSpPr>
        <p:spPr>
          <a:xfrm>
            <a:off x="525058" y="1370621"/>
            <a:ext cx="341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6/23 </a:t>
            </a:r>
            <a:r>
              <a:rPr lang="ja-JP" altLang="en-US"/>
              <a:t>竹田輪講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7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TS-６ (1)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77F-7DC4-4359-B7A1-10FDAF765CC6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307727"/>
            <a:ext cx="4648392" cy="5262979"/>
          </a:xfrm>
          <a:prstGeom prst="rect">
            <a:avLst/>
          </a:prstGeom>
        </p:spPr>
        <p:txBody>
          <a:bodyPr wrap="square" numCol="1" spcCol="252000" anchor="t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TS-6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Vac pressure : 4 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break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コイル交換後最高：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4.3×10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最高記録：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1.4×10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※ Operation NG &gt; 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質量分析器、ヘリウムリークディテクター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中二階の並列バンク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つ交換、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39kV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まで動作確認済み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電源関連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バンククローバー異常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クローバーなし運転ではクローバーガス圧を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気圧以上に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9kJ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コンデンサー増量予定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32kJ 5kV ×2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整備予定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【Sato】(2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個目が不良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20kV 150kJ ×2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整備済み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我々で再チェック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10kV 200kJ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整備済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再チェック後パルテック電子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40kV 250kJ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整備半分　</a:t>
            </a:r>
            <a:r>
              <a:rPr lang="en-US" altLang="ja-JP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パルテック電子に移行</a:t>
            </a:r>
            <a:r>
              <a:rPr lang="en-US" altLang="ja-JP" sz="1200" strike="sngStrike" dirty="0">
                <a:latin typeface="Meiryo UI" panose="020B0604030504040204" pitchFamily="50" charset="-128"/>
                <a:ea typeface="Meiryo UI" panose="020B0604030504040204" pitchFamily="50" charset="-128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EDLC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構築 →佐藤さんに指示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助っ人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パルテック電子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ニチコン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横山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コンデンサ制御部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台不調 パルサ１台不調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ラヴォックス修理依頼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100kJ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コンデンサ制御部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台復旧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台部品待ち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台コンデンサ再接続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クローバーのノイズが大きい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アース見直し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充電器追加　高磁場運転準備完了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095F2-32BA-41BD-8F69-A27127E5D883}"/>
              </a:ext>
            </a:extLst>
          </p:cNvPr>
          <p:cNvSpPr/>
          <p:nvPr/>
        </p:nvSpPr>
        <p:spPr>
          <a:xfrm>
            <a:off x="4515239" y="329124"/>
            <a:ext cx="462876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TS-6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Vac pressure: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-5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(Differential evacuation is needless?)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(After changing coils: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1.3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×10</a:t>
            </a:r>
            <a:r>
              <a:rPr lang="en-US" altLang="ja-JP" sz="12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-5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Torr)</a:t>
            </a:r>
            <a:endParaRPr lang="en-US" altLang="ja-JP" sz="1200" dirty="0"/>
          </a:p>
          <a:p>
            <a:r>
              <a:rPr lang="en-US" sz="1200" dirty="0"/>
              <a:t>         </a:t>
            </a:r>
            <a:r>
              <a:rPr lang="en-US" sz="1400" dirty="0"/>
              <a:t>(the highest record: 1.4 x 10 </a:t>
            </a:r>
            <a:r>
              <a:rPr lang="en-US" sz="1400" baseline="30000" dirty="0"/>
              <a:t>-6</a:t>
            </a:r>
            <a:r>
              <a:rPr lang="en-US" sz="1400" dirty="0"/>
              <a:t> </a:t>
            </a:r>
            <a:r>
              <a:rPr lang="en-US" sz="1400" dirty="0" err="1"/>
              <a:t>Torr</a:t>
            </a:r>
            <a:r>
              <a:rPr lang="en-US" sz="1400" dirty="0"/>
              <a:t>)</a:t>
            </a:r>
          </a:p>
          <a:p>
            <a:r>
              <a:rPr lang="en-US" altLang="ja-JP" sz="1400" dirty="0"/>
              <a:t>            ※ </a:t>
            </a:r>
            <a:r>
              <a:rPr lang="en-US" sz="1400" dirty="0"/>
              <a:t>Operation NG&gt; 10</a:t>
            </a:r>
            <a:r>
              <a:rPr lang="en-US" sz="1400" baseline="30000" dirty="0"/>
              <a:t>-4</a:t>
            </a:r>
            <a:r>
              <a:rPr lang="en-US" sz="1400" dirty="0"/>
              <a:t> Torr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Allowance was OK up to TF 3.4kV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Surveillance camera recordable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 noise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Power supply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Cable for start charge of the third bank insulation: breakdown (corona noise, difficult to start) </a:t>
            </a:r>
            <a:r>
              <a:rPr lang="ja-JP" altLang="en-US" sz="1400" dirty="0"/>
              <a:t>→</a:t>
            </a:r>
            <a:r>
              <a:rPr lang="en-US" sz="1400" dirty="0"/>
              <a:t>Disconnecting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, 2</a:t>
            </a:r>
            <a:r>
              <a:rPr lang="en-US" sz="1400" baseline="30000" dirty="0"/>
              <a:t>nd</a:t>
            </a:r>
            <a:r>
              <a:rPr lang="en-US" sz="1400" dirty="0"/>
              <a:t> bank can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, 3</a:t>
            </a:r>
            <a:r>
              <a:rPr lang="en-US" altLang="ja-JP" sz="1400" baseline="30000" dirty="0"/>
              <a:t>rd</a:t>
            </a:r>
            <a:r>
              <a:rPr lang="en-US" altLang="ja-JP" sz="1400" dirty="0"/>
              <a:t> bank crowbar repaired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※ crowbar gas pressure &gt; 2.5 </a:t>
            </a:r>
            <a:r>
              <a:rPr lang="en-US" altLang="ja-JP" sz="14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atm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when non-crowbar </a:t>
            </a:r>
            <a:r>
              <a:rPr lang="en-US" altLang="ja-JP" sz="14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Pulsar: repaired (the transistor</a:t>
            </a:r>
            <a:r>
              <a:rPr lang="ja-JP" altLang="en-US" sz="1400" dirty="0"/>
              <a:t>→</a:t>
            </a:r>
            <a:r>
              <a:rPr lang="en-US" sz="1400" dirty="0"/>
              <a:t> 300 V) → wait-and-see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necessary to change the trigger spark plug.</a:t>
            </a:r>
          </a:p>
          <a:p>
            <a:r>
              <a:rPr lang="en-US" sz="1400" dirty="0"/>
              <a:t>       (CB1: broken, CB2: not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Pulsar arrival (</a:t>
            </a:r>
            <a:r>
              <a:rPr lang="en-US" sz="1400" dirty="0" err="1"/>
              <a:t>Paltec</a:t>
            </a:r>
            <a:r>
              <a:rPr lang="en-US" sz="1400" dirty="0"/>
              <a:t> Electronics: Characteristic bad (late)) </a:t>
            </a:r>
            <a:r>
              <a:rPr lang="ja-JP" altLang="en-US" sz="1400" dirty="0"/>
              <a:t> ⇒ </a:t>
            </a:r>
            <a:r>
              <a:rPr lang="en-US" sz="1400" dirty="0"/>
              <a:t>Returning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40kV 120kJ × 2 already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9kJ Condenser capacity increase (scheduled) 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32kJ 5kV × 2 maintenance (scheduled) 【Sato】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20kV 150kJ × 2: under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10kV 200kJ: already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 · EDLC construction → directed to Mr. Sato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Helper (Nichicon: Yokoyama)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CB-1 charging switch has been replaced.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 noise from crowbar </a:t>
            </a:r>
            <a:r>
              <a:rPr lang="ja-JP" altLang="en-US" sz="1400" dirty="0"/>
              <a:t>→</a:t>
            </a:r>
            <a:r>
              <a:rPr lang="en-US" altLang="ja-JP" sz="1400" dirty="0"/>
              <a:t> checking earth needed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12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AE00A-15F4-4894-B8DF-8B3D9DCC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TS-6 (2)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E2F649-DD05-4A36-9913-3657E9C8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134-E745-4AA3-90B5-7C3882534CD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F248F6-596F-4AD6-BF8E-424E62FF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C59257-57AB-4AE7-94B8-03D3CD8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18A021-9797-40BC-9E76-E2624E558A78}"/>
              </a:ext>
            </a:extLst>
          </p:cNvPr>
          <p:cNvSpPr/>
          <p:nvPr/>
        </p:nvSpPr>
        <p:spPr>
          <a:xfrm>
            <a:off x="0" y="313327"/>
            <a:ext cx="456160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コイル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</a:p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ワッシャーガン開発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基のワッシャーガンからガス投入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⇒ 手前のピエゾバルブがあまりガスを通さない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高速電磁弁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基購入済み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バンク１台に２基接続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２基目は遠隔操作パネル故障？⇒購入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修理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予備電離は配線したが、壊れたので外した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ガス導入系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TS-6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放電電極挿入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 </a:t>
            </a:r>
            <a:r>
              <a:rPr lang="en-US" altLang="ja-JP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Doke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本中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本取り付けた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絶縁は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、トランスに問題ー＞解決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放電に問題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可視光ではトーラスっぽくないが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新規で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本電極挿入の準備中（真空テスト中）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NW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ポートが隣の治具に干渉して締めにくい状況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２つ目のトランス配線中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 Do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高速電磁弁テスト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テスト用真空容器：真空計を付ける、　真空テスト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ガス検出器追加設置（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か所）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061D98-9B2E-4161-8D93-87B4DB01BE6F}"/>
              </a:ext>
            </a:extLst>
          </p:cNvPr>
          <p:cNvSpPr/>
          <p:nvPr/>
        </p:nvSpPr>
        <p:spPr>
          <a:xfrm>
            <a:off x="4426526" y="307727"/>
            <a:ext cx="47174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Flux core: Holes have to be repaired.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PF coils were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Discharge of separation and PF coils is not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EF position should be symmetric.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Flux core for TS-6 is made as t</a:t>
            </a:r>
            <a:r>
              <a:rPr lang="en-US" altLang="ja-JP" sz="1200" dirty="0"/>
              <a:t>hermal spraying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dirty="0">
                <a:solidFill>
                  <a:srgbClr val="FF0000"/>
                </a:solidFill>
              </a:rPr>
              <a:t>Washer gun </a:t>
            </a:r>
            <a:r>
              <a:rPr lang="en-US" sz="1400" dirty="0"/>
              <a:t>【</a:t>
            </a:r>
            <a:r>
              <a:rPr lang="en-US" sz="1400" dirty="0" err="1"/>
              <a:t>Kamiya</a:t>
            </a:r>
            <a:r>
              <a:rPr lang="en-US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Gas injection from 2 washer guns; One of the piezoelectric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high-speed solenoid valves have been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units connected to one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second remote control panel is broken?</a:t>
            </a:r>
          </a:p>
          <a:p>
            <a:r>
              <a:rPr lang="ja-JP" altLang="en-US" sz="1200" dirty="0"/>
              <a:t>　　　→ </a:t>
            </a:r>
            <a:r>
              <a:rPr lang="en-US" sz="1200" dirty="0"/>
              <a:t>Purchase or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Preionization</a:t>
            </a:r>
            <a:r>
              <a:rPr lang="en-US" sz="1200" dirty="0"/>
              <a:t>: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Two IRRAX cables were connected to electrode.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Discharge </a:t>
            </a:r>
            <a:r>
              <a:rPr lang="en-US" altLang="ja-JP" sz="1200" dirty="0" err="1">
                <a:solidFill>
                  <a:srgbClr val="FF0000"/>
                </a:solidFill>
              </a:rPr>
              <a:t>electrodes</a:t>
            </a:r>
            <a:r>
              <a:rPr lang="en-US" altLang="ja-JP" sz="1200" dirty="0" err="1"/>
              <a:t>【Cai</a:t>
            </a:r>
            <a:r>
              <a:rPr lang="en-US" altLang="ja-JP" sz="1200" dirty="0"/>
              <a:t> 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Small radius </a:t>
            </a:r>
            <a:r>
              <a:rPr lang="ja-JP" altLang="en-US" sz="1200" dirty="0"/>
              <a:t>⇒ </a:t>
            </a:r>
            <a:r>
              <a:rPr lang="en-US" altLang="ja-JP" sz="1200" dirty="0"/>
              <a:t>Thick O-ring is being looked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All electrodes inserted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Discharge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Visible light  doesn’t look torus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dirty="0">
                <a:solidFill>
                  <a:srgbClr val="FF0000"/>
                </a:solidFill>
              </a:rPr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 speed solenoid valve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Installation of </a:t>
            </a:r>
            <a:r>
              <a:rPr lang="en-US" sz="1200" dirty="0" err="1"/>
              <a:t>Rogowskis</a:t>
            </a:r>
            <a:r>
              <a:rPr lang="en-US" sz="1200" dirty="0"/>
              <a:t> (3 calibrations completed) [Akimitsu, Miki] →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Rogowskis</a:t>
            </a:r>
            <a:r>
              <a:rPr lang="en-US" sz="1200" dirty="0"/>
              <a:t> was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TF bank (both two) exchange? (Replace fiber of A2 with B1, repair fiber, purchase meter relay / valve, contact Mr. Yokoyama)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/>
              <a:t>Ｉ</a:t>
            </a:r>
            <a:r>
              <a:rPr lang="en-US" altLang="ja-JP" sz="1200" dirty="0"/>
              <a:t>Installation</a:t>
            </a:r>
            <a:r>
              <a:rPr lang="en-US" sz="1200" dirty="0"/>
              <a:t> of a vacuum gauge to the test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Strengthening trigger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Repairing </a:t>
            </a:r>
            <a:r>
              <a:rPr lang="en-US" sz="1200" dirty="0" err="1"/>
              <a:t>Rogowski</a:t>
            </a:r>
            <a:r>
              <a:rPr lang="en-US" sz="1200" dirty="0"/>
              <a:t> coils of TF and CB2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Installation of two gas 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oil for pumps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Preparation for high field</a:t>
            </a:r>
          </a:p>
        </p:txBody>
      </p:sp>
    </p:spTree>
    <p:extLst>
      <p:ext uri="{BB962C8B-B14F-4D97-AF65-F5344CB8AC3E}">
        <p14:creationId xmlns:p14="http://schemas.microsoft.com/office/powerpoint/2010/main" val="14956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TS-4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8B4B-B8CA-45B5-92F3-12B256CB2D9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4300" y="276816"/>
            <a:ext cx="4302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TS-4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真空度：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60 Pa(break)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5084,5085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クローバ極性変更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TF1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クローバー：イグナイトロン不調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制御用のバンクを三台ほど調達（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32kJ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ノーススターのトリガー電源を修理＋２台購入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2021/5/11-5/14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にセットアップ→完了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54ADB17-E434-4099-B68C-263747C13D34}"/>
              </a:ext>
            </a:extLst>
          </p:cNvPr>
          <p:cNvSpPr/>
          <p:nvPr/>
        </p:nvSpPr>
        <p:spPr>
          <a:xfrm>
            <a:off x="4572001" y="334978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TS-4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Degree of vacuum: Breaking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5084, 5085 Clover Polarity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TF1 Clover: Ignitron malfunction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result of FC2 repair, one PF coil breaks inside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Procurement of about 3 control banks (32 kJ)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Repair +2 North Star Trigger Power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power supply for </a:t>
            </a:r>
            <a:r>
              <a:rPr lang="en-US" altLang="ja-JP" sz="1600" dirty="0"/>
              <a:t>fluxes</a:t>
            </a:r>
            <a:r>
              <a:rPr lang="en-US" sz="1600" dirty="0"/>
              <a:t> test completed, one flux epoxy coating completed</a:t>
            </a:r>
          </a:p>
          <a:p>
            <a:r>
              <a:rPr lang="en-US" sz="1600" dirty="0"/>
              <a:t>It is a little smaller than before and the high magnetic field experiment. The aspect ratio goes up a little.</a:t>
            </a:r>
          </a:p>
        </p:txBody>
      </p:sp>
    </p:spTree>
    <p:extLst>
      <p:ext uri="{BB962C8B-B14F-4D97-AF65-F5344CB8AC3E}">
        <p14:creationId xmlns:p14="http://schemas.microsoft.com/office/powerpoint/2010/main" val="37042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927"/>
            <a:ext cx="5916246" cy="304800"/>
          </a:xfrm>
        </p:spPr>
        <p:txBody>
          <a:bodyPr/>
          <a:lstStyle/>
          <a:p>
            <a:r>
              <a:rPr lang="en-US" altLang="ja-JP" dirty="0"/>
              <a:t>Diagnostics (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DFE1-CBFB-4884-88FA-6BCA4807491D}" type="datetime1">
              <a:rPr kumimoji="1" lang="ja-JP" altLang="en-US" smtClean="0"/>
              <a:t>2023/5/22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75451"/>
            <a:ext cx="9144000" cy="60785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Ion Doppler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／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ICCD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【Tanabe,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Kodama, Yoshinaga, Someya,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Nishido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?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Ohama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?】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チャンネル稼働開始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引継ぎ開始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Tokamak energy 48ch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バンドル加工済み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Ion Doppler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Probe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【Someya, Shin】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ポロイダル温度を計測、トモグラフィのトロイダル温度との比較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ファイバーの被覆改良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柏より分光器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128ch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引継ぎ開始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Charge </a:t>
            </a:r>
            <a:r>
              <a:rPr lang="en-US" altLang="ja-JP" sz="12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eXchange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Recombination Spectroscopy / CXRS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【Yoshinaga】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／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>
              <a:spcBef>
                <a:spcPts val="600"/>
              </a:spcBef>
            </a:pP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Fast-speed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camera, X-ray2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measurement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 Takeda,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3D tomography software is necessary.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視点計測開始</a:t>
            </a: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Non-guide field X-ray emission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N/A</a:t>
            </a:r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Electric Potential Measurement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【Shin,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Uebo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プローブ真空チェック準備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マッハプローブ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ポテンシャルプローブ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4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927"/>
            <a:ext cx="5916246" cy="304800"/>
          </a:xfrm>
        </p:spPr>
        <p:txBody>
          <a:bodyPr/>
          <a:lstStyle/>
          <a:p>
            <a:r>
              <a:rPr lang="en-US" altLang="ja-JP" dirty="0"/>
              <a:t>Diagnostics (2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DFE1-CBFB-4884-88FA-6BCA4807491D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275451"/>
            <a:ext cx="9144000" cy="28546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Thomson scattering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【Yamaguchi,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Kim】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レーザー状況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YAG(1.6J)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修復済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(1.5J)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⇒　未計測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YAG(2.4J)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水漏れセンサー、フィルター交換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(2018/2/13-14)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⇒　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1.5J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だった。　⇒ 過酸化水素水の洗浄で少し良くなった。　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⇒ モードが良くないので日本レーザーに調整に来てもらった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　モードが良くなり、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1.7J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になった。 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05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BMi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YAG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タレスに来てもらって動いたが、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リング・水・イオン交換樹脂などを交換してから使用する。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迷光を観測 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プラズマの光が大きくて測定できない恐れ。</a:t>
            </a:r>
            <a:endParaRPr lang="en-US" altLang="ja-JP" sz="105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⇒ 小型分光器を借りて（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~4/15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）近赤外のスペクトル。積算時間が長くて測れない場合のディテクター：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APD</a:t>
            </a:r>
            <a:r>
              <a:rPr lang="ja-JP" altLang="en-US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，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インジウムリン（買う必要あり）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不純物の線スペクトルなのか？　制動放射なのか？⇒ダイオードアレイが赤外に感度あるか調べる 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　　⇒ 受光面の前にロングパスフィルターを置いても、プラズマ光はあまり減らなかった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真空テストー＞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8.8×10</a:t>
            </a:r>
            <a:r>
              <a:rPr lang="en-US" altLang="ja-JP" sz="105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-6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</a:p>
          <a:p>
            <a:pPr lvl="0"/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CO2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レーザ散乱干渉計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【Park,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Kamiya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Yamaguchi, Kim】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8chCO2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レーザ干渉の復活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レーザー散乱のテスト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オシロスコープ 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　</a:t>
            </a:r>
            <a:r>
              <a:rPr lang="en-US" altLang="ja-JP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GPIB</a:t>
            </a:r>
            <a:r>
              <a:rPr lang="ja-JP" altLang="en-US" sz="1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接続完了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2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6440" y="-12528"/>
            <a:ext cx="5840347" cy="304800"/>
          </a:xfrm>
        </p:spPr>
        <p:txBody>
          <a:bodyPr/>
          <a:lstStyle/>
          <a:p>
            <a:r>
              <a:rPr lang="en-US" altLang="ja-JP" dirty="0"/>
              <a:t>Diagnostics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3391-ECD3-4B02-B632-BDC94A7E35D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6440" y="307727"/>
            <a:ext cx="9118635" cy="4078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磁気プローブ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(Magnetic probe)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【Akimitsu, Tara, Cai, Doke,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Uebo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Tanaka】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1D(</a:t>
            </a:r>
            <a:r>
              <a:rPr lang="en-US" altLang="ja-JP" sz="1100" b="1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Bz</a:t>
            </a: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)Magnetic Probe, 175 channels(7*25), </a:t>
            </a:r>
            <a:r>
              <a:rPr lang="ja-JP" altLang="en-US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 channels dead. (Difficult to pull out!)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Akimitsu, Miki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system: problems of noise and the integrator(2/8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現在抜いてある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Making integrators 128ch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Offset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が線形でない問題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Camac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デジタイザ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module * 13 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もらった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Low n probe: a040</a:t>
            </a:r>
          </a:p>
          <a:p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フレア模擬実験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N/A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Simulation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【Tara, Itoh, Shin】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ST-40 MHD simulation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TS-6 simulation in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Equilibrium model has been started.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計測範囲にコイル入れる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購入（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Tara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さん）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07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Joint research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09BC-8F11-40D9-9AC0-A088BF24721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Ono Lab. Meeting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ED30-75C1-4F32-AA2C-5F863130487E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8241" y="334978"/>
            <a:ext cx="8900895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NPA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【Yoshinaga】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真空チェック ⇒ ロータリーで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en-US" altLang="ja-JP" sz="1100" baseline="30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Torr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較正：紫外線ランプ発見 ⇒ 先生の部屋になかった。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ディテクターの設計→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多チャンネル計測。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の今年度納入は間に合わない。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格納庫作成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イオンガンの設計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電極の設計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NBI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首振り機構・変換フランジの製作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Electrostatic/Potential probe</a:t>
            </a:r>
            <a:r>
              <a:rPr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【Tanaka】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イオン温度計測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X-ray VUV spectrometer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【Miki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→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Takeda】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説明書データ化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ひとまず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チャンネルでの計測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真空系取り付け部分加工中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TMP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ポンプ交換が必要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→　不明　チェック中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光電子増倍管の動作チェック済み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おそらく電流出力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電流電圧信号変換用アンプ（浜松）注文済み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真空紫外光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可視光変換用素子選定中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ひのでグループ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【Shimizu,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Hara, Shibata】</a:t>
            </a:r>
            <a:endParaRPr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ライトブリッジ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動画対応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プラズモイド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アルヴェン波　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4)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電離非平衡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電力中央研究所、東大、核融合研、情報通信研究機構で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UTST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ST,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比較，高磁場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【Cai,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Yoshinaga, </a:t>
            </a:r>
            <a:r>
              <a:rPr lang="en-US" altLang="ja-JP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Okunishi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Doke】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自己組織化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q=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１～５　スキャン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ワッシャーガン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Bt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磁気プローブの調整待ち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プリンストン東大戦略パートナーシップ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年延期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（今年は中止なる可能性高い）→オンライン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MAST-Tokamak Energy-TS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ST-40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lang="ja-JP" altLang="en-US" sz="11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～田辺先生派遣</a:t>
            </a:r>
            <a:endParaRPr lang="en-US" altLang="ja-JP" sz="11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1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47612</TotalTime>
  <Words>2672</Words>
  <Application>Microsoft Office PowerPoint</Application>
  <PresentationFormat>画面に合わせる (4:3)</PresentationFormat>
  <Paragraphs>450</Paragraphs>
  <Slides>15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游ゴシック</vt:lpstr>
      <vt:lpstr>Arial</vt:lpstr>
      <vt:lpstr>Calibri</vt:lpstr>
      <vt:lpstr>Times New Roman</vt:lpstr>
      <vt:lpstr>Office テーマ</vt:lpstr>
      <vt:lpstr>Conference</vt:lpstr>
      <vt:lpstr>Presentation in UT</vt:lpstr>
      <vt:lpstr>TS-６ (1)</vt:lpstr>
      <vt:lpstr>TS-6 (2)</vt:lpstr>
      <vt:lpstr>TS-4</vt:lpstr>
      <vt:lpstr>Diagnostics (1)</vt:lpstr>
      <vt:lpstr>Diagnostics (2)</vt:lpstr>
      <vt:lpstr>Diagnostics (3)</vt:lpstr>
      <vt:lpstr>Joint research</vt:lpstr>
      <vt:lpstr>Laboratory</vt:lpstr>
      <vt:lpstr>To do</vt:lpstr>
      <vt:lpstr>Information</vt:lpstr>
      <vt:lpstr>In charge</vt:lpstr>
      <vt:lpstr>Lab moving</vt:lpstr>
      <vt:lpstr>TA所持者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兼田泰志</dc:creator>
  <cp:keywords/>
  <dc:description>2021/7/19 中右
編集お疲れ様です．研究頑張ってね😊</dc:description>
  <cp:lastModifiedBy>友香</cp:lastModifiedBy>
  <cp:revision>1712</cp:revision>
  <cp:lastPrinted>2019-04-08T08:53:59Z</cp:lastPrinted>
  <dcterms:created xsi:type="dcterms:W3CDTF">2016-04-25T06:35:20Z</dcterms:created>
  <dcterms:modified xsi:type="dcterms:W3CDTF">2023-05-22T11:31:20Z</dcterms:modified>
  <cp:category/>
</cp:coreProperties>
</file>