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61" r:id="rId6"/>
    <p:sldId id="303" r:id="rId7"/>
    <p:sldId id="309" r:id="rId8"/>
    <p:sldId id="314" r:id="rId9"/>
    <p:sldId id="315" r:id="rId10"/>
    <p:sldId id="311" r:id="rId11"/>
    <p:sldId id="317" r:id="rId12"/>
    <p:sldId id="318" r:id="rId13"/>
    <p:sldId id="262" r:id="rId14"/>
    <p:sldId id="319" r:id="rId15"/>
    <p:sldId id="32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082"/>
    <a:srgbClr val="F87757"/>
    <a:srgbClr val="A33155"/>
    <a:srgbClr val="F05F8D"/>
    <a:srgbClr val="1F8D9A"/>
    <a:srgbClr val="05B305"/>
    <a:srgbClr val="102CD4"/>
    <a:srgbClr val="B4C6E7"/>
    <a:srgbClr val="4472C4"/>
    <a:srgbClr val="08B4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74771" autoAdjust="0"/>
  </p:normalViewPr>
  <p:slideViewPr>
    <p:cSldViewPr snapToGrid="0">
      <p:cViewPr varScale="1">
        <p:scale>
          <a:sx n="61" d="100"/>
          <a:sy n="61" d="100"/>
        </p:scale>
        <p:origin x="1430" y="58"/>
      </p:cViewPr>
      <p:guideLst>
        <p:guide orient="horz" pos="3360"/>
        <p:guide pos="3840"/>
      </p:guideLst>
    </p:cSldViewPr>
  </p:slideViewPr>
  <p:notesTextViewPr>
    <p:cViewPr>
      <p:scale>
        <a:sx n="1" d="1"/>
        <a:sy n="1" d="1"/>
      </p:scale>
      <p:origin x="0" y="-1032"/>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2022-11-13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2022-11-13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438537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GB" sz="1800" dirty="0">
                <a:effectLst/>
                <a:latin typeface="Calibri" panose="020F0502020204030204" pitchFamily="34" charset="0"/>
                <a:ea typeface="Calibri" panose="020F0502020204030204" pitchFamily="34" charset="0"/>
                <a:cs typeface="Times New Roman" panose="02020603050405020304" pitchFamily="18" charset="0"/>
              </a:rPr>
              <a:t>The analysis of the main trends over the last two months (September 1st – October 30th) shows that there is a clear boom of customers and sales on the weekends, especially on Sunday, and a slump on Monday. This trend keeps up only during the non-summer months. Also, customers from China are buying more on weekends and Fridays which also confirms the theory, that Chinese customers are using their 2.5-day long weekend.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Recommendation: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marketing department should run more campaigns and ads during these days of the week. The Look may expect a total of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21 700 customers and $2.4M in sales</a:t>
            </a:r>
            <a:r>
              <a:rPr lang="en-GB" sz="1800" dirty="0">
                <a:effectLst/>
                <a:latin typeface="Calibri" panose="020F0502020204030204" pitchFamily="34" charset="0"/>
                <a:ea typeface="Calibri" panose="020F0502020204030204" pitchFamily="34" charset="0"/>
                <a:cs typeface="Times New Roman" panose="02020603050405020304" pitchFamily="18" charset="0"/>
              </a:rPr>
              <a:t> or even more over the next two months if the trends continue.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is estimated by adding the same percentage by which the current two-month period has increased to the counts of this period. There is no use in calculating the average of the autumn months in 2021 as the company’s KPIs keep on increasing constantly over time and there was no seasonality. The estimated numbers may be as high or higher because of the Black Friday, and Holiday effect: Thanksgiving is coming up in November.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2. The traffic sources correspond with the weekend trends: Sunday being the day with the most customers and one of the biggest sales days and having a Monday slump in both (customers and sales) counts. However, display, email, and search have lower values on Sunday, compared to the average of all sources.</a:t>
            </a:r>
          </a:p>
          <a:p>
            <a:pPr marL="0" marR="0" algn="just">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Recommendation: </a:t>
            </a:r>
            <a:r>
              <a:rPr lang="en-GB" sz="1800" b="0" dirty="0">
                <a:effectLst/>
                <a:latin typeface="Calibri" panose="020F0502020204030204" pitchFamily="34" charset="0"/>
                <a:ea typeface="Calibri" panose="020F0502020204030204" pitchFamily="34" charset="0"/>
                <a:cs typeface="Times New Roman" panose="02020603050405020304" pitchFamily="18" charset="0"/>
              </a:rPr>
              <a:t>R</a:t>
            </a:r>
            <a:r>
              <a:rPr lang="en-GB" sz="1800" dirty="0">
                <a:effectLst/>
                <a:latin typeface="Calibri" panose="020F0502020204030204" pitchFamily="34" charset="0"/>
                <a:ea typeface="Calibri" panose="020F0502020204030204" pitchFamily="34" charset="0"/>
                <a:cs typeface="Times New Roman" panose="02020603050405020304" pitchFamily="18" charset="0"/>
              </a:rPr>
              <a:t>einforcing the AdWords traffic. Investigate the recommended products on buying page, as there are a lot of customers, they just do not spend that much. If successful, the Look can expect some sales: up to an additional $4.4K in the next two months. The estimate comprises calculating the % of how many sales the Sundays bring up in organic traffic source (the leader on Sundays), which is 17.2%. The customers from search traffic sources make up 15.6% of sales on Sunday; or $188,003 in simple numbers. The number is increased by the expected growth of search customers (taking the current growth as an example) and added to the difference of the source’s per cent: (17.2-15.6)*($188,003*145.9/100)/100. This is not a big sum, but it may increase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73286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Needs attention segment consists of balanced groups of customers. What stands out, is that not that many sales were made during the weekend, compared to the other days of the week. This segment showed a more standard trend throughout the whole year of non-summer months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Recommendation: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Create more personal communication and establish loyalty with the Needs attention segments by providing personal recommendations and discounts. The actions can focus on sending the offers on weekends as the segment purchased more on them earlier this year. By doing that, The Look may gain an additional $7.7K in the next two months. The estimation is calculated by taking into account a probable 43.7% growth in sales over the next two months and then calculating a portion of Saturday’s and Sunday’s sales part during the non-summer months in 2022 (16.4% and 13.9% respectively). That adds up to an additional $4.4K for Saturday’s sales and $3.3K for Sundays.</a:t>
            </a: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Potential Loyalist segment also consists of balanced groups of customers. The segment follows the usual trends by having the biggest part of sales happening on Sunday. However, comparing the results with the loyal customers, even better sales results can be achieved.</a:t>
            </a:r>
          </a:p>
          <a:p>
            <a:pPr marL="0" marR="0" algn="just">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Recommendation: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Establish loyalty with the Potential Loyalist segments by providing personal recommendations, and loyalty programs. The actions can focus on sending the offers on weekends as the segment has space for improvement, by comparing it to the Loyal customer segment. By doing that, The Look may gain an additional $29.8K during the next two months. The estimation is calculated by considering a probable 43.7% growth in sales over the next two months and then calculating a portion of Saturday’s (14.7%) and Sunday’s (16.5%) sales as part of the Loyal customer segment. This sums up to an additional $13.2K for Saturday’s sales and $16.6K for Sunday’s.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2942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business shows significant positive changes in all Key Performance Indicators (KPIs), especially in 2022. Looking at the most recent data of the last two months (September-October 2022), we may see an increase compared to the previous two months. The sales comprise over $1.7M (43,7% upwards), as do the orders with a count of 20 000 (41,6%). The number of customers consists of 16 500 (31,3%), visits and organic traffic increased by almost a quarter, while the conversion rate boomed at 33.4% (8,9% increase).</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Nevertheless, The Look can improve its KPIs to a greater extent by finding inconsistencies and learning more about its customers. Research show the change in customer behaviour during different days of the week, especially weekends. The Look’s leading market China has implemented a longer weekend for people to engage in buying.</a:t>
            </a:r>
          </a:p>
          <a:p>
            <a:endParaRPr lang="en-US" dirty="0"/>
          </a:p>
          <a:p>
            <a:pPr marL="0" marR="0" algn="just">
              <a:lnSpc>
                <a:spcPct val="107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Thesis statement: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Look may expect different customer behaviour (visits, purchases) during the weekends. For the Chinese market, customers will buy more on weekends and Fridays.</a:t>
            </a:r>
          </a:p>
          <a:p>
            <a:endParaRPr lang="en-US" dirty="0"/>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Used tables: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contains users’ data (IP addresses, location, browser), ids, sessions, and similar. The table has a sequence number column which is useful for finding the first session of the user, as many of the visitors do not have any IDs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inventory_items</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used only for gaining the product category names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order_items</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main table for detailed info, containing user, product, orders ids and sale price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orders: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one of the main tables containing information about the status of orders and the number of items sold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products: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detailed info about products, brands, and similar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800"/>
              </a:spcAft>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users: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main table for data about the customers: their name, contact information and location, age, gender, traffic source </a:t>
            </a:r>
          </a:p>
          <a:p>
            <a:pPr marL="0" marR="0" lvl="0" indent="0" algn="l">
              <a:lnSpc>
                <a:spcPct val="107000"/>
              </a:lnSpc>
              <a:spcBef>
                <a:spcPts val="0"/>
              </a:spcBef>
              <a:spcAft>
                <a:spcPts val="800"/>
              </a:spcAft>
              <a:buFont typeface="Symbol" panose="05050102010706020507" pitchFamily="18" charset="2"/>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the data from 2022 is used. The data is looked at from two perspectives: 2022 January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 2022 October 30</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the general trends, and 2022 September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 October 30</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41366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most recent data (September 1</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GB" sz="1800" dirty="0">
                <a:effectLst/>
                <a:latin typeface="Calibri" panose="020F0502020204030204" pitchFamily="34" charset="0"/>
                <a:ea typeface="Calibri" panose="020F0502020204030204" pitchFamily="34" charset="0"/>
                <a:cs typeface="Times New Roman" panose="02020603050405020304" pitchFamily="18" charset="0"/>
              </a:rPr>
              <a:t> – October 30</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of The Look shows that there were the most customers on Sunday (2958) and Saturday (2948), followed very closely by Friday (2945). The trends of sales look very similar: most of the sales were generated on Sunday ($270K) and Friday ($265K) with Saturday ($254K) lacking behind a bit. In both cases, there is a slump on Monday (2545 customers, $210K). </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54142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same trends can be seen in the main markets. As expected, China shows a particular growth of customers on Sunday (1044) and a slump on Monday (886). However, Friday has even more customers than Saturday. This may be explained by the 2.5-day long weekends that are implemented in some companies in China.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sales trends in the main markets are similar, except that on Friday the sales in China are almost the same as on Sunday. The latter still remains a leading day of sales in all the main markets.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If we differentiate between the summer months and non-summer months, the count of customers and the sales are not the same throughout the week. In fact, analysing the non-summer months of 2022, we see an even clearer margin between the weekend and the rest of the weekdays. Whereas during the summer months, there are no clear trends. </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63632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There is a clear dominance of search engine traffic. Search, organic, and email traffic sources correspond with the weekend trends established in the previous section with Sunday being the day with the most customers and having a Monday slump. Facebook and display traffic sources, however, attract almost the same number of customers on Sunday and Monday.</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Day-of-the-week trends in sales are similar to customers. </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43921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Both visitor and customer numbers are high during the weekends. The question arises, whether the conversion rates are also significantly better or are they stay the same during the week, under the assumption that the weekend rate may be better. For this, a significance test</a:t>
            </a:r>
            <a:r>
              <a:rPr lang="en-GB" sz="1800">
                <a:effectLst/>
                <a:latin typeface="Calibri" panose="020F0502020204030204" pitchFamily="34" charset="0"/>
                <a:ea typeface="Calibri" panose="020F0502020204030204" pitchFamily="34" charset="0"/>
                <a:cs typeface="Times New Roman" panose="02020603050405020304" pitchFamily="18" charset="0"/>
              </a:rPr>
              <a:t>(s) was </a:t>
            </a:r>
            <a:r>
              <a:rPr lang="en-GB" sz="1800" dirty="0">
                <a:effectLst/>
                <a:latin typeface="Calibri" panose="020F0502020204030204" pitchFamily="34" charset="0"/>
                <a:ea typeface="Calibri" panose="020F0502020204030204" pitchFamily="34" charset="0"/>
                <a:cs typeface="Times New Roman" panose="02020603050405020304" pitchFamily="18" charset="0"/>
              </a:rPr>
              <a:t>used.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effectLst/>
                <a:latin typeface="Calibri" panose="020F0502020204030204" pitchFamily="34" charset="0"/>
                <a:cs typeface="Times New Roman" panose="02020603050405020304" pitchFamily="18" charset="0"/>
              </a:rPr>
              <a:t>First test (left)</a:t>
            </a: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null hypothesis is: </a:t>
            </a:r>
            <a:r>
              <a:rPr lang="en-GB" sz="1800" i="1" dirty="0">
                <a:solidFill>
                  <a:srgbClr val="0E101A"/>
                </a:solidFill>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acquiring customers on weekends and weekdays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alternative hypothesis is that t</a:t>
            </a:r>
            <a:r>
              <a:rPr lang="en-GB" sz="1800" i="1" dirty="0">
                <a:effectLst/>
                <a:latin typeface="Calibri" panose="020F0502020204030204" pitchFamily="34" charset="0"/>
                <a:ea typeface="Calibri" panose="020F0502020204030204" pitchFamily="34" charset="0"/>
                <a:cs typeface="Times New Roman" panose="02020603050405020304" pitchFamily="18" charset="0"/>
              </a:rPr>
              <a:t>he variant will perform better: there will be more acquired customers on weekends.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results indicate that we may reject the null hypothesis and be 95% sure that the variant (acquiring customers on weekends) will perform better. The variant’s conversion rate is 2.33% higher than the control.</a:t>
            </a:r>
          </a:p>
          <a:p>
            <a:endParaRPr lang="en-GB" sz="1800" dirty="0">
              <a:effectLst/>
              <a:latin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first section of the analysis, as well as the research provided in the introduction, suggests that the Chinese market is very active on Sundays, and not that much on weekdays (Monday to Thursday).</a:t>
            </a:r>
          </a:p>
          <a:p>
            <a:endParaRPr lang="en-GB" sz="1800" dirty="0">
              <a:effectLst/>
              <a:latin typeface="Calibri" panose="020F0502020204030204" pitchFamily="34" charset="0"/>
              <a:cs typeface="Times New Roman" panose="02020603050405020304" pitchFamily="18" charset="0"/>
            </a:endParaRPr>
          </a:p>
          <a:p>
            <a:r>
              <a:rPr lang="en-GB" sz="1800" b="1" dirty="0">
                <a:effectLst/>
                <a:latin typeface="Calibri" panose="020F0502020204030204" pitchFamily="34" charset="0"/>
                <a:cs typeface="Times New Roman" panose="02020603050405020304" pitchFamily="18" charset="0"/>
              </a:rPr>
              <a:t>Second test (right)</a:t>
            </a: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null hypothesis is: </a:t>
            </a:r>
            <a:r>
              <a:rPr lang="en-GB" sz="1800" i="1" dirty="0">
                <a:solidFill>
                  <a:srgbClr val="0E101A"/>
                </a:solidFill>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acquiring customers on Sunday in China and from Monday to Thursday</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alternative hypothesis is that t</a:t>
            </a:r>
            <a:r>
              <a:rPr lang="en-GB" sz="1800" i="1" dirty="0">
                <a:effectLst/>
                <a:latin typeface="Calibri" panose="020F0502020204030204" pitchFamily="34" charset="0"/>
                <a:ea typeface="Calibri" panose="020F0502020204030204" pitchFamily="34" charset="0"/>
                <a:cs typeface="Times New Roman" panose="02020603050405020304" pitchFamily="18" charset="0"/>
              </a:rPr>
              <a:t>he variant will perform better: there will be more acquired customers on Sundays in China. </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results indicate that we may reject the null hypothesis and be 95% sure that the variant (acquiring customers on Sunday in China) will perform better. The variant’s conversion rate is 5.25% higher than the control.</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2494579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This is the biggest segment with various needs. During the September 1</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GB" sz="1800" dirty="0">
                <a:effectLst/>
                <a:latin typeface="Calibri" panose="020F0502020204030204" pitchFamily="34" charset="0"/>
                <a:ea typeface="Calibri" panose="020F0502020204030204" pitchFamily="34" charset="0"/>
                <a:cs typeface="Times New Roman" panose="02020603050405020304" pitchFamily="18" charset="0"/>
              </a:rPr>
              <a:t> – October 30</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segment consisted of 1.6K customers, 53.7 of whom are female (the gender balance was about 50:50 throughout the year of 2022), with a balance age group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segment showed exceptional trends during the last two months: not that many sales were made during the weekend, compared to the other days of the week (Figure 5). Sunday has especially low sales ($17K). The case of this segment was different throughout the whole year (non-summer months) where Saturday had the highest sales ($82K), and Sunday’s sales were decent in comparison ($70K).</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91215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This is the third biggest overall and the biggest segment in the current period.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segment follows the usual trends by having the biggest part of sales happening on Sunday (15.5%) and slumping down until Friday. Nevertheless, comparing this segment to already loyal customers, we see that there may be space for improvement on a weekend </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8510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analysis confirms the main thesis statement, that The Look has different customer behaviour (visits and purchases) during the weekends. It must be kept in mind, that the analysis contains several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limitations: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Old data is constantly updating and changing and therefore, there can be some differences between the data in this report, and the data that the reader finds in the database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company is on the constant rise, and it is very difficult to speculate about the future with no real previous slumps. Currently, the expected growth is enormous, but it may change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significance test is done with A/B test in mind but without the actual experiment as there were no possibilities of doing it with the public dataset. The test is done with data that is already provided.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customers could be segmented differently if there is a particular question to be addressed with some types of customers, not just weekly trends.</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660898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267199" y="1615736"/>
            <a:ext cx="4925961" cy="1524735"/>
          </a:xfrm>
        </p:spPr>
        <p:txBody>
          <a:bodyPr anchor="b">
            <a:normAutofit/>
          </a:bodyPr>
          <a:lstStyle/>
          <a:p>
            <a:r>
              <a:rPr lang="en-GB" sz="3600" dirty="0"/>
              <a:t>Praise the Weekend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267200" y="3238103"/>
            <a:ext cx="4768645" cy="2004161"/>
          </a:xfrm>
        </p:spPr>
        <p:txBody>
          <a:bodyPr>
            <a:normAutofit/>
          </a:bodyPr>
          <a:lstStyle/>
          <a:p>
            <a:r>
              <a:rPr lang="en-GB" sz="1600" dirty="0"/>
              <a:t>Changes in Sales, User Acquisition and Segmentation During Weekend</a:t>
            </a:r>
            <a:r>
              <a:rPr lang="lt-LT" sz="1600" dirty="0"/>
              <a:t>s</a:t>
            </a:r>
            <a:r>
              <a:rPr lang="en-GB" sz="1600" dirty="0"/>
              <a:t> </a:t>
            </a:r>
            <a:r>
              <a:rPr lang="lt-LT" sz="1600" dirty="0"/>
              <a:t> </a:t>
            </a:r>
            <a:r>
              <a:rPr lang="en-GB" sz="1600" dirty="0"/>
              <a:t>in The Look</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r>
              <a:rPr lang="en-US" sz="3200" dirty="0"/>
              <a:t>LIMITATIONS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67502" y="2369179"/>
            <a:ext cx="4511777" cy="722689"/>
          </a:xfrm>
        </p:spPr>
        <p:txBody>
          <a:bodyPr vert="horz" lIns="91440" tIns="45720" rIns="91440" bIns="45720" rtlCol="0" anchor="t">
            <a:normAutofit/>
          </a:bodyPr>
          <a:lstStyle/>
          <a:p>
            <a:r>
              <a:rPr lang="en-US" sz="2800" dirty="0"/>
              <a:t>D</a:t>
            </a:r>
            <a:r>
              <a:rPr lang="en-GB" sz="2800" dirty="0"/>
              <a:t>ATA PROBLEMS</a:t>
            </a:r>
            <a:endParaRPr lang="en-US" sz="2800"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088742" y="2972118"/>
            <a:ext cx="4269839" cy="1582324"/>
          </a:xfrm>
        </p:spPr>
        <p:txBody>
          <a:bodyPr>
            <a:normAutofit/>
          </a:bodyPr>
          <a:lstStyle/>
          <a:p>
            <a:pPr algn="l"/>
            <a:r>
              <a:rPr lang="en-GB" sz="2400" dirty="0"/>
              <a:t>Old data is not constant</a:t>
            </a:r>
          </a:p>
          <a:p>
            <a:pPr algn="l"/>
            <a:r>
              <a:rPr lang="en-GB" sz="2400" dirty="0"/>
              <a:t>No real slumps, difficult to speculate</a:t>
            </a:r>
          </a:p>
          <a:p>
            <a:endParaRPr lang="en-US" dirty="0"/>
          </a:p>
        </p:txBody>
      </p:sp>
      <p:sp>
        <p:nvSpPr>
          <p:cNvPr id="27" name="Content Placeholder 2">
            <a:extLst>
              <a:ext uri="{FF2B5EF4-FFF2-40B4-BE49-F238E27FC236}">
                <a16:creationId xmlns:a16="http://schemas.microsoft.com/office/drawing/2014/main" id="{4B5BD077-4B06-8167-7F5E-CCE121E98269}"/>
              </a:ext>
            </a:extLst>
          </p:cNvPr>
          <p:cNvSpPr txBox="1">
            <a:spLocks/>
          </p:cNvSpPr>
          <p:nvPr/>
        </p:nvSpPr>
        <p:spPr>
          <a:xfrm>
            <a:off x="6153210" y="2414283"/>
            <a:ext cx="4866720" cy="72268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800" dirty="0"/>
              <a:t>ANALYSIS</a:t>
            </a:r>
          </a:p>
        </p:txBody>
      </p:sp>
      <p:sp>
        <p:nvSpPr>
          <p:cNvPr id="33" name="Text Placeholder 3">
            <a:extLst>
              <a:ext uri="{FF2B5EF4-FFF2-40B4-BE49-F238E27FC236}">
                <a16:creationId xmlns:a16="http://schemas.microsoft.com/office/drawing/2014/main" id="{54200619-F599-8454-1D64-F7040D1754CB}"/>
              </a:ext>
            </a:extLst>
          </p:cNvPr>
          <p:cNvSpPr txBox="1">
            <a:spLocks/>
          </p:cNvSpPr>
          <p:nvPr/>
        </p:nvSpPr>
        <p:spPr>
          <a:xfrm>
            <a:off x="6279363" y="2938062"/>
            <a:ext cx="4455442" cy="158232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400" dirty="0"/>
              <a:t>Could improve with an A/B test</a:t>
            </a:r>
          </a:p>
          <a:p>
            <a:pPr algn="l"/>
            <a:r>
              <a:rPr lang="en-GB" sz="2400" dirty="0"/>
              <a:t>Customers can be segmented differently</a:t>
            </a:r>
          </a:p>
          <a:p>
            <a:pPr algn="l"/>
            <a:endParaRPr lang="en-GB" sz="2400" dirty="0"/>
          </a:p>
          <a:p>
            <a:endParaRPr lang="en-US" dirty="0"/>
          </a:p>
        </p:txBody>
      </p:sp>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7502" y="99289"/>
            <a:ext cx="8421688" cy="1325563"/>
          </a:xfrm>
        </p:spPr>
        <p:txBody>
          <a:bodyPr>
            <a:normAutofit/>
          </a:bodyPr>
          <a:lstStyle/>
          <a:p>
            <a:r>
              <a:rPr lang="lt-LT" sz="3200" dirty="0"/>
              <a:t>ACTIONABLE INSIGHTS</a:t>
            </a:r>
            <a:endParaRPr lang="en-US" sz="3200"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125207" y="1927181"/>
            <a:ext cx="4557275" cy="1162860"/>
          </a:xfrm>
        </p:spPr>
        <p:txBody>
          <a:bodyPr vert="horz" lIns="91440" tIns="45720" rIns="91440" bIns="45720" rtlCol="0" anchor="t">
            <a:normAutofit/>
          </a:bodyPr>
          <a:lstStyle/>
          <a:p>
            <a:pPr algn="l"/>
            <a:r>
              <a:rPr lang="en-GB" sz="2800" dirty="0"/>
              <a:t>BOOM ON WEEKEND, SLUMP ON MONDAY</a:t>
            </a:r>
            <a:endParaRPr lang="en-US" sz="2800"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088742" y="2972118"/>
            <a:ext cx="4269839" cy="1582324"/>
          </a:xfrm>
        </p:spPr>
        <p:txBody>
          <a:bodyPr>
            <a:normAutofit fontScale="92500"/>
          </a:bodyPr>
          <a:lstStyle/>
          <a:p>
            <a:pPr algn="l"/>
            <a:r>
              <a:rPr lang="en-GB" sz="2400" dirty="0"/>
              <a:t>Run more campaigns, AdWords during these days</a:t>
            </a:r>
          </a:p>
          <a:p>
            <a:pPr algn="l"/>
            <a:r>
              <a:rPr lang="en-GB" sz="2400" dirty="0"/>
              <a:t>Enhance the advertising during/ before Sundays in China</a:t>
            </a:r>
          </a:p>
          <a:p>
            <a:endParaRPr lang="en-US" dirty="0"/>
          </a:p>
        </p:txBody>
      </p:sp>
      <p:sp>
        <p:nvSpPr>
          <p:cNvPr id="17" name="Text Placeholder 8">
            <a:extLst>
              <a:ext uri="{FF2B5EF4-FFF2-40B4-BE49-F238E27FC236}">
                <a16:creationId xmlns:a16="http://schemas.microsoft.com/office/drawing/2014/main" id="{0B1131E2-D232-E028-A237-F43096EDE2FB}"/>
              </a:ext>
            </a:extLst>
          </p:cNvPr>
          <p:cNvSpPr txBox="1">
            <a:spLocks/>
          </p:cNvSpPr>
          <p:nvPr/>
        </p:nvSpPr>
        <p:spPr>
          <a:xfrm>
            <a:off x="267502" y="4755230"/>
            <a:ext cx="3994930" cy="577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dirty="0">
                <a:solidFill>
                  <a:srgbClr val="FAB082"/>
                </a:solidFill>
              </a:rPr>
              <a:t>Up to </a:t>
            </a:r>
            <a:r>
              <a:rPr lang="en-US" sz="2400" b="1" dirty="0">
                <a:solidFill>
                  <a:srgbClr val="92D050"/>
                </a:solidFill>
              </a:rPr>
              <a:t>$2.4M </a:t>
            </a:r>
            <a:r>
              <a:rPr lang="en-US" sz="2400" dirty="0">
                <a:solidFill>
                  <a:srgbClr val="FAB082"/>
                </a:solidFill>
              </a:rPr>
              <a:t>next 2 months</a:t>
            </a:r>
          </a:p>
        </p:txBody>
      </p:sp>
      <p:sp>
        <p:nvSpPr>
          <p:cNvPr id="18" name="Text Placeholder 8">
            <a:extLst>
              <a:ext uri="{FF2B5EF4-FFF2-40B4-BE49-F238E27FC236}">
                <a16:creationId xmlns:a16="http://schemas.microsoft.com/office/drawing/2014/main" id="{1A534E09-536B-092B-ED92-2AF517A072E8}"/>
              </a:ext>
            </a:extLst>
          </p:cNvPr>
          <p:cNvSpPr txBox="1">
            <a:spLocks/>
          </p:cNvSpPr>
          <p:nvPr/>
        </p:nvSpPr>
        <p:spPr>
          <a:xfrm>
            <a:off x="1874306" y="5460611"/>
            <a:ext cx="2305752" cy="505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dirty="0">
                <a:solidFill>
                  <a:srgbClr val="05B305"/>
                </a:solidFill>
              </a:rPr>
              <a:t>43.7%</a:t>
            </a:r>
            <a:endParaRPr lang="en-US" dirty="0">
              <a:solidFill>
                <a:srgbClr val="05B305"/>
              </a:solidFill>
            </a:endParaRPr>
          </a:p>
        </p:txBody>
      </p:sp>
      <p:sp>
        <p:nvSpPr>
          <p:cNvPr id="19" name="Content Placeholder 6">
            <a:extLst>
              <a:ext uri="{FF2B5EF4-FFF2-40B4-BE49-F238E27FC236}">
                <a16:creationId xmlns:a16="http://schemas.microsoft.com/office/drawing/2014/main" id="{0454184D-AF39-5C16-6520-0C5082BD7F80}"/>
              </a:ext>
            </a:extLst>
          </p:cNvPr>
          <p:cNvSpPr txBox="1">
            <a:spLocks/>
          </p:cNvSpPr>
          <p:nvPr/>
        </p:nvSpPr>
        <p:spPr>
          <a:xfrm>
            <a:off x="1171419" y="5088291"/>
            <a:ext cx="3008335" cy="5089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noProof="1">
                <a:solidFill>
                  <a:srgbClr val="FAB082"/>
                </a:solidFill>
              </a:rPr>
              <a:t>Sales</a:t>
            </a:r>
            <a:endParaRPr lang="en-ZA" sz="2400" noProof="1">
              <a:solidFill>
                <a:srgbClr val="FAB082"/>
              </a:solidFill>
            </a:endParaRPr>
          </a:p>
        </p:txBody>
      </p:sp>
      <p:sp>
        <p:nvSpPr>
          <p:cNvPr id="20" name="Arrow: Striped Right 19">
            <a:extLst>
              <a:ext uri="{FF2B5EF4-FFF2-40B4-BE49-F238E27FC236}">
                <a16:creationId xmlns:a16="http://schemas.microsoft.com/office/drawing/2014/main" id="{E265EFC6-89FF-71E0-3149-D0A5D7EC4773}"/>
              </a:ext>
            </a:extLst>
          </p:cNvPr>
          <p:cNvSpPr/>
          <p:nvPr/>
        </p:nvSpPr>
        <p:spPr>
          <a:xfrm rot="16200000" flipV="1">
            <a:off x="3864185" y="4922164"/>
            <a:ext cx="1313340" cy="516846"/>
          </a:xfrm>
          <a:prstGeom prst="stripedRightArrow">
            <a:avLst>
              <a:gd name="adj1" fmla="val 45621"/>
              <a:gd name="adj2" fmla="val 50000"/>
            </a:avLst>
          </a:prstGeom>
          <a:solidFill>
            <a:srgbClr val="05B3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27" name="Content Placeholder 2">
            <a:extLst>
              <a:ext uri="{FF2B5EF4-FFF2-40B4-BE49-F238E27FC236}">
                <a16:creationId xmlns:a16="http://schemas.microsoft.com/office/drawing/2014/main" id="{4B5BD077-4B06-8167-7F5E-CCE121E98269}"/>
              </a:ext>
            </a:extLst>
          </p:cNvPr>
          <p:cNvSpPr txBox="1">
            <a:spLocks/>
          </p:cNvSpPr>
          <p:nvPr/>
        </p:nvSpPr>
        <p:spPr>
          <a:xfrm>
            <a:off x="6279363" y="1950406"/>
            <a:ext cx="5210277" cy="91549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800" dirty="0"/>
              <a:t>MAIN TRAFFIC SOURCES CORRESPOND WITH TRENDS</a:t>
            </a:r>
          </a:p>
        </p:txBody>
      </p:sp>
      <p:sp>
        <p:nvSpPr>
          <p:cNvPr id="33" name="Text Placeholder 3">
            <a:extLst>
              <a:ext uri="{FF2B5EF4-FFF2-40B4-BE49-F238E27FC236}">
                <a16:creationId xmlns:a16="http://schemas.microsoft.com/office/drawing/2014/main" id="{54200619-F599-8454-1D64-F7040D1754CB}"/>
              </a:ext>
            </a:extLst>
          </p:cNvPr>
          <p:cNvSpPr txBox="1">
            <a:spLocks/>
          </p:cNvSpPr>
          <p:nvPr/>
        </p:nvSpPr>
        <p:spPr>
          <a:xfrm>
            <a:off x="6279363" y="2972118"/>
            <a:ext cx="4269839" cy="1582324"/>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400" dirty="0"/>
              <a:t>Reinforcing the AdWords traffic</a:t>
            </a:r>
          </a:p>
          <a:p>
            <a:pPr algn="l"/>
            <a:r>
              <a:rPr lang="en-GB" sz="2400" dirty="0"/>
              <a:t>Investigate the recommended products</a:t>
            </a:r>
            <a:endParaRPr lang="en-US" dirty="0"/>
          </a:p>
        </p:txBody>
      </p:sp>
      <p:sp>
        <p:nvSpPr>
          <p:cNvPr id="5" name="Text Placeholder 8">
            <a:extLst>
              <a:ext uri="{FF2B5EF4-FFF2-40B4-BE49-F238E27FC236}">
                <a16:creationId xmlns:a16="http://schemas.microsoft.com/office/drawing/2014/main" id="{5B315359-B617-BE03-BE3F-671EE4B0F235}"/>
              </a:ext>
            </a:extLst>
          </p:cNvPr>
          <p:cNvSpPr txBox="1">
            <a:spLocks/>
          </p:cNvSpPr>
          <p:nvPr/>
        </p:nvSpPr>
        <p:spPr>
          <a:xfrm>
            <a:off x="6016846" y="4755230"/>
            <a:ext cx="3994930" cy="577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dirty="0">
                <a:solidFill>
                  <a:srgbClr val="FAB082"/>
                </a:solidFill>
              </a:rPr>
              <a:t>Up to </a:t>
            </a:r>
            <a:r>
              <a:rPr lang="en-US" sz="2400" b="1" dirty="0">
                <a:solidFill>
                  <a:srgbClr val="92D050"/>
                </a:solidFill>
              </a:rPr>
              <a:t>$4.4K </a:t>
            </a:r>
            <a:r>
              <a:rPr lang="en-US" sz="2400" dirty="0">
                <a:solidFill>
                  <a:srgbClr val="FAB082"/>
                </a:solidFill>
              </a:rPr>
              <a:t>next 2 months</a:t>
            </a:r>
          </a:p>
        </p:txBody>
      </p:sp>
      <p:sp>
        <p:nvSpPr>
          <p:cNvPr id="6" name="Text Placeholder 8">
            <a:extLst>
              <a:ext uri="{FF2B5EF4-FFF2-40B4-BE49-F238E27FC236}">
                <a16:creationId xmlns:a16="http://schemas.microsoft.com/office/drawing/2014/main" id="{866B072F-7E07-79EB-241B-E3A9B3919F6F}"/>
              </a:ext>
            </a:extLst>
          </p:cNvPr>
          <p:cNvSpPr txBox="1">
            <a:spLocks/>
          </p:cNvSpPr>
          <p:nvPr/>
        </p:nvSpPr>
        <p:spPr>
          <a:xfrm>
            <a:off x="7623650" y="5460611"/>
            <a:ext cx="2305752" cy="505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dirty="0">
                <a:solidFill>
                  <a:srgbClr val="05B305"/>
                </a:solidFill>
              </a:rPr>
              <a:t>Additional $</a:t>
            </a:r>
            <a:endParaRPr lang="en-US" dirty="0">
              <a:solidFill>
                <a:srgbClr val="05B305"/>
              </a:solidFill>
            </a:endParaRPr>
          </a:p>
        </p:txBody>
      </p:sp>
      <p:sp>
        <p:nvSpPr>
          <p:cNvPr id="7" name="Content Placeholder 6">
            <a:extLst>
              <a:ext uri="{FF2B5EF4-FFF2-40B4-BE49-F238E27FC236}">
                <a16:creationId xmlns:a16="http://schemas.microsoft.com/office/drawing/2014/main" id="{D5833AB5-CF12-0FFF-265D-B2D193D667A4}"/>
              </a:ext>
            </a:extLst>
          </p:cNvPr>
          <p:cNvSpPr txBox="1">
            <a:spLocks/>
          </p:cNvSpPr>
          <p:nvPr/>
        </p:nvSpPr>
        <p:spPr>
          <a:xfrm>
            <a:off x="6920763" y="5088291"/>
            <a:ext cx="3008335" cy="5089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noProof="1">
                <a:solidFill>
                  <a:srgbClr val="FAB082"/>
                </a:solidFill>
              </a:rPr>
              <a:t>Sales</a:t>
            </a:r>
            <a:endParaRPr lang="en-ZA" sz="2400" noProof="1">
              <a:solidFill>
                <a:srgbClr val="FAB082"/>
              </a:solidFill>
            </a:endParaRPr>
          </a:p>
        </p:txBody>
      </p:sp>
      <p:sp>
        <p:nvSpPr>
          <p:cNvPr id="8" name="Arrow: Striped Right 7">
            <a:extLst>
              <a:ext uri="{FF2B5EF4-FFF2-40B4-BE49-F238E27FC236}">
                <a16:creationId xmlns:a16="http://schemas.microsoft.com/office/drawing/2014/main" id="{928136B3-ADBB-DA65-987A-9A1E083B60EA}"/>
              </a:ext>
            </a:extLst>
          </p:cNvPr>
          <p:cNvSpPr/>
          <p:nvPr/>
        </p:nvSpPr>
        <p:spPr>
          <a:xfrm rot="16200000" flipV="1">
            <a:off x="9613529" y="4922164"/>
            <a:ext cx="1313340" cy="516846"/>
          </a:xfrm>
          <a:prstGeom prst="stripedRightArrow">
            <a:avLst>
              <a:gd name="adj1" fmla="val 45621"/>
              <a:gd name="adj2" fmla="val 50000"/>
            </a:avLst>
          </a:prstGeom>
          <a:solidFill>
            <a:srgbClr val="05B3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Tree>
    <p:extLst>
      <p:ext uri="{BB962C8B-B14F-4D97-AF65-F5344CB8AC3E}">
        <p14:creationId xmlns:p14="http://schemas.microsoft.com/office/powerpoint/2010/main" val="277119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7502" y="99289"/>
            <a:ext cx="8421688" cy="1325563"/>
          </a:xfrm>
        </p:spPr>
        <p:txBody>
          <a:bodyPr>
            <a:normAutofit/>
          </a:bodyPr>
          <a:lstStyle/>
          <a:p>
            <a:r>
              <a:rPr lang="lt-LT" sz="3200" dirty="0"/>
              <a:t>ACTIONABLE INSIGHTS</a:t>
            </a:r>
            <a:endParaRPr lang="en-US" sz="3200"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125207" y="1816889"/>
            <a:ext cx="4970793" cy="1162860"/>
          </a:xfrm>
        </p:spPr>
        <p:txBody>
          <a:bodyPr vert="horz" lIns="91440" tIns="45720" rIns="91440" bIns="45720" rtlCol="0" anchor="t">
            <a:normAutofit/>
          </a:bodyPr>
          <a:lstStyle/>
          <a:p>
            <a:pPr algn="l"/>
            <a:r>
              <a:rPr lang="en-US" sz="2800" dirty="0"/>
              <a:t>NEEDS </a:t>
            </a:r>
            <a:r>
              <a:rPr lang="en-GB" sz="2800" dirty="0"/>
              <a:t>ATTENTION SEGM: </a:t>
            </a:r>
            <a:br>
              <a:rPr lang="en-GB" sz="2800" dirty="0"/>
            </a:br>
            <a:r>
              <a:rPr lang="en-GB" sz="2800" dirty="0"/>
              <a:t>NO WEEKEND BOOM</a:t>
            </a:r>
            <a:endParaRPr lang="en-US" sz="2800"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088742" y="2972118"/>
            <a:ext cx="4269839" cy="1582324"/>
          </a:xfrm>
        </p:spPr>
        <p:txBody>
          <a:bodyPr>
            <a:normAutofit/>
          </a:bodyPr>
          <a:lstStyle/>
          <a:p>
            <a:pPr algn="l"/>
            <a:r>
              <a:rPr lang="en-GB" sz="2400" dirty="0"/>
              <a:t>Provide personal recommendations </a:t>
            </a:r>
          </a:p>
          <a:p>
            <a:pPr algn="l"/>
            <a:r>
              <a:rPr lang="en-GB" sz="2400" dirty="0"/>
              <a:t>Provide discounts</a:t>
            </a:r>
          </a:p>
          <a:p>
            <a:endParaRPr lang="en-US" dirty="0"/>
          </a:p>
        </p:txBody>
      </p:sp>
      <p:sp>
        <p:nvSpPr>
          <p:cNvPr id="17" name="Text Placeholder 8">
            <a:extLst>
              <a:ext uri="{FF2B5EF4-FFF2-40B4-BE49-F238E27FC236}">
                <a16:creationId xmlns:a16="http://schemas.microsoft.com/office/drawing/2014/main" id="{0B1131E2-D232-E028-A237-F43096EDE2FB}"/>
              </a:ext>
            </a:extLst>
          </p:cNvPr>
          <p:cNvSpPr txBox="1">
            <a:spLocks/>
          </p:cNvSpPr>
          <p:nvPr/>
        </p:nvSpPr>
        <p:spPr>
          <a:xfrm>
            <a:off x="267502" y="4755230"/>
            <a:ext cx="3994930" cy="577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dirty="0">
                <a:solidFill>
                  <a:srgbClr val="FAB082"/>
                </a:solidFill>
              </a:rPr>
              <a:t>Up to </a:t>
            </a:r>
            <a:r>
              <a:rPr lang="en-US" sz="2400" b="1" dirty="0">
                <a:solidFill>
                  <a:srgbClr val="92D050"/>
                </a:solidFill>
              </a:rPr>
              <a:t>$7.7K </a:t>
            </a:r>
            <a:r>
              <a:rPr lang="en-US" sz="2400" dirty="0">
                <a:solidFill>
                  <a:srgbClr val="FAB082"/>
                </a:solidFill>
              </a:rPr>
              <a:t>next 2 months</a:t>
            </a:r>
          </a:p>
        </p:txBody>
      </p:sp>
      <p:sp>
        <p:nvSpPr>
          <p:cNvPr id="18" name="Text Placeholder 8">
            <a:extLst>
              <a:ext uri="{FF2B5EF4-FFF2-40B4-BE49-F238E27FC236}">
                <a16:creationId xmlns:a16="http://schemas.microsoft.com/office/drawing/2014/main" id="{1A534E09-536B-092B-ED92-2AF517A072E8}"/>
              </a:ext>
            </a:extLst>
          </p:cNvPr>
          <p:cNvSpPr txBox="1">
            <a:spLocks/>
          </p:cNvSpPr>
          <p:nvPr/>
        </p:nvSpPr>
        <p:spPr>
          <a:xfrm>
            <a:off x="1874306" y="5460611"/>
            <a:ext cx="2305752" cy="505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dirty="0">
                <a:solidFill>
                  <a:srgbClr val="05B305"/>
                </a:solidFill>
              </a:rPr>
              <a:t>Additional $</a:t>
            </a:r>
            <a:endParaRPr lang="en-US" dirty="0">
              <a:solidFill>
                <a:srgbClr val="05B305"/>
              </a:solidFill>
            </a:endParaRPr>
          </a:p>
        </p:txBody>
      </p:sp>
      <p:sp>
        <p:nvSpPr>
          <p:cNvPr id="19" name="Content Placeholder 6">
            <a:extLst>
              <a:ext uri="{FF2B5EF4-FFF2-40B4-BE49-F238E27FC236}">
                <a16:creationId xmlns:a16="http://schemas.microsoft.com/office/drawing/2014/main" id="{0454184D-AF39-5C16-6520-0C5082BD7F80}"/>
              </a:ext>
            </a:extLst>
          </p:cNvPr>
          <p:cNvSpPr txBox="1">
            <a:spLocks/>
          </p:cNvSpPr>
          <p:nvPr/>
        </p:nvSpPr>
        <p:spPr>
          <a:xfrm>
            <a:off x="1171419" y="5088291"/>
            <a:ext cx="3008335" cy="5089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noProof="1">
                <a:solidFill>
                  <a:srgbClr val="FAB082"/>
                </a:solidFill>
              </a:rPr>
              <a:t>Sales</a:t>
            </a:r>
            <a:endParaRPr lang="en-ZA" sz="2400" noProof="1">
              <a:solidFill>
                <a:srgbClr val="FAB082"/>
              </a:solidFill>
            </a:endParaRPr>
          </a:p>
        </p:txBody>
      </p:sp>
      <p:sp>
        <p:nvSpPr>
          <p:cNvPr id="20" name="Arrow: Striped Right 19">
            <a:extLst>
              <a:ext uri="{FF2B5EF4-FFF2-40B4-BE49-F238E27FC236}">
                <a16:creationId xmlns:a16="http://schemas.microsoft.com/office/drawing/2014/main" id="{E265EFC6-89FF-71E0-3149-D0A5D7EC4773}"/>
              </a:ext>
            </a:extLst>
          </p:cNvPr>
          <p:cNvSpPr/>
          <p:nvPr/>
        </p:nvSpPr>
        <p:spPr>
          <a:xfrm rot="16200000" flipV="1">
            <a:off x="3864185" y="4922164"/>
            <a:ext cx="1313340" cy="516846"/>
          </a:xfrm>
          <a:prstGeom prst="stripedRightArrow">
            <a:avLst>
              <a:gd name="adj1" fmla="val 45621"/>
              <a:gd name="adj2" fmla="val 50000"/>
            </a:avLst>
          </a:prstGeom>
          <a:solidFill>
            <a:srgbClr val="05B3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27" name="Content Placeholder 2">
            <a:extLst>
              <a:ext uri="{FF2B5EF4-FFF2-40B4-BE49-F238E27FC236}">
                <a16:creationId xmlns:a16="http://schemas.microsoft.com/office/drawing/2014/main" id="{4B5BD077-4B06-8167-7F5E-CCE121E98269}"/>
              </a:ext>
            </a:extLst>
          </p:cNvPr>
          <p:cNvSpPr txBox="1">
            <a:spLocks/>
          </p:cNvSpPr>
          <p:nvPr/>
        </p:nvSpPr>
        <p:spPr>
          <a:xfrm>
            <a:off x="6279363" y="1816889"/>
            <a:ext cx="5210277" cy="91549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800" dirty="0"/>
              <a:t>POTENTIAL LOYALISTS: IMPROVE THE BOOM</a:t>
            </a:r>
          </a:p>
        </p:txBody>
      </p:sp>
      <p:sp>
        <p:nvSpPr>
          <p:cNvPr id="33" name="Text Placeholder 3">
            <a:extLst>
              <a:ext uri="{FF2B5EF4-FFF2-40B4-BE49-F238E27FC236}">
                <a16:creationId xmlns:a16="http://schemas.microsoft.com/office/drawing/2014/main" id="{54200619-F599-8454-1D64-F7040D1754CB}"/>
              </a:ext>
            </a:extLst>
          </p:cNvPr>
          <p:cNvSpPr txBox="1">
            <a:spLocks/>
          </p:cNvSpPr>
          <p:nvPr/>
        </p:nvSpPr>
        <p:spPr>
          <a:xfrm>
            <a:off x="6279363" y="2972118"/>
            <a:ext cx="4269839" cy="158232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400" dirty="0"/>
              <a:t>Provide personal recommendations </a:t>
            </a:r>
          </a:p>
          <a:p>
            <a:pPr algn="l"/>
            <a:r>
              <a:rPr lang="en-GB" sz="2400" dirty="0"/>
              <a:t>Provide loyalty programs</a:t>
            </a:r>
          </a:p>
        </p:txBody>
      </p:sp>
      <p:sp>
        <p:nvSpPr>
          <p:cNvPr id="5" name="Text Placeholder 8">
            <a:extLst>
              <a:ext uri="{FF2B5EF4-FFF2-40B4-BE49-F238E27FC236}">
                <a16:creationId xmlns:a16="http://schemas.microsoft.com/office/drawing/2014/main" id="{5B315359-B617-BE03-BE3F-671EE4B0F235}"/>
              </a:ext>
            </a:extLst>
          </p:cNvPr>
          <p:cNvSpPr txBox="1">
            <a:spLocks/>
          </p:cNvSpPr>
          <p:nvPr/>
        </p:nvSpPr>
        <p:spPr>
          <a:xfrm>
            <a:off x="6016846" y="4755230"/>
            <a:ext cx="3994930" cy="577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dirty="0">
                <a:solidFill>
                  <a:srgbClr val="FAB082"/>
                </a:solidFill>
              </a:rPr>
              <a:t>Up to </a:t>
            </a:r>
            <a:r>
              <a:rPr lang="en-US" sz="2400" b="1" dirty="0">
                <a:solidFill>
                  <a:srgbClr val="92D050"/>
                </a:solidFill>
              </a:rPr>
              <a:t>$29.8K </a:t>
            </a:r>
            <a:r>
              <a:rPr lang="en-US" sz="2400" dirty="0">
                <a:solidFill>
                  <a:srgbClr val="FAB082"/>
                </a:solidFill>
              </a:rPr>
              <a:t>next 2 months</a:t>
            </a:r>
          </a:p>
        </p:txBody>
      </p:sp>
      <p:sp>
        <p:nvSpPr>
          <p:cNvPr id="6" name="Text Placeholder 8">
            <a:extLst>
              <a:ext uri="{FF2B5EF4-FFF2-40B4-BE49-F238E27FC236}">
                <a16:creationId xmlns:a16="http://schemas.microsoft.com/office/drawing/2014/main" id="{866B072F-7E07-79EB-241B-E3A9B3919F6F}"/>
              </a:ext>
            </a:extLst>
          </p:cNvPr>
          <p:cNvSpPr txBox="1">
            <a:spLocks/>
          </p:cNvSpPr>
          <p:nvPr/>
        </p:nvSpPr>
        <p:spPr>
          <a:xfrm>
            <a:off x="7623650" y="5460611"/>
            <a:ext cx="2305752" cy="505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dirty="0">
                <a:solidFill>
                  <a:srgbClr val="05B305"/>
                </a:solidFill>
              </a:rPr>
              <a:t>Additional $</a:t>
            </a:r>
            <a:endParaRPr lang="en-US" dirty="0">
              <a:solidFill>
                <a:srgbClr val="05B305"/>
              </a:solidFill>
            </a:endParaRPr>
          </a:p>
        </p:txBody>
      </p:sp>
      <p:sp>
        <p:nvSpPr>
          <p:cNvPr id="7" name="Content Placeholder 6">
            <a:extLst>
              <a:ext uri="{FF2B5EF4-FFF2-40B4-BE49-F238E27FC236}">
                <a16:creationId xmlns:a16="http://schemas.microsoft.com/office/drawing/2014/main" id="{D5833AB5-CF12-0FFF-265D-B2D193D667A4}"/>
              </a:ext>
            </a:extLst>
          </p:cNvPr>
          <p:cNvSpPr txBox="1">
            <a:spLocks/>
          </p:cNvSpPr>
          <p:nvPr/>
        </p:nvSpPr>
        <p:spPr>
          <a:xfrm>
            <a:off x="6920763" y="5088291"/>
            <a:ext cx="3008335" cy="5089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noProof="1">
                <a:solidFill>
                  <a:srgbClr val="FAB082"/>
                </a:solidFill>
              </a:rPr>
              <a:t>Sales</a:t>
            </a:r>
            <a:endParaRPr lang="en-ZA" sz="2400" noProof="1">
              <a:solidFill>
                <a:srgbClr val="FAB082"/>
              </a:solidFill>
            </a:endParaRPr>
          </a:p>
        </p:txBody>
      </p:sp>
      <p:sp>
        <p:nvSpPr>
          <p:cNvPr id="8" name="Arrow: Striped Right 7">
            <a:extLst>
              <a:ext uri="{FF2B5EF4-FFF2-40B4-BE49-F238E27FC236}">
                <a16:creationId xmlns:a16="http://schemas.microsoft.com/office/drawing/2014/main" id="{928136B3-ADBB-DA65-987A-9A1E083B60EA}"/>
              </a:ext>
            </a:extLst>
          </p:cNvPr>
          <p:cNvSpPr/>
          <p:nvPr/>
        </p:nvSpPr>
        <p:spPr>
          <a:xfrm rot="16200000" flipV="1">
            <a:off x="9613529" y="4922164"/>
            <a:ext cx="1313340" cy="516846"/>
          </a:xfrm>
          <a:prstGeom prst="stripedRightArrow">
            <a:avLst>
              <a:gd name="adj1" fmla="val 45621"/>
              <a:gd name="adj2" fmla="val 50000"/>
            </a:avLst>
          </a:prstGeom>
          <a:solidFill>
            <a:srgbClr val="05B3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Tree>
    <p:extLst>
      <p:ext uri="{BB962C8B-B14F-4D97-AF65-F5344CB8AC3E}">
        <p14:creationId xmlns:p14="http://schemas.microsoft.com/office/powerpoint/2010/main" val="138234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What’s happening?</a:t>
            </a:r>
            <a:endParaRPr lang="en-GB"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540774" y="2557463"/>
            <a:ext cx="2315365" cy="514350"/>
          </a:xfrm>
        </p:spPr>
        <p:txBody>
          <a:bodyPr/>
          <a:lstStyle/>
          <a:p>
            <a:r>
              <a:rPr lang="lt-LT" dirty="0"/>
              <a:t>WEEKEND/</a:t>
            </a:r>
            <a:r>
              <a:rPr lang="en-GB" dirty="0"/>
              <a:t>Weekday</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090584" y="3633788"/>
            <a:ext cx="2141764" cy="514350"/>
          </a:xfrm>
        </p:spPr>
        <p:txBody>
          <a:bodyPr/>
          <a:lstStyle/>
          <a:p>
            <a:r>
              <a:rPr lang="en-GB" dirty="0"/>
              <a:t>Customer </a:t>
            </a:r>
            <a:r>
              <a:rPr lang="lt-LT" dirty="0"/>
              <a:t>A</a:t>
            </a:r>
            <a:r>
              <a:rPr lang="en-US" dirty="0"/>
              <a:t>C</a:t>
            </a:r>
            <a:r>
              <a:rPr lang="lt-LT" dirty="0"/>
              <a:t>QUISITION AND SEGMENTATION</a:t>
            </a:r>
            <a:endParaRPr lang="en-GB"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798653" y="4710113"/>
            <a:ext cx="2663911" cy="514350"/>
          </a:xfrm>
        </p:spPr>
        <p:txBody>
          <a:bodyPr/>
          <a:lstStyle/>
          <a:p>
            <a:r>
              <a:rPr lang="en-US" dirty="0"/>
              <a:t>RECOMMENDATIONS</a:t>
            </a:r>
            <a:endParaRPr lang="lt-LT"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Introduction to the Look, </a:t>
            </a:r>
            <a:r>
              <a:rPr lang="en-GB" dirty="0"/>
              <a:t>and the presentation of the problem, report statement, and data used</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GB" dirty="0"/>
              <a:t>The day of the week trends in customers, sales, main markets, and traffic sources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Does acquisition change during weekends? How 2 big customer segments follow the established trends?</a:t>
            </a:r>
          </a:p>
          <a:p>
            <a:endParaRPr lang="en-GB"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What to do in the next 2 months, and what can be achieved? Conclusions and limitations</a:t>
            </a:r>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8">
            <a:extLst>
              <a:ext uri="{FF2B5EF4-FFF2-40B4-BE49-F238E27FC236}">
                <a16:creationId xmlns:a16="http://schemas.microsoft.com/office/drawing/2014/main" id="{8DA30A6F-08D7-7202-1AEF-B7CD819E678A}"/>
              </a:ext>
            </a:extLst>
          </p:cNvPr>
          <p:cNvSpPr txBox="1">
            <a:spLocks/>
          </p:cNvSpPr>
          <p:nvPr/>
        </p:nvSpPr>
        <p:spPr>
          <a:xfrm>
            <a:off x="4593325" y="5123136"/>
            <a:ext cx="2173104" cy="51619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noProof="1">
                <a:solidFill>
                  <a:schemeClr val="tx1">
                    <a:lumMod val="50000"/>
                    <a:lumOff val="50000"/>
                  </a:schemeClr>
                </a:solidFill>
              </a:rPr>
              <a:t>*Compared to the </a:t>
            </a:r>
            <a:r>
              <a:rPr lang="lt-LT" sz="1800" noProof="1">
                <a:solidFill>
                  <a:schemeClr val="tx1">
                    <a:lumMod val="50000"/>
                    <a:lumOff val="50000"/>
                  </a:schemeClr>
                </a:solidFill>
              </a:rPr>
              <a:t>previous</a:t>
            </a:r>
            <a:r>
              <a:rPr lang="en-US" sz="1800" noProof="1">
                <a:solidFill>
                  <a:schemeClr val="tx1">
                    <a:lumMod val="50000"/>
                    <a:lumOff val="50000"/>
                  </a:schemeClr>
                </a:solidFill>
              </a:rPr>
              <a:t> </a:t>
            </a:r>
            <a:r>
              <a:rPr lang="lt-LT" sz="1800" noProof="1">
                <a:solidFill>
                  <a:schemeClr val="tx1">
                    <a:lumMod val="50000"/>
                    <a:lumOff val="50000"/>
                  </a:schemeClr>
                </a:solidFill>
              </a:rPr>
              <a:t>2 months</a:t>
            </a:r>
            <a:endParaRPr lang="en-ZA" sz="1800" noProof="1">
              <a:solidFill>
                <a:schemeClr val="tx1">
                  <a:lumMod val="50000"/>
                  <a:lumOff val="50000"/>
                </a:schemeClr>
              </a:solidFill>
            </a:endParaRPr>
          </a:p>
        </p:txBody>
      </p:sp>
      <p:sp>
        <p:nvSpPr>
          <p:cNvPr id="12" name="Title 1">
            <a:extLst>
              <a:ext uri="{FF2B5EF4-FFF2-40B4-BE49-F238E27FC236}">
                <a16:creationId xmlns:a16="http://schemas.microsoft.com/office/drawing/2014/main" id="{250786D8-25BB-DBFA-BA02-F577985F77D9}"/>
              </a:ext>
            </a:extLst>
          </p:cNvPr>
          <p:cNvSpPr>
            <a:spLocks noGrp="1"/>
          </p:cNvSpPr>
          <p:nvPr>
            <p:ph type="title"/>
          </p:nvPr>
        </p:nvSpPr>
        <p:spPr>
          <a:xfrm>
            <a:off x="2118923" y="916083"/>
            <a:ext cx="8421688" cy="1325563"/>
          </a:xfrm>
        </p:spPr>
        <p:txBody>
          <a:bodyPr>
            <a:normAutofit/>
          </a:bodyPr>
          <a:lstStyle/>
          <a:p>
            <a:pPr algn="l"/>
            <a:r>
              <a:rPr lang="en-US" sz="3600" dirty="0"/>
              <a:t>ALL KPIs show </a:t>
            </a:r>
            <a:br>
              <a:rPr lang="en-US" sz="3600" dirty="0"/>
            </a:br>
            <a:r>
              <a:rPr lang="en-US" sz="4800" dirty="0">
                <a:solidFill>
                  <a:srgbClr val="05B305"/>
                </a:solidFill>
              </a:rPr>
              <a:t>improvement</a:t>
            </a:r>
            <a:r>
              <a:rPr lang="en-US" sz="4000" dirty="0">
                <a:solidFill>
                  <a:srgbClr val="05B305"/>
                </a:solidFill>
              </a:rPr>
              <a:t>*</a:t>
            </a:r>
            <a:endParaRPr lang="en-US" sz="3600" dirty="0">
              <a:solidFill>
                <a:srgbClr val="05B305"/>
              </a:solidFill>
            </a:endParaRPr>
          </a:p>
        </p:txBody>
      </p:sp>
      <p:sp>
        <p:nvSpPr>
          <p:cNvPr id="3" name="Text Placeholder 8">
            <a:extLst>
              <a:ext uri="{FF2B5EF4-FFF2-40B4-BE49-F238E27FC236}">
                <a16:creationId xmlns:a16="http://schemas.microsoft.com/office/drawing/2014/main" id="{B62415CA-8030-3EEE-64DA-15AA835B0B3E}"/>
              </a:ext>
            </a:extLst>
          </p:cNvPr>
          <p:cNvSpPr txBox="1">
            <a:spLocks/>
          </p:cNvSpPr>
          <p:nvPr/>
        </p:nvSpPr>
        <p:spPr>
          <a:xfrm>
            <a:off x="7056862" y="2268869"/>
            <a:ext cx="3173690" cy="1160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000" dirty="0">
                <a:solidFill>
                  <a:srgbClr val="F87757"/>
                </a:solidFill>
              </a:rPr>
              <a:t>$1,7M</a:t>
            </a:r>
          </a:p>
        </p:txBody>
      </p:sp>
      <p:sp>
        <p:nvSpPr>
          <p:cNvPr id="5" name="Text Placeholder 8">
            <a:extLst>
              <a:ext uri="{FF2B5EF4-FFF2-40B4-BE49-F238E27FC236}">
                <a16:creationId xmlns:a16="http://schemas.microsoft.com/office/drawing/2014/main" id="{3190E0E3-A1A5-A2C1-966F-A0C0BF403F90}"/>
              </a:ext>
            </a:extLst>
          </p:cNvPr>
          <p:cNvSpPr txBox="1">
            <a:spLocks/>
          </p:cNvSpPr>
          <p:nvPr/>
        </p:nvSpPr>
        <p:spPr>
          <a:xfrm>
            <a:off x="8006098" y="3751536"/>
            <a:ext cx="2305752" cy="823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5400" dirty="0">
                <a:solidFill>
                  <a:srgbClr val="05B305"/>
                </a:solidFill>
              </a:rPr>
              <a:t>43.7%</a:t>
            </a:r>
            <a:endParaRPr lang="en-US" sz="5400" dirty="0">
              <a:solidFill>
                <a:srgbClr val="05B305"/>
              </a:solidFill>
            </a:endParaRPr>
          </a:p>
        </p:txBody>
      </p:sp>
      <p:sp>
        <p:nvSpPr>
          <p:cNvPr id="7" name="Content Placeholder 6">
            <a:extLst>
              <a:ext uri="{FF2B5EF4-FFF2-40B4-BE49-F238E27FC236}">
                <a16:creationId xmlns:a16="http://schemas.microsoft.com/office/drawing/2014/main" id="{8CA0A0BD-8AD1-C880-81AE-F81482735D7F}"/>
              </a:ext>
            </a:extLst>
          </p:cNvPr>
          <p:cNvSpPr txBox="1">
            <a:spLocks/>
          </p:cNvSpPr>
          <p:nvPr/>
        </p:nvSpPr>
        <p:spPr>
          <a:xfrm>
            <a:off x="6967104" y="3202915"/>
            <a:ext cx="3016809" cy="6825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lt-LT" sz="4000" noProof="1"/>
              <a:t>Sales</a:t>
            </a:r>
            <a:endParaRPr lang="en-ZA" sz="4000" noProof="1"/>
          </a:p>
        </p:txBody>
      </p:sp>
      <p:graphicFrame>
        <p:nvGraphicFramePr>
          <p:cNvPr id="14" name="Table 14">
            <a:extLst>
              <a:ext uri="{FF2B5EF4-FFF2-40B4-BE49-F238E27FC236}">
                <a16:creationId xmlns:a16="http://schemas.microsoft.com/office/drawing/2014/main" id="{220F687B-CEA5-F982-0598-08691CFB5093}"/>
              </a:ext>
            </a:extLst>
          </p:cNvPr>
          <p:cNvGraphicFramePr>
            <a:graphicFrameLocks noGrp="1"/>
          </p:cNvGraphicFramePr>
          <p:nvPr>
            <p:extLst>
              <p:ext uri="{D42A27DB-BD31-4B8C-83A1-F6EECF244321}">
                <p14:modId xmlns:p14="http://schemas.microsoft.com/office/powerpoint/2010/main" val="3840190786"/>
              </p:ext>
            </p:extLst>
          </p:nvPr>
        </p:nvGraphicFramePr>
        <p:xfrm>
          <a:off x="2293104" y="2837136"/>
          <a:ext cx="3560604" cy="2286000"/>
        </p:xfrm>
        <a:graphic>
          <a:graphicData uri="http://schemas.openxmlformats.org/drawingml/2006/table">
            <a:tbl>
              <a:tblPr firstRow="1" bandRow="1">
                <a:tableStyleId>{22838BEF-8BB2-4498-84A7-C5851F593DF1}</a:tableStyleId>
              </a:tblPr>
              <a:tblGrid>
                <a:gridCol w="2321214">
                  <a:extLst>
                    <a:ext uri="{9D8B030D-6E8A-4147-A177-3AD203B41FA5}">
                      <a16:colId xmlns:a16="http://schemas.microsoft.com/office/drawing/2014/main" val="4167771876"/>
                    </a:ext>
                  </a:extLst>
                </a:gridCol>
                <a:gridCol w="1239390">
                  <a:extLst>
                    <a:ext uri="{9D8B030D-6E8A-4147-A177-3AD203B41FA5}">
                      <a16:colId xmlns:a16="http://schemas.microsoft.com/office/drawing/2014/main" val="1210686544"/>
                    </a:ext>
                  </a:extLst>
                </a:gridCol>
              </a:tblGrid>
              <a:tr h="370840">
                <a:tc>
                  <a:txBody>
                    <a:bodyPr/>
                    <a:lstStyle/>
                    <a:p>
                      <a:r>
                        <a:rPr lang="en-US" sz="2400" b="0" noProof="0" dirty="0"/>
                        <a:t>Orders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b="1" dirty="0">
                          <a:solidFill>
                            <a:srgbClr val="05B305"/>
                          </a:solidFill>
                        </a:rPr>
                        <a:t>41.6%</a:t>
                      </a:r>
                      <a:endParaRPr lang="en-GB" sz="2400" b="1" dirty="0">
                        <a:solidFill>
                          <a:srgbClr val="05B305"/>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3485563"/>
                  </a:ext>
                </a:extLst>
              </a:tr>
              <a:tr h="370840">
                <a:tc>
                  <a:txBody>
                    <a:bodyPr/>
                    <a:lstStyle/>
                    <a:p>
                      <a:r>
                        <a:rPr lang="en-US" sz="2400" b="0" dirty="0"/>
                        <a:t>Customers</a:t>
                      </a:r>
                      <a:endParaRPr lang="en-GB"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b="1" dirty="0">
                          <a:solidFill>
                            <a:srgbClr val="05B305"/>
                          </a:solidFill>
                        </a:rPr>
                        <a:t>31.3%</a:t>
                      </a:r>
                      <a:endParaRPr lang="en-GB" sz="2400" b="1" dirty="0">
                        <a:solidFill>
                          <a:srgbClr val="05B305"/>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4794832"/>
                  </a:ext>
                </a:extLst>
              </a:tr>
              <a:tr h="370840">
                <a:tc>
                  <a:txBody>
                    <a:bodyPr/>
                    <a:lstStyle/>
                    <a:p>
                      <a:r>
                        <a:rPr lang="en-US" sz="2400" b="0" dirty="0"/>
                        <a:t>Organic Traffic</a:t>
                      </a:r>
                      <a:endParaRPr lang="en-GB"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b="1" dirty="0">
                          <a:solidFill>
                            <a:srgbClr val="05B305"/>
                          </a:solidFill>
                        </a:rPr>
                        <a:t>21.2%</a:t>
                      </a:r>
                      <a:endParaRPr lang="en-GB" sz="2400" b="1" dirty="0">
                        <a:solidFill>
                          <a:srgbClr val="05B305"/>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3860522"/>
                  </a:ext>
                </a:extLst>
              </a:tr>
              <a:tr h="370840">
                <a:tc>
                  <a:txBody>
                    <a:bodyPr/>
                    <a:lstStyle/>
                    <a:p>
                      <a:r>
                        <a:rPr lang="en-US" sz="2400" b="0" dirty="0"/>
                        <a:t>Visits</a:t>
                      </a:r>
                      <a:endParaRPr lang="en-GB"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b="1" dirty="0">
                          <a:solidFill>
                            <a:srgbClr val="05B305"/>
                          </a:solidFill>
                        </a:rPr>
                        <a:t>20.2%</a:t>
                      </a:r>
                      <a:endParaRPr lang="en-GB" sz="2400" b="1" dirty="0">
                        <a:solidFill>
                          <a:srgbClr val="05B305"/>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8219538"/>
                  </a:ext>
                </a:extLst>
              </a:tr>
              <a:tr h="370840">
                <a:tc>
                  <a:txBody>
                    <a:bodyPr/>
                    <a:lstStyle/>
                    <a:p>
                      <a:r>
                        <a:rPr lang="en-US" sz="2400" b="0" dirty="0"/>
                        <a:t>Conversion Rate</a:t>
                      </a:r>
                      <a:endParaRPr lang="en-GB"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05B305"/>
                          </a:solidFill>
                        </a:rPr>
                        <a:t>8.9%</a:t>
                      </a:r>
                      <a:endParaRPr lang="en-GB" sz="2400" b="1" dirty="0">
                        <a:solidFill>
                          <a:srgbClr val="05B305"/>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223002"/>
                  </a:ext>
                </a:extLst>
              </a:tr>
            </a:tbl>
          </a:graphicData>
        </a:graphic>
      </p:graphicFrame>
      <p:sp>
        <p:nvSpPr>
          <p:cNvPr id="15" name="Arrow: Striped Right 14">
            <a:extLst>
              <a:ext uri="{FF2B5EF4-FFF2-40B4-BE49-F238E27FC236}">
                <a16:creationId xmlns:a16="http://schemas.microsoft.com/office/drawing/2014/main" id="{B18E48FB-D79D-2F16-2C23-E18006797996}"/>
              </a:ext>
            </a:extLst>
          </p:cNvPr>
          <p:cNvSpPr/>
          <p:nvPr/>
        </p:nvSpPr>
        <p:spPr>
          <a:xfrm rot="16200000">
            <a:off x="8835672" y="2873754"/>
            <a:ext cx="3409878" cy="1113396"/>
          </a:xfrm>
          <a:prstGeom prst="stripedRightArrow">
            <a:avLst>
              <a:gd name="adj1" fmla="val 45621"/>
              <a:gd name="adj2" fmla="val 50000"/>
            </a:avLst>
          </a:prstGeom>
          <a:solidFill>
            <a:srgbClr val="F87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Tree>
    <p:extLst>
      <p:ext uri="{BB962C8B-B14F-4D97-AF65-F5344CB8AC3E}">
        <p14:creationId xmlns:p14="http://schemas.microsoft.com/office/powerpoint/2010/main" val="189109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B0227A-A4CF-3911-C863-8F48D973058A}"/>
              </a:ext>
            </a:extLst>
          </p:cNvPr>
          <p:cNvPicPr>
            <a:picLocks noChangeAspect="1"/>
          </p:cNvPicPr>
          <p:nvPr/>
        </p:nvPicPr>
        <p:blipFill>
          <a:blip r:embed="rId3"/>
          <a:stretch>
            <a:fillRect/>
          </a:stretch>
        </p:blipFill>
        <p:spPr>
          <a:xfrm>
            <a:off x="527865" y="1977291"/>
            <a:ext cx="8850007" cy="4315968"/>
          </a:xfrm>
          <a:prstGeom prst="rect">
            <a:avLst/>
          </a:prstGeom>
        </p:spPr>
      </p:pic>
      <p:sp>
        <p:nvSpPr>
          <p:cNvPr id="8" name="Text Placeholder 8">
            <a:extLst>
              <a:ext uri="{FF2B5EF4-FFF2-40B4-BE49-F238E27FC236}">
                <a16:creationId xmlns:a16="http://schemas.microsoft.com/office/drawing/2014/main" id="{9372B9A2-1B03-2D20-37FE-527620EC322A}"/>
              </a:ext>
            </a:extLst>
          </p:cNvPr>
          <p:cNvSpPr txBox="1">
            <a:spLocks/>
          </p:cNvSpPr>
          <p:nvPr/>
        </p:nvSpPr>
        <p:spPr>
          <a:xfrm>
            <a:off x="7881268" y="2110217"/>
            <a:ext cx="2885055" cy="136227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noProof="1">
                <a:solidFill>
                  <a:srgbClr val="F87757"/>
                </a:solidFill>
              </a:rPr>
              <a:t>Customers</a:t>
            </a:r>
            <a:endParaRPr lang="en-ZA" sz="2800" b="1" noProof="1">
              <a:solidFill>
                <a:srgbClr val="F87757"/>
              </a:solidFill>
            </a:endParaRPr>
          </a:p>
        </p:txBody>
      </p:sp>
      <p:sp>
        <p:nvSpPr>
          <p:cNvPr id="9" name="Text Placeholder 8">
            <a:extLst>
              <a:ext uri="{FF2B5EF4-FFF2-40B4-BE49-F238E27FC236}">
                <a16:creationId xmlns:a16="http://schemas.microsoft.com/office/drawing/2014/main" id="{D6AF40A8-5921-B8B7-B98D-EC4B488935E7}"/>
              </a:ext>
            </a:extLst>
          </p:cNvPr>
          <p:cNvSpPr txBox="1">
            <a:spLocks/>
          </p:cNvSpPr>
          <p:nvPr/>
        </p:nvSpPr>
        <p:spPr>
          <a:xfrm>
            <a:off x="7881268" y="2552668"/>
            <a:ext cx="2993209" cy="80183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noProof="1">
                <a:solidFill>
                  <a:srgbClr val="A33155"/>
                </a:solidFill>
              </a:rPr>
              <a:t>Sales</a:t>
            </a:r>
            <a:endParaRPr lang="en-ZA" sz="2800" b="1" noProof="1">
              <a:solidFill>
                <a:srgbClr val="A33155"/>
              </a:solidFill>
            </a:endParaRPr>
          </a:p>
        </p:txBody>
      </p:sp>
      <p:sp>
        <p:nvSpPr>
          <p:cNvPr id="10" name="Title 1">
            <a:extLst>
              <a:ext uri="{FF2B5EF4-FFF2-40B4-BE49-F238E27FC236}">
                <a16:creationId xmlns:a16="http://schemas.microsoft.com/office/drawing/2014/main" id="{F50D4846-FB36-1A5B-196B-07A81F540D60}"/>
              </a:ext>
            </a:extLst>
          </p:cNvPr>
          <p:cNvSpPr>
            <a:spLocks noGrp="1"/>
          </p:cNvSpPr>
          <p:nvPr>
            <p:ph type="title"/>
          </p:nvPr>
        </p:nvSpPr>
        <p:spPr>
          <a:xfrm>
            <a:off x="2938526" y="564741"/>
            <a:ext cx="7573476" cy="1325563"/>
          </a:xfrm>
        </p:spPr>
        <p:txBody>
          <a:bodyPr>
            <a:normAutofit/>
          </a:bodyPr>
          <a:lstStyle/>
          <a:p>
            <a:pPr algn="r"/>
            <a:r>
              <a:rPr lang="en-US" sz="3600" dirty="0"/>
              <a:t>Slump on Monday, UPTURN on</a:t>
            </a:r>
            <a:br>
              <a:rPr lang="en-US" sz="3600" dirty="0"/>
            </a:br>
            <a:r>
              <a:rPr lang="en-US" sz="4800" dirty="0">
                <a:solidFill>
                  <a:srgbClr val="F87757"/>
                </a:solidFill>
              </a:rPr>
              <a:t>WEEKEND</a:t>
            </a:r>
            <a:endParaRPr lang="en-US" sz="3600" dirty="0">
              <a:solidFill>
                <a:srgbClr val="F87757"/>
              </a:solidFill>
            </a:endParaRPr>
          </a:p>
        </p:txBody>
      </p:sp>
    </p:spTree>
    <p:extLst>
      <p:ext uri="{BB962C8B-B14F-4D97-AF65-F5344CB8AC3E}">
        <p14:creationId xmlns:p14="http://schemas.microsoft.com/office/powerpoint/2010/main" val="339843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62A1E0-3360-56F5-E724-00F31B8807E3}"/>
              </a:ext>
            </a:extLst>
          </p:cNvPr>
          <p:cNvPicPr>
            <a:picLocks noChangeAspect="1"/>
          </p:cNvPicPr>
          <p:nvPr/>
        </p:nvPicPr>
        <p:blipFill>
          <a:blip r:embed="rId3"/>
          <a:stretch>
            <a:fillRect/>
          </a:stretch>
        </p:blipFill>
        <p:spPr>
          <a:xfrm>
            <a:off x="527124" y="2110217"/>
            <a:ext cx="8756277" cy="4265647"/>
          </a:xfrm>
          <a:prstGeom prst="rect">
            <a:avLst/>
          </a:prstGeom>
        </p:spPr>
      </p:pic>
      <p:sp>
        <p:nvSpPr>
          <p:cNvPr id="8" name="Text Placeholder 8">
            <a:extLst>
              <a:ext uri="{FF2B5EF4-FFF2-40B4-BE49-F238E27FC236}">
                <a16:creationId xmlns:a16="http://schemas.microsoft.com/office/drawing/2014/main" id="{9372B9A2-1B03-2D20-37FE-527620EC322A}"/>
              </a:ext>
            </a:extLst>
          </p:cNvPr>
          <p:cNvSpPr txBox="1">
            <a:spLocks/>
          </p:cNvSpPr>
          <p:nvPr/>
        </p:nvSpPr>
        <p:spPr>
          <a:xfrm>
            <a:off x="8606201" y="3618112"/>
            <a:ext cx="2885055" cy="62096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noProof="1">
                <a:solidFill>
                  <a:srgbClr val="F87757"/>
                </a:solidFill>
              </a:rPr>
              <a:t>US</a:t>
            </a:r>
            <a:endParaRPr lang="en-ZA" sz="2800" b="1" noProof="1">
              <a:solidFill>
                <a:srgbClr val="F87757"/>
              </a:solidFill>
            </a:endParaRPr>
          </a:p>
        </p:txBody>
      </p:sp>
      <p:sp>
        <p:nvSpPr>
          <p:cNvPr id="9" name="Text Placeholder 8">
            <a:extLst>
              <a:ext uri="{FF2B5EF4-FFF2-40B4-BE49-F238E27FC236}">
                <a16:creationId xmlns:a16="http://schemas.microsoft.com/office/drawing/2014/main" id="{D6AF40A8-5921-B8B7-B98D-EC4B488935E7}"/>
              </a:ext>
            </a:extLst>
          </p:cNvPr>
          <p:cNvSpPr txBox="1">
            <a:spLocks/>
          </p:cNvSpPr>
          <p:nvPr/>
        </p:nvSpPr>
        <p:spPr>
          <a:xfrm>
            <a:off x="8606201" y="2708924"/>
            <a:ext cx="2042508" cy="62096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noProof="1">
                <a:solidFill>
                  <a:srgbClr val="F05F8D"/>
                </a:solidFill>
              </a:rPr>
              <a:t>China</a:t>
            </a:r>
            <a:endParaRPr lang="en-ZA" sz="2800" b="1" noProof="1">
              <a:solidFill>
                <a:srgbClr val="F05F8D"/>
              </a:solidFill>
            </a:endParaRPr>
          </a:p>
        </p:txBody>
      </p:sp>
      <p:sp>
        <p:nvSpPr>
          <p:cNvPr id="10" name="Title 1">
            <a:extLst>
              <a:ext uri="{FF2B5EF4-FFF2-40B4-BE49-F238E27FC236}">
                <a16:creationId xmlns:a16="http://schemas.microsoft.com/office/drawing/2014/main" id="{F50D4846-FB36-1A5B-196B-07A81F540D60}"/>
              </a:ext>
            </a:extLst>
          </p:cNvPr>
          <p:cNvSpPr>
            <a:spLocks noGrp="1"/>
          </p:cNvSpPr>
          <p:nvPr>
            <p:ph type="title"/>
          </p:nvPr>
        </p:nvSpPr>
        <p:spPr>
          <a:xfrm>
            <a:off x="2938526" y="564741"/>
            <a:ext cx="7573476" cy="1325563"/>
          </a:xfrm>
        </p:spPr>
        <p:txBody>
          <a:bodyPr>
            <a:normAutofit/>
          </a:bodyPr>
          <a:lstStyle/>
          <a:p>
            <a:pPr algn="r"/>
            <a:r>
              <a:rPr lang="en-US" sz="3600" dirty="0"/>
              <a:t>Sunday-Monday TRENDS on</a:t>
            </a:r>
            <a:br>
              <a:rPr lang="en-US" sz="3600" dirty="0"/>
            </a:br>
            <a:r>
              <a:rPr lang="en-US" sz="4800" dirty="0">
                <a:solidFill>
                  <a:srgbClr val="A33155"/>
                </a:solidFill>
              </a:rPr>
              <a:t>MAIN MARKETS</a:t>
            </a:r>
            <a:endParaRPr lang="en-US" sz="3600" dirty="0">
              <a:solidFill>
                <a:srgbClr val="A33155"/>
              </a:solidFill>
            </a:endParaRPr>
          </a:p>
        </p:txBody>
      </p:sp>
      <p:sp>
        <p:nvSpPr>
          <p:cNvPr id="3" name="Text Placeholder 8">
            <a:extLst>
              <a:ext uri="{FF2B5EF4-FFF2-40B4-BE49-F238E27FC236}">
                <a16:creationId xmlns:a16="http://schemas.microsoft.com/office/drawing/2014/main" id="{35B281A8-D056-2AD6-CB0D-5B3C15C354B1}"/>
              </a:ext>
            </a:extLst>
          </p:cNvPr>
          <p:cNvSpPr txBox="1">
            <a:spLocks/>
          </p:cNvSpPr>
          <p:nvPr/>
        </p:nvSpPr>
        <p:spPr>
          <a:xfrm>
            <a:off x="8606201" y="4341783"/>
            <a:ext cx="2042508" cy="62096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noProof="1">
                <a:solidFill>
                  <a:srgbClr val="FAB082"/>
                </a:solidFill>
              </a:rPr>
              <a:t>Brazil</a:t>
            </a:r>
            <a:endParaRPr lang="en-ZA" sz="2800" b="1" noProof="1">
              <a:solidFill>
                <a:srgbClr val="FAB082"/>
              </a:solidFill>
            </a:endParaRPr>
          </a:p>
        </p:txBody>
      </p:sp>
      <p:sp>
        <p:nvSpPr>
          <p:cNvPr id="5" name="Text Placeholder 8">
            <a:extLst>
              <a:ext uri="{FF2B5EF4-FFF2-40B4-BE49-F238E27FC236}">
                <a16:creationId xmlns:a16="http://schemas.microsoft.com/office/drawing/2014/main" id="{E29F7D37-9DD1-B718-A0A1-709C4AAFB617}"/>
              </a:ext>
            </a:extLst>
          </p:cNvPr>
          <p:cNvSpPr txBox="1">
            <a:spLocks/>
          </p:cNvSpPr>
          <p:nvPr/>
        </p:nvSpPr>
        <p:spPr>
          <a:xfrm>
            <a:off x="9283401" y="5859670"/>
            <a:ext cx="2173104" cy="51619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noProof="1">
                <a:solidFill>
                  <a:schemeClr val="bg1">
                    <a:lumMod val="75000"/>
                  </a:schemeClr>
                </a:solidFill>
              </a:rPr>
              <a:t>Graph shows customers</a:t>
            </a:r>
            <a:endParaRPr lang="en-ZA" sz="1800" noProof="1">
              <a:solidFill>
                <a:schemeClr val="bg1">
                  <a:lumMod val="75000"/>
                </a:schemeClr>
              </a:solidFill>
            </a:endParaRPr>
          </a:p>
        </p:txBody>
      </p:sp>
    </p:spTree>
    <p:extLst>
      <p:ext uri="{BB962C8B-B14F-4D97-AF65-F5344CB8AC3E}">
        <p14:creationId xmlns:p14="http://schemas.microsoft.com/office/powerpoint/2010/main" val="126114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0BA72F-D249-C84C-3FC3-359E0F3C898E}"/>
              </a:ext>
            </a:extLst>
          </p:cNvPr>
          <p:cNvPicPr>
            <a:picLocks noChangeAspect="1"/>
          </p:cNvPicPr>
          <p:nvPr/>
        </p:nvPicPr>
        <p:blipFill>
          <a:blip r:embed="rId3"/>
          <a:stretch>
            <a:fillRect/>
          </a:stretch>
        </p:blipFill>
        <p:spPr>
          <a:xfrm>
            <a:off x="1274504" y="1227522"/>
            <a:ext cx="10901520" cy="5477435"/>
          </a:xfrm>
          <a:prstGeom prst="rect">
            <a:avLst/>
          </a:prstGeom>
        </p:spPr>
      </p:pic>
      <p:sp>
        <p:nvSpPr>
          <p:cNvPr id="9" name="Text Placeholder 8">
            <a:extLst>
              <a:ext uri="{FF2B5EF4-FFF2-40B4-BE49-F238E27FC236}">
                <a16:creationId xmlns:a16="http://schemas.microsoft.com/office/drawing/2014/main" id="{D6AF40A8-5921-B8B7-B98D-EC4B488935E7}"/>
              </a:ext>
            </a:extLst>
          </p:cNvPr>
          <p:cNvSpPr txBox="1">
            <a:spLocks/>
          </p:cNvSpPr>
          <p:nvPr/>
        </p:nvSpPr>
        <p:spPr>
          <a:xfrm>
            <a:off x="1917272" y="4784673"/>
            <a:ext cx="2042508" cy="150858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2800" b="1" noProof="1">
                <a:solidFill>
                  <a:srgbClr val="A33155"/>
                </a:solidFill>
              </a:rPr>
              <a:t>Search</a:t>
            </a:r>
          </a:p>
          <a:p>
            <a:pPr algn="r">
              <a:lnSpc>
                <a:spcPct val="110000"/>
              </a:lnSpc>
            </a:pPr>
            <a:r>
              <a:rPr lang="en-US" sz="2800" b="1" noProof="1">
                <a:solidFill>
                  <a:srgbClr val="A33155"/>
                </a:solidFill>
              </a:rPr>
              <a:t>Organic</a:t>
            </a:r>
          </a:p>
          <a:p>
            <a:pPr algn="r">
              <a:lnSpc>
                <a:spcPct val="110000"/>
              </a:lnSpc>
            </a:pPr>
            <a:r>
              <a:rPr lang="en-US" sz="2800" b="1" noProof="1">
                <a:solidFill>
                  <a:srgbClr val="A33155"/>
                </a:solidFill>
              </a:rPr>
              <a:t>Email</a:t>
            </a:r>
            <a:endParaRPr lang="en-ZA" sz="2800" b="1" noProof="1">
              <a:solidFill>
                <a:srgbClr val="A33155"/>
              </a:solidFill>
            </a:endParaRPr>
          </a:p>
        </p:txBody>
      </p:sp>
      <p:sp>
        <p:nvSpPr>
          <p:cNvPr id="10" name="Title 1">
            <a:extLst>
              <a:ext uri="{FF2B5EF4-FFF2-40B4-BE49-F238E27FC236}">
                <a16:creationId xmlns:a16="http://schemas.microsoft.com/office/drawing/2014/main" id="{F50D4846-FB36-1A5B-196B-07A81F540D60}"/>
              </a:ext>
            </a:extLst>
          </p:cNvPr>
          <p:cNvSpPr>
            <a:spLocks noGrp="1"/>
          </p:cNvSpPr>
          <p:nvPr>
            <p:ph type="title"/>
          </p:nvPr>
        </p:nvSpPr>
        <p:spPr>
          <a:xfrm>
            <a:off x="2938526" y="564741"/>
            <a:ext cx="7573476" cy="1325563"/>
          </a:xfrm>
        </p:spPr>
        <p:txBody>
          <a:bodyPr>
            <a:normAutofit/>
          </a:bodyPr>
          <a:lstStyle/>
          <a:p>
            <a:pPr algn="r"/>
            <a:r>
              <a:rPr lang="en-US" sz="3600" b="1" dirty="0"/>
              <a:t>SUNDAY-MONDAY</a:t>
            </a:r>
            <a:r>
              <a:rPr lang="en-US" sz="3600" dirty="0"/>
              <a:t> TRENDS on</a:t>
            </a:r>
            <a:br>
              <a:rPr lang="en-US" sz="3600" dirty="0"/>
            </a:br>
            <a:r>
              <a:rPr lang="en-US" sz="4800" dirty="0">
                <a:solidFill>
                  <a:srgbClr val="A33155"/>
                </a:solidFill>
              </a:rPr>
              <a:t>MAIN SOURCES</a:t>
            </a:r>
            <a:endParaRPr lang="en-US" sz="3600" dirty="0">
              <a:solidFill>
                <a:srgbClr val="A33155"/>
              </a:solidFill>
            </a:endParaRPr>
          </a:p>
        </p:txBody>
      </p:sp>
      <p:sp>
        <p:nvSpPr>
          <p:cNvPr id="3" name="Text Placeholder 8">
            <a:extLst>
              <a:ext uri="{FF2B5EF4-FFF2-40B4-BE49-F238E27FC236}">
                <a16:creationId xmlns:a16="http://schemas.microsoft.com/office/drawing/2014/main" id="{35B281A8-D056-2AD6-CB0D-5B3C15C354B1}"/>
              </a:ext>
            </a:extLst>
          </p:cNvPr>
          <p:cNvSpPr txBox="1">
            <a:spLocks/>
          </p:cNvSpPr>
          <p:nvPr/>
        </p:nvSpPr>
        <p:spPr>
          <a:xfrm>
            <a:off x="4250148" y="2444303"/>
            <a:ext cx="2042508" cy="98469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800" b="1" noProof="1">
                <a:solidFill>
                  <a:srgbClr val="FAB082"/>
                </a:solidFill>
              </a:rPr>
              <a:t>Facebook</a:t>
            </a:r>
          </a:p>
          <a:p>
            <a:pPr>
              <a:lnSpc>
                <a:spcPct val="110000"/>
              </a:lnSpc>
            </a:pPr>
            <a:r>
              <a:rPr lang="en-US" sz="2800" b="1" noProof="1">
                <a:solidFill>
                  <a:srgbClr val="FAB082"/>
                </a:solidFill>
              </a:rPr>
              <a:t>Display</a:t>
            </a:r>
            <a:endParaRPr lang="en-ZA" sz="2800" b="1" noProof="1">
              <a:solidFill>
                <a:srgbClr val="FAB082"/>
              </a:solidFill>
            </a:endParaRPr>
          </a:p>
        </p:txBody>
      </p:sp>
      <p:sp>
        <p:nvSpPr>
          <p:cNvPr id="5" name="Text Placeholder 8">
            <a:extLst>
              <a:ext uri="{FF2B5EF4-FFF2-40B4-BE49-F238E27FC236}">
                <a16:creationId xmlns:a16="http://schemas.microsoft.com/office/drawing/2014/main" id="{E29F7D37-9DD1-B718-A0A1-709C4AAFB617}"/>
              </a:ext>
            </a:extLst>
          </p:cNvPr>
          <p:cNvSpPr txBox="1">
            <a:spLocks/>
          </p:cNvSpPr>
          <p:nvPr/>
        </p:nvSpPr>
        <p:spPr>
          <a:xfrm>
            <a:off x="9830944" y="5720476"/>
            <a:ext cx="2173104" cy="51619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noProof="1">
                <a:solidFill>
                  <a:schemeClr val="bg1">
                    <a:lumMod val="75000"/>
                  </a:schemeClr>
                </a:solidFill>
              </a:rPr>
              <a:t>Graph shows % of all weekly customers</a:t>
            </a:r>
            <a:endParaRPr lang="en-ZA" sz="1800" noProof="1">
              <a:solidFill>
                <a:schemeClr val="bg1">
                  <a:lumMod val="75000"/>
                </a:schemeClr>
              </a:solidFill>
            </a:endParaRPr>
          </a:p>
        </p:txBody>
      </p:sp>
    </p:spTree>
    <p:extLst>
      <p:ext uri="{BB962C8B-B14F-4D97-AF65-F5344CB8AC3E}">
        <p14:creationId xmlns:p14="http://schemas.microsoft.com/office/powerpoint/2010/main" val="385045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Striped Right 4">
            <a:extLst>
              <a:ext uri="{FF2B5EF4-FFF2-40B4-BE49-F238E27FC236}">
                <a16:creationId xmlns:a16="http://schemas.microsoft.com/office/drawing/2014/main" id="{1BEE2858-6751-5867-E08F-CDBD24E32B3A}"/>
              </a:ext>
            </a:extLst>
          </p:cNvPr>
          <p:cNvSpPr/>
          <p:nvPr/>
        </p:nvSpPr>
        <p:spPr>
          <a:xfrm rot="5400000">
            <a:off x="3183473" y="4690228"/>
            <a:ext cx="1313690" cy="632005"/>
          </a:xfrm>
          <a:prstGeom prst="stripedRightArrow">
            <a:avLst>
              <a:gd name="adj1" fmla="val 45621"/>
              <a:gd name="adj2" fmla="val 5000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accent6">
                  <a:lumMod val="75000"/>
                </a:schemeClr>
              </a:solidFill>
            </a:endParaRPr>
          </a:p>
        </p:txBody>
      </p:sp>
      <p:sp>
        <p:nvSpPr>
          <p:cNvPr id="13" name="Text Placeholder 8">
            <a:extLst>
              <a:ext uri="{FF2B5EF4-FFF2-40B4-BE49-F238E27FC236}">
                <a16:creationId xmlns:a16="http://schemas.microsoft.com/office/drawing/2014/main" id="{6FB93B6D-53AA-BDB8-2B4C-B73E4D420C1B}"/>
              </a:ext>
            </a:extLst>
          </p:cNvPr>
          <p:cNvSpPr txBox="1">
            <a:spLocks/>
          </p:cNvSpPr>
          <p:nvPr/>
        </p:nvSpPr>
        <p:spPr>
          <a:xfrm>
            <a:off x="740330" y="3786583"/>
            <a:ext cx="2986970" cy="11937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noProof="1">
                <a:solidFill>
                  <a:srgbClr val="F87757"/>
                </a:solidFill>
              </a:rPr>
              <a:t>Everywhere</a:t>
            </a:r>
            <a:endParaRPr lang="en-ZA" sz="4000" b="1" noProof="1">
              <a:solidFill>
                <a:srgbClr val="F87757"/>
              </a:solidFill>
            </a:endParaRPr>
          </a:p>
        </p:txBody>
      </p:sp>
      <p:sp>
        <p:nvSpPr>
          <p:cNvPr id="14" name="Text Placeholder 8">
            <a:extLst>
              <a:ext uri="{FF2B5EF4-FFF2-40B4-BE49-F238E27FC236}">
                <a16:creationId xmlns:a16="http://schemas.microsoft.com/office/drawing/2014/main" id="{E90AAC0C-1358-D6E5-89B7-E4ACABE02523}"/>
              </a:ext>
            </a:extLst>
          </p:cNvPr>
          <p:cNvSpPr txBox="1">
            <a:spLocks/>
          </p:cNvSpPr>
          <p:nvPr/>
        </p:nvSpPr>
        <p:spPr>
          <a:xfrm>
            <a:off x="740329" y="4263123"/>
            <a:ext cx="3193328" cy="9320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noProof="1">
                <a:solidFill>
                  <a:srgbClr val="F87757"/>
                </a:solidFill>
              </a:rPr>
              <a:t>Weekend</a:t>
            </a:r>
            <a:endParaRPr lang="en-ZA" sz="4000" b="1" noProof="1">
              <a:solidFill>
                <a:srgbClr val="F87757"/>
              </a:solidFill>
            </a:endParaRPr>
          </a:p>
        </p:txBody>
      </p:sp>
      <p:sp>
        <p:nvSpPr>
          <p:cNvPr id="18" name="Text Placeholder 8">
            <a:extLst>
              <a:ext uri="{FF2B5EF4-FFF2-40B4-BE49-F238E27FC236}">
                <a16:creationId xmlns:a16="http://schemas.microsoft.com/office/drawing/2014/main" id="{3D226CBA-0436-66DA-C958-A0B0B9652846}"/>
              </a:ext>
            </a:extLst>
          </p:cNvPr>
          <p:cNvSpPr txBox="1">
            <a:spLocks/>
          </p:cNvSpPr>
          <p:nvPr/>
        </p:nvSpPr>
        <p:spPr>
          <a:xfrm>
            <a:off x="3897672" y="4001335"/>
            <a:ext cx="1973064" cy="950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000" b="1" dirty="0">
                <a:solidFill>
                  <a:srgbClr val="F87757"/>
                </a:solidFill>
              </a:rPr>
              <a:t>2.33%</a:t>
            </a:r>
            <a:endParaRPr lang="en-US" sz="4000" b="1" dirty="0">
              <a:solidFill>
                <a:srgbClr val="F87757"/>
              </a:solidFill>
            </a:endParaRPr>
          </a:p>
        </p:txBody>
      </p:sp>
      <p:sp>
        <p:nvSpPr>
          <p:cNvPr id="20" name="Arrow: Striped Right 19">
            <a:extLst>
              <a:ext uri="{FF2B5EF4-FFF2-40B4-BE49-F238E27FC236}">
                <a16:creationId xmlns:a16="http://schemas.microsoft.com/office/drawing/2014/main" id="{694DE480-0800-F78D-72F0-B33C82F8D158}"/>
              </a:ext>
            </a:extLst>
          </p:cNvPr>
          <p:cNvSpPr/>
          <p:nvPr/>
        </p:nvSpPr>
        <p:spPr>
          <a:xfrm rot="16200000">
            <a:off x="3045996" y="3935128"/>
            <a:ext cx="1313690" cy="632005"/>
          </a:xfrm>
          <a:prstGeom prst="stripedRightArrow">
            <a:avLst>
              <a:gd name="adj1" fmla="val 45621"/>
              <a:gd name="adj2" fmla="val 50000"/>
            </a:avLst>
          </a:prstGeom>
          <a:solidFill>
            <a:srgbClr val="F87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accent6">
                  <a:lumMod val="75000"/>
                </a:schemeClr>
              </a:solidFill>
            </a:endParaRPr>
          </a:p>
        </p:txBody>
      </p:sp>
      <p:sp>
        <p:nvSpPr>
          <p:cNvPr id="2" name="Title 1">
            <a:extLst>
              <a:ext uri="{FF2B5EF4-FFF2-40B4-BE49-F238E27FC236}">
                <a16:creationId xmlns:a16="http://schemas.microsoft.com/office/drawing/2014/main" id="{1B9CC666-DEE8-0B1F-227D-D884A3FE8B37}"/>
              </a:ext>
            </a:extLst>
          </p:cNvPr>
          <p:cNvSpPr txBox="1">
            <a:spLocks/>
          </p:cNvSpPr>
          <p:nvPr/>
        </p:nvSpPr>
        <p:spPr>
          <a:xfrm>
            <a:off x="2083443" y="564741"/>
            <a:ext cx="8428559" cy="161130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r"/>
            <a:r>
              <a:rPr lang="en-GB" sz="3600" b="1" dirty="0"/>
              <a:t>CONVERSION</a:t>
            </a:r>
            <a:r>
              <a:rPr lang="en-GB" sz="3600" dirty="0"/>
              <a:t> RATES ARE BETTER on</a:t>
            </a:r>
            <a:br>
              <a:rPr lang="en-GB" sz="3600" dirty="0"/>
            </a:br>
            <a:r>
              <a:rPr lang="en-GB" sz="4800" dirty="0">
                <a:solidFill>
                  <a:srgbClr val="A33155"/>
                </a:solidFill>
              </a:rPr>
              <a:t>WEEKENDS </a:t>
            </a:r>
            <a:r>
              <a:rPr lang="en-GB" sz="3600" dirty="0"/>
              <a:t>or</a:t>
            </a:r>
            <a:r>
              <a:rPr lang="en-GB" sz="4800" dirty="0">
                <a:solidFill>
                  <a:srgbClr val="A33155"/>
                </a:solidFill>
              </a:rPr>
              <a:t> </a:t>
            </a:r>
          </a:p>
          <a:p>
            <a:pPr algn="r"/>
            <a:r>
              <a:rPr lang="en-GB" sz="4800" dirty="0">
                <a:solidFill>
                  <a:srgbClr val="A33155"/>
                </a:solidFill>
              </a:rPr>
              <a:t>Sunday in </a:t>
            </a:r>
            <a:r>
              <a:rPr lang="en-GB" sz="4800" dirty="0" err="1">
                <a:solidFill>
                  <a:srgbClr val="A33155"/>
                </a:solidFill>
              </a:rPr>
              <a:t>china</a:t>
            </a:r>
            <a:endParaRPr lang="en-GB" sz="3600" dirty="0">
              <a:solidFill>
                <a:srgbClr val="A33155"/>
              </a:solidFill>
            </a:endParaRPr>
          </a:p>
        </p:txBody>
      </p:sp>
      <p:sp>
        <p:nvSpPr>
          <p:cNvPr id="7" name="Text Placeholder 8">
            <a:extLst>
              <a:ext uri="{FF2B5EF4-FFF2-40B4-BE49-F238E27FC236}">
                <a16:creationId xmlns:a16="http://schemas.microsoft.com/office/drawing/2014/main" id="{4D080952-07AF-45FE-B9E2-C8CB0A0726B6}"/>
              </a:ext>
            </a:extLst>
          </p:cNvPr>
          <p:cNvSpPr txBox="1">
            <a:spLocks/>
          </p:cNvSpPr>
          <p:nvPr/>
        </p:nvSpPr>
        <p:spPr>
          <a:xfrm>
            <a:off x="1809900" y="5169764"/>
            <a:ext cx="1892941" cy="76368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noProof="1">
                <a:solidFill>
                  <a:schemeClr val="bg1">
                    <a:lumMod val="75000"/>
                  </a:schemeClr>
                </a:solidFill>
              </a:rPr>
              <a:t>Weekday</a:t>
            </a:r>
            <a:endParaRPr lang="en-ZA" sz="4000" b="1" noProof="1">
              <a:solidFill>
                <a:schemeClr val="bg1">
                  <a:lumMod val="75000"/>
                </a:schemeClr>
              </a:solidFill>
            </a:endParaRPr>
          </a:p>
        </p:txBody>
      </p:sp>
      <p:sp>
        <p:nvSpPr>
          <p:cNvPr id="8" name="Arrow: Striped Right 7">
            <a:extLst>
              <a:ext uri="{FF2B5EF4-FFF2-40B4-BE49-F238E27FC236}">
                <a16:creationId xmlns:a16="http://schemas.microsoft.com/office/drawing/2014/main" id="{B81069EB-2F0A-1673-B9E1-FE82C15F755D}"/>
              </a:ext>
            </a:extLst>
          </p:cNvPr>
          <p:cNvSpPr/>
          <p:nvPr/>
        </p:nvSpPr>
        <p:spPr>
          <a:xfrm rot="5400000">
            <a:off x="8450060" y="3735750"/>
            <a:ext cx="1313690" cy="632005"/>
          </a:xfrm>
          <a:prstGeom prst="stripedRightArrow">
            <a:avLst>
              <a:gd name="adj1" fmla="val 45621"/>
              <a:gd name="adj2" fmla="val 5000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accent6">
                  <a:lumMod val="75000"/>
                </a:schemeClr>
              </a:solidFill>
            </a:endParaRPr>
          </a:p>
        </p:txBody>
      </p:sp>
      <p:sp>
        <p:nvSpPr>
          <p:cNvPr id="9" name="Text Placeholder 8">
            <a:extLst>
              <a:ext uri="{FF2B5EF4-FFF2-40B4-BE49-F238E27FC236}">
                <a16:creationId xmlns:a16="http://schemas.microsoft.com/office/drawing/2014/main" id="{B013722A-BE73-E29A-2534-9F72DBE7E8F0}"/>
              </a:ext>
            </a:extLst>
          </p:cNvPr>
          <p:cNvSpPr txBox="1">
            <a:spLocks/>
          </p:cNvSpPr>
          <p:nvPr/>
        </p:nvSpPr>
        <p:spPr>
          <a:xfrm>
            <a:off x="6939010" y="2832105"/>
            <a:ext cx="2054877" cy="11937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noProof="1">
                <a:solidFill>
                  <a:srgbClr val="F87757"/>
                </a:solidFill>
              </a:rPr>
              <a:t>China</a:t>
            </a:r>
            <a:endParaRPr lang="en-ZA" sz="4000" b="1" noProof="1">
              <a:solidFill>
                <a:srgbClr val="F87757"/>
              </a:solidFill>
            </a:endParaRPr>
          </a:p>
        </p:txBody>
      </p:sp>
      <p:sp>
        <p:nvSpPr>
          <p:cNvPr id="11" name="Text Placeholder 8">
            <a:extLst>
              <a:ext uri="{FF2B5EF4-FFF2-40B4-BE49-F238E27FC236}">
                <a16:creationId xmlns:a16="http://schemas.microsoft.com/office/drawing/2014/main" id="{2EC7631B-2445-B575-56E1-CEAEF792AF16}"/>
              </a:ext>
            </a:extLst>
          </p:cNvPr>
          <p:cNvSpPr txBox="1">
            <a:spLocks/>
          </p:cNvSpPr>
          <p:nvPr/>
        </p:nvSpPr>
        <p:spPr>
          <a:xfrm>
            <a:off x="6939010" y="3308645"/>
            <a:ext cx="2261234" cy="9320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noProof="1">
                <a:solidFill>
                  <a:srgbClr val="F87757"/>
                </a:solidFill>
              </a:rPr>
              <a:t>Sunday</a:t>
            </a:r>
            <a:endParaRPr lang="en-ZA" sz="4000" b="1" noProof="1">
              <a:solidFill>
                <a:srgbClr val="F87757"/>
              </a:solidFill>
            </a:endParaRPr>
          </a:p>
        </p:txBody>
      </p:sp>
      <p:sp>
        <p:nvSpPr>
          <p:cNvPr id="12" name="Text Placeholder 8">
            <a:extLst>
              <a:ext uri="{FF2B5EF4-FFF2-40B4-BE49-F238E27FC236}">
                <a16:creationId xmlns:a16="http://schemas.microsoft.com/office/drawing/2014/main" id="{FF33C0A1-BC56-A106-6A09-6A2BF92E2143}"/>
              </a:ext>
            </a:extLst>
          </p:cNvPr>
          <p:cNvSpPr txBox="1">
            <a:spLocks/>
          </p:cNvSpPr>
          <p:nvPr/>
        </p:nvSpPr>
        <p:spPr>
          <a:xfrm>
            <a:off x="9164259" y="3046857"/>
            <a:ext cx="1973064" cy="950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000" b="1" dirty="0">
                <a:solidFill>
                  <a:srgbClr val="F87757"/>
                </a:solidFill>
              </a:rPr>
              <a:t>5.25%</a:t>
            </a:r>
            <a:endParaRPr lang="en-US" sz="4000" b="1" dirty="0">
              <a:solidFill>
                <a:srgbClr val="F87757"/>
              </a:solidFill>
            </a:endParaRPr>
          </a:p>
        </p:txBody>
      </p:sp>
      <p:sp>
        <p:nvSpPr>
          <p:cNvPr id="16" name="Arrow: Striped Right 15">
            <a:extLst>
              <a:ext uri="{FF2B5EF4-FFF2-40B4-BE49-F238E27FC236}">
                <a16:creationId xmlns:a16="http://schemas.microsoft.com/office/drawing/2014/main" id="{DFE29F85-0B1D-0DDC-75A2-4EDD9555911C}"/>
              </a:ext>
            </a:extLst>
          </p:cNvPr>
          <p:cNvSpPr/>
          <p:nvPr/>
        </p:nvSpPr>
        <p:spPr>
          <a:xfrm rot="16200000">
            <a:off x="8312583" y="2980650"/>
            <a:ext cx="1313690" cy="632005"/>
          </a:xfrm>
          <a:prstGeom prst="stripedRightArrow">
            <a:avLst>
              <a:gd name="adj1" fmla="val 45621"/>
              <a:gd name="adj2" fmla="val 50000"/>
            </a:avLst>
          </a:prstGeom>
          <a:solidFill>
            <a:srgbClr val="F87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accent6">
                  <a:lumMod val="75000"/>
                </a:schemeClr>
              </a:solidFill>
            </a:endParaRPr>
          </a:p>
        </p:txBody>
      </p:sp>
      <p:sp>
        <p:nvSpPr>
          <p:cNvPr id="21" name="Text Placeholder 8">
            <a:extLst>
              <a:ext uri="{FF2B5EF4-FFF2-40B4-BE49-F238E27FC236}">
                <a16:creationId xmlns:a16="http://schemas.microsoft.com/office/drawing/2014/main" id="{FF58A820-48AE-3F00-5E37-0216D9BCF090}"/>
              </a:ext>
            </a:extLst>
          </p:cNvPr>
          <p:cNvSpPr txBox="1">
            <a:spLocks/>
          </p:cNvSpPr>
          <p:nvPr/>
        </p:nvSpPr>
        <p:spPr>
          <a:xfrm>
            <a:off x="6939010" y="4215286"/>
            <a:ext cx="2030418" cy="76368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noProof="1">
                <a:solidFill>
                  <a:schemeClr val="bg1">
                    <a:lumMod val="75000"/>
                  </a:schemeClr>
                </a:solidFill>
              </a:rPr>
              <a:t>Mon-Thur</a:t>
            </a:r>
            <a:endParaRPr lang="en-ZA" sz="4000" b="1" noProof="1">
              <a:solidFill>
                <a:schemeClr val="bg1">
                  <a:lumMod val="75000"/>
                </a:schemeClr>
              </a:solidFill>
            </a:endParaRPr>
          </a:p>
        </p:txBody>
      </p:sp>
    </p:spTree>
    <p:extLst>
      <p:ext uri="{BB962C8B-B14F-4D97-AF65-F5344CB8AC3E}">
        <p14:creationId xmlns:p14="http://schemas.microsoft.com/office/powerpoint/2010/main" val="342231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FB4E2-6A99-57FB-AFA1-A9998DB5CE65}"/>
              </a:ext>
            </a:extLst>
          </p:cNvPr>
          <p:cNvPicPr>
            <a:picLocks noChangeAspect="1"/>
          </p:cNvPicPr>
          <p:nvPr/>
        </p:nvPicPr>
        <p:blipFill>
          <a:blip r:embed="rId3"/>
          <a:stretch>
            <a:fillRect/>
          </a:stretch>
        </p:blipFill>
        <p:spPr>
          <a:xfrm>
            <a:off x="901382" y="1962995"/>
            <a:ext cx="10589768" cy="4330264"/>
          </a:xfrm>
          <a:prstGeom prst="rect">
            <a:avLst/>
          </a:prstGeom>
        </p:spPr>
      </p:pic>
      <p:sp>
        <p:nvSpPr>
          <p:cNvPr id="9" name="Text Placeholder 8">
            <a:extLst>
              <a:ext uri="{FF2B5EF4-FFF2-40B4-BE49-F238E27FC236}">
                <a16:creationId xmlns:a16="http://schemas.microsoft.com/office/drawing/2014/main" id="{D6AF40A8-5921-B8B7-B98D-EC4B488935E7}"/>
              </a:ext>
            </a:extLst>
          </p:cNvPr>
          <p:cNvSpPr txBox="1">
            <a:spLocks/>
          </p:cNvSpPr>
          <p:nvPr/>
        </p:nvSpPr>
        <p:spPr>
          <a:xfrm>
            <a:off x="101283" y="3130222"/>
            <a:ext cx="2042508" cy="5975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2800" b="1" noProof="1">
                <a:solidFill>
                  <a:srgbClr val="A33155"/>
                </a:solidFill>
              </a:rPr>
              <a:t>2022</a:t>
            </a:r>
          </a:p>
        </p:txBody>
      </p:sp>
      <p:sp>
        <p:nvSpPr>
          <p:cNvPr id="10" name="Title 1">
            <a:extLst>
              <a:ext uri="{FF2B5EF4-FFF2-40B4-BE49-F238E27FC236}">
                <a16:creationId xmlns:a16="http://schemas.microsoft.com/office/drawing/2014/main" id="{F50D4846-FB36-1A5B-196B-07A81F540D60}"/>
              </a:ext>
            </a:extLst>
          </p:cNvPr>
          <p:cNvSpPr>
            <a:spLocks noGrp="1"/>
          </p:cNvSpPr>
          <p:nvPr>
            <p:ph type="title"/>
          </p:nvPr>
        </p:nvSpPr>
        <p:spPr>
          <a:xfrm>
            <a:off x="2476982" y="564741"/>
            <a:ext cx="8035020" cy="1325563"/>
          </a:xfrm>
        </p:spPr>
        <p:txBody>
          <a:bodyPr>
            <a:normAutofit fontScale="90000"/>
          </a:bodyPr>
          <a:lstStyle/>
          <a:p>
            <a:pPr algn="r"/>
            <a:r>
              <a:rPr lang="en-US" sz="3600" dirty="0"/>
              <a:t>Customers needing attention have</a:t>
            </a:r>
            <a:br>
              <a:rPr lang="en-US" sz="3600" dirty="0"/>
            </a:br>
            <a:r>
              <a:rPr lang="en-US" sz="4800" dirty="0">
                <a:solidFill>
                  <a:srgbClr val="FAB082"/>
                </a:solidFill>
              </a:rPr>
              <a:t>LESS SALES ON WEEKEND</a:t>
            </a:r>
            <a:endParaRPr lang="en-US" sz="3600" dirty="0">
              <a:solidFill>
                <a:srgbClr val="FAB082"/>
              </a:solidFill>
            </a:endParaRPr>
          </a:p>
        </p:txBody>
      </p:sp>
      <p:sp>
        <p:nvSpPr>
          <p:cNvPr id="3" name="Text Placeholder 8">
            <a:extLst>
              <a:ext uri="{FF2B5EF4-FFF2-40B4-BE49-F238E27FC236}">
                <a16:creationId xmlns:a16="http://schemas.microsoft.com/office/drawing/2014/main" id="{35B281A8-D056-2AD6-CB0D-5B3C15C354B1}"/>
              </a:ext>
            </a:extLst>
          </p:cNvPr>
          <p:cNvSpPr txBox="1">
            <a:spLocks/>
          </p:cNvSpPr>
          <p:nvPr/>
        </p:nvSpPr>
        <p:spPr>
          <a:xfrm>
            <a:off x="434474" y="4895004"/>
            <a:ext cx="2042508" cy="7645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4000" b="1" noProof="1">
                <a:solidFill>
                  <a:srgbClr val="FAB082"/>
                </a:solidFill>
              </a:rPr>
              <a:t>Sep-Oct</a:t>
            </a:r>
          </a:p>
        </p:txBody>
      </p:sp>
    </p:spTree>
    <p:extLst>
      <p:ext uri="{BB962C8B-B14F-4D97-AF65-F5344CB8AC3E}">
        <p14:creationId xmlns:p14="http://schemas.microsoft.com/office/powerpoint/2010/main" val="367328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83FEA4-9B84-7BF7-72E8-8AAD3F676852}"/>
              </a:ext>
            </a:extLst>
          </p:cNvPr>
          <p:cNvPicPr>
            <a:picLocks noChangeAspect="1"/>
          </p:cNvPicPr>
          <p:nvPr/>
        </p:nvPicPr>
        <p:blipFill>
          <a:blip r:embed="rId3"/>
          <a:stretch>
            <a:fillRect/>
          </a:stretch>
        </p:blipFill>
        <p:spPr>
          <a:xfrm>
            <a:off x="810737" y="1818836"/>
            <a:ext cx="9921240" cy="4740362"/>
          </a:xfrm>
          <a:prstGeom prst="rect">
            <a:avLst/>
          </a:prstGeom>
        </p:spPr>
      </p:pic>
      <p:sp>
        <p:nvSpPr>
          <p:cNvPr id="9" name="Text Placeholder 8">
            <a:extLst>
              <a:ext uri="{FF2B5EF4-FFF2-40B4-BE49-F238E27FC236}">
                <a16:creationId xmlns:a16="http://schemas.microsoft.com/office/drawing/2014/main" id="{D6AF40A8-5921-B8B7-B98D-EC4B488935E7}"/>
              </a:ext>
            </a:extLst>
          </p:cNvPr>
          <p:cNvSpPr txBox="1">
            <a:spLocks/>
          </p:cNvSpPr>
          <p:nvPr/>
        </p:nvSpPr>
        <p:spPr>
          <a:xfrm>
            <a:off x="1718566" y="2272316"/>
            <a:ext cx="2042508" cy="5975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2800" b="1" noProof="1">
                <a:solidFill>
                  <a:srgbClr val="A33155"/>
                </a:solidFill>
              </a:rPr>
              <a:t>Loyal</a:t>
            </a:r>
          </a:p>
        </p:txBody>
      </p:sp>
      <p:sp>
        <p:nvSpPr>
          <p:cNvPr id="10" name="Title 1">
            <a:extLst>
              <a:ext uri="{FF2B5EF4-FFF2-40B4-BE49-F238E27FC236}">
                <a16:creationId xmlns:a16="http://schemas.microsoft.com/office/drawing/2014/main" id="{F50D4846-FB36-1A5B-196B-07A81F540D60}"/>
              </a:ext>
            </a:extLst>
          </p:cNvPr>
          <p:cNvSpPr>
            <a:spLocks noGrp="1"/>
          </p:cNvSpPr>
          <p:nvPr>
            <p:ph type="title"/>
          </p:nvPr>
        </p:nvSpPr>
        <p:spPr>
          <a:xfrm>
            <a:off x="3034443" y="461765"/>
            <a:ext cx="8035020" cy="1325563"/>
          </a:xfrm>
        </p:spPr>
        <p:txBody>
          <a:bodyPr>
            <a:normAutofit/>
          </a:bodyPr>
          <a:lstStyle/>
          <a:p>
            <a:pPr algn="r"/>
            <a:r>
              <a:rPr lang="en-US" sz="3600" b="1" dirty="0"/>
              <a:t>WEEKEND</a:t>
            </a:r>
            <a:r>
              <a:rPr lang="en-US" sz="3600" dirty="0"/>
              <a:t> TRENDS WITH</a:t>
            </a:r>
            <a:br>
              <a:rPr lang="en-US" sz="3600" dirty="0"/>
            </a:br>
            <a:r>
              <a:rPr lang="en-US" sz="4800" dirty="0">
                <a:solidFill>
                  <a:srgbClr val="FAB082"/>
                </a:solidFill>
              </a:rPr>
              <a:t>POTENTIAL LOYALISTS</a:t>
            </a:r>
            <a:endParaRPr lang="en-US" sz="3600" dirty="0">
              <a:solidFill>
                <a:srgbClr val="FAB082"/>
              </a:solidFill>
            </a:endParaRPr>
          </a:p>
        </p:txBody>
      </p:sp>
      <p:sp>
        <p:nvSpPr>
          <p:cNvPr id="3" name="Text Placeholder 8">
            <a:extLst>
              <a:ext uri="{FF2B5EF4-FFF2-40B4-BE49-F238E27FC236}">
                <a16:creationId xmlns:a16="http://schemas.microsoft.com/office/drawing/2014/main" id="{35B281A8-D056-2AD6-CB0D-5B3C15C354B1}"/>
              </a:ext>
            </a:extLst>
          </p:cNvPr>
          <p:cNvSpPr txBox="1">
            <a:spLocks/>
          </p:cNvSpPr>
          <p:nvPr/>
        </p:nvSpPr>
        <p:spPr>
          <a:xfrm>
            <a:off x="580347" y="3194492"/>
            <a:ext cx="1759351" cy="119961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Bef>
                <a:spcPts val="0"/>
              </a:spcBef>
            </a:pPr>
            <a:r>
              <a:rPr lang="en-US" sz="2800" b="1" noProof="1">
                <a:solidFill>
                  <a:srgbClr val="FAB082"/>
                </a:solidFill>
              </a:rPr>
              <a:t>Potential </a:t>
            </a:r>
            <a:br>
              <a:rPr lang="en-US" sz="2800" b="1" noProof="1">
                <a:solidFill>
                  <a:srgbClr val="FAB082"/>
                </a:solidFill>
              </a:rPr>
            </a:br>
            <a:r>
              <a:rPr lang="en-US" sz="2800" b="1" noProof="1">
                <a:solidFill>
                  <a:srgbClr val="FAB082"/>
                </a:solidFill>
              </a:rPr>
              <a:t>Loyalists</a:t>
            </a:r>
          </a:p>
        </p:txBody>
      </p:sp>
    </p:spTree>
    <p:extLst>
      <p:ext uri="{BB962C8B-B14F-4D97-AF65-F5344CB8AC3E}">
        <p14:creationId xmlns:p14="http://schemas.microsoft.com/office/powerpoint/2010/main" val="378482614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5602</TotalTime>
  <Words>2458</Words>
  <Application>Microsoft Office PowerPoint</Application>
  <PresentationFormat>Widescreen</PresentationFormat>
  <Paragraphs>154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Tenorite</vt:lpstr>
      <vt:lpstr>Monoline</vt:lpstr>
      <vt:lpstr>Praise the Weekend </vt:lpstr>
      <vt:lpstr>PowerPoint Presentation</vt:lpstr>
      <vt:lpstr>ALL KPIs show  improvement*</vt:lpstr>
      <vt:lpstr>Slump on Monday, UPTURN on WEEKEND</vt:lpstr>
      <vt:lpstr>Sunday-Monday TRENDS on MAIN MARKETS</vt:lpstr>
      <vt:lpstr>SUNDAY-MONDAY TRENDS on MAIN SOURCES</vt:lpstr>
      <vt:lpstr>PowerPoint Presentation</vt:lpstr>
      <vt:lpstr>Customers needing attention have LESS SALES ON WEEKEND</vt:lpstr>
      <vt:lpstr>WEEKEND TRENDS WITH POTENTIAL LOYALISTS</vt:lpstr>
      <vt:lpstr>LIMITATIONS</vt:lpstr>
      <vt:lpstr>ACTIONABLE INSIGHTS</vt:lpstr>
      <vt:lpstr>ACTIONABLE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increase revenue?</dc:title>
  <dc:creator>Gabriele N</dc:creator>
  <cp:lastModifiedBy>Gabriele N</cp:lastModifiedBy>
  <cp:revision>25</cp:revision>
  <dcterms:created xsi:type="dcterms:W3CDTF">2022-09-01T19:22:40Z</dcterms:created>
  <dcterms:modified xsi:type="dcterms:W3CDTF">2022-11-13T13:59:10Z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