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61" r:id="rId6"/>
    <p:sldId id="295" r:id="rId7"/>
    <p:sldId id="266" r:id="rId8"/>
    <p:sldId id="298" r:id="rId9"/>
    <p:sldId id="299" r:id="rId10"/>
    <p:sldId id="301" r:id="rId11"/>
    <p:sldId id="262"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8D9A"/>
    <a:srgbClr val="5FBDC8"/>
    <a:srgbClr val="F7A191"/>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4641" autoAdjust="0"/>
  </p:normalViewPr>
  <p:slideViewPr>
    <p:cSldViewPr snapToGrid="0">
      <p:cViewPr varScale="1">
        <p:scale>
          <a:sx n="78" d="100"/>
          <a:sy n="78" d="100"/>
        </p:scale>
        <p:origin x="787"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2022-09-05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2022-09-05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267200" y="1615736"/>
            <a:ext cx="4179570" cy="1524735"/>
          </a:xfrm>
        </p:spPr>
        <p:txBody>
          <a:bodyPr anchor="b">
            <a:normAutofit fontScale="90000"/>
          </a:bodyPr>
          <a:lstStyle/>
          <a:p>
            <a:r>
              <a:rPr lang="en-GB" sz="3600" dirty="0"/>
              <a:t>How to increase revenue IN RIO?</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267199" y="3238103"/>
            <a:ext cx="7086599" cy="2004161"/>
          </a:xfrm>
        </p:spPr>
        <p:txBody>
          <a:bodyPr>
            <a:normAutofit/>
          </a:bodyPr>
          <a:lstStyle/>
          <a:p>
            <a:r>
              <a:rPr lang="en-GB" sz="1600" dirty="0"/>
              <a:t>Deep diving into the analysis of specific customer regions</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GB" dirty="0"/>
              <a:t>Pareto Principle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Product Reviews</a:t>
            </a:r>
            <a:endParaRPr lang="en-GB"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GB" dirty="0"/>
              <a:t>Problematic States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320800" y="4710113"/>
            <a:ext cx="2141764" cy="514350"/>
          </a:xfrm>
        </p:spPr>
        <p:txBody>
          <a:bodyPr/>
          <a:lstStyle/>
          <a:p>
            <a:r>
              <a:rPr lang="lt-LT" dirty="0"/>
              <a:t>CUSTOMER SEGMENTATION</a:t>
            </a:r>
            <a:endParaRPr lang="en-GB"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GB" dirty="0"/>
              <a:t>The focus should be on 20% customers, generating 80% of total revenue.</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GB" dirty="0"/>
              <a:t>Reviews can help to identify customer states that do not match the trends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We will see which products generate most (average) revenue in those problematic states, and which have the lowest ratings</a:t>
            </a:r>
          </a:p>
          <a:p>
            <a:endParaRPr lang="en-GB"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GB" dirty="0"/>
              <a:t>RFM analysis helps to identify which customer segments can benefit from further actions</a:t>
            </a:r>
          </a:p>
          <a:p>
            <a:endParaRPr lang="en-GB"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6DC4A95-073F-F8FB-BD23-7C6527981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685" y="886968"/>
            <a:ext cx="9657315" cy="5971032"/>
          </a:xfrm>
          <a:prstGeom prst="rect">
            <a:avLst/>
          </a:prstGeom>
          <a:noFill/>
          <a:extLst>
            <a:ext uri="{909E8E84-426E-40DD-AFC4-6F175D3DCCD1}">
              <a14:hiddenFill xmlns:a14="http://schemas.microsoft.com/office/drawing/2010/main">
                <a:solidFill>
                  <a:srgbClr val="FFFFFF"/>
                </a:solidFill>
              </a14:hiddenFill>
            </a:ext>
          </a:extLst>
        </p:spPr>
      </p:pic>
      <p:cxnSp>
        <p:nvCxnSpPr>
          <p:cNvPr id="4101" name="Straight Connector 4100">
            <a:extLst>
              <a:ext uri="{FF2B5EF4-FFF2-40B4-BE49-F238E27FC236}">
                <a16:creationId xmlns:a16="http://schemas.microsoft.com/office/drawing/2014/main" id="{11055ED1-FB3B-F056-CBC7-8DD65EC8C30B}"/>
              </a:ext>
            </a:extLst>
          </p:cNvPr>
          <p:cNvCxnSpPr/>
          <p:nvPr/>
        </p:nvCxnSpPr>
        <p:spPr>
          <a:xfrm>
            <a:off x="5574890" y="2998839"/>
            <a:ext cx="0" cy="2212258"/>
          </a:xfrm>
          <a:prstGeom prst="line">
            <a:avLst/>
          </a:prstGeom>
          <a:ln w="25400">
            <a:solidFill>
              <a:srgbClr val="F7A191"/>
            </a:solidFill>
            <a:prstDash val="dash"/>
          </a:ln>
        </p:spPr>
        <p:style>
          <a:lnRef idx="1">
            <a:schemeClr val="accent1"/>
          </a:lnRef>
          <a:fillRef idx="0">
            <a:schemeClr val="accent1"/>
          </a:fillRef>
          <a:effectRef idx="0">
            <a:schemeClr val="accent1"/>
          </a:effectRef>
          <a:fontRef idx="minor">
            <a:schemeClr val="tx1"/>
          </a:fontRef>
        </p:style>
      </p:cxnSp>
      <p:cxnSp>
        <p:nvCxnSpPr>
          <p:cNvPr id="4103" name="Straight Connector 4102">
            <a:extLst>
              <a:ext uri="{FF2B5EF4-FFF2-40B4-BE49-F238E27FC236}">
                <a16:creationId xmlns:a16="http://schemas.microsoft.com/office/drawing/2014/main" id="{EA9976FE-0DB9-08EB-95DF-9188105CDED4}"/>
              </a:ext>
            </a:extLst>
          </p:cNvPr>
          <p:cNvCxnSpPr>
            <a:cxnSpLocks/>
          </p:cNvCxnSpPr>
          <p:nvPr/>
        </p:nvCxnSpPr>
        <p:spPr>
          <a:xfrm>
            <a:off x="5048864" y="2743200"/>
            <a:ext cx="0" cy="2394155"/>
          </a:xfrm>
          <a:prstGeom prst="line">
            <a:avLst/>
          </a:prstGeom>
          <a:ln w="25400">
            <a:solidFill>
              <a:srgbClr val="5FBDC8"/>
            </a:solidFill>
            <a:prstDash val="dash"/>
          </a:ln>
        </p:spPr>
        <p:style>
          <a:lnRef idx="1">
            <a:schemeClr val="accent1"/>
          </a:lnRef>
          <a:fillRef idx="0">
            <a:schemeClr val="accent1"/>
          </a:fillRef>
          <a:effectRef idx="0">
            <a:schemeClr val="accent1"/>
          </a:effectRef>
          <a:fontRef idx="minor">
            <a:schemeClr val="tx1"/>
          </a:fontRef>
        </p:style>
      </p:cxnSp>
      <p:sp>
        <p:nvSpPr>
          <p:cNvPr id="4112" name="Arrow: Left 4111">
            <a:extLst>
              <a:ext uri="{FF2B5EF4-FFF2-40B4-BE49-F238E27FC236}">
                <a16:creationId xmlns:a16="http://schemas.microsoft.com/office/drawing/2014/main" id="{85D3A175-816B-968B-8B5F-FB180D9FCD30}"/>
              </a:ext>
            </a:extLst>
          </p:cNvPr>
          <p:cNvSpPr/>
          <p:nvPr/>
        </p:nvSpPr>
        <p:spPr>
          <a:xfrm>
            <a:off x="5100488" y="3982661"/>
            <a:ext cx="1991024" cy="94674"/>
          </a:xfrm>
          <a:prstGeom prst="leftArrow">
            <a:avLst>
              <a:gd name="adj1" fmla="val 50000"/>
              <a:gd name="adj2" fmla="val 458492"/>
            </a:avLst>
          </a:prstGeom>
          <a:solidFill>
            <a:srgbClr val="1F8D9A"/>
          </a:solidFill>
          <a:ln>
            <a:solidFill>
              <a:srgbClr val="1F8D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13" name="Text Placeholder 8">
            <a:extLst>
              <a:ext uri="{FF2B5EF4-FFF2-40B4-BE49-F238E27FC236}">
                <a16:creationId xmlns:a16="http://schemas.microsoft.com/office/drawing/2014/main" id="{068FA3AA-FA21-9E93-A61C-5CF9A1C41861}"/>
              </a:ext>
            </a:extLst>
          </p:cNvPr>
          <p:cNvSpPr txBox="1">
            <a:spLocks/>
          </p:cNvSpPr>
          <p:nvPr/>
        </p:nvSpPr>
        <p:spPr>
          <a:xfrm>
            <a:off x="7244264" y="3528792"/>
            <a:ext cx="4130256" cy="115235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noProof="1"/>
              <a:t>The focus should be on 20% customers, generating 80% of total revenue: it should include only 5 states, but it does 7. Some of the first 5 could generate more revenue in theory</a:t>
            </a:r>
            <a:r>
              <a:rPr lang="lt-LT" noProof="1"/>
              <a:t>, and also are the where our interest lies</a:t>
            </a:r>
            <a:endParaRPr lang="en-ZA" noProof="1"/>
          </a:p>
        </p:txBody>
      </p:sp>
    </p:spTree>
    <p:extLst>
      <p:ext uri="{BB962C8B-B14F-4D97-AF65-F5344CB8AC3E}">
        <p14:creationId xmlns:p14="http://schemas.microsoft.com/office/powerpoint/2010/main" val="22036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8F84FC-EC6D-5219-B200-C6E586199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904" y="816066"/>
            <a:ext cx="9776184" cy="6041933"/>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extLst>
              <a:ext uri="{FF2B5EF4-FFF2-40B4-BE49-F238E27FC236}">
                <a16:creationId xmlns:a16="http://schemas.microsoft.com/office/drawing/2014/main" id="{ED23A26D-6C15-7326-6E04-D26135454D93}"/>
              </a:ext>
            </a:extLst>
          </p:cNvPr>
          <p:cNvSpPr/>
          <p:nvPr/>
        </p:nvSpPr>
        <p:spPr>
          <a:xfrm rot="1293759">
            <a:off x="5142793" y="3683384"/>
            <a:ext cx="828717" cy="111094"/>
          </a:xfrm>
          <a:prstGeom prst="leftArrow">
            <a:avLst>
              <a:gd name="adj1" fmla="val 50000"/>
              <a:gd name="adj2" fmla="val 126482"/>
            </a:avLst>
          </a:prstGeom>
          <a:solidFill>
            <a:srgbClr val="1F8D9A"/>
          </a:solidFill>
          <a:ln>
            <a:solidFill>
              <a:srgbClr val="1F8D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Arrow: Left 4">
            <a:extLst>
              <a:ext uri="{FF2B5EF4-FFF2-40B4-BE49-F238E27FC236}">
                <a16:creationId xmlns:a16="http://schemas.microsoft.com/office/drawing/2014/main" id="{EBC4C8A1-0D73-D8CD-334E-D9708A5F2510}"/>
              </a:ext>
            </a:extLst>
          </p:cNvPr>
          <p:cNvSpPr/>
          <p:nvPr/>
        </p:nvSpPr>
        <p:spPr>
          <a:xfrm rot="18502363">
            <a:off x="3898569" y="3120309"/>
            <a:ext cx="745465" cy="151111"/>
          </a:xfrm>
          <a:prstGeom prst="leftArrow">
            <a:avLst>
              <a:gd name="adj1" fmla="val 50000"/>
              <a:gd name="adj2" fmla="val 126482"/>
            </a:avLst>
          </a:prstGeom>
          <a:solidFill>
            <a:srgbClr val="1F8D9A"/>
          </a:solidFill>
          <a:ln>
            <a:solidFill>
              <a:srgbClr val="1F8D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8">
            <a:extLst>
              <a:ext uri="{FF2B5EF4-FFF2-40B4-BE49-F238E27FC236}">
                <a16:creationId xmlns:a16="http://schemas.microsoft.com/office/drawing/2014/main" id="{A58748F2-95D2-2FB9-87B6-1C0B40344613}"/>
              </a:ext>
            </a:extLst>
          </p:cNvPr>
          <p:cNvSpPr txBox="1">
            <a:spLocks/>
          </p:cNvSpPr>
          <p:nvPr/>
        </p:nvSpPr>
        <p:spPr>
          <a:xfrm>
            <a:off x="5962927" y="4611469"/>
            <a:ext cx="3982065" cy="11523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noProof="1"/>
              <a:t>The</a:t>
            </a:r>
            <a:r>
              <a:rPr lang="lt-LT" noProof="1"/>
              <a:t> average review score in all states is 4.04 (even more in the leader Sao Paulo). There is a sharp drop in Rio de Janeiro (RJ) and Bahia (BA).</a:t>
            </a:r>
            <a:endParaRPr lang="en-ZA" noProof="1"/>
          </a:p>
        </p:txBody>
      </p:sp>
    </p:spTree>
    <p:extLst>
      <p:ext uri="{BB962C8B-B14F-4D97-AF65-F5344CB8AC3E}">
        <p14:creationId xmlns:p14="http://schemas.microsoft.com/office/powerpoint/2010/main" val="21211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FD4C20E-68F2-5E22-FBA1-930D0E804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8782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7CDD3EE-7E3F-049E-A130-4BADDE0FF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423" y="3657600"/>
            <a:ext cx="5915578"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E151FADC-E328-3FEF-671A-CCF28E9759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657600"/>
            <a:ext cx="5915578"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8">
            <a:extLst>
              <a:ext uri="{FF2B5EF4-FFF2-40B4-BE49-F238E27FC236}">
                <a16:creationId xmlns:a16="http://schemas.microsoft.com/office/drawing/2014/main" id="{1E0C6837-D3FC-22AA-DFA2-5E5AD9D0EBAB}"/>
              </a:ext>
            </a:extLst>
          </p:cNvPr>
          <p:cNvSpPr txBox="1">
            <a:spLocks/>
          </p:cNvSpPr>
          <p:nvPr/>
        </p:nvSpPr>
        <p:spPr>
          <a:xfrm>
            <a:off x="7243178" y="934264"/>
            <a:ext cx="3982065" cy="115235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Some of the lowest reviewed product categories in Rio and Bahia (colored) are also the highest reviewed overall in all the states. These require special attention, especially in Rio as the revenue is higher for categories.</a:t>
            </a:r>
            <a:endParaRPr lang="en-ZA" noProof="1"/>
          </a:p>
        </p:txBody>
      </p:sp>
      <p:sp>
        <p:nvSpPr>
          <p:cNvPr id="5" name="Text Placeholder 8">
            <a:extLst>
              <a:ext uri="{FF2B5EF4-FFF2-40B4-BE49-F238E27FC236}">
                <a16:creationId xmlns:a16="http://schemas.microsoft.com/office/drawing/2014/main" id="{C2733EE5-B917-7A79-0C6C-3CDEE9E2EDCD}"/>
              </a:ext>
            </a:extLst>
          </p:cNvPr>
          <p:cNvSpPr txBox="1">
            <a:spLocks/>
          </p:cNvSpPr>
          <p:nvPr/>
        </p:nvSpPr>
        <p:spPr>
          <a:xfrm>
            <a:off x="2366376" y="328705"/>
            <a:ext cx="5481485" cy="2768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noProof="1">
                <a:solidFill>
                  <a:schemeClr val="bg2">
                    <a:lumMod val="75000"/>
                  </a:schemeClr>
                </a:solidFill>
              </a:rPr>
              <a:t>Includes only categories with 1500 reviews (total avg) or more</a:t>
            </a:r>
            <a:endParaRPr lang="en-ZA" sz="1200" noProof="1">
              <a:solidFill>
                <a:schemeClr val="bg2">
                  <a:lumMod val="75000"/>
                </a:schemeClr>
              </a:solidFill>
            </a:endParaRPr>
          </a:p>
        </p:txBody>
      </p:sp>
      <p:sp>
        <p:nvSpPr>
          <p:cNvPr id="7" name="Text Placeholder 8">
            <a:extLst>
              <a:ext uri="{FF2B5EF4-FFF2-40B4-BE49-F238E27FC236}">
                <a16:creationId xmlns:a16="http://schemas.microsoft.com/office/drawing/2014/main" id="{B9414E0A-C195-EBBF-0CA8-FCF6557E9BAA}"/>
              </a:ext>
            </a:extLst>
          </p:cNvPr>
          <p:cNvSpPr txBox="1">
            <a:spLocks/>
          </p:cNvSpPr>
          <p:nvPr/>
        </p:nvSpPr>
        <p:spPr>
          <a:xfrm>
            <a:off x="2504027" y="5781369"/>
            <a:ext cx="3277342" cy="54077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050" noProof="1">
                <a:solidFill>
                  <a:schemeClr val="bg2">
                    <a:lumMod val="75000"/>
                  </a:schemeClr>
                </a:solidFill>
              </a:rPr>
              <a:t>Includes only categories </a:t>
            </a:r>
            <a:br>
              <a:rPr lang="en-US" sz="1050" noProof="1">
                <a:solidFill>
                  <a:schemeClr val="bg2">
                    <a:lumMod val="75000"/>
                  </a:schemeClr>
                </a:solidFill>
              </a:rPr>
            </a:br>
            <a:r>
              <a:rPr lang="en-US" sz="1050" noProof="1">
                <a:solidFill>
                  <a:schemeClr val="bg2">
                    <a:lumMod val="75000"/>
                  </a:schemeClr>
                </a:solidFill>
              </a:rPr>
              <a:t>with 209 reviews (Rio avg) or more</a:t>
            </a:r>
            <a:endParaRPr lang="en-ZA" sz="1050" noProof="1">
              <a:solidFill>
                <a:schemeClr val="bg2">
                  <a:lumMod val="75000"/>
                </a:schemeClr>
              </a:solidFill>
            </a:endParaRPr>
          </a:p>
        </p:txBody>
      </p:sp>
      <p:sp>
        <p:nvSpPr>
          <p:cNvPr id="9" name="Text Placeholder 8">
            <a:extLst>
              <a:ext uri="{FF2B5EF4-FFF2-40B4-BE49-F238E27FC236}">
                <a16:creationId xmlns:a16="http://schemas.microsoft.com/office/drawing/2014/main" id="{547C6D1D-C143-D4EB-783D-A9D263BCAEF8}"/>
              </a:ext>
            </a:extLst>
          </p:cNvPr>
          <p:cNvSpPr txBox="1">
            <a:spLocks/>
          </p:cNvSpPr>
          <p:nvPr/>
        </p:nvSpPr>
        <p:spPr>
          <a:xfrm>
            <a:off x="8772091" y="5801709"/>
            <a:ext cx="3277342" cy="54077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050" noProof="1">
                <a:solidFill>
                  <a:schemeClr val="bg2">
                    <a:lumMod val="75000"/>
                  </a:schemeClr>
                </a:solidFill>
              </a:rPr>
              <a:t>Includes only categories </a:t>
            </a:r>
            <a:br>
              <a:rPr lang="en-US" sz="1050" noProof="1">
                <a:solidFill>
                  <a:schemeClr val="bg2">
                    <a:lumMod val="75000"/>
                  </a:schemeClr>
                </a:solidFill>
              </a:rPr>
            </a:br>
            <a:r>
              <a:rPr lang="en-US" sz="1050" noProof="1">
                <a:solidFill>
                  <a:schemeClr val="bg2">
                    <a:lumMod val="75000"/>
                  </a:schemeClr>
                </a:solidFill>
              </a:rPr>
              <a:t>with 59 reviews (Bahia avg) or more</a:t>
            </a:r>
            <a:endParaRPr lang="en-ZA" sz="1050" noProof="1">
              <a:solidFill>
                <a:schemeClr val="bg2">
                  <a:lumMod val="75000"/>
                </a:schemeClr>
              </a:solidFill>
            </a:endParaRPr>
          </a:p>
        </p:txBody>
      </p:sp>
    </p:spTree>
    <p:extLst>
      <p:ext uri="{BB962C8B-B14F-4D97-AF65-F5344CB8AC3E}">
        <p14:creationId xmlns:p14="http://schemas.microsoft.com/office/powerpoint/2010/main" val="80152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724E808-1DC9-9A43-8A96-BA8E0859E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568" y="2085614"/>
            <a:ext cx="9763432" cy="4772386"/>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8">
            <a:extLst>
              <a:ext uri="{FF2B5EF4-FFF2-40B4-BE49-F238E27FC236}">
                <a16:creationId xmlns:a16="http://schemas.microsoft.com/office/drawing/2014/main" id="{39122E32-9C86-9748-67C4-9AD139FCC000}"/>
              </a:ext>
            </a:extLst>
          </p:cNvPr>
          <p:cNvSpPr txBox="1">
            <a:spLocks/>
          </p:cNvSpPr>
          <p:nvPr/>
        </p:nvSpPr>
        <p:spPr>
          <a:xfrm>
            <a:off x="560438" y="4132748"/>
            <a:ext cx="2293023"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$204,097</a:t>
            </a:r>
          </a:p>
        </p:txBody>
      </p:sp>
      <p:sp>
        <p:nvSpPr>
          <p:cNvPr id="21" name="Text Placeholder 8">
            <a:extLst>
              <a:ext uri="{FF2B5EF4-FFF2-40B4-BE49-F238E27FC236}">
                <a16:creationId xmlns:a16="http://schemas.microsoft.com/office/drawing/2014/main" id="{608BB3A7-CF48-C200-A1E8-573C2F4FF9D8}"/>
              </a:ext>
            </a:extLst>
          </p:cNvPr>
          <p:cNvSpPr txBox="1">
            <a:spLocks/>
          </p:cNvSpPr>
          <p:nvPr/>
        </p:nvSpPr>
        <p:spPr>
          <a:xfrm>
            <a:off x="973408" y="4956660"/>
            <a:ext cx="1455160"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a:t>
            </a:r>
            <a:r>
              <a:rPr lang="lt-LT" sz="3200" dirty="0"/>
              <a:t>191</a:t>
            </a:r>
            <a:endParaRPr lang="en-US" sz="3200" dirty="0"/>
          </a:p>
        </p:txBody>
      </p:sp>
      <p:sp>
        <p:nvSpPr>
          <p:cNvPr id="22" name="Content Placeholder 6">
            <a:extLst>
              <a:ext uri="{FF2B5EF4-FFF2-40B4-BE49-F238E27FC236}">
                <a16:creationId xmlns:a16="http://schemas.microsoft.com/office/drawing/2014/main" id="{F6BB4E0A-DD1C-21F1-5905-9BE49658A5E0}"/>
              </a:ext>
            </a:extLst>
          </p:cNvPr>
          <p:cNvSpPr txBox="1">
            <a:spLocks/>
          </p:cNvSpPr>
          <p:nvPr/>
        </p:nvSpPr>
        <p:spPr>
          <a:xfrm>
            <a:off x="621136" y="4561917"/>
            <a:ext cx="1669351" cy="5997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lt-LT" sz="1600" noProof="1"/>
              <a:t>Total Revenue</a:t>
            </a:r>
            <a:endParaRPr lang="en-ZA" sz="1600" noProof="1"/>
          </a:p>
        </p:txBody>
      </p:sp>
      <p:sp>
        <p:nvSpPr>
          <p:cNvPr id="24" name="Content Placeholder 6">
            <a:extLst>
              <a:ext uri="{FF2B5EF4-FFF2-40B4-BE49-F238E27FC236}">
                <a16:creationId xmlns:a16="http://schemas.microsoft.com/office/drawing/2014/main" id="{1C70C018-8AD6-9FBB-68C3-F49B51CFBF47}"/>
              </a:ext>
            </a:extLst>
          </p:cNvPr>
          <p:cNvSpPr txBox="1">
            <a:spLocks/>
          </p:cNvSpPr>
          <p:nvPr/>
        </p:nvSpPr>
        <p:spPr>
          <a:xfrm>
            <a:off x="724176" y="5368616"/>
            <a:ext cx="1535091" cy="4582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lt-LT" sz="1600" noProof="1"/>
              <a:t>AOV</a:t>
            </a:r>
            <a:endParaRPr lang="en-ZA" sz="1600" noProof="1"/>
          </a:p>
        </p:txBody>
      </p:sp>
      <p:sp>
        <p:nvSpPr>
          <p:cNvPr id="26" name="Text Placeholder 8">
            <a:extLst>
              <a:ext uri="{FF2B5EF4-FFF2-40B4-BE49-F238E27FC236}">
                <a16:creationId xmlns:a16="http://schemas.microsoft.com/office/drawing/2014/main" id="{ABECB264-9BA7-AC4C-7F2E-5B9C2E1845FB}"/>
              </a:ext>
            </a:extLst>
          </p:cNvPr>
          <p:cNvSpPr txBox="1">
            <a:spLocks/>
          </p:cNvSpPr>
          <p:nvPr/>
        </p:nvSpPr>
        <p:spPr>
          <a:xfrm>
            <a:off x="3266767" y="1341321"/>
            <a:ext cx="8087033"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latin typeface="+mj-lt"/>
              </a:rPr>
              <a:t>Rio Products with Biggest Difference in Dollars from Average in All States</a:t>
            </a:r>
          </a:p>
        </p:txBody>
      </p:sp>
      <p:sp>
        <p:nvSpPr>
          <p:cNvPr id="28" name="Text Placeholder 8">
            <a:extLst>
              <a:ext uri="{FF2B5EF4-FFF2-40B4-BE49-F238E27FC236}">
                <a16:creationId xmlns:a16="http://schemas.microsoft.com/office/drawing/2014/main" id="{313394E1-DD9B-9A33-7089-9696AB930352}"/>
              </a:ext>
            </a:extLst>
          </p:cNvPr>
          <p:cNvSpPr txBox="1">
            <a:spLocks/>
          </p:cNvSpPr>
          <p:nvPr/>
        </p:nvSpPr>
        <p:spPr>
          <a:xfrm>
            <a:off x="7488985" y="4009308"/>
            <a:ext cx="3621467" cy="11523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noProof="1"/>
              <a:t>These product categories have a higher average total rating than rating in Rio and have a sharp difference in their order value. They could benefit from higher rating score</a:t>
            </a:r>
            <a:endParaRPr lang="en-ZA" noProof="1"/>
          </a:p>
        </p:txBody>
      </p:sp>
    </p:spTree>
    <p:extLst>
      <p:ext uri="{BB962C8B-B14F-4D97-AF65-F5344CB8AC3E}">
        <p14:creationId xmlns:p14="http://schemas.microsoft.com/office/powerpoint/2010/main" val="75760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06A5A3C-7565-AA9B-7586-5D220CE1C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867" y="2057401"/>
            <a:ext cx="10307133" cy="4800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82B06574-318F-1E85-5225-13A489CAC8CD}"/>
              </a:ext>
            </a:extLst>
          </p:cNvPr>
          <p:cNvSpPr txBox="1">
            <a:spLocks/>
          </p:cNvSpPr>
          <p:nvPr/>
        </p:nvSpPr>
        <p:spPr>
          <a:xfrm>
            <a:off x="7211292" y="603714"/>
            <a:ext cx="4366752" cy="177580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noProof="1"/>
              <a:t>Rio De Janeiro has a smaller Promising (quite recent users that did not spend much yet) customer segment, and a bigger Potential Loyalist (quite recent users that spend decent amount) segment.</a:t>
            </a:r>
          </a:p>
          <a:p>
            <a:pPr algn="r"/>
            <a:r>
              <a:rPr lang="en-ZA" noProof="1"/>
              <a:t>We could engage them better (offers, loyalty programs, recommending different products)</a:t>
            </a:r>
          </a:p>
        </p:txBody>
      </p:sp>
    </p:spTree>
    <p:extLst>
      <p:ext uri="{BB962C8B-B14F-4D97-AF65-F5344CB8AC3E}">
        <p14:creationId xmlns:p14="http://schemas.microsoft.com/office/powerpoint/2010/main" val="20687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lt-LT" dirty="0"/>
              <a:t>ACTIONABLE INSIGHTS</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lt-LT" dirty="0"/>
              <a:t>PARETO WORKS</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GB" dirty="0"/>
              <a:t>5-7 customers states generates </a:t>
            </a:r>
            <a:r>
              <a:rPr lang="lt-LT" dirty="0"/>
              <a:t>80</a:t>
            </a:r>
            <a:r>
              <a:rPr lang="en-US" dirty="0"/>
              <a:t>% of the revenue. Our focus should be on them.</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348204" y="2563123"/>
            <a:ext cx="4680796" cy="365125"/>
          </a:xfrm>
        </p:spPr>
        <p:txBody>
          <a:bodyPr>
            <a:normAutofit lnSpcReduction="10000"/>
          </a:bodyPr>
          <a:lstStyle/>
          <a:p>
            <a:r>
              <a:rPr lang="en-US" dirty="0"/>
              <a:t>LOW REVIEWS IN RIO AND BAHIA</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In those revenue generating states, Rio de Janeiro and Bahia have lower review rating. We should focus on these states in particular.</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lt-LT" dirty="0"/>
              <a:t>CERTAIN CATEGORIES</a:t>
            </a:r>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GB" dirty="0"/>
              <a:t>Some of the categories have a sharp difference in their review score and average order value. They should be investigated, especially the ones in Rio as they have a high revenue</a:t>
            </a:r>
            <a:r>
              <a:rPr lang="lt-LT" dirty="0"/>
              <a:t> </a:t>
            </a:r>
            <a:endParaRPr lang="en-US" dirty="0"/>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USER SEGMENTS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GB" dirty="0"/>
              <a:t>Offer loyalty program, recommend other products for Potential Loyalists, and create better brand awareness, offer sales for Promising users.</a:t>
            </a:r>
            <a:endParaRPr lang="en-US" dirty="0"/>
          </a:p>
        </p:txBody>
      </p:sp>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1492</TotalTime>
  <Words>465</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Monoline</vt:lpstr>
      <vt:lpstr>How to increase revenue IN RIO?</vt:lpstr>
      <vt:lpstr>PowerPoint Presentation</vt:lpstr>
      <vt:lpstr>PowerPoint Presentation</vt:lpstr>
      <vt:lpstr>PowerPoint Presentation</vt:lpstr>
      <vt:lpstr>PowerPoint Presentation</vt:lpstr>
      <vt:lpstr>PowerPoint Presentation</vt:lpstr>
      <vt:lpstr>PowerPoint Presentation</vt:lpstr>
      <vt:lpstr>ACTIONABLE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increase revenue?</dc:title>
  <dc:creator>Gabriele N</dc:creator>
  <cp:lastModifiedBy>Gabriele N</cp:lastModifiedBy>
  <cp:revision>6</cp:revision>
  <dcterms:created xsi:type="dcterms:W3CDTF">2022-09-01T19:22:40Z</dcterms:created>
  <dcterms:modified xsi:type="dcterms:W3CDTF">2022-09-05T10:41:12Z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