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303" r:id="rId7"/>
    <p:sldId id="309" r:id="rId8"/>
    <p:sldId id="310" r:id="rId9"/>
    <p:sldId id="311" r:id="rId10"/>
    <p:sldId id="312" r:id="rId11"/>
    <p:sldId id="313" r:id="rId12"/>
    <p:sldId id="26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D9A"/>
    <a:srgbClr val="05B305"/>
    <a:srgbClr val="102CD4"/>
    <a:srgbClr val="B4C6E7"/>
    <a:srgbClr val="4472C4"/>
    <a:srgbClr val="08B4CC"/>
    <a:srgbClr val="5FBDC8"/>
    <a:srgbClr val="F7A191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2022-10-17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2022-10-16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886632" cy="1524735"/>
          </a:xfrm>
        </p:spPr>
        <p:txBody>
          <a:bodyPr anchor="b">
            <a:normAutofit/>
          </a:bodyPr>
          <a:lstStyle/>
          <a:p>
            <a:r>
              <a:rPr lang="en-GB" sz="3600" dirty="0"/>
              <a:t>How to make good even better?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6725266" cy="2004161"/>
          </a:xfrm>
        </p:spPr>
        <p:txBody>
          <a:bodyPr>
            <a:normAutofit/>
          </a:bodyPr>
          <a:lstStyle/>
          <a:p>
            <a:r>
              <a:rPr lang="en-GB" sz="1600" dirty="0"/>
              <a:t>Deep diving into the analysis of the past quarter KPIs of sales, orders and the product, and making an improvement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STATE of </a:t>
            </a:r>
            <a:r>
              <a:rPr lang="en-GB" dirty="0" err="1"/>
              <a:t>kpis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0774" y="2557463"/>
            <a:ext cx="2315365" cy="514350"/>
          </a:xfrm>
        </p:spPr>
        <p:txBody>
          <a:bodyPr/>
          <a:lstStyle/>
          <a:p>
            <a:r>
              <a:rPr lang="en-US" dirty="0"/>
              <a:t>REVENUE  AND AOV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0584" y="3633788"/>
            <a:ext cx="2141764" cy="514350"/>
          </a:xfrm>
        </p:spPr>
        <p:txBody>
          <a:bodyPr/>
          <a:lstStyle/>
          <a:p>
            <a:r>
              <a:rPr lang="en-GB" dirty="0"/>
              <a:t>MAKING GOOD COUNTRIES EVEN BETTER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20800" y="4710113"/>
            <a:ext cx="2141764" cy="514350"/>
          </a:xfrm>
        </p:spPr>
        <p:txBody>
          <a:bodyPr/>
          <a:lstStyle/>
          <a:p>
            <a:r>
              <a:rPr lang="en-US" dirty="0"/>
              <a:t>SOLUTIONS</a:t>
            </a:r>
            <a:endParaRPr lang="lt-L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Overview of the key indicators over the past quarter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GB" dirty="0"/>
              <a:t>Does our strategy on lowering the price works?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GB" dirty="0"/>
              <a:t>Some countries showed improvement but not as big as others. Why?</a:t>
            </a:r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GB" dirty="0"/>
              <a:t>What to do in the next quarter, and what can be achieved with Australia and the 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DA30A6F-08D7-7202-1AEF-B7CD819E678A}"/>
              </a:ext>
            </a:extLst>
          </p:cNvPr>
          <p:cNvSpPr txBox="1">
            <a:spLocks/>
          </p:cNvSpPr>
          <p:nvPr/>
        </p:nvSpPr>
        <p:spPr>
          <a:xfrm>
            <a:off x="4406952" y="4710131"/>
            <a:ext cx="2173104" cy="516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*Compared to the last quarter</a:t>
            </a:r>
            <a:endParaRPr lang="en-ZA" sz="18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50786D8-25BB-DBFA-BA02-F577985F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923" y="916083"/>
            <a:ext cx="8421688" cy="1325563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ALL KPIs show </a:t>
            </a:r>
            <a:br>
              <a:rPr lang="en-US" sz="3600" dirty="0"/>
            </a:br>
            <a:r>
              <a:rPr lang="en-US" sz="4800" dirty="0">
                <a:solidFill>
                  <a:srgbClr val="05B305"/>
                </a:solidFill>
              </a:rPr>
              <a:t>improvement</a:t>
            </a:r>
            <a:r>
              <a:rPr lang="en-US" sz="4000" dirty="0">
                <a:solidFill>
                  <a:srgbClr val="05B305"/>
                </a:solidFill>
              </a:rPr>
              <a:t>*</a:t>
            </a:r>
            <a:endParaRPr lang="en-US" sz="3600" dirty="0">
              <a:solidFill>
                <a:srgbClr val="05B305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B62415CA-8030-3EEE-64DA-15AA835B0B3E}"/>
              </a:ext>
            </a:extLst>
          </p:cNvPr>
          <p:cNvSpPr txBox="1">
            <a:spLocks/>
          </p:cNvSpPr>
          <p:nvPr/>
        </p:nvSpPr>
        <p:spPr>
          <a:xfrm>
            <a:off x="7056862" y="2268869"/>
            <a:ext cx="3173690" cy="1160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rgbClr val="1F8D9A"/>
                </a:solidFill>
              </a:rPr>
              <a:t>$5,9M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90E0E3-A1A5-A2C1-966F-A0C0BF403F90}"/>
              </a:ext>
            </a:extLst>
          </p:cNvPr>
          <p:cNvSpPr txBox="1">
            <a:spLocks/>
          </p:cNvSpPr>
          <p:nvPr/>
        </p:nvSpPr>
        <p:spPr>
          <a:xfrm>
            <a:off x="8006098" y="3751536"/>
            <a:ext cx="2305752" cy="823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5400" dirty="0">
                <a:solidFill>
                  <a:srgbClr val="05B305"/>
                </a:solidFill>
              </a:rPr>
              <a:t>24.7%</a:t>
            </a:r>
            <a:endParaRPr lang="en-US" sz="5400" dirty="0">
              <a:solidFill>
                <a:srgbClr val="05B305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A0A0BD-8AD1-C880-81AE-F81482735D7F}"/>
              </a:ext>
            </a:extLst>
          </p:cNvPr>
          <p:cNvSpPr txBox="1">
            <a:spLocks/>
          </p:cNvSpPr>
          <p:nvPr/>
        </p:nvSpPr>
        <p:spPr>
          <a:xfrm>
            <a:off x="6967104" y="3202915"/>
            <a:ext cx="3353205" cy="682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lt-LT" sz="4000" noProof="1"/>
              <a:t>Total Revenue</a:t>
            </a:r>
            <a:endParaRPr lang="en-ZA" sz="4000" noProof="1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20F687B-CEA5-F982-0598-08691CFB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20671"/>
              </p:ext>
            </p:extLst>
          </p:nvPr>
        </p:nvGraphicFramePr>
        <p:xfrm>
          <a:off x="2293104" y="2837136"/>
          <a:ext cx="3200400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677718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1068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Products</a:t>
                      </a:r>
                      <a:endParaRPr lang="en-GB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5B305"/>
                          </a:solidFill>
                        </a:rPr>
                        <a:t>14.4%</a:t>
                      </a:r>
                      <a:endParaRPr lang="en-GB" sz="2400" b="1" dirty="0">
                        <a:solidFill>
                          <a:srgbClr val="05B30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4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Customers</a:t>
                      </a:r>
                      <a:endParaRPr lang="en-GB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5B305"/>
                          </a:solidFill>
                        </a:rPr>
                        <a:t>14.1%</a:t>
                      </a:r>
                      <a:endParaRPr lang="en-GB" sz="2400" b="1" dirty="0">
                        <a:solidFill>
                          <a:srgbClr val="05B30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79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Orders</a:t>
                      </a:r>
                      <a:endParaRPr lang="en-GB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5B305"/>
                          </a:solidFill>
                        </a:rPr>
                        <a:t>12.8%</a:t>
                      </a:r>
                      <a:endParaRPr lang="en-GB" sz="2400" b="1" dirty="0">
                        <a:solidFill>
                          <a:srgbClr val="05B30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86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AOV</a:t>
                      </a:r>
                      <a:endParaRPr lang="en-GB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5B305"/>
                          </a:solidFill>
                        </a:rPr>
                        <a:t>10.6%</a:t>
                      </a:r>
                      <a:endParaRPr lang="en-GB" sz="2400" b="1" dirty="0">
                        <a:solidFill>
                          <a:srgbClr val="05B30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219538"/>
                  </a:ext>
                </a:extLst>
              </a:tr>
            </a:tbl>
          </a:graphicData>
        </a:graphic>
      </p:graphicFrame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B18E48FB-D79D-2F16-2C23-E18006797996}"/>
              </a:ext>
            </a:extLst>
          </p:cNvPr>
          <p:cNvSpPr/>
          <p:nvPr/>
        </p:nvSpPr>
        <p:spPr>
          <a:xfrm rot="16200000">
            <a:off x="8835672" y="2873754"/>
            <a:ext cx="3409878" cy="1113396"/>
          </a:xfrm>
          <a:prstGeom prst="stripedRightArrow">
            <a:avLst>
              <a:gd name="adj1" fmla="val 45621"/>
              <a:gd name="adj2" fmla="val 50000"/>
            </a:avLst>
          </a:prstGeom>
          <a:solidFill>
            <a:srgbClr val="05B3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9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231A22-F8BC-950F-B3D5-04627B9D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5" y="1670392"/>
            <a:ext cx="8140584" cy="4561971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372B9A2-1B03-2D20-37FE-527620EC322A}"/>
              </a:ext>
            </a:extLst>
          </p:cNvPr>
          <p:cNvSpPr txBox="1">
            <a:spLocks/>
          </p:cNvSpPr>
          <p:nvPr/>
        </p:nvSpPr>
        <p:spPr>
          <a:xfrm>
            <a:off x="7881268" y="2110217"/>
            <a:ext cx="2885055" cy="136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rgbClr val="1F8D9A"/>
                </a:solidFill>
              </a:rPr>
              <a:t>Revenue, $5,95M</a:t>
            </a:r>
            <a:endParaRPr lang="en-ZA" sz="2800" b="1" noProof="1">
              <a:solidFill>
                <a:srgbClr val="1F8D9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AF40A8-5921-B8B7-B98D-EC4B488935E7}"/>
              </a:ext>
            </a:extLst>
          </p:cNvPr>
          <p:cNvSpPr txBox="1">
            <a:spLocks/>
          </p:cNvSpPr>
          <p:nvPr/>
        </p:nvSpPr>
        <p:spPr>
          <a:xfrm>
            <a:off x="7881268" y="4342139"/>
            <a:ext cx="2993209" cy="80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rgbClr val="00B0F0"/>
                </a:solidFill>
              </a:rPr>
              <a:t>AOV, $929</a:t>
            </a:r>
            <a:endParaRPr lang="en-ZA" sz="2800" b="1" noProof="1">
              <a:solidFill>
                <a:srgbClr val="00B0F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0D4846-FB36-1A5B-196B-07A81F5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26" y="564741"/>
            <a:ext cx="7573476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OUR PRICE LOWERING STRATEGY</a:t>
            </a:r>
            <a:br>
              <a:rPr lang="en-US" sz="3600" dirty="0"/>
            </a:br>
            <a:r>
              <a:rPr lang="en-US" sz="4800" dirty="0">
                <a:solidFill>
                  <a:srgbClr val="1F8D9A"/>
                </a:solidFill>
              </a:rPr>
              <a:t>WORKS</a:t>
            </a:r>
            <a:endParaRPr lang="en-US" sz="3600" dirty="0">
              <a:solidFill>
                <a:srgbClr val="1F8D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A2F86-470A-FAC4-8340-91A41A45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8" y="1030419"/>
            <a:ext cx="7270372" cy="42888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88D78FA-9A01-0677-91B2-301DC7E48693}"/>
              </a:ext>
            </a:extLst>
          </p:cNvPr>
          <p:cNvSpPr txBox="1">
            <a:spLocks/>
          </p:cNvSpPr>
          <p:nvPr/>
        </p:nvSpPr>
        <p:spPr>
          <a:xfrm>
            <a:off x="6242342" y="3037182"/>
            <a:ext cx="5663380" cy="2478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rgbClr val="1F8D9A"/>
                </a:solidFill>
              </a:rPr>
              <a:t>bIKES</a:t>
            </a:r>
            <a:r>
              <a:rPr lang="en-GB" sz="3600" dirty="0"/>
              <a:t> ARE STILL </a:t>
            </a:r>
          </a:p>
          <a:p>
            <a:pPr algn="l"/>
            <a:r>
              <a:rPr lang="en-GB" sz="3600" dirty="0"/>
              <a:t>THE LEADING PRODUCT in revenue</a:t>
            </a:r>
            <a:br>
              <a:rPr lang="en-GB" sz="3600" dirty="0"/>
            </a:br>
            <a:endParaRPr lang="en-GB" sz="3600" dirty="0">
              <a:solidFill>
                <a:srgbClr val="05B30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AF54DF-9DB5-1688-7AC4-471D2FDC8B8E}"/>
              </a:ext>
            </a:extLst>
          </p:cNvPr>
          <p:cNvSpPr/>
          <p:nvPr/>
        </p:nvSpPr>
        <p:spPr>
          <a:xfrm>
            <a:off x="5820696" y="3323302"/>
            <a:ext cx="334297" cy="353962"/>
          </a:xfrm>
          <a:prstGeom prst="rect">
            <a:avLst/>
          </a:prstGeom>
          <a:solidFill>
            <a:srgbClr val="1F8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52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0D4846-FB36-1A5B-196B-07A81F5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2" y="941794"/>
            <a:ext cx="8878529" cy="2028249"/>
          </a:xfrm>
        </p:spPr>
        <p:txBody>
          <a:bodyPr>
            <a:noAutofit/>
          </a:bodyPr>
          <a:lstStyle/>
          <a:p>
            <a:pPr algn="r"/>
            <a:r>
              <a:rPr lang="en-US" sz="4000" dirty="0"/>
              <a:t>Revenue </a:t>
            </a:r>
            <a:r>
              <a:rPr lang="en-US" sz="4000" dirty="0">
                <a:solidFill>
                  <a:srgbClr val="05B305"/>
                </a:solidFill>
              </a:rPr>
              <a:t>Improvement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C00000"/>
                </a:solidFill>
              </a:rPr>
              <a:t>Australia and THE </a:t>
            </a:r>
            <a:r>
              <a:rPr lang="en-US" sz="4000" dirty="0" err="1">
                <a:solidFill>
                  <a:srgbClr val="C00000"/>
                </a:solidFill>
              </a:rPr>
              <a:t>uk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r>
              <a:rPr lang="en-US" sz="4000" dirty="0"/>
              <a:t>is smaller than overall</a:t>
            </a:r>
            <a:endParaRPr lang="en-US" sz="4000" dirty="0">
              <a:solidFill>
                <a:srgbClr val="1F8D9A"/>
              </a:solidFill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6FB93B6D-53AA-BDB8-2B4C-B73E4D420C1B}"/>
              </a:ext>
            </a:extLst>
          </p:cNvPr>
          <p:cNvSpPr txBox="1">
            <a:spLocks/>
          </p:cNvSpPr>
          <p:nvPr/>
        </p:nvSpPr>
        <p:spPr>
          <a:xfrm>
            <a:off x="2070550" y="3427768"/>
            <a:ext cx="2877729" cy="1193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noProof="1">
                <a:solidFill>
                  <a:srgbClr val="C00000"/>
                </a:solidFill>
              </a:rPr>
              <a:t>Australia</a:t>
            </a:r>
            <a:endParaRPr lang="en-ZA" sz="4000" b="1" noProof="1">
              <a:solidFill>
                <a:srgbClr val="C00000"/>
              </a:solidFill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90AAC0C-1358-D6E5-89B7-E4ACABE02523}"/>
              </a:ext>
            </a:extLst>
          </p:cNvPr>
          <p:cNvSpPr txBox="1">
            <a:spLocks/>
          </p:cNvSpPr>
          <p:nvPr/>
        </p:nvSpPr>
        <p:spPr>
          <a:xfrm>
            <a:off x="2772622" y="3904308"/>
            <a:ext cx="1681896" cy="932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noProof="1">
                <a:solidFill>
                  <a:srgbClr val="C00000"/>
                </a:solidFill>
              </a:rPr>
              <a:t>UK</a:t>
            </a:r>
            <a:endParaRPr lang="en-ZA" sz="4000" b="1" noProof="1">
              <a:solidFill>
                <a:srgbClr val="C00000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FB3ECFC1-EE27-90E0-E90B-B669221E26B6}"/>
              </a:ext>
            </a:extLst>
          </p:cNvPr>
          <p:cNvSpPr txBox="1">
            <a:spLocks/>
          </p:cNvSpPr>
          <p:nvPr/>
        </p:nvSpPr>
        <p:spPr>
          <a:xfrm>
            <a:off x="6859059" y="3580953"/>
            <a:ext cx="1973064" cy="1012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noProof="1">
                <a:solidFill>
                  <a:schemeClr val="bg2">
                    <a:lumMod val="75000"/>
                  </a:schemeClr>
                </a:solidFill>
              </a:rPr>
              <a:t>Others</a:t>
            </a:r>
            <a:endParaRPr lang="en-ZA" sz="4000" b="1" noProof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FE7031E4-8F57-9FED-F707-C74F7480FDE9}"/>
              </a:ext>
            </a:extLst>
          </p:cNvPr>
          <p:cNvSpPr/>
          <p:nvPr/>
        </p:nvSpPr>
        <p:spPr>
          <a:xfrm rot="16200000">
            <a:off x="8127152" y="3749768"/>
            <a:ext cx="1313690" cy="632005"/>
          </a:xfrm>
          <a:prstGeom prst="stripedRightArrow">
            <a:avLst>
              <a:gd name="adj1" fmla="val 45621"/>
              <a:gd name="adj2" fmla="val 50000"/>
            </a:avLst>
          </a:prstGeom>
          <a:solidFill>
            <a:srgbClr val="05B3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D226CBA-0436-66DA-C958-A0B0B9652846}"/>
              </a:ext>
            </a:extLst>
          </p:cNvPr>
          <p:cNvSpPr txBox="1">
            <a:spLocks/>
          </p:cNvSpPr>
          <p:nvPr/>
        </p:nvSpPr>
        <p:spPr>
          <a:xfrm>
            <a:off x="4418533" y="3642520"/>
            <a:ext cx="1973064" cy="950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b="1" dirty="0">
                <a:solidFill>
                  <a:srgbClr val="05B305"/>
                </a:solidFill>
              </a:rPr>
              <a:t>~15%</a:t>
            </a:r>
            <a:endParaRPr lang="en-US" sz="4000" b="1" dirty="0">
              <a:solidFill>
                <a:srgbClr val="05B305"/>
              </a:solidFill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B90834E-A22A-D916-DB2A-25BEE57B94CF}"/>
              </a:ext>
            </a:extLst>
          </p:cNvPr>
          <p:cNvSpPr txBox="1">
            <a:spLocks/>
          </p:cNvSpPr>
          <p:nvPr/>
        </p:nvSpPr>
        <p:spPr>
          <a:xfrm>
            <a:off x="8655607" y="3684639"/>
            <a:ext cx="1973064" cy="950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b="1" dirty="0">
                <a:solidFill>
                  <a:srgbClr val="05B305"/>
                </a:solidFill>
              </a:rPr>
              <a:t>~30%</a:t>
            </a:r>
            <a:endParaRPr lang="en-US" sz="4000" b="1" dirty="0">
              <a:solidFill>
                <a:srgbClr val="05B305"/>
              </a:solidFill>
            </a:endParaRP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694DE480-0800-F78D-72F0-B33C82F8D158}"/>
              </a:ext>
            </a:extLst>
          </p:cNvPr>
          <p:cNvSpPr/>
          <p:nvPr/>
        </p:nvSpPr>
        <p:spPr>
          <a:xfrm rot="16200000">
            <a:off x="3907318" y="3685602"/>
            <a:ext cx="1313690" cy="632005"/>
          </a:xfrm>
          <a:prstGeom prst="stripedRightArrow">
            <a:avLst>
              <a:gd name="adj1" fmla="val 45621"/>
              <a:gd name="adj2" fmla="val 50000"/>
            </a:avLst>
          </a:prstGeom>
          <a:solidFill>
            <a:srgbClr val="05B3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1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0D4846-FB36-1A5B-196B-07A81F5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956" y="454682"/>
            <a:ext cx="7573476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C00000"/>
                </a:solidFill>
              </a:rPr>
              <a:t>Australia and THE </a:t>
            </a:r>
            <a:r>
              <a:rPr lang="en-US" sz="3600" dirty="0" err="1">
                <a:solidFill>
                  <a:srgbClr val="C00000"/>
                </a:solidFill>
              </a:rPr>
              <a:t>uk</a:t>
            </a:r>
            <a:r>
              <a:rPr lang="en-US" sz="3600" dirty="0">
                <a:solidFill>
                  <a:srgbClr val="C00000"/>
                </a:solidFill>
              </a:rPr>
              <a:t>.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4400" dirty="0"/>
              <a:t>WHY?</a:t>
            </a:r>
            <a:endParaRPr lang="en-US" sz="3600" dirty="0">
              <a:solidFill>
                <a:srgbClr val="1F8D9A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914457-E930-CB1C-9A6E-50E37906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3" y="2404265"/>
            <a:ext cx="7039795" cy="3564194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372B9A2-1B03-2D20-37FE-527620EC322A}"/>
              </a:ext>
            </a:extLst>
          </p:cNvPr>
          <p:cNvSpPr txBox="1">
            <a:spLocks/>
          </p:cNvSpPr>
          <p:nvPr/>
        </p:nvSpPr>
        <p:spPr>
          <a:xfrm>
            <a:off x="8063113" y="3412101"/>
            <a:ext cx="1656023" cy="66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solidFill>
                  <a:srgbClr val="C00000"/>
                </a:solidFill>
              </a:rPr>
              <a:t>Australia</a:t>
            </a:r>
            <a:endParaRPr lang="en-ZA" sz="2400" b="1" noProof="1">
              <a:solidFill>
                <a:srgbClr val="C000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AF40A8-5921-B8B7-B98D-EC4B488935E7}"/>
              </a:ext>
            </a:extLst>
          </p:cNvPr>
          <p:cNvSpPr txBox="1">
            <a:spLocks/>
          </p:cNvSpPr>
          <p:nvPr/>
        </p:nvSpPr>
        <p:spPr>
          <a:xfrm>
            <a:off x="8105560" y="4320145"/>
            <a:ext cx="967867" cy="51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solidFill>
                  <a:srgbClr val="C00000"/>
                </a:solidFill>
              </a:rPr>
              <a:t>UK</a:t>
            </a:r>
            <a:endParaRPr lang="en-ZA" sz="2400" b="1" noProof="1">
              <a:solidFill>
                <a:srgbClr val="C00000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5102C924-3863-3D8B-AEE2-7CBB5B5A0A38}"/>
              </a:ext>
            </a:extLst>
          </p:cNvPr>
          <p:cNvSpPr txBox="1">
            <a:spLocks/>
          </p:cNvSpPr>
          <p:nvPr/>
        </p:nvSpPr>
        <p:spPr>
          <a:xfrm>
            <a:off x="8089607" y="4827680"/>
            <a:ext cx="1321931" cy="66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solidFill>
                  <a:schemeClr val="bg2">
                    <a:lumMod val="75000"/>
                  </a:schemeClr>
                </a:solidFill>
              </a:rPr>
              <a:t>Others</a:t>
            </a:r>
            <a:endParaRPr lang="en-ZA" sz="2400" b="1" noProof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D26F00-8818-949B-7F58-D2C8CD4DF266}"/>
              </a:ext>
            </a:extLst>
          </p:cNvPr>
          <p:cNvSpPr txBox="1">
            <a:spLocks/>
          </p:cNvSpPr>
          <p:nvPr/>
        </p:nvSpPr>
        <p:spPr>
          <a:xfrm>
            <a:off x="8510626" y="1870563"/>
            <a:ext cx="26179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No disparities throughout the weeks this quarter</a:t>
            </a:r>
            <a:endParaRPr lang="en-GB" sz="2400" dirty="0">
              <a:solidFill>
                <a:srgbClr val="1F8D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8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0D4846-FB36-1A5B-196B-07A81F5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956" y="454682"/>
            <a:ext cx="7573476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C00000"/>
                </a:solidFill>
              </a:rPr>
              <a:t>Australia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4400" dirty="0"/>
              <a:t>WHY?</a:t>
            </a:r>
            <a:endParaRPr lang="en-US" sz="3600" dirty="0">
              <a:solidFill>
                <a:srgbClr val="1F8D9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8D811-4237-1FE8-DBA7-10B8ED3C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8" y="1589411"/>
            <a:ext cx="7710556" cy="46325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97EF71-1480-5E01-26C1-12D9ABC0C809}"/>
              </a:ext>
            </a:extLst>
          </p:cNvPr>
          <p:cNvSpPr txBox="1">
            <a:spLocks/>
          </p:cNvSpPr>
          <p:nvPr/>
        </p:nvSpPr>
        <p:spPr>
          <a:xfrm>
            <a:off x="8357419" y="4515441"/>
            <a:ext cx="32000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+ improvement in Victoria region can also be bigger </a:t>
            </a:r>
            <a:endParaRPr lang="en-GB" sz="2400" dirty="0">
              <a:solidFill>
                <a:srgbClr val="1F8D9A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513FC7F-A9E1-53CD-06D8-8A25369C6AB6}"/>
              </a:ext>
            </a:extLst>
          </p:cNvPr>
          <p:cNvSpPr txBox="1">
            <a:spLocks/>
          </p:cNvSpPr>
          <p:nvPr/>
        </p:nvSpPr>
        <p:spPr>
          <a:xfrm>
            <a:off x="5505323" y="3286832"/>
            <a:ext cx="2375097" cy="61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>
                <a:solidFill>
                  <a:srgbClr val="C00000"/>
                </a:solidFill>
              </a:rPr>
              <a:t>Mountain bikes</a:t>
            </a:r>
            <a:endParaRPr lang="en-ZA" sz="2400" b="1" noProof="1">
              <a:solidFill>
                <a:srgbClr val="C00000"/>
              </a:solidFill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B39A774-4395-C474-8FB5-686662E9E9D5}"/>
              </a:ext>
            </a:extLst>
          </p:cNvPr>
          <p:cNvSpPr txBox="1">
            <a:spLocks/>
          </p:cNvSpPr>
          <p:nvPr/>
        </p:nvSpPr>
        <p:spPr>
          <a:xfrm>
            <a:off x="6496787" y="1950425"/>
            <a:ext cx="4411788" cy="147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noProof="1">
                <a:solidFill>
                  <a:srgbClr val="1F8D9A"/>
                </a:solidFill>
              </a:rPr>
              <a:t>Mountain bikes </a:t>
            </a:r>
            <a:r>
              <a:rPr lang="en-US" sz="2400" b="1" noProof="1"/>
              <a:t>are pricier. Australia focuses on </a:t>
            </a:r>
            <a:br>
              <a:rPr lang="en-US" sz="2400" b="1" noProof="1"/>
            </a:br>
            <a:r>
              <a:rPr lang="en-US" sz="2400" b="1" noProof="1"/>
              <a:t>road bikes.</a:t>
            </a:r>
            <a:endParaRPr lang="en-ZA" sz="2400" b="1" noProof="1">
              <a:solidFill>
                <a:srgbClr val="1F8D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4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lt-LT" sz="3200" dirty="0"/>
              <a:t>ACTIONABLE INSIGHTS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502" y="2369179"/>
            <a:ext cx="4511777" cy="722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/>
              <a:t>KPIs ARE GREAT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8742" y="2972118"/>
            <a:ext cx="4269839" cy="1582324"/>
          </a:xfrm>
        </p:spPr>
        <p:txBody>
          <a:bodyPr>
            <a:normAutofit/>
          </a:bodyPr>
          <a:lstStyle/>
          <a:p>
            <a:pPr algn="l"/>
            <a:r>
              <a:rPr lang="en-GB" sz="2400" dirty="0"/>
              <a:t>Keep up with the current strategy (of the decent prices)</a:t>
            </a:r>
          </a:p>
          <a:p>
            <a:pPr algn="l"/>
            <a:r>
              <a:rPr lang="en-GB" sz="2400" dirty="0"/>
              <a:t>Go big on bikes</a:t>
            </a:r>
          </a:p>
          <a:p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B1131E2-D232-E028-A237-F43096EDE2FB}"/>
              </a:ext>
            </a:extLst>
          </p:cNvPr>
          <p:cNvSpPr txBox="1">
            <a:spLocks/>
          </p:cNvSpPr>
          <p:nvPr/>
        </p:nvSpPr>
        <p:spPr>
          <a:xfrm>
            <a:off x="1088742" y="4755230"/>
            <a:ext cx="3173690" cy="5778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1F8D9A"/>
                </a:solidFill>
              </a:rPr>
              <a:t>Up to $7,4M Q3 2004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A534E09-536B-092B-ED92-2AF517A072E8}"/>
              </a:ext>
            </a:extLst>
          </p:cNvPr>
          <p:cNvSpPr txBox="1">
            <a:spLocks/>
          </p:cNvSpPr>
          <p:nvPr/>
        </p:nvSpPr>
        <p:spPr>
          <a:xfrm>
            <a:off x="1764803" y="5460611"/>
            <a:ext cx="2305752" cy="505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>
                <a:solidFill>
                  <a:srgbClr val="05B305"/>
                </a:solidFill>
              </a:rPr>
              <a:t>24.7%</a:t>
            </a:r>
            <a:endParaRPr lang="en-US" dirty="0">
              <a:solidFill>
                <a:srgbClr val="05B305"/>
              </a:solidFill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0454184D-AF39-5C16-6520-0C5082BD7F80}"/>
              </a:ext>
            </a:extLst>
          </p:cNvPr>
          <p:cNvSpPr txBox="1">
            <a:spLocks/>
          </p:cNvSpPr>
          <p:nvPr/>
        </p:nvSpPr>
        <p:spPr>
          <a:xfrm>
            <a:off x="1171419" y="5088291"/>
            <a:ext cx="3008335" cy="508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lt-LT" sz="2400" noProof="1">
                <a:solidFill>
                  <a:schemeClr val="bg1"/>
                </a:solidFill>
              </a:rPr>
              <a:t>Total Revenue</a:t>
            </a:r>
            <a:endParaRPr lang="en-ZA" sz="2400" noProof="1">
              <a:solidFill>
                <a:schemeClr val="bg1"/>
              </a:solidFill>
            </a:endParaRP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E265EFC6-89FF-71E0-3149-D0A5D7EC4773}"/>
              </a:ext>
            </a:extLst>
          </p:cNvPr>
          <p:cNvSpPr/>
          <p:nvPr/>
        </p:nvSpPr>
        <p:spPr>
          <a:xfrm rot="16200000" flipV="1">
            <a:off x="3864185" y="4922164"/>
            <a:ext cx="1313340" cy="516846"/>
          </a:xfrm>
          <a:prstGeom prst="stripedRightArrow">
            <a:avLst>
              <a:gd name="adj1" fmla="val 45621"/>
              <a:gd name="adj2" fmla="val 50000"/>
            </a:avLst>
          </a:prstGeom>
          <a:solidFill>
            <a:srgbClr val="05B3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B5BD077-4B06-8167-7F5E-CCE121E98269}"/>
              </a:ext>
            </a:extLst>
          </p:cNvPr>
          <p:cNvSpPr txBox="1">
            <a:spLocks/>
          </p:cNvSpPr>
          <p:nvPr/>
        </p:nvSpPr>
        <p:spPr>
          <a:xfrm>
            <a:off x="6153210" y="2414283"/>
            <a:ext cx="4866720" cy="7226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IMPROVE IN AU AND THE UK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BD9145E-3592-99D9-FB67-5FF454CDD05A}"/>
              </a:ext>
            </a:extLst>
          </p:cNvPr>
          <p:cNvSpPr txBox="1">
            <a:spLocks/>
          </p:cNvSpPr>
          <p:nvPr/>
        </p:nvSpPr>
        <p:spPr>
          <a:xfrm>
            <a:off x="6984819" y="4755230"/>
            <a:ext cx="3173690" cy="5778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1F8D9A"/>
                </a:solidFill>
              </a:rPr>
              <a:t>Up to $248K Q3 2004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348D5D0-DBF8-FE34-647A-542E34E702A6}"/>
              </a:ext>
            </a:extLst>
          </p:cNvPr>
          <p:cNvSpPr txBox="1">
            <a:spLocks/>
          </p:cNvSpPr>
          <p:nvPr/>
        </p:nvSpPr>
        <p:spPr>
          <a:xfrm>
            <a:off x="7660880" y="5460611"/>
            <a:ext cx="2305752" cy="505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>
                <a:solidFill>
                  <a:srgbClr val="05B305"/>
                </a:solidFill>
              </a:rPr>
              <a:t>+13%</a:t>
            </a:r>
            <a:endParaRPr lang="en-US" dirty="0">
              <a:solidFill>
                <a:srgbClr val="05B305"/>
              </a:solidFill>
            </a:endParaRP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2FEC2F77-E022-D31B-C87E-24B200DEF89F}"/>
              </a:ext>
            </a:extLst>
          </p:cNvPr>
          <p:cNvSpPr txBox="1">
            <a:spLocks/>
          </p:cNvSpPr>
          <p:nvPr/>
        </p:nvSpPr>
        <p:spPr>
          <a:xfrm>
            <a:off x="6467972" y="5114568"/>
            <a:ext cx="3690537" cy="722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noProof="1">
                <a:solidFill>
                  <a:schemeClr val="bg1"/>
                </a:solidFill>
              </a:rPr>
              <a:t>Australia and the UK</a:t>
            </a:r>
            <a:r>
              <a:rPr lang="lt-LT" sz="2400" noProof="1">
                <a:solidFill>
                  <a:schemeClr val="bg1"/>
                </a:solidFill>
              </a:rPr>
              <a:t> </a:t>
            </a:r>
            <a:r>
              <a:rPr lang="en-GB" sz="2400" noProof="1">
                <a:solidFill>
                  <a:schemeClr val="bg1"/>
                </a:solidFill>
              </a:rPr>
              <a:t>sales</a:t>
            </a:r>
            <a:endParaRPr lang="en-ZA" sz="2400" noProof="1">
              <a:solidFill>
                <a:schemeClr val="bg1"/>
              </a:solidFill>
            </a:endParaRPr>
          </a:p>
        </p:txBody>
      </p: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0CD0E790-FCBB-61F3-6AFC-B026002E8BC5}"/>
              </a:ext>
            </a:extLst>
          </p:cNvPr>
          <p:cNvSpPr/>
          <p:nvPr/>
        </p:nvSpPr>
        <p:spPr>
          <a:xfrm rot="16200000" flipV="1">
            <a:off x="9760262" y="4922164"/>
            <a:ext cx="1313340" cy="516846"/>
          </a:xfrm>
          <a:prstGeom prst="stripedRightArrow">
            <a:avLst>
              <a:gd name="adj1" fmla="val 45621"/>
              <a:gd name="adj2" fmla="val 50000"/>
            </a:avLst>
          </a:prstGeom>
          <a:solidFill>
            <a:srgbClr val="05B3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54200619-F599-8454-1D64-F7040D1754CB}"/>
              </a:ext>
            </a:extLst>
          </p:cNvPr>
          <p:cNvSpPr txBox="1">
            <a:spLocks/>
          </p:cNvSpPr>
          <p:nvPr/>
        </p:nvSpPr>
        <p:spPr>
          <a:xfrm>
            <a:off x="6279363" y="2938062"/>
            <a:ext cx="4269839" cy="15823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/>
              <a:t>Talk with the UK managers</a:t>
            </a:r>
          </a:p>
          <a:p>
            <a:pPr algn="l"/>
            <a:r>
              <a:rPr lang="en-GB" sz="2400" dirty="0"/>
              <a:t>Offer promotions for road bikes in Australia</a:t>
            </a:r>
          </a:p>
          <a:p>
            <a:pPr algn="l"/>
            <a:r>
              <a:rPr lang="en-GB" sz="2400" dirty="0"/>
              <a:t>Extra promotions in Victoria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3387</TotalTime>
  <Words>277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How to make good even better?</vt:lpstr>
      <vt:lpstr>PowerPoint Presentation</vt:lpstr>
      <vt:lpstr>ALL KPIs show  improvement*</vt:lpstr>
      <vt:lpstr>OUR PRICE LOWERING STRATEGY WORKS</vt:lpstr>
      <vt:lpstr>PowerPoint Presentation</vt:lpstr>
      <vt:lpstr>Revenue Improvement in Australia and THE uk is smaller than overall</vt:lpstr>
      <vt:lpstr>Australia and THE uk. WHY?</vt:lpstr>
      <vt:lpstr>Australia WHY?</vt:lpstr>
      <vt:lpstr>ACTIONABLE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increase revenue?</dc:title>
  <dc:creator>Gabriele N</dc:creator>
  <cp:lastModifiedBy>Gabriele N</cp:lastModifiedBy>
  <cp:revision>15</cp:revision>
  <dcterms:created xsi:type="dcterms:W3CDTF">2022-09-01T19:22:40Z</dcterms:created>
  <dcterms:modified xsi:type="dcterms:W3CDTF">2022-10-16T21:11:54Z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