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1" r:id="rId6"/>
    <p:sldId id="303" r:id="rId7"/>
    <p:sldId id="313" r:id="rId8"/>
    <p:sldId id="316" r:id="rId9"/>
    <p:sldId id="315" r:id="rId10"/>
    <p:sldId id="317" r:id="rId11"/>
    <p:sldId id="262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B305"/>
    <a:srgbClr val="B4C6E7"/>
    <a:srgbClr val="32C6D6"/>
    <a:srgbClr val="1F8D9A"/>
    <a:srgbClr val="102CD4"/>
    <a:srgbClr val="4472C4"/>
    <a:srgbClr val="08B4CC"/>
    <a:srgbClr val="5FBDC8"/>
    <a:srgbClr val="F7A191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686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2022-10-17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2022-10-17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886632" cy="1524735"/>
          </a:xfrm>
        </p:spPr>
        <p:txBody>
          <a:bodyPr anchor="b">
            <a:normAutofit/>
          </a:bodyPr>
          <a:lstStyle/>
          <a:p>
            <a:r>
              <a:rPr lang="en-GB" sz="3600" dirty="0"/>
              <a:t>OUR EMPLOYEES: equal &amp; well-pa</a:t>
            </a:r>
            <a:r>
              <a:rPr lang="lt-LT" sz="3600" dirty="0"/>
              <a:t>i</a:t>
            </a:r>
            <a:r>
              <a:rPr lang="en-GB" sz="3600" dirty="0"/>
              <a:t>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6725266" cy="2004161"/>
          </a:xfrm>
        </p:spPr>
        <p:txBody>
          <a:bodyPr>
            <a:normAutofit/>
          </a:bodyPr>
          <a:lstStyle/>
          <a:p>
            <a:r>
              <a:rPr lang="en-GB" sz="1600" dirty="0"/>
              <a:t>Deep diving into the analysis of our employees: their age, gender, and pay rate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OUR EMPLOYEES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0774" y="2557463"/>
            <a:ext cx="2315365" cy="514350"/>
          </a:xfrm>
        </p:spPr>
        <p:txBody>
          <a:bodyPr/>
          <a:lstStyle/>
          <a:p>
            <a:r>
              <a:rPr lang="lt-LT" dirty="0"/>
              <a:t>PAY RATE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0584" y="3633788"/>
            <a:ext cx="2141764" cy="514350"/>
          </a:xfrm>
        </p:spPr>
        <p:txBody>
          <a:bodyPr/>
          <a:lstStyle/>
          <a:p>
            <a:r>
              <a:rPr lang="en-GB" dirty="0"/>
              <a:t>DEPARTMENTS TO IMPROVE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20800" y="4710113"/>
            <a:ext cx="2141764" cy="514350"/>
          </a:xfrm>
        </p:spPr>
        <p:txBody>
          <a:bodyPr/>
          <a:lstStyle/>
          <a:p>
            <a:r>
              <a:rPr lang="en-US" dirty="0"/>
              <a:t>COMPENSATION</a:t>
            </a:r>
            <a:endParaRPr lang="lt-L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Small overview of who works with us: by gender, age, and what it looks like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/>
          <a:lstStyle/>
          <a:p>
            <a:r>
              <a:rPr lang="en-GB" dirty="0"/>
              <a:t>Do we pay our employees equally (by gender and age)?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GB" dirty="0"/>
              <a:t>Some departments have a large pay rate gap for gender or age</a:t>
            </a:r>
          </a:p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GB" dirty="0"/>
              <a:t>Some loyal employees are not rewarded enough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099414-7073-E9CE-6191-043006944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95" y="2206716"/>
            <a:ext cx="7114275" cy="425907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50786D8-25BB-DBFA-BA02-F577985F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097" y="435313"/>
            <a:ext cx="8421688" cy="1325563"/>
          </a:xfrm>
        </p:spPr>
        <p:txBody>
          <a:bodyPr>
            <a:normAutofit/>
          </a:bodyPr>
          <a:lstStyle/>
          <a:p>
            <a:pPr algn="l"/>
            <a:r>
              <a:rPr lang="lt-LT" sz="4400" dirty="0"/>
              <a:t>NOT A GOOD FIRST LOOK</a:t>
            </a:r>
            <a:endParaRPr lang="en-US" sz="4400" dirty="0">
              <a:solidFill>
                <a:srgbClr val="05B305"/>
              </a:solidFill>
            </a:endParaRP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B62415CA-8030-3EEE-64DA-15AA835B0B3E}"/>
              </a:ext>
            </a:extLst>
          </p:cNvPr>
          <p:cNvSpPr txBox="1">
            <a:spLocks/>
          </p:cNvSpPr>
          <p:nvPr/>
        </p:nvSpPr>
        <p:spPr>
          <a:xfrm>
            <a:off x="7581819" y="1774998"/>
            <a:ext cx="3173690" cy="11601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lt-LT" sz="8000" dirty="0">
                <a:solidFill>
                  <a:srgbClr val="1F8D9A"/>
                </a:solidFill>
              </a:rPr>
              <a:t>29</a:t>
            </a:r>
            <a:r>
              <a:rPr lang="en-GB" sz="8000" dirty="0">
                <a:solidFill>
                  <a:srgbClr val="1F8D9A"/>
                </a:solidFill>
              </a:rPr>
              <a:t>%</a:t>
            </a:r>
            <a:endParaRPr lang="en-US" sz="8000" dirty="0">
              <a:solidFill>
                <a:srgbClr val="1F8D9A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A0A0BD-8AD1-C880-81AE-F81482735D7F}"/>
              </a:ext>
            </a:extLst>
          </p:cNvPr>
          <p:cNvSpPr txBox="1">
            <a:spLocks/>
          </p:cNvSpPr>
          <p:nvPr/>
        </p:nvSpPr>
        <p:spPr>
          <a:xfrm>
            <a:off x="7581819" y="2169187"/>
            <a:ext cx="4094186" cy="11601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4000" noProof="1"/>
              <a:t>Women </a:t>
            </a:r>
            <a:br>
              <a:rPr lang="en-GB" sz="4000" noProof="1"/>
            </a:br>
            <a:r>
              <a:rPr lang="en-GB" sz="4000" noProof="1"/>
              <a:t>in Adventure Works</a:t>
            </a:r>
            <a:endParaRPr lang="en-ZA" sz="4000" noProof="1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FAA7FE23-9907-25C2-D599-9BF2F025CE18}"/>
              </a:ext>
            </a:extLst>
          </p:cNvPr>
          <p:cNvSpPr txBox="1">
            <a:spLocks/>
          </p:cNvSpPr>
          <p:nvPr/>
        </p:nvSpPr>
        <p:spPr>
          <a:xfrm>
            <a:off x="6103873" y="1924432"/>
            <a:ext cx="2813179" cy="10561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6600" noProof="1"/>
              <a:t>Only</a:t>
            </a:r>
            <a:endParaRPr lang="en-ZA" sz="6600" noProof="1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A889B2-608C-A23C-BB3C-BC44E246DC6A}"/>
              </a:ext>
            </a:extLst>
          </p:cNvPr>
          <p:cNvSpPr txBox="1">
            <a:spLocks/>
          </p:cNvSpPr>
          <p:nvPr/>
        </p:nvSpPr>
        <p:spPr>
          <a:xfrm>
            <a:off x="1813330" y="2452512"/>
            <a:ext cx="2993209" cy="801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noProof="1">
                <a:solidFill>
                  <a:srgbClr val="00B0F0"/>
                </a:solidFill>
              </a:rPr>
              <a:t>7 employees</a:t>
            </a:r>
            <a:endParaRPr lang="en-ZA" sz="2800" b="1" noProof="1">
              <a:solidFill>
                <a:srgbClr val="00B0F0"/>
              </a:solidFill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7FA8431F-5F55-E79E-EDF6-2CA541FC2445}"/>
              </a:ext>
            </a:extLst>
          </p:cNvPr>
          <p:cNvSpPr txBox="1">
            <a:spLocks/>
          </p:cNvSpPr>
          <p:nvPr/>
        </p:nvSpPr>
        <p:spPr>
          <a:xfrm>
            <a:off x="2217888" y="3202739"/>
            <a:ext cx="2993209" cy="801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noProof="1">
                <a:solidFill>
                  <a:srgbClr val="00B0F0"/>
                </a:solidFill>
              </a:rPr>
              <a:t>19 employees</a:t>
            </a:r>
            <a:endParaRPr lang="en-ZA" sz="2800" b="1" noProof="1">
              <a:solidFill>
                <a:srgbClr val="00B0F0"/>
              </a:solidFill>
            </a:endParaRP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DC0C86E-D6BD-8A37-38CA-6EAB46917E32}"/>
              </a:ext>
            </a:extLst>
          </p:cNvPr>
          <p:cNvSpPr txBox="1">
            <a:spLocks/>
          </p:cNvSpPr>
          <p:nvPr/>
        </p:nvSpPr>
        <p:spPr>
          <a:xfrm>
            <a:off x="4357884" y="3885939"/>
            <a:ext cx="705729" cy="564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noProof="1">
                <a:solidFill>
                  <a:schemeClr val="accent5">
                    <a:lumMod val="40000"/>
                    <a:lumOff val="60000"/>
                  </a:schemeClr>
                </a:solidFill>
              </a:rPr>
              <a:t>70</a:t>
            </a:r>
            <a:endParaRPr lang="en-ZA" sz="2800" b="1" noProof="1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7ADD700E-D742-3DF3-9275-2AB2FEF3FCCA}"/>
              </a:ext>
            </a:extLst>
          </p:cNvPr>
          <p:cNvSpPr txBox="1">
            <a:spLocks/>
          </p:cNvSpPr>
          <p:nvPr/>
        </p:nvSpPr>
        <p:spPr>
          <a:xfrm>
            <a:off x="6378413" y="4618442"/>
            <a:ext cx="705729" cy="564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noProof="1">
                <a:solidFill>
                  <a:schemeClr val="accent5">
                    <a:lumMod val="40000"/>
                    <a:lumOff val="60000"/>
                  </a:schemeClr>
                </a:solidFill>
              </a:rPr>
              <a:t>115</a:t>
            </a:r>
            <a:endParaRPr lang="en-ZA" sz="2800" b="1" noProof="1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EE40F415-CBFC-112C-1A19-8D9AA9A283B6}"/>
              </a:ext>
            </a:extLst>
          </p:cNvPr>
          <p:cNvSpPr txBox="1">
            <a:spLocks/>
          </p:cNvSpPr>
          <p:nvPr/>
        </p:nvSpPr>
        <p:spPr>
          <a:xfrm>
            <a:off x="4730413" y="5346030"/>
            <a:ext cx="705729" cy="564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noProof="1">
                <a:solidFill>
                  <a:schemeClr val="accent5">
                    <a:lumMod val="40000"/>
                    <a:lumOff val="60000"/>
                  </a:schemeClr>
                </a:solidFill>
              </a:rPr>
              <a:t>79</a:t>
            </a:r>
            <a:endParaRPr lang="en-ZA" sz="2800" b="1" noProof="1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3C279391-4794-814E-D4F8-45436AFF040E}"/>
              </a:ext>
            </a:extLst>
          </p:cNvPr>
          <p:cNvSpPr txBox="1">
            <a:spLocks/>
          </p:cNvSpPr>
          <p:nvPr/>
        </p:nvSpPr>
        <p:spPr>
          <a:xfrm>
            <a:off x="487751" y="1935166"/>
            <a:ext cx="810166" cy="574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Age</a:t>
            </a:r>
            <a:endParaRPr lang="en-ZA" sz="28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AB6874D0-3584-B57C-7569-E36464993416}"/>
              </a:ext>
            </a:extLst>
          </p:cNvPr>
          <p:cNvSpPr txBox="1">
            <a:spLocks/>
          </p:cNvSpPr>
          <p:nvPr/>
        </p:nvSpPr>
        <p:spPr>
          <a:xfrm>
            <a:off x="6897758" y="3783517"/>
            <a:ext cx="4760545" cy="16507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3200" noProof="1"/>
              <a:t>middle aged </a:t>
            </a:r>
            <a:br>
              <a:rPr lang="en-GB" sz="3200" noProof="1"/>
            </a:br>
            <a:r>
              <a:rPr lang="en-GB" sz="3200" noProof="1"/>
              <a:t>or older employees</a:t>
            </a:r>
            <a:endParaRPr lang="en-ZA" sz="3200" noProof="1"/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843848E4-A3E3-DB26-DA70-B7918A2C8554}"/>
              </a:ext>
            </a:extLst>
          </p:cNvPr>
          <p:cNvSpPr txBox="1">
            <a:spLocks/>
          </p:cNvSpPr>
          <p:nvPr/>
        </p:nvSpPr>
        <p:spPr>
          <a:xfrm>
            <a:off x="7012364" y="3554943"/>
            <a:ext cx="2813179" cy="10561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5400" noProof="1"/>
              <a:t>A few</a:t>
            </a:r>
            <a:endParaRPr lang="en-ZA" sz="5400" noProof="1"/>
          </a:p>
        </p:txBody>
      </p:sp>
    </p:spTree>
    <p:extLst>
      <p:ext uri="{BB962C8B-B14F-4D97-AF65-F5344CB8AC3E}">
        <p14:creationId xmlns:p14="http://schemas.microsoft.com/office/powerpoint/2010/main" val="189109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A807890-099D-8059-E341-01E448F48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75" y="2400325"/>
            <a:ext cx="6189598" cy="370550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50D4846-FB36-1A5B-196B-07A81F54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684" y="441096"/>
            <a:ext cx="8023122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dirty="0">
                <a:solidFill>
                  <a:srgbClr val="05B305"/>
                </a:solidFill>
              </a:rPr>
              <a:t>However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4400" dirty="0"/>
              <a:t>the pay rate is </a:t>
            </a:r>
            <a:br>
              <a:rPr lang="en-US" sz="4400" dirty="0"/>
            </a:br>
            <a:r>
              <a:rPr lang="en-US" sz="4400" dirty="0"/>
              <a:t>rather equal overall</a:t>
            </a:r>
            <a:endParaRPr lang="en-US" sz="3600" dirty="0">
              <a:solidFill>
                <a:srgbClr val="1F8D9A"/>
              </a:solidFill>
            </a:endParaRPr>
          </a:p>
        </p:txBody>
      </p:sp>
      <p:pic>
        <p:nvPicPr>
          <p:cNvPr id="1030" name="Picture 6" descr="Weight Balance PNG – Free PNG Images Vector, PSD, Clipart, Templates">
            <a:extLst>
              <a:ext uri="{FF2B5EF4-FFF2-40B4-BE49-F238E27FC236}">
                <a16:creationId xmlns:a16="http://schemas.microsoft.com/office/drawing/2014/main" id="{2CAE489A-EC7D-BCFF-FF42-142CE77EC3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" b="23183"/>
          <a:stretch/>
        </p:blipFill>
        <p:spPr bwMode="auto">
          <a:xfrm rot="21442871">
            <a:off x="6634446" y="1905667"/>
            <a:ext cx="5126975" cy="410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B73C901-2B66-EF58-290A-FD3200295395}"/>
              </a:ext>
            </a:extLst>
          </p:cNvPr>
          <p:cNvSpPr txBox="1">
            <a:spLocks/>
          </p:cNvSpPr>
          <p:nvPr/>
        </p:nvSpPr>
        <p:spPr>
          <a:xfrm>
            <a:off x="7068245" y="4388069"/>
            <a:ext cx="1790619" cy="667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1F8D9A"/>
                </a:solidFill>
              </a:rPr>
              <a:t>$19.2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E5DAEA0-6A60-8A3A-EB4B-58D378747CD7}"/>
              </a:ext>
            </a:extLst>
          </p:cNvPr>
          <p:cNvSpPr txBox="1">
            <a:spLocks/>
          </p:cNvSpPr>
          <p:nvPr/>
        </p:nvSpPr>
        <p:spPr>
          <a:xfrm>
            <a:off x="9858877" y="4253078"/>
            <a:ext cx="1790619" cy="667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32C6D6"/>
                </a:solidFill>
              </a:rPr>
              <a:t>$17.8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E756F56B-15D4-773C-62BB-FEB18E9C068A}"/>
              </a:ext>
            </a:extLst>
          </p:cNvPr>
          <p:cNvSpPr txBox="1">
            <a:spLocks/>
          </p:cNvSpPr>
          <p:nvPr/>
        </p:nvSpPr>
        <p:spPr>
          <a:xfrm>
            <a:off x="5449259" y="2603390"/>
            <a:ext cx="1283831" cy="546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noProof="1">
                <a:solidFill>
                  <a:srgbClr val="B4C6E7"/>
                </a:solidFill>
              </a:rPr>
              <a:t>$21.39</a:t>
            </a:r>
            <a:endParaRPr lang="en-ZA" sz="2400" b="1" noProof="1">
              <a:solidFill>
                <a:srgbClr val="B4C6E7"/>
              </a:solidFill>
            </a:endParaRP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BF84A189-B02A-F36E-0F40-F38A0017F167}"/>
              </a:ext>
            </a:extLst>
          </p:cNvPr>
          <p:cNvSpPr txBox="1">
            <a:spLocks/>
          </p:cNvSpPr>
          <p:nvPr/>
        </p:nvSpPr>
        <p:spPr>
          <a:xfrm>
            <a:off x="3938659" y="5026184"/>
            <a:ext cx="1283831" cy="546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noProof="1">
                <a:solidFill>
                  <a:srgbClr val="C00000">
                    <a:alpha val="50000"/>
                  </a:srgbClr>
                </a:solidFill>
              </a:rPr>
              <a:t>$14.53</a:t>
            </a:r>
            <a:endParaRPr lang="en-ZA" sz="2800" b="1" noProof="1">
              <a:solidFill>
                <a:srgbClr val="C00000">
                  <a:alpha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4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50D4846-FB36-1A5B-196B-07A81F54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684" y="441096"/>
            <a:ext cx="8023122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dirty="0">
                <a:solidFill>
                  <a:srgbClr val="C00000"/>
                </a:solidFill>
              </a:rPr>
              <a:t>What to improve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4400" dirty="0"/>
              <a:t>large gender pay gap in some departments</a:t>
            </a:r>
            <a:endParaRPr lang="en-US" sz="3600" dirty="0">
              <a:solidFill>
                <a:srgbClr val="1F8D9A"/>
              </a:solidFill>
            </a:endParaRPr>
          </a:p>
        </p:txBody>
      </p:sp>
      <p:pic>
        <p:nvPicPr>
          <p:cNvPr id="1030" name="Picture 6" descr="Weight Balance PNG – Free PNG Images Vector, PSD, Clipart, Templates">
            <a:extLst>
              <a:ext uri="{FF2B5EF4-FFF2-40B4-BE49-F238E27FC236}">
                <a16:creationId xmlns:a16="http://schemas.microsoft.com/office/drawing/2014/main" id="{2CAE489A-EC7D-BCFF-FF42-142CE77EC3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" b="23183"/>
          <a:stretch/>
        </p:blipFill>
        <p:spPr bwMode="auto">
          <a:xfrm rot="953158">
            <a:off x="6223282" y="2775885"/>
            <a:ext cx="5126975" cy="410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B73C901-2B66-EF58-290A-FD3200295395}"/>
              </a:ext>
            </a:extLst>
          </p:cNvPr>
          <p:cNvSpPr txBox="1">
            <a:spLocks/>
          </p:cNvSpPr>
          <p:nvPr/>
        </p:nvSpPr>
        <p:spPr>
          <a:xfrm>
            <a:off x="6516530" y="4829814"/>
            <a:ext cx="1790619" cy="667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1F8D9A"/>
                </a:solidFill>
              </a:rPr>
              <a:t>$10.3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E5DAEA0-6A60-8A3A-EB4B-58D378747CD7}"/>
              </a:ext>
            </a:extLst>
          </p:cNvPr>
          <p:cNvSpPr txBox="1">
            <a:spLocks/>
          </p:cNvSpPr>
          <p:nvPr/>
        </p:nvSpPr>
        <p:spPr>
          <a:xfrm>
            <a:off x="9182467" y="5627481"/>
            <a:ext cx="1790619" cy="667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32C6D6"/>
                </a:solidFill>
              </a:rPr>
              <a:t>$15.5</a:t>
            </a:r>
          </a:p>
        </p:txBody>
      </p:sp>
      <p:pic>
        <p:nvPicPr>
          <p:cNvPr id="2" name="Picture 6" descr="Weight Balance PNG – Free PNG Images Vector, PSD, Clipart, Templates">
            <a:extLst>
              <a:ext uri="{FF2B5EF4-FFF2-40B4-BE49-F238E27FC236}">
                <a16:creationId xmlns:a16="http://schemas.microsoft.com/office/drawing/2014/main" id="{D30C9C02-1983-BE87-F0EC-75452F2F03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" b="23183"/>
          <a:stretch/>
        </p:blipFill>
        <p:spPr bwMode="auto">
          <a:xfrm rot="459397">
            <a:off x="287646" y="2426907"/>
            <a:ext cx="5126975" cy="410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097AF6F4-28E1-C775-E9CD-C5F055C2C0B8}"/>
              </a:ext>
            </a:extLst>
          </p:cNvPr>
          <p:cNvSpPr txBox="1">
            <a:spLocks/>
          </p:cNvSpPr>
          <p:nvPr/>
        </p:nvSpPr>
        <p:spPr>
          <a:xfrm>
            <a:off x="672943" y="4720465"/>
            <a:ext cx="1790619" cy="667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1F8D9A"/>
                </a:solidFill>
              </a:rPr>
              <a:t>$22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ABBCFB2E-653D-D9F4-2087-2D2115504382}"/>
              </a:ext>
            </a:extLst>
          </p:cNvPr>
          <p:cNvSpPr txBox="1">
            <a:spLocks/>
          </p:cNvSpPr>
          <p:nvPr/>
        </p:nvSpPr>
        <p:spPr>
          <a:xfrm>
            <a:off x="3444236" y="5054096"/>
            <a:ext cx="1790619" cy="667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32C6D6"/>
                </a:solidFill>
              </a:rPr>
              <a:t>$27.9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52284C5-0A04-4C24-C9C5-2C41557B8B6B}"/>
              </a:ext>
            </a:extLst>
          </p:cNvPr>
          <p:cNvSpPr txBox="1">
            <a:spLocks/>
          </p:cNvSpPr>
          <p:nvPr/>
        </p:nvSpPr>
        <p:spPr>
          <a:xfrm>
            <a:off x="1416818" y="2213421"/>
            <a:ext cx="3863793" cy="1047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sz="2800" b="1" noProof="1">
                <a:solidFill>
                  <a:srgbClr val="C00000">
                    <a:alpha val="50000"/>
                  </a:srgbClr>
                </a:solidFill>
              </a:rPr>
              <a:t>Sales </a:t>
            </a:r>
            <a:r>
              <a:rPr lang="en-GB" sz="2800" b="1" noProof="1">
                <a:solidFill>
                  <a:srgbClr val="C00000">
                    <a:alpha val="50000"/>
                  </a:srgbClr>
                </a:solidFill>
              </a:rPr>
              <a:t>&amp; Marketing dept</a:t>
            </a:r>
            <a:endParaRPr lang="en-ZA" sz="2800" b="1" noProof="1">
              <a:solidFill>
                <a:srgbClr val="C00000">
                  <a:alpha val="50000"/>
                </a:srgbClr>
              </a:solidFill>
            </a:endParaRP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7F2A1E7-44FC-EA1A-51F3-20DD863F2A3C}"/>
              </a:ext>
            </a:extLst>
          </p:cNvPr>
          <p:cNvSpPr txBox="1">
            <a:spLocks/>
          </p:cNvSpPr>
          <p:nvPr/>
        </p:nvSpPr>
        <p:spPr>
          <a:xfrm>
            <a:off x="6911389" y="2213420"/>
            <a:ext cx="3790106" cy="1047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noProof="1">
                <a:solidFill>
                  <a:srgbClr val="C00000">
                    <a:alpha val="50000"/>
                  </a:srgbClr>
                </a:solidFill>
              </a:rPr>
              <a:t>Quality Assurance dept</a:t>
            </a:r>
            <a:endParaRPr lang="en-ZA" sz="2800" b="1" noProof="1">
              <a:solidFill>
                <a:srgbClr val="C00000">
                  <a:alpha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87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50D4846-FB36-1A5B-196B-07A81F54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884" y="441096"/>
            <a:ext cx="8493922" cy="1325563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rgbClr val="C00000"/>
                </a:solidFill>
              </a:rPr>
              <a:t>What to improve</a:t>
            </a:r>
            <a:br>
              <a:rPr lang="en-US" sz="3200" dirty="0">
                <a:solidFill>
                  <a:srgbClr val="C00000"/>
                </a:solidFill>
              </a:rPr>
            </a:br>
            <a:endParaRPr lang="en-US" sz="3200" dirty="0">
              <a:solidFill>
                <a:srgbClr val="1F8D9A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BD048-0119-1148-8130-E2492B8B5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519" y="2720471"/>
            <a:ext cx="6368341" cy="3821005"/>
          </a:xfrm>
          <a:prstGeom prst="rect">
            <a:avLst/>
          </a:prstGeom>
        </p:spPr>
      </p:pic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8C92CB0-E3B5-1F8E-5DA4-0289B777BE8F}"/>
              </a:ext>
            </a:extLst>
          </p:cNvPr>
          <p:cNvSpPr txBox="1">
            <a:spLocks/>
          </p:cNvSpPr>
          <p:nvPr/>
        </p:nvSpPr>
        <p:spPr>
          <a:xfrm>
            <a:off x="1943519" y="2145713"/>
            <a:ext cx="810166" cy="574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Age</a:t>
            </a:r>
            <a:endParaRPr lang="en-ZA" sz="28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AE7BF76-AF58-2246-4F80-0E8D2D384C0A}"/>
              </a:ext>
            </a:extLst>
          </p:cNvPr>
          <p:cNvSpPr txBox="1">
            <a:spLocks/>
          </p:cNvSpPr>
          <p:nvPr/>
        </p:nvSpPr>
        <p:spPr>
          <a:xfrm>
            <a:off x="3697794" y="1088005"/>
            <a:ext cx="7283205" cy="2311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4000" dirty="0"/>
              <a:t>pay rate in </a:t>
            </a:r>
          </a:p>
          <a:p>
            <a:pPr algn="r"/>
            <a:r>
              <a:rPr lang="en-GB" sz="4000" dirty="0"/>
              <a:t>THE EXEC general &amp; admin </a:t>
            </a:r>
            <a:br>
              <a:rPr lang="en-GB" sz="4000" dirty="0"/>
            </a:br>
            <a:r>
              <a:rPr lang="en-GB" sz="4000" dirty="0"/>
              <a:t>is </a:t>
            </a:r>
            <a:r>
              <a:rPr lang="en-GB" sz="4000" dirty="0">
                <a:solidFill>
                  <a:srgbClr val="C00000"/>
                </a:solidFill>
              </a:rPr>
              <a:t>disproportionate</a:t>
            </a:r>
          </a:p>
        </p:txBody>
      </p:sp>
    </p:spTree>
    <p:extLst>
      <p:ext uri="{BB962C8B-B14F-4D97-AF65-F5344CB8AC3E}">
        <p14:creationId xmlns:p14="http://schemas.microsoft.com/office/powerpoint/2010/main" val="277147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50D4846-FB36-1A5B-196B-07A81F54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884" y="441096"/>
            <a:ext cx="8493922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dirty="0">
                <a:solidFill>
                  <a:srgbClr val="C00000"/>
                </a:solidFill>
              </a:rPr>
              <a:t>What to improve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4400" dirty="0"/>
              <a:t>pay rate is </a:t>
            </a:r>
            <a:r>
              <a:rPr lang="en-US" sz="4400" dirty="0">
                <a:solidFill>
                  <a:srgbClr val="C00000"/>
                </a:solidFill>
              </a:rPr>
              <a:t>LOW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FOR LONG SERVING EMPLOYEES*</a:t>
            </a:r>
            <a:endParaRPr lang="en-US" sz="3600" dirty="0">
              <a:solidFill>
                <a:srgbClr val="1F8D9A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90B524-4CDE-2714-57E2-B855B9074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10" y="2058382"/>
            <a:ext cx="7620000" cy="4572001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EBDB8F8-2A33-E8F2-E4EF-C461769FD480}"/>
              </a:ext>
            </a:extLst>
          </p:cNvPr>
          <p:cNvSpPr txBox="1">
            <a:spLocks/>
          </p:cNvSpPr>
          <p:nvPr/>
        </p:nvSpPr>
        <p:spPr>
          <a:xfrm>
            <a:off x="7855975" y="3998580"/>
            <a:ext cx="4336025" cy="12205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r>
              <a:rPr lang="en-GB" sz="18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Especially for depts shown in graph : </a:t>
            </a:r>
            <a:br>
              <a:rPr lang="en-GB" sz="1800" noProof="1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GB" sz="18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1) Executive General &amp; Administration, </a:t>
            </a:r>
            <a:br>
              <a:rPr lang="en-GB" sz="1800" noProof="1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GB" sz="18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2) Sales &amp; Marketing, </a:t>
            </a:r>
            <a:br>
              <a:rPr lang="en-GB" sz="1800" noProof="1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GB" sz="18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3) Inventory Management </a:t>
            </a:r>
            <a:br>
              <a:rPr lang="en-GB" sz="1800" noProof="1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ZA" sz="18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2458754F-A761-E530-988E-EDBE8B7D8AD4}"/>
              </a:ext>
            </a:extLst>
          </p:cNvPr>
          <p:cNvSpPr txBox="1">
            <a:spLocks/>
          </p:cNvSpPr>
          <p:nvPr/>
        </p:nvSpPr>
        <p:spPr>
          <a:xfrm>
            <a:off x="1517301" y="1625142"/>
            <a:ext cx="1448642" cy="57475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Years working</a:t>
            </a:r>
            <a:endParaRPr lang="en-ZA" sz="28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43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90408"/>
            <a:ext cx="8421688" cy="1325563"/>
          </a:xfrm>
        </p:spPr>
        <p:txBody>
          <a:bodyPr>
            <a:normAutofit/>
          </a:bodyPr>
          <a:lstStyle/>
          <a:p>
            <a:r>
              <a:rPr lang="lt-LT" sz="3200" dirty="0"/>
              <a:t>ACTIONABLE INSIGHTS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4420" y="1634679"/>
            <a:ext cx="4511777" cy="72268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GB" sz="2800" dirty="0"/>
              <a:t>DIVERSIFY PROCUREMENT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7907" y="2101386"/>
            <a:ext cx="3690536" cy="1125907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2400" dirty="0"/>
              <a:t>More possibilities for women and middle-aged people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A534E09-536B-092B-ED92-2AF517A072E8}"/>
              </a:ext>
            </a:extLst>
          </p:cNvPr>
          <p:cNvSpPr txBox="1">
            <a:spLocks/>
          </p:cNvSpPr>
          <p:nvPr/>
        </p:nvSpPr>
        <p:spPr>
          <a:xfrm>
            <a:off x="504420" y="3105921"/>
            <a:ext cx="3320920" cy="8202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dirty="0">
                <a:solidFill>
                  <a:srgbClr val="05B305"/>
                </a:solidFill>
              </a:rPr>
              <a:t>Social responsibility</a:t>
            </a:r>
            <a:br>
              <a:rPr lang="en-GB" dirty="0">
                <a:solidFill>
                  <a:srgbClr val="05B305"/>
                </a:solidFill>
              </a:rPr>
            </a:br>
            <a:r>
              <a:rPr lang="en-GB" dirty="0">
                <a:solidFill>
                  <a:srgbClr val="05B305"/>
                </a:solidFill>
              </a:rPr>
              <a:t>Desirable employer</a:t>
            </a:r>
            <a:endParaRPr lang="en-US" dirty="0">
              <a:solidFill>
                <a:srgbClr val="05B305"/>
              </a:solidFill>
            </a:endParaRPr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E265EFC6-89FF-71E0-3149-D0A5D7EC4773}"/>
              </a:ext>
            </a:extLst>
          </p:cNvPr>
          <p:cNvSpPr/>
          <p:nvPr/>
        </p:nvSpPr>
        <p:spPr>
          <a:xfrm rot="16200000" flipV="1">
            <a:off x="3704850" y="2889662"/>
            <a:ext cx="1313340" cy="516846"/>
          </a:xfrm>
          <a:prstGeom prst="stripedRightArrow">
            <a:avLst>
              <a:gd name="adj1" fmla="val 45621"/>
              <a:gd name="adj2" fmla="val 50000"/>
            </a:avLst>
          </a:prstGeom>
          <a:solidFill>
            <a:srgbClr val="05B3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5D20AD5-6858-EB80-4B60-7821EDC7FB58}"/>
              </a:ext>
            </a:extLst>
          </p:cNvPr>
          <p:cNvSpPr txBox="1">
            <a:spLocks/>
          </p:cNvSpPr>
          <p:nvPr/>
        </p:nvSpPr>
        <p:spPr>
          <a:xfrm>
            <a:off x="5546702" y="1622817"/>
            <a:ext cx="5642408" cy="7226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LOOK THROUGH</a:t>
            </a:r>
            <a:r>
              <a:rPr lang="en-GB" sz="2800" dirty="0"/>
              <a:t> LARGE PAY GAPS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3729539-8A46-98B0-D735-4D801B915AF5}"/>
              </a:ext>
            </a:extLst>
          </p:cNvPr>
          <p:cNvSpPr txBox="1">
            <a:spLocks/>
          </p:cNvSpPr>
          <p:nvPr/>
        </p:nvSpPr>
        <p:spPr>
          <a:xfrm>
            <a:off x="5807947" y="2101386"/>
            <a:ext cx="4339424" cy="11259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400" dirty="0"/>
              <a:t>Gender gap in Sales &amp; Marketing + Quality Assurance, disproportionate age gap in Exec &amp; Admin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F2F9F365-EE11-3E3B-1867-0C8118414F09}"/>
              </a:ext>
            </a:extLst>
          </p:cNvPr>
          <p:cNvSpPr txBox="1">
            <a:spLocks/>
          </p:cNvSpPr>
          <p:nvPr/>
        </p:nvSpPr>
        <p:spPr>
          <a:xfrm>
            <a:off x="6645904" y="3018896"/>
            <a:ext cx="3320920" cy="8202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dirty="0">
                <a:solidFill>
                  <a:srgbClr val="05B305"/>
                </a:solidFill>
              </a:rPr>
              <a:t>Happier employees</a:t>
            </a:r>
            <a:br>
              <a:rPr lang="en-GB" dirty="0">
                <a:solidFill>
                  <a:srgbClr val="05B305"/>
                </a:solidFill>
              </a:rPr>
            </a:br>
            <a:r>
              <a:rPr lang="en-GB" dirty="0">
                <a:solidFill>
                  <a:srgbClr val="05B305"/>
                </a:solidFill>
              </a:rPr>
              <a:t>Social responsibility</a:t>
            </a:r>
            <a:endParaRPr lang="en-US" dirty="0">
              <a:solidFill>
                <a:srgbClr val="05B305"/>
              </a:solidFill>
            </a:endParaRPr>
          </a:p>
        </p:txBody>
      </p:sp>
      <p:sp>
        <p:nvSpPr>
          <p:cNvPr id="37" name="Arrow: Striped Right 36">
            <a:extLst>
              <a:ext uri="{FF2B5EF4-FFF2-40B4-BE49-F238E27FC236}">
                <a16:creationId xmlns:a16="http://schemas.microsoft.com/office/drawing/2014/main" id="{011251DB-6227-1858-275E-4A8E9655827D}"/>
              </a:ext>
            </a:extLst>
          </p:cNvPr>
          <p:cNvSpPr/>
          <p:nvPr/>
        </p:nvSpPr>
        <p:spPr>
          <a:xfrm rot="16200000" flipV="1">
            <a:off x="9890077" y="2889662"/>
            <a:ext cx="1313340" cy="516846"/>
          </a:xfrm>
          <a:prstGeom prst="stripedRightArrow">
            <a:avLst>
              <a:gd name="adj1" fmla="val 45621"/>
              <a:gd name="adj2" fmla="val 50000"/>
            </a:avLst>
          </a:prstGeom>
          <a:solidFill>
            <a:srgbClr val="05B3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208F95CB-C996-4A39-0672-029D079CC463}"/>
              </a:ext>
            </a:extLst>
          </p:cNvPr>
          <p:cNvSpPr txBox="1">
            <a:spLocks/>
          </p:cNvSpPr>
          <p:nvPr/>
        </p:nvSpPr>
        <p:spPr>
          <a:xfrm>
            <a:off x="3441291" y="4341235"/>
            <a:ext cx="4955402" cy="7226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LOOK THROUGH</a:t>
            </a:r>
            <a:r>
              <a:rPr lang="en-GB" sz="2800" dirty="0"/>
              <a:t> SOME RATES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60C3B038-078A-427F-8514-8298F1DECDCF}"/>
              </a:ext>
            </a:extLst>
          </p:cNvPr>
          <p:cNvSpPr txBox="1">
            <a:spLocks/>
          </p:cNvSpPr>
          <p:nvPr/>
        </p:nvSpPr>
        <p:spPr>
          <a:xfrm>
            <a:off x="4103097" y="4826650"/>
            <a:ext cx="3690536" cy="1125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400" dirty="0"/>
              <a:t>Loyal employees deserve higher rates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AEEB685-95B1-DE90-2C65-25E529DDD8BB}"/>
              </a:ext>
            </a:extLst>
          </p:cNvPr>
          <p:cNvSpPr txBox="1">
            <a:spLocks/>
          </p:cNvSpPr>
          <p:nvPr/>
        </p:nvSpPr>
        <p:spPr>
          <a:xfrm>
            <a:off x="3886242" y="5691104"/>
            <a:ext cx="3320920" cy="8202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dirty="0">
                <a:solidFill>
                  <a:srgbClr val="05B305"/>
                </a:solidFill>
              </a:rPr>
              <a:t>Happier employees</a:t>
            </a:r>
            <a:br>
              <a:rPr lang="en-GB" dirty="0">
                <a:solidFill>
                  <a:srgbClr val="05B305"/>
                </a:solidFill>
              </a:rPr>
            </a:br>
            <a:r>
              <a:rPr lang="en-GB" dirty="0">
                <a:solidFill>
                  <a:srgbClr val="05B305"/>
                </a:solidFill>
              </a:rPr>
              <a:t>Efficiency</a:t>
            </a:r>
            <a:endParaRPr lang="en-US" dirty="0">
              <a:solidFill>
                <a:srgbClr val="05B305"/>
              </a:solidFill>
            </a:endParaRPr>
          </a:p>
        </p:txBody>
      </p:sp>
      <p:sp>
        <p:nvSpPr>
          <p:cNvPr id="45" name="Arrow: Striped Right 44">
            <a:extLst>
              <a:ext uri="{FF2B5EF4-FFF2-40B4-BE49-F238E27FC236}">
                <a16:creationId xmlns:a16="http://schemas.microsoft.com/office/drawing/2014/main" id="{1B4B73F9-7D63-9F16-81B1-7D64877C767A}"/>
              </a:ext>
            </a:extLst>
          </p:cNvPr>
          <p:cNvSpPr/>
          <p:nvPr/>
        </p:nvSpPr>
        <p:spPr>
          <a:xfrm rot="16200000" flipV="1">
            <a:off x="7085345" y="5596218"/>
            <a:ext cx="1313340" cy="516846"/>
          </a:xfrm>
          <a:prstGeom prst="stripedRightArrow">
            <a:avLst>
              <a:gd name="adj1" fmla="val 45621"/>
              <a:gd name="adj2" fmla="val 50000"/>
            </a:avLst>
          </a:prstGeom>
          <a:solidFill>
            <a:srgbClr val="05B3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3502</TotalTime>
  <Words>275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Monoline</vt:lpstr>
      <vt:lpstr>OUR EMPLOYEES: equal &amp; well-paid?</vt:lpstr>
      <vt:lpstr>PowerPoint Presentation</vt:lpstr>
      <vt:lpstr>NOT A GOOD FIRST LOOK</vt:lpstr>
      <vt:lpstr>However the pay rate is  rather equal overall</vt:lpstr>
      <vt:lpstr>What to improve large gender pay gap in some departments</vt:lpstr>
      <vt:lpstr>What to improve </vt:lpstr>
      <vt:lpstr>What to improve pay rate is LOW  FOR LONG SERVING EMPLOYEES*</vt:lpstr>
      <vt:lpstr>ACTIONABLE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increase revenue?</dc:title>
  <dc:creator>Gabriele N</dc:creator>
  <cp:lastModifiedBy>Gabriele N</cp:lastModifiedBy>
  <cp:revision>17</cp:revision>
  <dcterms:created xsi:type="dcterms:W3CDTF">2022-09-01T19:22:40Z</dcterms:created>
  <dcterms:modified xsi:type="dcterms:W3CDTF">2022-10-17T10:48:54Z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