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303" r:id="rId7"/>
    <p:sldId id="266" r:id="rId8"/>
    <p:sldId id="305" r:id="rId9"/>
    <p:sldId id="306" r:id="rId10"/>
    <p:sldId id="307" r:id="rId11"/>
    <p:sldId id="26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CD4"/>
    <a:srgbClr val="B4C6E7"/>
    <a:srgbClr val="4472C4"/>
    <a:srgbClr val="08B4CC"/>
    <a:srgbClr val="5FBDC8"/>
    <a:srgbClr val="1F8D9A"/>
    <a:srgbClr val="F7A191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2022-09-26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2022-09-26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GB" sz="3600" dirty="0"/>
              <a:t>THE state of Brazil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725266" cy="2004161"/>
          </a:xfrm>
        </p:spPr>
        <p:txBody>
          <a:bodyPr>
            <a:normAutofit/>
          </a:bodyPr>
          <a:lstStyle/>
          <a:p>
            <a:r>
              <a:rPr lang="en-GB" sz="1600" dirty="0"/>
              <a:t>Deep diving into the analysis of specific seller regions and their connection to delivery speeds, products, revenue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GB" dirty="0"/>
              <a:t>Pareto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Delivery speed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0584" y="3633788"/>
            <a:ext cx="2141764" cy="514350"/>
          </a:xfrm>
        </p:spPr>
        <p:txBody>
          <a:bodyPr/>
          <a:lstStyle/>
          <a:p>
            <a:r>
              <a:rPr lang="en-GB" dirty="0"/>
              <a:t>TOP product categories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0800" y="4710113"/>
            <a:ext cx="2141764" cy="514350"/>
          </a:xfrm>
        </p:spPr>
        <p:txBody>
          <a:bodyPr/>
          <a:lstStyle/>
          <a:p>
            <a:r>
              <a:rPr lang="lt-LT" dirty="0"/>
              <a:t>PROBLEMATIC CATEGORIES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GB" dirty="0"/>
              <a:t>The focus should be on 20% </a:t>
            </a:r>
            <a:r>
              <a:rPr lang="lt-LT" dirty="0" err="1"/>
              <a:t>of</a:t>
            </a:r>
            <a:r>
              <a:rPr lang="lt-LT" dirty="0"/>
              <a:t> </a:t>
            </a:r>
            <a:r>
              <a:rPr lang="en-GB" dirty="0"/>
              <a:t>the seller </a:t>
            </a:r>
            <a:r>
              <a:rPr lang="lt-LT" dirty="0" err="1"/>
              <a:t>states</a:t>
            </a:r>
            <a:r>
              <a:rPr lang="en-GB" dirty="0"/>
              <a:t>, generating 80% of total revenue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GB" dirty="0"/>
              <a:t>The delivery speed of those top states must be checked. Outlier weeks should be investigated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GB" dirty="0"/>
              <a:t>We will see which products generate most (average) revenue in those top seller states. These are our top products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GB" dirty="0"/>
              <a:t>Identified high revenue product categories and have a low rating might cause future problems with client loyalty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56C444-3566-EF48-CE1E-9E53F331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684510"/>
            <a:ext cx="10292972" cy="484091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06425-FA22-4FAD-B104-0545E89883EA}"/>
              </a:ext>
            </a:extLst>
          </p:cNvPr>
          <p:cNvCxnSpPr>
            <a:cxnSpLocks/>
          </p:cNvCxnSpPr>
          <p:nvPr/>
        </p:nvCxnSpPr>
        <p:spPr>
          <a:xfrm>
            <a:off x="3596153" y="2657764"/>
            <a:ext cx="0" cy="2394155"/>
          </a:xfrm>
          <a:prstGeom prst="line">
            <a:avLst/>
          </a:prstGeom>
          <a:ln w="25400">
            <a:solidFill>
              <a:srgbClr val="08B4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Left 5">
            <a:extLst>
              <a:ext uri="{FF2B5EF4-FFF2-40B4-BE49-F238E27FC236}">
                <a16:creationId xmlns:a16="http://schemas.microsoft.com/office/drawing/2014/main" id="{073F44F9-7388-3669-4595-CABC83AF1CD7}"/>
              </a:ext>
            </a:extLst>
          </p:cNvPr>
          <p:cNvSpPr/>
          <p:nvPr/>
        </p:nvSpPr>
        <p:spPr>
          <a:xfrm>
            <a:off x="3952225" y="3854842"/>
            <a:ext cx="1991024" cy="94674"/>
          </a:xfrm>
          <a:prstGeom prst="leftArrow">
            <a:avLst>
              <a:gd name="adj1" fmla="val 50000"/>
              <a:gd name="adj2" fmla="val 458492"/>
            </a:avLst>
          </a:prstGeom>
          <a:solidFill>
            <a:srgbClr val="08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0BCA15F-946C-0D5B-1B7B-5A19CF8E88B1}"/>
              </a:ext>
            </a:extLst>
          </p:cNvPr>
          <p:cNvSpPr txBox="1">
            <a:spLocks/>
          </p:cNvSpPr>
          <p:nvPr/>
        </p:nvSpPr>
        <p:spPr>
          <a:xfrm>
            <a:off x="6095999" y="3373340"/>
            <a:ext cx="2792357" cy="149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The focus should be on 20% </a:t>
            </a:r>
            <a:r>
              <a:rPr lang="lt-LT" noProof="1"/>
              <a:t>states</a:t>
            </a:r>
            <a:r>
              <a:rPr lang="en-GB" noProof="1"/>
              <a:t>, generating 80% of total revenue</a:t>
            </a:r>
            <a:r>
              <a:rPr lang="lt-LT" noProof="1"/>
              <a:t>. </a:t>
            </a:r>
            <a:r>
              <a:rPr lang="lt-LT" b="1" noProof="1"/>
              <a:t>São Paulo</a:t>
            </a:r>
            <a:r>
              <a:rPr lang="lt-LT" noProof="1"/>
              <a:t>, </a:t>
            </a:r>
            <a:r>
              <a:rPr lang="lt-LT" b="1" noProof="1"/>
              <a:t>Paraná</a:t>
            </a:r>
            <a:r>
              <a:rPr lang="lt-LT" noProof="1"/>
              <a:t>, and </a:t>
            </a:r>
            <a:r>
              <a:rPr lang="lt-LT" b="1" noProof="1"/>
              <a:t>Minas Gerais </a:t>
            </a:r>
            <a:r>
              <a:rPr lang="en-GB" noProof="1"/>
              <a:t>generate </a:t>
            </a:r>
            <a:r>
              <a:rPr lang="lt-LT" noProof="1"/>
              <a:t>the most. These seller states are where our interest lies</a:t>
            </a:r>
            <a:endParaRPr lang="en-ZA" noProof="1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6C0373-1AF9-3292-55CA-A392328091F8}"/>
              </a:ext>
            </a:extLst>
          </p:cNvPr>
          <p:cNvSpPr txBox="1">
            <a:spLocks/>
          </p:cNvSpPr>
          <p:nvPr/>
        </p:nvSpPr>
        <p:spPr>
          <a:xfrm>
            <a:off x="2761632" y="1814052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800" b="1" noProof="1">
                <a:solidFill>
                  <a:srgbClr val="102CD4"/>
                </a:solidFill>
              </a:rPr>
              <a:t>Revenue</a:t>
            </a:r>
            <a:endParaRPr lang="en-ZA" sz="1800" b="1" noProof="1">
              <a:solidFill>
                <a:srgbClr val="102CD4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DA30A6F-08D7-7202-1AEF-B7CD819E678A}"/>
              </a:ext>
            </a:extLst>
          </p:cNvPr>
          <p:cNvSpPr txBox="1">
            <a:spLocks/>
          </p:cNvSpPr>
          <p:nvPr/>
        </p:nvSpPr>
        <p:spPr>
          <a:xfrm>
            <a:off x="7344522" y="1943905"/>
            <a:ext cx="217310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noProof="1">
                <a:solidFill>
                  <a:srgbClr val="08B4CC"/>
                </a:solidFill>
              </a:rPr>
              <a:t>T</a:t>
            </a:r>
            <a:r>
              <a:rPr lang="lt-LT" sz="1800" b="1" noProof="1">
                <a:solidFill>
                  <a:srgbClr val="08B4CC"/>
                </a:solidFill>
              </a:rPr>
              <a:t>otal </a:t>
            </a:r>
            <a:r>
              <a:rPr lang="en-US" sz="1800" b="1" noProof="1">
                <a:solidFill>
                  <a:srgbClr val="08B4CC"/>
                </a:solidFill>
              </a:rPr>
              <a:t>% of r</a:t>
            </a:r>
            <a:r>
              <a:rPr lang="lt-LT" sz="1800" b="1" noProof="1">
                <a:solidFill>
                  <a:srgbClr val="08B4CC"/>
                </a:solidFill>
              </a:rPr>
              <a:t>evenue</a:t>
            </a:r>
            <a:endParaRPr lang="en-ZA" sz="1800" b="1" noProof="1">
              <a:solidFill>
                <a:srgbClr val="08B4CC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50786D8-25BB-DBFA-BA02-F577985F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781" y="340547"/>
            <a:ext cx="8421688" cy="1325563"/>
          </a:xfrm>
        </p:spPr>
        <p:txBody>
          <a:bodyPr/>
          <a:lstStyle/>
          <a:p>
            <a:r>
              <a:rPr lang="en-US" dirty="0"/>
              <a:t>Revenue per seller state</a:t>
            </a:r>
          </a:p>
        </p:txBody>
      </p:sp>
    </p:spTree>
    <p:extLst>
      <p:ext uri="{BB962C8B-B14F-4D97-AF65-F5344CB8AC3E}">
        <p14:creationId xmlns:p14="http://schemas.microsoft.com/office/powerpoint/2010/main" val="189109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EA65A-0B0E-272E-846F-49FBC18C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0263" y="3750596"/>
            <a:ext cx="7480440" cy="2981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441285-24E1-C2B2-3C10-B9CCDD11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9" y="586661"/>
            <a:ext cx="6726711" cy="323316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C59B661-0656-1E69-B13C-05BCB278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706" y="0"/>
            <a:ext cx="6163574" cy="1102373"/>
          </a:xfrm>
        </p:spPr>
        <p:txBody>
          <a:bodyPr/>
          <a:lstStyle/>
          <a:p>
            <a:r>
              <a:rPr lang="en-US" dirty="0"/>
              <a:t>DAYS TO DELIVER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66542A-76D3-0A0F-F4FA-ACCE5C79D372}"/>
              </a:ext>
            </a:extLst>
          </p:cNvPr>
          <p:cNvSpPr txBox="1">
            <a:spLocks/>
          </p:cNvSpPr>
          <p:nvPr/>
        </p:nvSpPr>
        <p:spPr>
          <a:xfrm>
            <a:off x="5737083" y="3069779"/>
            <a:ext cx="6330987" cy="92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Days to deliver, weekly</a:t>
            </a:r>
          </a:p>
        </p:txBody>
      </p:sp>
      <p:sp>
        <p:nvSpPr>
          <p:cNvPr id="1027" name="Text Placeholder 8">
            <a:extLst>
              <a:ext uri="{FF2B5EF4-FFF2-40B4-BE49-F238E27FC236}">
                <a16:creationId xmlns:a16="http://schemas.microsoft.com/office/drawing/2014/main" id="{D76AF062-024F-4EA5-6289-47E319FBFA59}"/>
              </a:ext>
            </a:extLst>
          </p:cNvPr>
          <p:cNvSpPr txBox="1">
            <a:spLocks/>
          </p:cNvSpPr>
          <p:nvPr/>
        </p:nvSpPr>
        <p:spPr>
          <a:xfrm>
            <a:off x="4435063" y="3017368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noProof="1">
                <a:solidFill>
                  <a:srgbClr val="08B4CC"/>
                </a:solidFill>
              </a:rPr>
              <a:t>Average in Brazil</a:t>
            </a:r>
            <a:endParaRPr lang="en-ZA" sz="1800" b="1" noProof="1">
              <a:solidFill>
                <a:srgbClr val="08B4CC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0970815-610B-2E08-7920-B63042BF16A0}"/>
              </a:ext>
            </a:extLst>
          </p:cNvPr>
          <p:cNvSpPr txBox="1">
            <a:spLocks/>
          </p:cNvSpPr>
          <p:nvPr/>
        </p:nvSpPr>
        <p:spPr>
          <a:xfrm>
            <a:off x="4005743" y="4817995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Days</a:t>
            </a:r>
            <a:endParaRPr lang="en-ZA" sz="1800" noProof="1"/>
          </a:p>
        </p:txBody>
      </p:sp>
      <p:sp>
        <p:nvSpPr>
          <p:cNvPr id="1028" name="Text Placeholder 8">
            <a:extLst>
              <a:ext uri="{FF2B5EF4-FFF2-40B4-BE49-F238E27FC236}">
                <a16:creationId xmlns:a16="http://schemas.microsoft.com/office/drawing/2014/main" id="{5DDB1EBE-99CD-545C-FE19-8D3B18F033E5}"/>
              </a:ext>
            </a:extLst>
          </p:cNvPr>
          <p:cNvSpPr txBox="1">
            <a:spLocks/>
          </p:cNvSpPr>
          <p:nvPr/>
        </p:nvSpPr>
        <p:spPr>
          <a:xfrm>
            <a:off x="6190121" y="3986477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noProof="1">
                <a:solidFill>
                  <a:srgbClr val="4472C4"/>
                </a:solidFill>
              </a:rPr>
              <a:t>Paraná</a:t>
            </a:r>
            <a:endParaRPr lang="en-ZA" sz="1800" b="1" noProof="1">
              <a:solidFill>
                <a:srgbClr val="4472C4"/>
              </a:solidFill>
            </a:endParaRPr>
          </a:p>
        </p:txBody>
      </p:sp>
      <p:sp>
        <p:nvSpPr>
          <p:cNvPr id="1029" name="Text Placeholder 8">
            <a:extLst>
              <a:ext uri="{FF2B5EF4-FFF2-40B4-BE49-F238E27FC236}">
                <a16:creationId xmlns:a16="http://schemas.microsoft.com/office/drawing/2014/main" id="{EE4A5B55-3C06-3F0C-DE11-1B5F58BA9159}"/>
              </a:ext>
            </a:extLst>
          </p:cNvPr>
          <p:cNvSpPr txBox="1">
            <a:spLocks/>
          </p:cNvSpPr>
          <p:nvPr/>
        </p:nvSpPr>
        <p:spPr>
          <a:xfrm>
            <a:off x="6895938" y="5529131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noProof="1">
                <a:solidFill>
                  <a:srgbClr val="B4C6E7"/>
                </a:solidFill>
              </a:rPr>
              <a:t>São Paulo</a:t>
            </a:r>
            <a:endParaRPr lang="en-ZA" sz="1800" b="1" noProof="1">
              <a:solidFill>
                <a:srgbClr val="B4C6E7"/>
              </a:solidFill>
            </a:endParaRPr>
          </a:p>
        </p:txBody>
      </p:sp>
      <p:sp>
        <p:nvSpPr>
          <p:cNvPr id="1032" name="Text Placeholder 8">
            <a:extLst>
              <a:ext uri="{FF2B5EF4-FFF2-40B4-BE49-F238E27FC236}">
                <a16:creationId xmlns:a16="http://schemas.microsoft.com/office/drawing/2014/main" id="{E133C874-E886-A69E-C50A-C75E60D97D8B}"/>
              </a:ext>
            </a:extLst>
          </p:cNvPr>
          <p:cNvSpPr txBox="1">
            <a:spLocks/>
          </p:cNvSpPr>
          <p:nvPr/>
        </p:nvSpPr>
        <p:spPr>
          <a:xfrm>
            <a:off x="5502433" y="6231545"/>
            <a:ext cx="1662357" cy="6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b="1" noProof="1"/>
              <a:t>Apr 3-9,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b="1" noProof="1"/>
              <a:t>2017</a:t>
            </a:r>
            <a:endParaRPr lang="en-ZA" b="1" noProof="1"/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BBFB7E78-2D8B-20F0-D978-5AB6C63FDAC8}"/>
              </a:ext>
            </a:extLst>
          </p:cNvPr>
          <p:cNvSpPr txBox="1">
            <a:spLocks/>
          </p:cNvSpPr>
          <p:nvPr/>
        </p:nvSpPr>
        <p:spPr>
          <a:xfrm>
            <a:off x="8228914" y="6231545"/>
            <a:ext cx="1662357" cy="6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noProof="1"/>
              <a:t>Dec 25-31,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noProof="1"/>
              <a:t>2017</a:t>
            </a:r>
            <a:endParaRPr lang="en-ZA" noProof="1"/>
          </a:p>
        </p:txBody>
      </p:sp>
      <p:sp>
        <p:nvSpPr>
          <p:cNvPr id="1034" name="Text Placeholder 8">
            <a:extLst>
              <a:ext uri="{FF2B5EF4-FFF2-40B4-BE49-F238E27FC236}">
                <a16:creationId xmlns:a16="http://schemas.microsoft.com/office/drawing/2014/main" id="{700C41B1-AC36-34ED-E3DD-392FC4349E90}"/>
              </a:ext>
            </a:extLst>
          </p:cNvPr>
          <p:cNvSpPr txBox="1">
            <a:spLocks/>
          </p:cNvSpPr>
          <p:nvPr/>
        </p:nvSpPr>
        <p:spPr>
          <a:xfrm>
            <a:off x="6911393" y="1616803"/>
            <a:ext cx="3078181" cy="113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noProof="1"/>
              <a:t>São Paulo</a:t>
            </a:r>
            <a:r>
              <a:rPr lang="en-US" noProof="1"/>
              <a:t> sellers are quick to deliver. However,</a:t>
            </a:r>
            <a:r>
              <a:rPr lang="lt-LT" noProof="1"/>
              <a:t> Minas Gerais</a:t>
            </a:r>
            <a:r>
              <a:rPr lang="en-US" noProof="1"/>
              <a:t> </a:t>
            </a:r>
            <a:r>
              <a:rPr lang="lt-LT" noProof="1"/>
              <a:t>and</a:t>
            </a:r>
            <a:r>
              <a:rPr lang="en-US" noProof="1"/>
              <a:t> especially</a:t>
            </a:r>
            <a:r>
              <a:rPr lang="lt-LT" b="1" noProof="1"/>
              <a:t> Paraná </a:t>
            </a:r>
            <a:r>
              <a:rPr lang="en-US" noProof="1"/>
              <a:t>deliver products </a:t>
            </a:r>
            <a:r>
              <a:rPr lang="en-US" b="1" noProof="1"/>
              <a:t>slower than on average</a:t>
            </a:r>
            <a:endParaRPr lang="en-ZA" b="1" noProof="1"/>
          </a:p>
        </p:txBody>
      </p:sp>
      <p:sp>
        <p:nvSpPr>
          <p:cNvPr id="1035" name="Text Placeholder 8">
            <a:extLst>
              <a:ext uri="{FF2B5EF4-FFF2-40B4-BE49-F238E27FC236}">
                <a16:creationId xmlns:a16="http://schemas.microsoft.com/office/drawing/2014/main" id="{868BF522-B203-3BCF-215B-2A5D17F51F5B}"/>
              </a:ext>
            </a:extLst>
          </p:cNvPr>
          <p:cNvSpPr txBox="1">
            <a:spLocks/>
          </p:cNvSpPr>
          <p:nvPr/>
        </p:nvSpPr>
        <p:spPr>
          <a:xfrm>
            <a:off x="1089706" y="4758721"/>
            <a:ext cx="2925537" cy="149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Compared to </a:t>
            </a:r>
            <a:r>
              <a:rPr lang="lt-LT" noProof="1"/>
              <a:t>São Paulo, </a:t>
            </a:r>
            <a:r>
              <a:rPr lang="lt-LT" b="1" noProof="1"/>
              <a:t>Paraná</a:t>
            </a:r>
            <a:r>
              <a:rPr lang="en-US" b="1" noProof="1"/>
              <a:t> </a:t>
            </a:r>
            <a:r>
              <a:rPr lang="en-US" noProof="1"/>
              <a:t>lacks behind in the </a:t>
            </a:r>
            <a:r>
              <a:rPr lang="en-US" b="1" noProof="1"/>
              <a:t>beginning of April </a:t>
            </a:r>
            <a:r>
              <a:rPr lang="en-US" noProof="1"/>
              <a:t>and Holiday season in </a:t>
            </a:r>
            <a:r>
              <a:rPr lang="en-US" b="1" noProof="1"/>
              <a:t>2017.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3316A-C517-62A3-E782-35571E3E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1" y="1437211"/>
            <a:ext cx="7932675" cy="382626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C59B661-0656-1E69-B13C-05BCB278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498879"/>
            <a:ext cx="6163574" cy="1102373"/>
          </a:xfrm>
        </p:spPr>
        <p:txBody>
          <a:bodyPr/>
          <a:lstStyle/>
          <a:p>
            <a:r>
              <a:rPr lang="en-US" dirty="0"/>
              <a:t>DAYS TO DELIVER</a:t>
            </a:r>
            <a:r>
              <a:rPr lang="lt-LT" dirty="0"/>
              <a:t>, </a:t>
            </a:r>
            <a:r>
              <a:rPr lang="lt-LT" dirty="0" err="1"/>
              <a:t>April</a:t>
            </a:r>
            <a:r>
              <a:rPr lang="lt-LT" dirty="0"/>
              <a:t> 3-9</a:t>
            </a:r>
            <a:r>
              <a:rPr lang="en-GB" dirty="0"/>
              <a:t>, Paraná’s CITIES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E0D6B19-695A-6955-7455-C529B72ADE48}"/>
              </a:ext>
            </a:extLst>
          </p:cNvPr>
          <p:cNvSpPr txBox="1">
            <a:spLocks/>
          </p:cNvSpPr>
          <p:nvPr/>
        </p:nvSpPr>
        <p:spPr>
          <a:xfrm>
            <a:off x="7377153" y="1257772"/>
            <a:ext cx="1411634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noProof="1">
                <a:solidFill>
                  <a:srgbClr val="102CD4"/>
                </a:solidFill>
              </a:rPr>
              <a:t>^ </a:t>
            </a:r>
            <a:r>
              <a:rPr lang="lt-LT" sz="1800" b="1" noProof="1">
                <a:solidFill>
                  <a:srgbClr val="102CD4"/>
                </a:solidFill>
              </a:rPr>
              <a:t>Revenue</a:t>
            </a:r>
            <a:endParaRPr lang="en-ZA" sz="1800" b="1" noProof="1">
              <a:solidFill>
                <a:srgbClr val="102CD4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D337098-3C15-C2A4-8306-9214ACB5E173}"/>
              </a:ext>
            </a:extLst>
          </p:cNvPr>
          <p:cNvSpPr txBox="1">
            <a:spLocks/>
          </p:cNvSpPr>
          <p:nvPr/>
        </p:nvSpPr>
        <p:spPr>
          <a:xfrm>
            <a:off x="2446558" y="3057741"/>
            <a:ext cx="2925537" cy="110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noProof="1"/>
              <a:t>Long Maringa’s delivery is 1 order of </a:t>
            </a:r>
            <a:r>
              <a:rPr lang="en-GB" sz="1800" b="1" noProof="1">
                <a:solidFill>
                  <a:srgbClr val="102CD4"/>
                </a:solidFill>
              </a:rPr>
              <a:t>just R$ 244</a:t>
            </a:r>
            <a:endParaRPr lang="en-ZA" sz="1800" b="1" noProof="1">
              <a:solidFill>
                <a:srgbClr val="102C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00748C-32D8-1554-A380-B836F3A2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9" y="1370371"/>
            <a:ext cx="5333998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56BE1-E19B-45DE-EB0A-2B4C467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42" y="1370371"/>
            <a:ext cx="5333999" cy="3200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C1DBA-00B2-B420-6ED3-6509E2C3E5E1}"/>
              </a:ext>
            </a:extLst>
          </p:cNvPr>
          <p:cNvGrpSpPr/>
          <p:nvPr/>
        </p:nvGrpSpPr>
        <p:grpSpPr>
          <a:xfrm>
            <a:off x="4716129" y="4294494"/>
            <a:ext cx="2293023" cy="1752142"/>
            <a:chOff x="4841340" y="4512774"/>
            <a:chExt cx="2293023" cy="1752142"/>
          </a:xfrm>
        </p:grpSpPr>
        <p:sp>
          <p:nvSpPr>
            <p:cNvPr id="9" name="Text Placeholder 8">
              <a:extLst>
                <a:ext uri="{FF2B5EF4-FFF2-40B4-BE49-F238E27FC236}">
                  <a16:creationId xmlns:a16="http://schemas.microsoft.com/office/drawing/2014/main" id="{56029325-7565-B198-7316-F56BA1D3C864}"/>
                </a:ext>
              </a:extLst>
            </p:cNvPr>
            <p:cNvSpPr txBox="1">
              <a:spLocks/>
            </p:cNvSpPr>
            <p:nvPr/>
          </p:nvSpPr>
          <p:spPr>
            <a:xfrm>
              <a:off x="4841340" y="4512774"/>
              <a:ext cx="2293023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>
                  <a:solidFill>
                    <a:srgbClr val="102CD4"/>
                  </a:solidFill>
                </a:rPr>
                <a:t>R$5,5 mill</a:t>
              </a:r>
            </a:p>
          </p:txBody>
        </p:sp>
        <p:sp>
          <p:nvSpPr>
            <p:cNvPr id="10" name="Text Placeholder 8">
              <a:extLst>
                <a:ext uri="{FF2B5EF4-FFF2-40B4-BE49-F238E27FC236}">
                  <a16:creationId xmlns:a16="http://schemas.microsoft.com/office/drawing/2014/main" id="{A719EB20-B7D8-5AAB-72AD-4243DB474C7E}"/>
                </a:ext>
              </a:extLst>
            </p:cNvPr>
            <p:cNvSpPr txBox="1">
              <a:spLocks/>
            </p:cNvSpPr>
            <p:nvPr/>
          </p:nvSpPr>
          <p:spPr>
            <a:xfrm>
              <a:off x="5260271" y="5394683"/>
              <a:ext cx="1455160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3200" dirty="0">
                  <a:solidFill>
                    <a:srgbClr val="00B050"/>
                  </a:solidFill>
                </a:rPr>
                <a:t>&gt; 4</a:t>
              </a:r>
              <a:endParaRPr 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1" name="Content Placeholder 6">
              <a:extLst>
                <a:ext uri="{FF2B5EF4-FFF2-40B4-BE49-F238E27FC236}">
                  <a16:creationId xmlns:a16="http://schemas.microsoft.com/office/drawing/2014/main" id="{4D3D3940-EC50-FBAD-0166-128A8C21B86F}"/>
                </a:ext>
              </a:extLst>
            </p:cNvPr>
            <p:cNvSpPr txBox="1">
              <a:spLocks/>
            </p:cNvSpPr>
            <p:nvPr/>
          </p:nvSpPr>
          <p:spPr>
            <a:xfrm>
              <a:off x="5153176" y="5000919"/>
              <a:ext cx="1669351" cy="599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lt-LT" sz="1600" noProof="1"/>
                <a:t>Total Revenue</a:t>
              </a:r>
              <a:endParaRPr lang="en-ZA" sz="1600" noProof="1"/>
            </a:p>
          </p:txBody>
        </p:sp>
        <p:sp>
          <p:nvSpPr>
            <p:cNvPr id="12" name="Content Placeholder 6">
              <a:extLst>
                <a:ext uri="{FF2B5EF4-FFF2-40B4-BE49-F238E27FC236}">
                  <a16:creationId xmlns:a16="http://schemas.microsoft.com/office/drawing/2014/main" id="{B43AB259-843B-EBF0-5868-309B91D5F59D}"/>
                </a:ext>
              </a:extLst>
            </p:cNvPr>
            <p:cNvSpPr txBox="1">
              <a:spLocks/>
            </p:cNvSpPr>
            <p:nvPr/>
          </p:nvSpPr>
          <p:spPr>
            <a:xfrm>
              <a:off x="5220306" y="5806639"/>
              <a:ext cx="1535091" cy="4582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600" noProof="1"/>
                <a:t>Review Score</a:t>
              </a:r>
              <a:endParaRPr lang="en-ZA" sz="1600" noProof="1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E2B8BD77-440A-041D-0D8E-A0620380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4" y="0"/>
            <a:ext cx="6163574" cy="1102373"/>
          </a:xfrm>
        </p:spPr>
        <p:txBody>
          <a:bodyPr/>
          <a:lstStyle/>
          <a:p>
            <a:r>
              <a:rPr lang="en-US" dirty="0"/>
              <a:t>TOP PRODUCT CATEGORIES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0E2404D-0685-E5CF-4677-FE603E4B1AAF}"/>
              </a:ext>
            </a:extLst>
          </p:cNvPr>
          <p:cNvSpPr txBox="1">
            <a:spLocks/>
          </p:cNvSpPr>
          <p:nvPr/>
        </p:nvSpPr>
        <p:spPr>
          <a:xfrm>
            <a:off x="549377" y="770577"/>
            <a:ext cx="4849761" cy="92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São Paulo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C944D0E-654B-D17E-ECB7-B9709377979E}"/>
              </a:ext>
            </a:extLst>
          </p:cNvPr>
          <p:cNvSpPr txBox="1">
            <a:spLocks/>
          </p:cNvSpPr>
          <p:nvPr/>
        </p:nvSpPr>
        <p:spPr>
          <a:xfrm>
            <a:off x="6792860" y="770576"/>
            <a:ext cx="4849761" cy="92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Minas Gerais and Paraná </a:t>
            </a:r>
          </a:p>
        </p:txBody>
      </p:sp>
    </p:spTree>
    <p:extLst>
      <p:ext uri="{BB962C8B-B14F-4D97-AF65-F5344CB8AC3E}">
        <p14:creationId xmlns:p14="http://schemas.microsoft.com/office/powerpoint/2010/main" val="169214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9B4AE5-238D-F306-7E1F-6C56358A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8" y="1846381"/>
            <a:ext cx="4834547" cy="462116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2EDAC13-2754-894F-5032-828B4715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213" y="782742"/>
            <a:ext cx="6163574" cy="1102373"/>
          </a:xfrm>
        </p:spPr>
        <p:txBody>
          <a:bodyPr>
            <a:normAutofit/>
          </a:bodyPr>
          <a:lstStyle/>
          <a:p>
            <a:r>
              <a:rPr lang="lt-LT" dirty="0"/>
              <a:t>LOW RATED, BIG REVENUE PRODUCTS</a:t>
            </a:r>
            <a:r>
              <a:rPr lang="en-US" dirty="0"/>
              <a:t> COMPARED TO BRAZIL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8415C1-0E1D-CE77-1D0D-D90FC754EECE}"/>
              </a:ext>
            </a:extLst>
          </p:cNvPr>
          <p:cNvGrpSpPr/>
          <p:nvPr/>
        </p:nvGrpSpPr>
        <p:grpSpPr>
          <a:xfrm>
            <a:off x="4949487" y="4771561"/>
            <a:ext cx="2293023" cy="1752142"/>
            <a:chOff x="4841340" y="4512774"/>
            <a:chExt cx="2293023" cy="1752142"/>
          </a:xfrm>
        </p:grpSpPr>
        <p:sp>
          <p:nvSpPr>
            <p:cNvPr id="37" name="Text Placeholder 8">
              <a:extLst>
                <a:ext uri="{FF2B5EF4-FFF2-40B4-BE49-F238E27FC236}">
                  <a16:creationId xmlns:a16="http://schemas.microsoft.com/office/drawing/2014/main" id="{081C6C0B-D102-F5ED-4DAC-121B3D8B498B}"/>
                </a:ext>
              </a:extLst>
            </p:cNvPr>
            <p:cNvSpPr txBox="1">
              <a:spLocks/>
            </p:cNvSpPr>
            <p:nvPr/>
          </p:nvSpPr>
          <p:spPr>
            <a:xfrm>
              <a:off x="4841340" y="4512774"/>
              <a:ext cx="2293023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>
                  <a:solidFill>
                    <a:srgbClr val="102CD4"/>
                  </a:solidFill>
                </a:rPr>
                <a:t>R$ 84K</a:t>
              </a:r>
            </a:p>
          </p:txBody>
        </p:sp>
        <p:sp>
          <p:nvSpPr>
            <p:cNvPr id="38" name="Text Placeholder 8">
              <a:extLst>
                <a:ext uri="{FF2B5EF4-FFF2-40B4-BE49-F238E27FC236}">
                  <a16:creationId xmlns:a16="http://schemas.microsoft.com/office/drawing/2014/main" id="{FB2A1B49-A7FB-37A4-7EE3-222105B0CD8A}"/>
                </a:ext>
              </a:extLst>
            </p:cNvPr>
            <p:cNvSpPr txBox="1">
              <a:spLocks/>
            </p:cNvSpPr>
            <p:nvPr/>
          </p:nvSpPr>
          <p:spPr>
            <a:xfrm>
              <a:off x="5260271" y="5394683"/>
              <a:ext cx="1455160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3200" dirty="0">
                  <a:solidFill>
                    <a:srgbClr val="C00000"/>
                  </a:solidFill>
                </a:rPr>
                <a:t>3.3-3.7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9" name="Content Placeholder 6">
              <a:extLst>
                <a:ext uri="{FF2B5EF4-FFF2-40B4-BE49-F238E27FC236}">
                  <a16:creationId xmlns:a16="http://schemas.microsoft.com/office/drawing/2014/main" id="{639352F6-5D54-91E0-58A7-CFAE5E8ACBEF}"/>
                </a:ext>
              </a:extLst>
            </p:cNvPr>
            <p:cNvSpPr txBox="1">
              <a:spLocks/>
            </p:cNvSpPr>
            <p:nvPr/>
          </p:nvSpPr>
          <p:spPr>
            <a:xfrm>
              <a:off x="5153176" y="5000919"/>
              <a:ext cx="1669351" cy="599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lt-LT" sz="1600" noProof="1"/>
                <a:t>Total Revenue</a:t>
              </a:r>
              <a:endParaRPr lang="en-ZA" sz="1600" noProof="1"/>
            </a:p>
          </p:txBody>
        </p:sp>
        <p:sp>
          <p:nvSpPr>
            <p:cNvPr id="40" name="Content Placeholder 6">
              <a:extLst>
                <a:ext uri="{FF2B5EF4-FFF2-40B4-BE49-F238E27FC236}">
                  <a16:creationId xmlns:a16="http://schemas.microsoft.com/office/drawing/2014/main" id="{E62AF12F-F71C-5244-60EE-62AA834301D8}"/>
                </a:ext>
              </a:extLst>
            </p:cNvPr>
            <p:cNvSpPr txBox="1">
              <a:spLocks/>
            </p:cNvSpPr>
            <p:nvPr/>
          </p:nvSpPr>
          <p:spPr>
            <a:xfrm>
              <a:off x="5220306" y="5806639"/>
              <a:ext cx="1535091" cy="4582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600" noProof="1"/>
                <a:t>Review Score</a:t>
              </a:r>
              <a:endParaRPr lang="en-ZA" sz="1600" noProof="1"/>
            </a:p>
          </p:txBody>
        </p:sp>
      </p:grp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F870A72-1A86-5B96-95B4-B989CC7D7328}"/>
              </a:ext>
            </a:extLst>
          </p:cNvPr>
          <p:cNvSpPr txBox="1">
            <a:spLocks/>
          </p:cNvSpPr>
          <p:nvPr/>
        </p:nvSpPr>
        <p:spPr>
          <a:xfrm>
            <a:off x="5907130" y="2696141"/>
            <a:ext cx="3078181" cy="85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Some of Paraná’s </a:t>
            </a:r>
            <a:r>
              <a:rPr lang="en-GB" noProof="1"/>
              <a:t>selled products have quite a low rating, compared to Brazil. It must be investigated.</a:t>
            </a:r>
            <a:endParaRPr lang="en-ZA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822A3-3F55-7420-DEC4-DD2B5F2C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93" y="3552560"/>
            <a:ext cx="1910362" cy="8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lt-LT" dirty="0"/>
              <a:t>ACTIONABLE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lt-LT" dirty="0"/>
              <a:t>PARETO WORKS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GB" dirty="0"/>
              <a:t>São Paulo, Paraná, and Minas Gerais seller states generate </a:t>
            </a:r>
            <a:r>
              <a:rPr lang="lt-LT" dirty="0"/>
              <a:t>80</a:t>
            </a:r>
            <a:r>
              <a:rPr lang="en-US" dirty="0"/>
              <a:t>% of the revenue. Our focus should be on them.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8204" y="2563123"/>
            <a:ext cx="4680796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DELIVERY SPEED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GB" dirty="0"/>
              <a:t>Paraná delivers products a bit slower than on average. The outlier week is an exception and should be dealt with Maringa’s managers directly.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TOP PRODUCT CATEGORIES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GB" dirty="0"/>
              <a:t>Top 5 product categories in São Paulo, Paraná, and Minas Gerais are high rated and bring a lot of revenue. Use it as a perfect example.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PROBLEMATIC CATEGORIES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GB" dirty="0"/>
              <a:t>Some of the product categories in Paraná are bringing high revenue but have a low rating. It should be investigated to prevent client loyalty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2551</TotalTime>
  <Words>413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THE state of Brazil states</vt:lpstr>
      <vt:lpstr>PowerPoint Presentation</vt:lpstr>
      <vt:lpstr>Revenue per seller state</vt:lpstr>
      <vt:lpstr>DAYS TO DELIVER</vt:lpstr>
      <vt:lpstr>DAYS TO DELIVER, April 3-9, Paraná’s CITIES</vt:lpstr>
      <vt:lpstr>TOP PRODUCT CATEGORIES</vt:lpstr>
      <vt:lpstr>LOW RATED, BIG REVENUE PRODUCTS COMPARED TO BRAZIL</vt:lpstr>
      <vt:lpstr>ACTIONABLE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increase revenue?</dc:title>
  <dc:creator>Gabriele N</dc:creator>
  <cp:lastModifiedBy>Gabriele N</cp:lastModifiedBy>
  <cp:revision>13</cp:revision>
  <dcterms:created xsi:type="dcterms:W3CDTF">2022-09-01T19:22:40Z</dcterms:created>
  <dcterms:modified xsi:type="dcterms:W3CDTF">2022-09-26T13:49:11Z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