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8" r:id="rId4"/>
    <p:sldId id="270" r:id="rId5"/>
    <p:sldId id="271" r:id="rId6"/>
    <p:sldId id="267" r:id="rId7"/>
    <p:sldId id="259" r:id="rId8"/>
    <p:sldId id="260" r:id="rId9"/>
    <p:sldId id="262" r:id="rId10"/>
    <p:sldId id="263" r:id="rId11"/>
    <p:sldId id="265" r:id="rId12"/>
    <p:sldId id="261" r:id="rId13"/>
    <p:sldId id="273" r:id="rId14"/>
    <p:sldId id="274" r:id="rId15"/>
    <p:sldId id="272"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40FD37-FC5C-42C3-99DE-F1CFF96EADDC}" v="19" dt="2021-08-25T12:52:46.4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30FA57-D950-4CF9-B87B-2CEB2949A05D}"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52C7B190-A307-47A6-A798-08BC91484D1F}">
      <dgm:prSet/>
      <dgm:spPr/>
      <dgm:t>
        <a:bodyPr/>
        <a:lstStyle/>
        <a:p>
          <a:r>
            <a:rPr lang="en-US" b="0" i="0" dirty="0"/>
            <a:t>Multivariate analysis is the analysis of three or more variables.  There are many ways to perform multivariate analysis depending on your goals. </a:t>
          </a:r>
          <a:endParaRPr lang="en-US" dirty="0"/>
        </a:p>
      </dgm:t>
    </dgm:pt>
    <dgm:pt modelId="{8D742D38-D196-44D5-BBD3-92C669AE2F12}" type="parTrans" cxnId="{D29984D8-6AF5-4388-9389-272CD6F390FB}">
      <dgm:prSet/>
      <dgm:spPr/>
      <dgm:t>
        <a:bodyPr/>
        <a:lstStyle/>
        <a:p>
          <a:endParaRPr lang="en-US"/>
        </a:p>
      </dgm:t>
    </dgm:pt>
    <dgm:pt modelId="{F6068774-4FA0-4FD7-8D10-0835D493BC40}" type="sibTrans" cxnId="{D29984D8-6AF5-4388-9389-272CD6F390FB}">
      <dgm:prSet/>
      <dgm:spPr/>
      <dgm:t>
        <a:bodyPr/>
        <a:lstStyle/>
        <a:p>
          <a:endParaRPr lang="en-US"/>
        </a:p>
      </dgm:t>
    </dgm:pt>
    <dgm:pt modelId="{B79C95D8-A385-48C3-A4FA-523B070E567E}">
      <dgm:prSet/>
      <dgm:spPr/>
      <dgm:t>
        <a:bodyPr/>
        <a:lstStyle/>
        <a:p>
          <a:r>
            <a:rPr lang="en-US" b="0" i="0"/>
            <a:t>Univariate analysis is the simplest form of data analysis where the data being analyzed contains only one variable</a:t>
          </a:r>
          <a:r>
            <a:rPr lang="en-AU" b="0" i="0"/>
            <a:t>.</a:t>
          </a:r>
          <a:r>
            <a:rPr lang="en-AU"/>
            <a:t> </a:t>
          </a:r>
          <a:endParaRPr lang="en-US"/>
        </a:p>
      </dgm:t>
    </dgm:pt>
    <dgm:pt modelId="{9DDE72A3-EE79-4270-8D63-451B71CA3A92}" type="parTrans" cxnId="{5D5677BD-C238-4BC0-A198-36B7DBCAB537}">
      <dgm:prSet/>
      <dgm:spPr/>
      <dgm:t>
        <a:bodyPr/>
        <a:lstStyle/>
        <a:p>
          <a:endParaRPr lang="en-US"/>
        </a:p>
      </dgm:t>
    </dgm:pt>
    <dgm:pt modelId="{2D2498B7-F37D-47E9-AB2F-7E50B9D93455}" type="sibTrans" cxnId="{5D5677BD-C238-4BC0-A198-36B7DBCAB537}">
      <dgm:prSet/>
      <dgm:spPr/>
      <dgm:t>
        <a:bodyPr/>
        <a:lstStyle/>
        <a:p>
          <a:endParaRPr lang="en-US"/>
        </a:p>
      </dgm:t>
    </dgm:pt>
    <dgm:pt modelId="{9A4A2335-E92F-4365-B5F5-0A55EAE089CE}" type="pres">
      <dgm:prSet presAssocID="{BA30FA57-D950-4CF9-B87B-2CEB2949A05D}" presName="hierChild1" presStyleCnt="0">
        <dgm:presLayoutVars>
          <dgm:chPref val="1"/>
          <dgm:dir/>
          <dgm:animOne val="branch"/>
          <dgm:animLvl val="lvl"/>
          <dgm:resizeHandles/>
        </dgm:presLayoutVars>
      </dgm:prSet>
      <dgm:spPr/>
    </dgm:pt>
    <dgm:pt modelId="{20E7F754-A08D-4F35-A83F-4E2D037DA722}" type="pres">
      <dgm:prSet presAssocID="{52C7B190-A307-47A6-A798-08BC91484D1F}" presName="hierRoot1" presStyleCnt="0"/>
      <dgm:spPr/>
    </dgm:pt>
    <dgm:pt modelId="{DBA89890-9A2D-4640-ACD7-C66C441176BF}" type="pres">
      <dgm:prSet presAssocID="{52C7B190-A307-47A6-A798-08BC91484D1F}" presName="composite" presStyleCnt="0"/>
      <dgm:spPr/>
    </dgm:pt>
    <dgm:pt modelId="{0A9E3684-4081-4CC2-A6D0-DD558F129E8E}" type="pres">
      <dgm:prSet presAssocID="{52C7B190-A307-47A6-A798-08BC91484D1F}" presName="background" presStyleLbl="node0" presStyleIdx="0" presStyleCnt="2"/>
      <dgm:spPr/>
    </dgm:pt>
    <dgm:pt modelId="{D7564B01-BCBA-4886-B0B9-F8BA0A558446}" type="pres">
      <dgm:prSet presAssocID="{52C7B190-A307-47A6-A798-08BC91484D1F}" presName="text" presStyleLbl="fgAcc0" presStyleIdx="0" presStyleCnt="2">
        <dgm:presLayoutVars>
          <dgm:chPref val="3"/>
        </dgm:presLayoutVars>
      </dgm:prSet>
      <dgm:spPr/>
    </dgm:pt>
    <dgm:pt modelId="{1F9292F5-FD15-402D-9FA7-2BCB379A6788}" type="pres">
      <dgm:prSet presAssocID="{52C7B190-A307-47A6-A798-08BC91484D1F}" presName="hierChild2" presStyleCnt="0"/>
      <dgm:spPr/>
    </dgm:pt>
    <dgm:pt modelId="{51E9E446-3C48-40B8-82B9-15EE6D848808}" type="pres">
      <dgm:prSet presAssocID="{B79C95D8-A385-48C3-A4FA-523B070E567E}" presName="hierRoot1" presStyleCnt="0"/>
      <dgm:spPr/>
    </dgm:pt>
    <dgm:pt modelId="{0A0A7321-71ED-4246-9A65-68D19007CEB0}" type="pres">
      <dgm:prSet presAssocID="{B79C95D8-A385-48C3-A4FA-523B070E567E}" presName="composite" presStyleCnt="0"/>
      <dgm:spPr/>
    </dgm:pt>
    <dgm:pt modelId="{54B23587-E926-43E0-B3E6-C4CFC5F2BC2E}" type="pres">
      <dgm:prSet presAssocID="{B79C95D8-A385-48C3-A4FA-523B070E567E}" presName="background" presStyleLbl="node0" presStyleIdx="1" presStyleCnt="2"/>
      <dgm:spPr/>
    </dgm:pt>
    <dgm:pt modelId="{DBCAD2DC-0B0C-4D5D-9ECD-EE2CFD822F76}" type="pres">
      <dgm:prSet presAssocID="{B79C95D8-A385-48C3-A4FA-523B070E567E}" presName="text" presStyleLbl="fgAcc0" presStyleIdx="1" presStyleCnt="2">
        <dgm:presLayoutVars>
          <dgm:chPref val="3"/>
        </dgm:presLayoutVars>
      </dgm:prSet>
      <dgm:spPr/>
    </dgm:pt>
    <dgm:pt modelId="{8A8A888E-05C9-493F-862B-368AAC138DE4}" type="pres">
      <dgm:prSet presAssocID="{B79C95D8-A385-48C3-A4FA-523B070E567E}" presName="hierChild2" presStyleCnt="0"/>
      <dgm:spPr/>
    </dgm:pt>
  </dgm:ptLst>
  <dgm:cxnLst>
    <dgm:cxn modelId="{C7D60223-F4CD-4DD9-8C0F-CA79036CEB3A}" type="presOf" srcId="{B79C95D8-A385-48C3-A4FA-523B070E567E}" destId="{DBCAD2DC-0B0C-4D5D-9ECD-EE2CFD822F76}" srcOrd="0" destOrd="0" presId="urn:microsoft.com/office/officeart/2005/8/layout/hierarchy1"/>
    <dgm:cxn modelId="{06EEF78C-4372-4EC8-925B-6BE39CC2A56D}" type="presOf" srcId="{52C7B190-A307-47A6-A798-08BC91484D1F}" destId="{D7564B01-BCBA-4886-B0B9-F8BA0A558446}" srcOrd="0" destOrd="0" presId="urn:microsoft.com/office/officeart/2005/8/layout/hierarchy1"/>
    <dgm:cxn modelId="{5D5677BD-C238-4BC0-A198-36B7DBCAB537}" srcId="{BA30FA57-D950-4CF9-B87B-2CEB2949A05D}" destId="{B79C95D8-A385-48C3-A4FA-523B070E567E}" srcOrd="1" destOrd="0" parTransId="{9DDE72A3-EE79-4270-8D63-451B71CA3A92}" sibTransId="{2D2498B7-F37D-47E9-AB2F-7E50B9D93455}"/>
    <dgm:cxn modelId="{D29984D8-6AF5-4388-9389-272CD6F390FB}" srcId="{BA30FA57-D950-4CF9-B87B-2CEB2949A05D}" destId="{52C7B190-A307-47A6-A798-08BC91484D1F}" srcOrd="0" destOrd="0" parTransId="{8D742D38-D196-44D5-BBD3-92C669AE2F12}" sibTransId="{F6068774-4FA0-4FD7-8D10-0835D493BC40}"/>
    <dgm:cxn modelId="{DEE9B6F3-2E2B-4341-961E-FCBF6010FAF2}" type="presOf" srcId="{BA30FA57-D950-4CF9-B87B-2CEB2949A05D}" destId="{9A4A2335-E92F-4365-B5F5-0A55EAE089CE}" srcOrd="0" destOrd="0" presId="urn:microsoft.com/office/officeart/2005/8/layout/hierarchy1"/>
    <dgm:cxn modelId="{F5EC9AEF-9788-4C5D-863B-22A0D7D63A7A}" type="presParOf" srcId="{9A4A2335-E92F-4365-B5F5-0A55EAE089CE}" destId="{20E7F754-A08D-4F35-A83F-4E2D037DA722}" srcOrd="0" destOrd="0" presId="urn:microsoft.com/office/officeart/2005/8/layout/hierarchy1"/>
    <dgm:cxn modelId="{6727BDDC-2794-49B8-A786-F1FD12A5AD91}" type="presParOf" srcId="{20E7F754-A08D-4F35-A83F-4E2D037DA722}" destId="{DBA89890-9A2D-4640-ACD7-C66C441176BF}" srcOrd="0" destOrd="0" presId="urn:microsoft.com/office/officeart/2005/8/layout/hierarchy1"/>
    <dgm:cxn modelId="{5E6316EC-6B19-4619-BC98-9EBA22A6F07C}" type="presParOf" srcId="{DBA89890-9A2D-4640-ACD7-C66C441176BF}" destId="{0A9E3684-4081-4CC2-A6D0-DD558F129E8E}" srcOrd="0" destOrd="0" presId="urn:microsoft.com/office/officeart/2005/8/layout/hierarchy1"/>
    <dgm:cxn modelId="{B0A699FC-A8DE-4607-BE84-6AD6F78E685F}" type="presParOf" srcId="{DBA89890-9A2D-4640-ACD7-C66C441176BF}" destId="{D7564B01-BCBA-4886-B0B9-F8BA0A558446}" srcOrd="1" destOrd="0" presId="urn:microsoft.com/office/officeart/2005/8/layout/hierarchy1"/>
    <dgm:cxn modelId="{6C5C9558-88AC-4830-8CE6-5C61A7455AA7}" type="presParOf" srcId="{20E7F754-A08D-4F35-A83F-4E2D037DA722}" destId="{1F9292F5-FD15-402D-9FA7-2BCB379A6788}" srcOrd="1" destOrd="0" presId="urn:microsoft.com/office/officeart/2005/8/layout/hierarchy1"/>
    <dgm:cxn modelId="{F9B69755-D856-4506-9475-725723938809}" type="presParOf" srcId="{9A4A2335-E92F-4365-B5F5-0A55EAE089CE}" destId="{51E9E446-3C48-40B8-82B9-15EE6D848808}" srcOrd="1" destOrd="0" presId="urn:microsoft.com/office/officeart/2005/8/layout/hierarchy1"/>
    <dgm:cxn modelId="{19F858B5-F666-4D64-8A1F-970A4ECD3CE7}" type="presParOf" srcId="{51E9E446-3C48-40B8-82B9-15EE6D848808}" destId="{0A0A7321-71ED-4246-9A65-68D19007CEB0}" srcOrd="0" destOrd="0" presId="urn:microsoft.com/office/officeart/2005/8/layout/hierarchy1"/>
    <dgm:cxn modelId="{229D159F-10A4-4079-ACFA-EFC23CFFE074}" type="presParOf" srcId="{0A0A7321-71ED-4246-9A65-68D19007CEB0}" destId="{54B23587-E926-43E0-B3E6-C4CFC5F2BC2E}" srcOrd="0" destOrd="0" presId="urn:microsoft.com/office/officeart/2005/8/layout/hierarchy1"/>
    <dgm:cxn modelId="{27266359-EE01-4030-AFEA-68AB2164DFB8}" type="presParOf" srcId="{0A0A7321-71ED-4246-9A65-68D19007CEB0}" destId="{DBCAD2DC-0B0C-4D5D-9ECD-EE2CFD822F76}" srcOrd="1" destOrd="0" presId="urn:microsoft.com/office/officeart/2005/8/layout/hierarchy1"/>
    <dgm:cxn modelId="{31DB3FD5-268D-4AA8-BD63-92453AF03365}" type="presParOf" srcId="{51E9E446-3C48-40B8-82B9-15EE6D848808}" destId="{8A8A888E-05C9-493F-862B-368AAC138DE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9E3684-4081-4CC2-A6D0-DD558F129E8E}">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564B01-BCBA-4886-B0B9-F8BA0A558446}">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0" i="0" kern="1200" dirty="0"/>
            <a:t>Multivariate analysis is the analysis of three or more variables.  There are many ways to perform multivariate analysis depending on your goals. </a:t>
          </a:r>
          <a:endParaRPr lang="en-US" sz="2800" kern="1200" dirty="0"/>
        </a:p>
      </dsp:txBody>
      <dsp:txXfrm>
        <a:off x="696297" y="538547"/>
        <a:ext cx="4171627" cy="2590157"/>
      </dsp:txXfrm>
    </dsp:sp>
    <dsp:sp modelId="{54B23587-E926-43E0-B3E6-C4CFC5F2BC2E}">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CAD2DC-0B0C-4D5D-9ECD-EE2CFD822F76}">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0" i="0" kern="1200"/>
            <a:t>Univariate analysis is the simplest form of data analysis where the data being analyzed contains only one variable</a:t>
          </a:r>
          <a:r>
            <a:rPr lang="en-AU" sz="2800" b="0" i="0" kern="1200"/>
            <a:t>.</a:t>
          </a:r>
          <a:r>
            <a:rPr lang="en-AU" sz="2800" kern="1200"/>
            <a:t> </a:t>
          </a:r>
          <a:endParaRPr lang="en-US" sz="2800" kern="1200"/>
        </a:p>
      </dsp:txBody>
      <dsp:txXfrm>
        <a:off x="5991936" y="538547"/>
        <a:ext cx="4171627" cy="25901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B1C0D-22DA-4FF6-8293-777E88DB61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8F5DF1F3-53C5-457A-8D6C-DD93B884CD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4CA90543-C506-48A9-A9A7-342EA74288EE}"/>
              </a:ext>
            </a:extLst>
          </p:cNvPr>
          <p:cNvSpPr>
            <a:spLocks noGrp="1"/>
          </p:cNvSpPr>
          <p:nvPr>
            <p:ph type="dt" sz="half" idx="10"/>
          </p:nvPr>
        </p:nvSpPr>
        <p:spPr/>
        <p:txBody>
          <a:bodyPr/>
          <a:lstStyle/>
          <a:p>
            <a:fld id="{8033C15E-D1BD-4815-A593-71FC8B50B25E}" type="datetimeFigureOut">
              <a:rPr lang="en-MY" smtClean="0"/>
              <a:t>26/8/2021</a:t>
            </a:fld>
            <a:endParaRPr lang="en-MY"/>
          </a:p>
        </p:txBody>
      </p:sp>
      <p:sp>
        <p:nvSpPr>
          <p:cNvPr id="5" name="Footer Placeholder 4">
            <a:extLst>
              <a:ext uri="{FF2B5EF4-FFF2-40B4-BE49-F238E27FC236}">
                <a16:creationId xmlns:a16="http://schemas.microsoft.com/office/drawing/2014/main" id="{4E7F97B5-2D7A-4357-8ED1-B81628F8575E}"/>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0693757B-D6ED-4B6E-8CD6-679F0449930A}"/>
              </a:ext>
            </a:extLst>
          </p:cNvPr>
          <p:cNvSpPr>
            <a:spLocks noGrp="1"/>
          </p:cNvSpPr>
          <p:nvPr>
            <p:ph type="sldNum" sz="quarter" idx="12"/>
          </p:nvPr>
        </p:nvSpPr>
        <p:spPr/>
        <p:txBody>
          <a:bodyPr/>
          <a:lstStyle/>
          <a:p>
            <a:fld id="{0CA27146-B397-4FB4-A3F4-93DCD7129538}" type="slidenum">
              <a:rPr lang="en-MY" smtClean="0"/>
              <a:t>‹#›</a:t>
            </a:fld>
            <a:endParaRPr lang="en-MY"/>
          </a:p>
        </p:txBody>
      </p:sp>
    </p:spTree>
    <p:extLst>
      <p:ext uri="{BB962C8B-B14F-4D97-AF65-F5344CB8AC3E}">
        <p14:creationId xmlns:p14="http://schemas.microsoft.com/office/powerpoint/2010/main" val="3728480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74F7-2C55-4965-A617-D0C8B565B6EF}"/>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B71E30FF-C9ED-4B9D-9763-4D5B9431B0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BACB4994-8B62-4400-B3A6-5C03E3BE2FED}"/>
              </a:ext>
            </a:extLst>
          </p:cNvPr>
          <p:cNvSpPr>
            <a:spLocks noGrp="1"/>
          </p:cNvSpPr>
          <p:nvPr>
            <p:ph type="dt" sz="half" idx="10"/>
          </p:nvPr>
        </p:nvSpPr>
        <p:spPr/>
        <p:txBody>
          <a:bodyPr/>
          <a:lstStyle/>
          <a:p>
            <a:fld id="{8033C15E-D1BD-4815-A593-71FC8B50B25E}" type="datetimeFigureOut">
              <a:rPr lang="en-MY" smtClean="0"/>
              <a:t>26/8/2021</a:t>
            </a:fld>
            <a:endParaRPr lang="en-MY"/>
          </a:p>
        </p:txBody>
      </p:sp>
      <p:sp>
        <p:nvSpPr>
          <p:cNvPr id="5" name="Footer Placeholder 4">
            <a:extLst>
              <a:ext uri="{FF2B5EF4-FFF2-40B4-BE49-F238E27FC236}">
                <a16:creationId xmlns:a16="http://schemas.microsoft.com/office/drawing/2014/main" id="{367EC5FE-6182-445F-BC2F-D7B1E759295D}"/>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479B715C-A0B2-4C6C-901F-B1D94986AC2C}"/>
              </a:ext>
            </a:extLst>
          </p:cNvPr>
          <p:cNvSpPr>
            <a:spLocks noGrp="1"/>
          </p:cNvSpPr>
          <p:nvPr>
            <p:ph type="sldNum" sz="quarter" idx="12"/>
          </p:nvPr>
        </p:nvSpPr>
        <p:spPr/>
        <p:txBody>
          <a:bodyPr/>
          <a:lstStyle/>
          <a:p>
            <a:fld id="{0CA27146-B397-4FB4-A3F4-93DCD7129538}" type="slidenum">
              <a:rPr lang="en-MY" smtClean="0"/>
              <a:t>‹#›</a:t>
            </a:fld>
            <a:endParaRPr lang="en-MY"/>
          </a:p>
        </p:txBody>
      </p:sp>
    </p:spTree>
    <p:extLst>
      <p:ext uri="{BB962C8B-B14F-4D97-AF65-F5344CB8AC3E}">
        <p14:creationId xmlns:p14="http://schemas.microsoft.com/office/powerpoint/2010/main" val="388900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AA9B75-8089-4ABB-82BD-FE6C71CCEA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D8465F0F-DFE1-403E-963C-5C5519C3AE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B92C6614-1B2B-4DB1-B9A3-84ABF2144636}"/>
              </a:ext>
            </a:extLst>
          </p:cNvPr>
          <p:cNvSpPr>
            <a:spLocks noGrp="1"/>
          </p:cNvSpPr>
          <p:nvPr>
            <p:ph type="dt" sz="half" idx="10"/>
          </p:nvPr>
        </p:nvSpPr>
        <p:spPr/>
        <p:txBody>
          <a:bodyPr/>
          <a:lstStyle/>
          <a:p>
            <a:fld id="{8033C15E-D1BD-4815-A593-71FC8B50B25E}" type="datetimeFigureOut">
              <a:rPr lang="en-MY" smtClean="0"/>
              <a:t>26/8/2021</a:t>
            </a:fld>
            <a:endParaRPr lang="en-MY"/>
          </a:p>
        </p:txBody>
      </p:sp>
      <p:sp>
        <p:nvSpPr>
          <p:cNvPr id="5" name="Footer Placeholder 4">
            <a:extLst>
              <a:ext uri="{FF2B5EF4-FFF2-40B4-BE49-F238E27FC236}">
                <a16:creationId xmlns:a16="http://schemas.microsoft.com/office/drawing/2014/main" id="{C2635206-D3AE-4048-BBA6-2D85B3F82C07}"/>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307F5CB9-A8E3-47BD-BFF6-23E4BE497DEE}"/>
              </a:ext>
            </a:extLst>
          </p:cNvPr>
          <p:cNvSpPr>
            <a:spLocks noGrp="1"/>
          </p:cNvSpPr>
          <p:nvPr>
            <p:ph type="sldNum" sz="quarter" idx="12"/>
          </p:nvPr>
        </p:nvSpPr>
        <p:spPr/>
        <p:txBody>
          <a:bodyPr/>
          <a:lstStyle/>
          <a:p>
            <a:fld id="{0CA27146-B397-4FB4-A3F4-93DCD7129538}" type="slidenum">
              <a:rPr lang="en-MY" smtClean="0"/>
              <a:t>‹#›</a:t>
            </a:fld>
            <a:endParaRPr lang="en-MY"/>
          </a:p>
        </p:txBody>
      </p:sp>
    </p:spTree>
    <p:extLst>
      <p:ext uri="{BB962C8B-B14F-4D97-AF65-F5344CB8AC3E}">
        <p14:creationId xmlns:p14="http://schemas.microsoft.com/office/powerpoint/2010/main" val="3054055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6C4D5-D4DA-4209-8F9C-54C4E674153B}"/>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9E50D0C2-A88E-42D0-9B1E-B5EF975E22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73E62E16-5246-40AC-A273-8261AECFE1F1}"/>
              </a:ext>
            </a:extLst>
          </p:cNvPr>
          <p:cNvSpPr>
            <a:spLocks noGrp="1"/>
          </p:cNvSpPr>
          <p:nvPr>
            <p:ph type="dt" sz="half" idx="10"/>
          </p:nvPr>
        </p:nvSpPr>
        <p:spPr/>
        <p:txBody>
          <a:bodyPr/>
          <a:lstStyle/>
          <a:p>
            <a:fld id="{8033C15E-D1BD-4815-A593-71FC8B50B25E}" type="datetimeFigureOut">
              <a:rPr lang="en-MY" smtClean="0"/>
              <a:t>26/8/2021</a:t>
            </a:fld>
            <a:endParaRPr lang="en-MY"/>
          </a:p>
        </p:txBody>
      </p:sp>
      <p:sp>
        <p:nvSpPr>
          <p:cNvPr id="5" name="Footer Placeholder 4">
            <a:extLst>
              <a:ext uri="{FF2B5EF4-FFF2-40B4-BE49-F238E27FC236}">
                <a16:creationId xmlns:a16="http://schemas.microsoft.com/office/drawing/2014/main" id="{6ED1BC3A-99C2-4AEE-9EB8-DCB39C4DDEBE}"/>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FA0539F1-609A-4E7E-ACE5-A80D9967A33F}"/>
              </a:ext>
            </a:extLst>
          </p:cNvPr>
          <p:cNvSpPr>
            <a:spLocks noGrp="1"/>
          </p:cNvSpPr>
          <p:nvPr>
            <p:ph type="sldNum" sz="quarter" idx="12"/>
          </p:nvPr>
        </p:nvSpPr>
        <p:spPr/>
        <p:txBody>
          <a:bodyPr/>
          <a:lstStyle/>
          <a:p>
            <a:fld id="{0CA27146-B397-4FB4-A3F4-93DCD7129538}" type="slidenum">
              <a:rPr lang="en-MY" smtClean="0"/>
              <a:t>‹#›</a:t>
            </a:fld>
            <a:endParaRPr lang="en-MY"/>
          </a:p>
        </p:txBody>
      </p:sp>
    </p:spTree>
    <p:extLst>
      <p:ext uri="{BB962C8B-B14F-4D97-AF65-F5344CB8AC3E}">
        <p14:creationId xmlns:p14="http://schemas.microsoft.com/office/powerpoint/2010/main" val="831463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0C6B8-AAF2-43CA-A809-89C66121EA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9ADB0CA0-5240-4DC2-90EF-78A97DDCE2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7D65C1-7658-45FD-9973-F211A456723F}"/>
              </a:ext>
            </a:extLst>
          </p:cNvPr>
          <p:cNvSpPr>
            <a:spLocks noGrp="1"/>
          </p:cNvSpPr>
          <p:nvPr>
            <p:ph type="dt" sz="half" idx="10"/>
          </p:nvPr>
        </p:nvSpPr>
        <p:spPr/>
        <p:txBody>
          <a:bodyPr/>
          <a:lstStyle/>
          <a:p>
            <a:fld id="{8033C15E-D1BD-4815-A593-71FC8B50B25E}" type="datetimeFigureOut">
              <a:rPr lang="en-MY" smtClean="0"/>
              <a:t>26/8/2021</a:t>
            </a:fld>
            <a:endParaRPr lang="en-MY"/>
          </a:p>
        </p:txBody>
      </p:sp>
      <p:sp>
        <p:nvSpPr>
          <p:cNvPr id="5" name="Footer Placeholder 4">
            <a:extLst>
              <a:ext uri="{FF2B5EF4-FFF2-40B4-BE49-F238E27FC236}">
                <a16:creationId xmlns:a16="http://schemas.microsoft.com/office/drawing/2014/main" id="{B1344CEF-7CCA-49BD-82A7-969D620831D7}"/>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2F48993F-2CF6-4D9D-9934-B10D2BFF5D09}"/>
              </a:ext>
            </a:extLst>
          </p:cNvPr>
          <p:cNvSpPr>
            <a:spLocks noGrp="1"/>
          </p:cNvSpPr>
          <p:nvPr>
            <p:ph type="sldNum" sz="quarter" idx="12"/>
          </p:nvPr>
        </p:nvSpPr>
        <p:spPr/>
        <p:txBody>
          <a:bodyPr/>
          <a:lstStyle/>
          <a:p>
            <a:fld id="{0CA27146-B397-4FB4-A3F4-93DCD7129538}" type="slidenum">
              <a:rPr lang="en-MY" smtClean="0"/>
              <a:t>‹#›</a:t>
            </a:fld>
            <a:endParaRPr lang="en-MY"/>
          </a:p>
        </p:txBody>
      </p:sp>
    </p:spTree>
    <p:extLst>
      <p:ext uri="{BB962C8B-B14F-4D97-AF65-F5344CB8AC3E}">
        <p14:creationId xmlns:p14="http://schemas.microsoft.com/office/powerpoint/2010/main" val="1577569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656E1-587B-4EC7-A0B1-02721946EA5C}"/>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BD70F688-FED7-436B-9C6F-AC2E69AA9F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0918F32C-7CDA-4362-80FD-D1B0448AAD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42F8975E-46A3-476D-9591-7D57855E3ACB}"/>
              </a:ext>
            </a:extLst>
          </p:cNvPr>
          <p:cNvSpPr>
            <a:spLocks noGrp="1"/>
          </p:cNvSpPr>
          <p:nvPr>
            <p:ph type="dt" sz="half" idx="10"/>
          </p:nvPr>
        </p:nvSpPr>
        <p:spPr/>
        <p:txBody>
          <a:bodyPr/>
          <a:lstStyle/>
          <a:p>
            <a:fld id="{8033C15E-D1BD-4815-A593-71FC8B50B25E}" type="datetimeFigureOut">
              <a:rPr lang="en-MY" smtClean="0"/>
              <a:t>26/8/2021</a:t>
            </a:fld>
            <a:endParaRPr lang="en-MY"/>
          </a:p>
        </p:txBody>
      </p:sp>
      <p:sp>
        <p:nvSpPr>
          <p:cNvPr id="6" name="Footer Placeholder 5">
            <a:extLst>
              <a:ext uri="{FF2B5EF4-FFF2-40B4-BE49-F238E27FC236}">
                <a16:creationId xmlns:a16="http://schemas.microsoft.com/office/drawing/2014/main" id="{9084F8B4-BF77-458E-B595-93A4D637E059}"/>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0C17CED4-7FEC-453A-A283-1EFF13FEE5C1}"/>
              </a:ext>
            </a:extLst>
          </p:cNvPr>
          <p:cNvSpPr>
            <a:spLocks noGrp="1"/>
          </p:cNvSpPr>
          <p:nvPr>
            <p:ph type="sldNum" sz="quarter" idx="12"/>
          </p:nvPr>
        </p:nvSpPr>
        <p:spPr/>
        <p:txBody>
          <a:bodyPr/>
          <a:lstStyle/>
          <a:p>
            <a:fld id="{0CA27146-B397-4FB4-A3F4-93DCD7129538}" type="slidenum">
              <a:rPr lang="en-MY" smtClean="0"/>
              <a:t>‹#›</a:t>
            </a:fld>
            <a:endParaRPr lang="en-MY"/>
          </a:p>
        </p:txBody>
      </p:sp>
    </p:spTree>
    <p:extLst>
      <p:ext uri="{BB962C8B-B14F-4D97-AF65-F5344CB8AC3E}">
        <p14:creationId xmlns:p14="http://schemas.microsoft.com/office/powerpoint/2010/main" val="669479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2E14-66CA-4E4F-A9AD-EFDEB51FC13C}"/>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062D9595-BFE6-4D6D-9877-BD1607FCB6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C9529D-9224-4A10-BB52-643C1548AF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CA249040-45B5-4384-8F3A-01CD9CF056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12A0A6-DDAB-4133-8799-F658B9F3C2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449B0D82-7F0B-4CEF-AE9D-AFD859BA5132}"/>
              </a:ext>
            </a:extLst>
          </p:cNvPr>
          <p:cNvSpPr>
            <a:spLocks noGrp="1"/>
          </p:cNvSpPr>
          <p:nvPr>
            <p:ph type="dt" sz="half" idx="10"/>
          </p:nvPr>
        </p:nvSpPr>
        <p:spPr/>
        <p:txBody>
          <a:bodyPr/>
          <a:lstStyle/>
          <a:p>
            <a:fld id="{8033C15E-D1BD-4815-A593-71FC8B50B25E}" type="datetimeFigureOut">
              <a:rPr lang="en-MY" smtClean="0"/>
              <a:t>26/8/2021</a:t>
            </a:fld>
            <a:endParaRPr lang="en-MY"/>
          </a:p>
        </p:txBody>
      </p:sp>
      <p:sp>
        <p:nvSpPr>
          <p:cNvPr id="8" name="Footer Placeholder 7">
            <a:extLst>
              <a:ext uri="{FF2B5EF4-FFF2-40B4-BE49-F238E27FC236}">
                <a16:creationId xmlns:a16="http://schemas.microsoft.com/office/drawing/2014/main" id="{A7E503C2-311F-4272-99E8-8C2DEAAE4DD7}"/>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A7937403-F775-4C52-82A0-F432D5153ACC}"/>
              </a:ext>
            </a:extLst>
          </p:cNvPr>
          <p:cNvSpPr>
            <a:spLocks noGrp="1"/>
          </p:cNvSpPr>
          <p:nvPr>
            <p:ph type="sldNum" sz="quarter" idx="12"/>
          </p:nvPr>
        </p:nvSpPr>
        <p:spPr/>
        <p:txBody>
          <a:bodyPr/>
          <a:lstStyle/>
          <a:p>
            <a:fld id="{0CA27146-B397-4FB4-A3F4-93DCD7129538}" type="slidenum">
              <a:rPr lang="en-MY" smtClean="0"/>
              <a:t>‹#›</a:t>
            </a:fld>
            <a:endParaRPr lang="en-MY"/>
          </a:p>
        </p:txBody>
      </p:sp>
    </p:spTree>
    <p:extLst>
      <p:ext uri="{BB962C8B-B14F-4D97-AF65-F5344CB8AC3E}">
        <p14:creationId xmlns:p14="http://schemas.microsoft.com/office/powerpoint/2010/main" val="3423132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BA8DA-83BF-46E7-878A-C6701DC3958F}"/>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EEE6D959-7D9B-46CE-8FB7-FA324520EF48}"/>
              </a:ext>
            </a:extLst>
          </p:cNvPr>
          <p:cNvSpPr>
            <a:spLocks noGrp="1"/>
          </p:cNvSpPr>
          <p:nvPr>
            <p:ph type="dt" sz="half" idx="10"/>
          </p:nvPr>
        </p:nvSpPr>
        <p:spPr/>
        <p:txBody>
          <a:bodyPr/>
          <a:lstStyle/>
          <a:p>
            <a:fld id="{8033C15E-D1BD-4815-A593-71FC8B50B25E}" type="datetimeFigureOut">
              <a:rPr lang="en-MY" smtClean="0"/>
              <a:t>26/8/2021</a:t>
            </a:fld>
            <a:endParaRPr lang="en-MY"/>
          </a:p>
        </p:txBody>
      </p:sp>
      <p:sp>
        <p:nvSpPr>
          <p:cNvPr id="4" name="Footer Placeholder 3">
            <a:extLst>
              <a:ext uri="{FF2B5EF4-FFF2-40B4-BE49-F238E27FC236}">
                <a16:creationId xmlns:a16="http://schemas.microsoft.com/office/drawing/2014/main" id="{0B427AD5-A833-439B-B609-E80482EDDED8}"/>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B398B7DA-FDC1-4593-8AD9-2DA9A775270C}"/>
              </a:ext>
            </a:extLst>
          </p:cNvPr>
          <p:cNvSpPr>
            <a:spLocks noGrp="1"/>
          </p:cNvSpPr>
          <p:nvPr>
            <p:ph type="sldNum" sz="quarter" idx="12"/>
          </p:nvPr>
        </p:nvSpPr>
        <p:spPr/>
        <p:txBody>
          <a:bodyPr/>
          <a:lstStyle/>
          <a:p>
            <a:fld id="{0CA27146-B397-4FB4-A3F4-93DCD7129538}" type="slidenum">
              <a:rPr lang="en-MY" smtClean="0"/>
              <a:t>‹#›</a:t>
            </a:fld>
            <a:endParaRPr lang="en-MY"/>
          </a:p>
        </p:txBody>
      </p:sp>
    </p:spTree>
    <p:extLst>
      <p:ext uri="{BB962C8B-B14F-4D97-AF65-F5344CB8AC3E}">
        <p14:creationId xmlns:p14="http://schemas.microsoft.com/office/powerpoint/2010/main" val="16248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DF84C1-0D2F-4BB8-823E-F86872F9A3CC}"/>
              </a:ext>
            </a:extLst>
          </p:cNvPr>
          <p:cNvSpPr>
            <a:spLocks noGrp="1"/>
          </p:cNvSpPr>
          <p:nvPr>
            <p:ph type="dt" sz="half" idx="10"/>
          </p:nvPr>
        </p:nvSpPr>
        <p:spPr/>
        <p:txBody>
          <a:bodyPr/>
          <a:lstStyle/>
          <a:p>
            <a:fld id="{8033C15E-D1BD-4815-A593-71FC8B50B25E}" type="datetimeFigureOut">
              <a:rPr lang="en-MY" smtClean="0"/>
              <a:t>26/8/2021</a:t>
            </a:fld>
            <a:endParaRPr lang="en-MY"/>
          </a:p>
        </p:txBody>
      </p:sp>
      <p:sp>
        <p:nvSpPr>
          <p:cNvPr id="3" name="Footer Placeholder 2">
            <a:extLst>
              <a:ext uri="{FF2B5EF4-FFF2-40B4-BE49-F238E27FC236}">
                <a16:creationId xmlns:a16="http://schemas.microsoft.com/office/drawing/2014/main" id="{72422C29-1FF8-422B-B5B8-46C3952F3E55}"/>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FDAF89C3-EBC6-40A1-B664-DE3AF989F055}"/>
              </a:ext>
            </a:extLst>
          </p:cNvPr>
          <p:cNvSpPr>
            <a:spLocks noGrp="1"/>
          </p:cNvSpPr>
          <p:nvPr>
            <p:ph type="sldNum" sz="quarter" idx="12"/>
          </p:nvPr>
        </p:nvSpPr>
        <p:spPr/>
        <p:txBody>
          <a:bodyPr/>
          <a:lstStyle/>
          <a:p>
            <a:fld id="{0CA27146-B397-4FB4-A3F4-93DCD7129538}" type="slidenum">
              <a:rPr lang="en-MY" smtClean="0"/>
              <a:t>‹#›</a:t>
            </a:fld>
            <a:endParaRPr lang="en-MY"/>
          </a:p>
        </p:txBody>
      </p:sp>
    </p:spTree>
    <p:extLst>
      <p:ext uri="{BB962C8B-B14F-4D97-AF65-F5344CB8AC3E}">
        <p14:creationId xmlns:p14="http://schemas.microsoft.com/office/powerpoint/2010/main" val="4002526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3D2B7-0916-4A1C-9E3D-60E9E09C05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B8E6494A-08DF-4002-830F-D0FD25BB8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400F7AEE-E680-4DA4-9AB7-B350BE62F6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0FE7D8-4F64-4145-9F44-7423CECF3346}"/>
              </a:ext>
            </a:extLst>
          </p:cNvPr>
          <p:cNvSpPr>
            <a:spLocks noGrp="1"/>
          </p:cNvSpPr>
          <p:nvPr>
            <p:ph type="dt" sz="half" idx="10"/>
          </p:nvPr>
        </p:nvSpPr>
        <p:spPr/>
        <p:txBody>
          <a:bodyPr/>
          <a:lstStyle/>
          <a:p>
            <a:fld id="{8033C15E-D1BD-4815-A593-71FC8B50B25E}" type="datetimeFigureOut">
              <a:rPr lang="en-MY" smtClean="0"/>
              <a:t>26/8/2021</a:t>
            </a:fld>
            <a:endParaRPr lang="en-MY"/>
          </a:p>
        </p:txBody>
      </p:sp>
      <p:sp>
        <p:nvSpPr>
          <p:cNvPr id="6" name="Footer Placeholder 5">
            <a:extLst>
              <a:ext uri="{FF2B5EF4-FFF2-40B4-BE49-F238E27FC236}">
                <a16:creationId xmlns:a16="http://schemas.microsoft.com/office/drawing/2014/main" id="{4D6557F5-A358-42D3-8719-9F6A4BFE3E51}"/>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65242029-1398-489A-82D6-CE06E617A144}"/>
              </a:ext>
            </a:extLst>
          </p:cNvPr>
          <p:cNvSpPr>
            <a:spLocks noGrp="1"/>
          </p:cNvSpPr>
          <p:nvPr>
            <p:ph type="sldNum" sz="quarter" idx="12"/>
          </p:nvPr>
        </p:nvSpPr>
        <p:spPr/>
        <p:txBody>
          <a:bodyPr/>
          <a:lstStyle/>
          <a:p>
            <a:fld id="{0CA27146-B397-4FB4-A3F4-93DCD7129538}" type="slidenum">
              <a:rPr lang="en-MY" smtClean="0"/>
              <a:t>‹#›</a:t>
            </a:fld>
            <a:endParaRPr lang="en-MY"/>
          </a:p>
        </p:txBody>
      </p:sp>
    </p:spTree>
    <p:extLst>
      <p:ext uri="{BB962C8B-B14F-4D97-AF65-F5344CB8AC3E}">
        <p14:creationId xmlns:p14="http://schemas.microsoft.com/office/powerpoint/2010/main" val="4273244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2E0C6-DA3E-4382-B817-8F9F13646D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76F9214F-65C0-437D-B3AA-893E63A826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BE6030DE-25F3-4E44-A24D-7F91CB2185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01962A-8B79-4D2A-8481-E045FA6E79B9}"/>
              </a:ext>
            </a:extLst>
          </p:cNvPr>
          <p:cNvSpPr>
            <a:spLocks noGrp="1"/>
          </p:cNvSpPr>
          <p:nvPr>
            <p:ph type="dt" sz="half" idx="10"/>
          </p:nvPr>
        </p:nvSpPr>
        <p:spPr/>
        <p:txBody>
          <a:bodyPr/>
          <a:lstStyle/>
          <a:p>
            <a:fld id="{8033C15E-D1BD-4815-A593-71FC8B50B25E}" type="datetimeFigureOut">
              <a:rPr lang="en-MY" smtClean="0"/>
              <a:t>26/8/2021</a:t>
            </a:fld>
            <a:endParaRPr lang="en-MY"/>
          </a:p>
        </p:txBody>
      </p:sp>
      <p:sp>
        <p:nvSpPr>
          <p:cNvPr id="6" name="Footer Placeholder 5">
            <a:extLst>
              <a:ext uri="{FF2B5EF4-FFF2-40B4-BE49-F238E27FC236}">
                <a16:creationId xmlns:a16="http://schemas.microsoft.com/office/drawing/2014/main" id="{2DBD9C51-9C9D-4E3E-9952-9847E36FA3BF}"/>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04538172-C01F-4B2C-BB52-DD96205E0AA0}"/>
              </a:ext>
            </a:extLst>
          </p:cNvPr>
          <p:cNvSpPr>
            <a:spLocks noGrp="1"/>
          </p:cNvSpPr>
          <p:nvPr>
            <p:ph type="sldNum" sz="quarter" idx="12"/>
          </p:nvPr>
        </p:nvSpPr>
        <p:spPr/>
        <p:txBody>
          <a:bodyPr/>
          <a:lstStyle/>
          <a:p>
            <a:fld id="{0CA27146-B397-4FB4-A3F4-93DCD7129538}" type="slidenum">
              <a:rPr lang="en-MY" smtClean="0"/>
              <a:t>‹#›</a:t>
            </a:fld>
            <a:endParaRPr lang="en-MY"/>
          </a:p>
        </p:txBody>
      </p:sp>
    </p:spTree>
    <p:extLst>
      <p:ext uri="{BB962C8B-B14F-4D97-AF65-F5344CB8AC3E}">
        <p14:creationId xmlns:p14="http://schemas.microsoft.com/office/powerpoint/2010/main" val="4284083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7EE681-C8A4-489B-8969-8CBFBEEEA6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7105389D-6047-4171-8B7E-5F2A4E6707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12FABDBA-E6FF-439F-9C35-646F22B498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33C15E-D1BD-4815-A593-71FC8B50B25E}" type="datetimeFigureOut">
              <a:rPr lang="en-MY" smtClean="0"/>
              <a:t>26/8/2021</a:t>
            </a:fld>
            <a:endParaRPr lang="en-MY"/>
          </a:p>
        </p:txBody>
      </p:sp>
      <p:sp>
        <p:nvSpPr>
          <p:cNvPr id="5" name="Footer Placeholder 4">
            <a:extLst>
              <a:ext uri="{FF2B5EF4-FFF2-40B4-BE49-F238E27FC236}">
                <a16:creationId xmlns:a16="http://schemas.microsoft.com/office/drawing/2014/main" id="{556B36E8-83CF-4BED-B2FD-837658C70A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289800EC-9F63-4501-A001-A73F783509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A27146-B397-4FB4-A3F4-93DCD7129538}" type="slidenum">
              <a:rPr lang="en-MY" smtClean="0"/>
              <a:t>‹#›</a:t>
            </a:fld>
            <a:endParaRPr lang="en-MY"/>
          </a:p>
        </p:txBody>
      </p:sp>
      <p:sp>
        <p:nvSpPr>
          <p:cNvPr id="7" name="MSIPCMContentMarking" descr="{&quot;HashCode&quot;:1708757200,&quot;Placement&quot;:&quot;Header&quot;}">
            <a:extLst>
              <a:ext uri="{FF2B5EF4-FFF2-40B4-BE49-F238E27FC236}">
                <a16:creationId xmlns:a16="http://schemas.microsoft.com/office/drawing/2014/main" id="{A85C6D1F-00DA-4450-BF38-27FED50F0A15}"/>
              </a:ext>
            </a:extLst>
          </p:cNvPr>
          <p:cNvSpPr txBox="1"/>
          <p:nvPr userDrawn="1"/>
        </p:nvSpPr>
        <p:spPr>
          <a:xfrm>
            <a:off x="0" y="0"/>
            <a:ext cx="737925" cy="296525"/>
          </a:xfrm>
          <a:prstGeom prst="rect">
            <a:avLst/>
          </a:prstGeom>
          <a:noFill/>
        </p:spPr>
        <p:txBody>
          <a:bodyPr vert="horz" wrap="square" lIns="0" tIns="0" rIns="0" bIns="0" rtlCol="0" anchor="ctr" anchorCtr="1">
            <a:spAutoFit/>
          </a:bodyPr>
          <a:lstStyle/>
          <a:p>
            <a:pPr algn="l">
              <a:spcBef>
                <a:spcPts val="0"/>
              </a:spcBef>
              <a:spcAft>
                <a:spcPts val="0"/>
              </a:spcAft>
            </a:pPr>
            <a:r>
              <a:rPr lang="en-MY" sz="1200">
                <a:solidFill>
                  <a:srgbClr val="000000"/>
                </a:solidFill>
                <a:latin typeface="Calibri" panose="020F0502020204030204" pitchFamily="34" charset="0"/>
              </a:rPr>
              <a:t>[Open]</a:t>
            </a:r>
          </a:p>
        </p:txBody>
      </p:sp>
    </p:spTree>
    <p:extLst>
      <p:ext uri="{BB962C8B-B14F-4D97-AF65-F5344CB8AC3E}">
        <p14:creationId xmlns:p14="http://schemas.microsoft.com/office/powerpoint/2010/main" val="1451175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E991C70-5D82-4463-B72E-2A51911F3782}"/>
              </a:ext>
            </a:extLst>
          </p:cNvPr>
          <p:cNvSpPr>
            <a:spLocks noGrp="1"/>
          </p:cNvSpPr>
          <p:nvPr>
            <p:ph type="ctrTitle"/>
          </p:nvPr>
        </p:nvSpPr>
        <p:spPr>
          <a:xfrm>
            <a:off x="1314824" y="735106"/>
            <a:ext cx="10053763" cy="2928470"/>
          </a:xfrm>
        </p:spPr>
        <p:txBody>
          <a:bodyPr anchor="b">
            <a:normAutofit/>
          </a:bodyPr>
          <a:lstStyle/>
          <a:p>
            <a:pPr algn="l"/>
            <a:r>
              <a:rPr lang="en-MY" sz="4800" dirty="0">
                <a:solidFill>
                  <a:srgbClr val="FFFFFF"/>
                </a:solidFill>
              </a:rPr>
              <a:t>Timeseries Forecasting</a:t>
            </a:r>
          </a:p>
        </p:txBody>
      </p:sp>
      <p:sp>
        <p:nvSpPr>
          <p:cNvPr id="3" name="Subtitle 2">
            <a:extLst>
              <a:ext uri="{FF2B5EF4-FFF2-40B4-BE49-F238E27FC236}">
                <a16:creationId xmlns:a16="http://schemas.microsoft.com/office/drawing/2014/main" id="{E190FBC6-F6CD-4503-A050-EC215B52B675}"/>
              </a:ext>
            </a:extLst>
          </p:cNvPr>
          <p:cNvSpPr>
            <a:spLocks noGrp="1"/>
          </p:cNvSpPr>
          <p:nvPr>
            <p:ph type="subTitle" idx="1"/>
          </p:nvPr>
        </p:nvSpPr>
        <p:spPr>
          <a:xfrm>
            <a:off x="1350682" y="4870824"/>
            <a:ext cx="10005951" cy="1458258"/>
          </a:xfrm>
        </p:spPr>
        <p:txBody>
          <a:bodyPr anchor="ctr">
            <a:normAutofit/>
          </a:bodyPr>
          <a:lstStyle/>
          <a:p>
            <a:pPr algn="l"/>
            <a:r>
              <a:rPr lang="en-MY" dirty="0"/>
              <a:t>Case Study : Production Gas Rate</a:t>
            </a:r>
          </a:p>
        </p:txBody>
      </p:sp>
      <p:sp>
        <p:nvSpPr>
          <p:cNvPr id="4" name="TextBox 3">
            <a:extLst>
              <a:ext uri="{FF2B5EF4-FFF2-40B4-BE49-F238E27FC236}">
                <a16:creationId xmlns:a16="http://schemas.microsoft.com/office/drawing/2014/main" id="{A6C06391-C1F9-4905-BC46-805F47499549}"/>
              </a:ext>
            </a:extLst>
          </p:cNvPr>
          <p:cNvSpPr txBox="1"/>
          <p:nvPr/>
        </p:nvSpPr>
        <p:spPr>
          <a:xfrm>
            <a:off x="8942664" y="5428442"/>
            <a:ext cx="2553391" cy="1477328"/>
          </a:xfrm>
          <a:prstGeom prst="rect">
            <a:avLst/>
          </a:prstGeom>
          <a:noFill/>
        </p:spPr>
        <p:txBody>
          <a:bodyPr wrap="none" rtlCol="0">
            <a:spAutoFit/>
          </a:bodyPr>
          <a:lstStyle/>
          <a:p>
            <a:r>
              <a:rPr lang="en-AU" dirty="0"/>
              <a:t>BY:</a:t>
            </a:r>
          </a:p>
          <a:p>
            <a:pPr marL="742950" lvl="1" indent="-285750">
              <a:buFont typeface="Arial" panose="020B0604020202020204" pitchFamily="34" charset="0"/>
              <a:buChar char="•"/>
            </a:pPr>
            <a:r>
              <a:rPr lang="en-AU" dirty="0"/>
              <a:t>Ahmad Makintha</a:t>
            </a:r>
          </a:p>
          <a:p>
            <a:pPr marL="742950" lvl="1" indent="-285750">
              <a:buFont typeface="Arial" panose="020B0604020202020204" pitchFamily="34" charset="0"/>
              <a:buChar char="•"/>
            </a:pPr>
            <a:r>
              <a:rPr lang="en-AU" dirty="0"/>
              <a:t>Rajesh Nair</a:t>
            </a:r>
          </a:p>
          <a:p>
            <a:pPr marL="742950" lvl="1" indent="-285750">
              <a:buFont typeface="Arial" panose="020B0604020202020204" pitchFamily="34" charset="0"/>
              <a:buChar char="•"/>
            </a:pPr>
            <a:endParaRPr lang="en-AU" dirty="0"/>
          </a:p>
          <a:p>
            <a:endParaRPr lang="en-AU" dirty="0"/>
          </a:p>
        </p:txBody>
      </p:sp>
    </p:spTree>
    <p:extLst>
      <p:ext uri="{BB962C8B-B14F-4D97-AF65-F5344CB8AC3E}">
        <p14:creationId xmlns:p14="http://schemas.microsoft.com/office/powerpoint/2010/main" val="2499502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ED921-AEB9-4D84-AD93-2406C1D49BD1}"/>
              </a:ext>
            </a:extLst>
          </p:cNvPr>
          <p:cNvSpPr>
            <a:spLocks noGrp="1"/>
          </p:cNvSpPr>
          <p:nvPr>
            <p:ph type="title"/>
          </p:nvPr>
        </p:nvSpPr>
        <p:spPr/>
        <p:txBody>
          <a:bodyPr/>
          <a:lstStyle/>
          <a:p>
            <a:r>
              <a:rPr lang="en-MY" dirty="0"/>
              <a:t>Model Validation	</a:t>
            </a:r>
          </a:p>
        </p:txBody>
      </p:sp>
      <p:pic>
        <p:nvPicPr>
          <p:cNvPr id="5" name="Content Placeholder 4">
            <a:extLst>
              <a:ext uri="{FF2B5EF4-FFF2-40B4-BE49-F238E27FC236}">
                <a16:creationId xmlns:a16="http://schemas.microsoft.com/office/drawing/2014/main" id="{F1C0EC6C-DF8F-4E7C-B915-EA08961DCDB8}"/>
              </a:ext>
            </a:extLst>
          </p:cNvPr>
          <p:cNvPicPr>
            <a:picLocks noGrp="1" noChangeAspect="1"/>
          </p:cNvPicPr>
          <p:nvPr>
            <p:ph idx="1"/>
          </p:nvPr>
        </p:nvPicPr>
        <p:blipFill>
          <a:blip r:embed="rId2"/>
          <a:stretch>
            <a:fillRect/>
          </a:stretch>
        </p:blipFill>
        <p:spPr>
          <a:xfrm>
            <a:off x="4037429" y="2431215"/>
            <a:ext cx="7484011" cy="3706939"/>
          </a:xfrm>
        </p:spPr>
      </p:pic>
      <p:sp>
        <p:nvSpPr>
          <p:cNvPr id="6" name="TextBox 5">
            <a:extLst>
              <a:ext uri="{FF2B5EF4-FFF2-40B4-BE49-F238E27FC236}">
                <a16:creationId xmlns:a16="http://schemas.microsoft.com/office/drawing/2014/main" id="{99203781-D8B2-499F-BC63-B9AEA1E6917C}"/>
              </a:ext>
            </a:extLst>
          </p:cNvPr>
          <p:cNvSpPr txBox="1"/>
          <p:nvPr/>
        </p:nvSpPr>
        <p:spPr>
          <a:xfrm>
            <a:off x="838200" y="1477108"/>
            <a:ext cx="10894255" cy="954107"/>
          </a:xfrm>
          <a:prstGeom prst="rect">
            <a:avLst/>
          </a:prstGeom>
          <a:noFill/>
        </p:spPr>
        <p:txBody>
          <a:bodyPr wrap="square" rtlCol="0">
            <a:spAutoFit/>
          </a:bodyPr>
          <a:lstStyle/>
          <a:p>
            <a:r>
              <a:rPr lang="en-MY" sz="2800" dirty="0"/>
              <a:t>Walk forward validation method is used to verify the model that is developed (expanding windows).</a:t>
            </a:r>
          </a:p>
        </p:txBody>
      </p:sp>
      <p:sp>
        <p:nvSpPr>
          <p:cNvPr id="7" name="TextBox 6">
            <a:extLst>
              <a:ext uri="{FF2B5EF4-FFF2-40B4-BE49-F238E27FC236}">
                <a16:creationId xmlns:a16="http://schemas.microsoft.com/office/drawing/2014/main" id="{0BFBFDAE-5BA7-43D2-B6C9-C243CA27D8D3}"/>
              </a:ext>
            </a:extLst>
          </p:cNvPr>
          <p:cNvSpPr txBox="1"/>
          <p:nvPr/>
        </p:nvSpPr>
        <p:spPr>
          <a:xfrm>
            <a:off x="838200" y="2644795"/>
            <a:ext cx="3199229" cy="2246769"/>
          </a:xfrm>
          <a:prstGeom prst="rect">
            <a:avLst/>
          </a:prstGeom>
          <a:noFill/>
        </p:spPr>
        <p:txBody>
          <a:bodyPr wrap="square" rtlCol="0">
            <a:spAutoFit/>
          </a:bodyPr>
          <a:lstStyle/>
          <a:p>
            <a:r>
              <a:rPr lang="en-MY" sz="2000" dirty="0"/>
              <a:t>The predicted value are compared with the actual value (red dot)</a:t>
            </a:r>
          </a:p>
          <a:p>
            <a:r>
              <a:rPr lang="en-MY" sz="2000" dirty="0"/>
              <a:t>The results are stored and MAE (Mean Absolute Error) is used to evaluate the accuracy of the model</a:t>
            </a:r>
          </a:p>
        </p:txBody>
      </p:sp>
      <p:sp>
        <p:nvSpPr>
          <p:cNvPr id="9" name="TextBox 8">
            <a:extLst>
              <a:ext uri="{FF2B5EF4-FFF2-40B4-BE49-F238E27FC236}">
                <a16:creationId xmlns:a16="http://schemas.microsoft.com/office/drawing/2014/main" id="{510B8F72-DB2E-426B-9CC9-CC0CC3C14785}"/>
              </a:ext>
            </a:extLst>
          </p:cNvPr>
          <p:cNvSpPr txBox="1"/>
          <p:nvPr/>
        </p:nvSpPr>
        <p:spPr>
          <a:xfrm>
            <a:off x="4205071" y="6039192"/>
            <a:ext cx="6119446" cy="646331"/>
          </a:xfrm>
          <a:prstGeom prst="rect">
            <a:avLst/>
          </a:prstGeom>
          <a:noFill/>
        </p:spPr>
        <p:txBody>
          <a:bodyPr wrap="square">
            <a:spAutoFit/>
          </a:bodyPr>
          <a:lstStyle/>
          <a:p>
            <a:r>
              <a:rPr lang="en-MY" sz="1800" b="1" i="0" dirty="0">
                <a:effectLst/>
                <a:latin typeface="Fira Sans"/>
              </a:rPr>
              <a:t>Forecasting: Principles and Practice</a:t>
            </a:r>
          </a:p>
          <a:p>
            <a:r>
              <a:rPr lang="en-MY" b="0" i="1" dirty="0">
                <a:effectLst/>
                <a:latin typeface="Fira Sans"/>
              </a:rPr>
              <a:t>Rob J Hyndman and George </a:t>
            </a:r>
            <a:r>
              <a:rPr lang="en-MY" b="0" i="1" dirty="0" err="1">
                <a:effectLst/>
                <a:latin typeface="Fira Sans"/>
              </a:rPr>
              <a:t>Athanasopoulos</a:t>
            </a:r>
            <a:endParaRPr lang="en-MY" i="1" dirty="0"/>
          </a:p>
        </p:txBody>
      </p:sp>
    </p:spTree>
    <p:extLst>
      <p:ext uri="{BB962C8B-B14F-4D97-AF65-F5344CB8AC3E}">
        <p14:creationId xmlns:p14="http://schemas.microsoft.com/office/powerpoint/2010/main" val="1973268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85EED-B8B5-4E09-A0EC-8BD2CF133BA6}"/>
              </a:ext>
            </a:extLst>
          </p:cNvPr>
          <p:cNvSpPr>
            <a:spLocks noGrp="1"/>
          </p:cNvSpPr>
          <p:nvPr>
            <p:ph type="title"/>
          </p:nvPr>
        </p:nvSpPr>
        <p:spPr>
          <a:xfrm>
            <a:off x="655320" y="352265"/>
            <a:ext cx="10515600" cy="774759"/>
          </a:xfrm>
        </p:spPr>
        <p:txBody>
          <a:bodyPr/>
          <a:lstStyle/>
          <a:p>
            <a:r>
              <a:rPr lang="en-US" dirty="0"/>
              <a:t>Random Forest Model</a:t>
            </a:r>
          </a:p>
        </p:txBody>
      </p:sp>
      <p:sp>
        <p:nvSpPr>
          <p:cNvPr id="6" name="TextBox 5">
            <a:extLst>
              <a:ext uri="{FF2B5EF4-FFF2-40B4-BE49-F238E27FC236}">
                <a16:creationId xmlns:a16="http://schemas.microsoft.com/office/drawing/2014/main" id="{B262A182-C0F5-4576-BABF-7AB31CE1C084}"/>
              </a:ext>
            </a:extLst>
          </p:cNvPr>
          <p:cNvSpPr txBox="1"/>
          <p:nvPr/>
        </p:nvSpPr>
        <p:spPr>
          <a:xfrm>
            <a:off x="8904849" y="2316722"/>
            <a:ext cx="2912012" cy="1477328"/>
          </a:xfrm>
          <a:prstGeom prst="rect">
            <a:avLst/>
          </a:prstGeom>
          <a:noFill/>
        </p:spPr>
        <p:txBody>
          <a:bodyPr wrap="square" rtlCol="0">
            <a:spAutoFit/>
          </a:bodyPr>
          <a:lstStyle/>
          <a:p>
            <a:r>
              <a:rPr lang="en-MY" dirty="0"/>
              <a:t>Train dataset:</a:t>
            </a:r>
          </a:p>
          <a:p>
            <a:r>
              <a:rPr lang="en-MY" dirty="0"/>
              <a:t>2014-Oct 2018</a:t>
            </a:r>
          </a:p>
          <a:p>
            <a:r>
              <a:rPr lang="en-MY" dirty="0"/>
              <a:t>Test Dataset </a:t>
            </a:r>
          </a:p>
          <a:p>
            <a:r>
              <a:rPr lang="en-MY" dirty="0"/>
              <a:t>Nov – Dec 2018</a:t>
            </a:r>
          </a:p>
          <a:p>
            <a:endParaRPr lang="en-MY" dirty="0"/>
          </a:p>
        </p:txBody>
      </p:sp>
      <p:sp>
        <p:nvSpPr>
          <p:cNvPr id="9" name="TextBox 8">
            <a:extLst>
              <a:ext uri="{FF2B5EF4-FFF2-40B4-BE49-F238E27FC236}">
                <a16:creationId xmlns:a16="http://schemas.microsoft.com/office/drawing/2014/main" id="{D6C0ACAE-CAE9-4407-9104-673536ECB024}"/>
              </a:ext>
            </a:extLst>
          </p:cNvPr>
          <p:cNvSpPr txBox="1"/>
          <p:nvPr/>
        </p:nvSpPr>
        <p:spPr>
          <a:xfrm>
            <a:off x="8904849" y="3794050"/>
            <a:ext cx="2772554" cy="369332"/>
          </a:xfrm>
          <a:prstGeom prst="rect">
            <a:avLst/>
          </a:prstGeom>
          <a:noFill/>
        </p:spPr>
        <p:txBody>
          <a:bodyPr wrap="none" rtlCol="0">
            <a:spAutoFit/>
          </a:bodyPr>
          <a:lstStyle/>
          <a:p>
            <a:r>
              <a:rPr lang="en-MY" dirty="0"/>
              <a:t>MAE (Mean Absolute Error)</a:t>
            </a:r>
          </a:p>
        </p:txBody>
      </p:sp>
      <p:sp>
        <p:nvSpPr>
          <p:cNvPr id="7" name="Title 1">
            <a:extLst>
              <a:ext uri="{FF2B5EF4-FFF2-40B4-BE49-F238E27FC236}">
                <a16:creationId xmlns:a16="http://schemas.microsoft.com/office/drawing/2014/main" id="{519F2BF3-9FE7-46F9-A7B6-173C1BCAB351}"/>
              </a:ext>
            </a:extLst>
          </p:cNvPr>
          <p:cNvSpPr txBox="1">
            <a:spLocks/>
          </p:cNvSpPr>
          <p:nvPr/>
        </p:nvSpPr>
        <p:spPr>
          <a:xfrm>
            <a:off x="838200" y="1088837"/>
            <a:ext cx="10515600" cy="7747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pic>
        <p:nvPicPr>
          <p:cNvPr id="4" name="Picture 3" descr="Chart, line chart&#10;&#10;Description automatically generated">
            <a:extLst>
              <a:ext uri="{FF2B5EF4-FFF2-40B4-BE49-F238E27FC236}">
                <a16:creationId xmlns:a16="http://schemas.microsoft.com/office/drawing/2014/main" id="{2E81A069-2AE0-49E0-BABF-560CB1119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139" y="1483721"/>
            <a:ext cx="8287647" cy="5022014"/>
          </a:xfrm>
          <a:prstGeom prst="rect">
            <a:avLst/>
          </a:prstGeom>
        </p:spPr>
      </p:pic>
      <p:pic>
        <p:nvPicPr>
          <p:cNvPr id="11" name="Picture 10">
            <a:extLst>
              <a:ext uri="{FF2B5EF4-FFF2-40B4-BE49-F238E27FC236}">
                <a16:creationId xmlns:a16="http://schemas.microsoft.com/office/drawing/2014/main" id="{CD1C04B2-09AE-45EF-90FD-4276266A0E57}"/>
              </a:ext>
            </a:extLst>
          </p:cNvPr>
          <p:cNvPicPr>
            <a:picLocks noChangeAspect="1"/>
          </p:cNvPicPr>
          <p:nvPr/>
        </p:nvPicPr>
        <p:blipFill>
          <a:blip r:embed="rId3"/>
          <a:stretch>
            <a:fillRect/>
          </a:stretch>
        </p:blipFill>
        <p:spPr>
          <a:xfrm>
            <a:off x="8904849" y="4323761"/>
            <a:ext cx="2094575" cy="1316949"/>
          </a:xfrm>
          <a:prstGeom prst="rect">
            <a:avLst/>
          </a:prstGeom>
        </p:spPr>
      </p:pic>
    </p:spTree>
    <p:extLst>
      <p:ext uri="{BB962C8B-B14F-4D97-AF65-F5344CB8AC3E}">
        <p14:creationId xmlns:p14="http://schemas.microsoft.com/office/powerpoint/2010/main" val="4067598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85EED-B8B5-4E09-A0EC-8BD2CF133BA6}"/>
              </a:ext>
            </a:extLst>
          </p:cNvPr>
          <p:cNvSpPr>
            <a:spLocks noGrp="1"/>
          </p:cNvSpPr>
          <p:nvPr>
            <p:ph type="title"/>
          </p:nvPr>
        </p:nvSpPr>
        <p:spPr>
          <a:xfrm>
            <a:off x="838200" y="365125"/>
            <a:ext cx="10515600" cy="774759"/>
          </a:xfrm>
        </p:spPr>
        <p:txBody>
          <a:bodyPr/>
          <a:lstStyle/>
          <a:p>
            <a:r>
              <a:rPr lang="en-US" dirty="0"/>
              <a:t>Linear Regression Model</a:t>
            </a:r>
          </a:p>
        </p:txBody>
      </p:sp>
      <p:pic>
        <p:nvPicPr>
          <p:cNvPr id="5" name="Picture 4" descr="Chart, histogram&#10;&#10;Description automatically generated">
            <a:extLst>
              <a:ext uri="{FF2B5EF4-FFF2-40B4-BE49-F238E27FC236}">
                <a16:creationId xmlns:a16="http://schemas.microsoft.com/office/drawing/2014/main" id="{F5ED2713-559C-4FD9-A26A-4226DB0DC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139" y="1637670"/>
            <a:ext cx="8274399" cy="4842253"/>
          </a:xfrm>
          <a:prstGeom prst="rect">
            <a:avLst/>
          </a:prstGeom>
        </p:spPr>
      </p:pic>
      <p:sp>
        <p:nvSpPr>
          <p:cNvPr id="6" name="TextBox 5">
            <a:extLst>
              <a:ext uri="{FF2B5EF4-FFF2-40B4-BE49-F238E27FC236}">
                <a16:creationId xmlns:a16="http://schemas.microsoft.com/office/drawing/2014/main" id="{B262A182-C0F5-4576-BABF-7AB31CE1C084}"/>
              </a:ext>
            </a:extLst>
          </p:cNvPr>
          <p:cNvSpPr txBox="1"/>
          <p:nvPr/>
        </p:nvSpPr>
        <p:spPr>
          <a:xfrm>
            <a:off x="8904849" y="1637670"/>
            <a:ext cx="2912012" cy="1477328"/>
          </a:xfrm>
          <a:prstGeom prst="rect">
            <a:avLst/>
          </a:prstGeom>
          <a:noFill/>
        </p:spPr>
        <p:txBody>
          <a:bodyPr wrap="square" rtlCol="0">
            <a:spAutoFit/>
          </a:bodyPr>
          <a:lstStyle/>
          <a:p>
            <a:r>
              <a:rPr lang="en-MY" dirty="0"/>
              <a:t>Train dataset:</a:t>
            </a:r>
          </a:p>
          <a:p>
            <a:r>
              <a:rPr lang="en-MY" dirty="0"/>
              <a:t>2014-2017</a:t>
            </a:r>
          </a:p>
          <a:p>
            <a:r>
              <a:rPr lang="en-MY" dirty="0"/>
              <a:t>Test Dataset </a:t>
            </a:r>
          </a:p>
          <a:p>
            <a:r>
              <a:rPr lang="en-MY" dirty="0"/>
              <a:t>2018</a:t>
            </a:r>
          </a:p>
          <a:p>
            <a:endParaRPr lang="en-MY" dirty="0"/>
          </a:p>
        </p:txBody>
      </p:sp>
      <p:pic>
        <p:nvPicPr>
          <p:cNvPr id="8" name="Picture 7">
            <a:extLst>
              <a:ext uri="{FF2B5EF4-FFF2-40B4-BE49-F238E27FC236}">
                <a16:creationId xmlns:a16="http://schemas.microsoft.com/office/drawing/2014/main" id="{7E1FFE23-FF93-48AE-98C9-961511B0FF75}"/>
              </a:ext>
            </a:extLst>
          </p:cNvPr>
          <p:cNvPicPr>
            <a:picLocks noChangeAspect="1"/>
          </p:cNvPicPr>
          <p:nvPr/>
        </p:nvPicPr>
        <p:blipFill>
          <a:blip r:embed="rId3"/>
          <a:stretch>
            <a:fillRect/>
          </a:stretch>
        </p:blipFill>
        <p:spPr>
          <a:xfrm>
            <a:off x="8904849" y="3526033"/>
            <a:ext cx="2499300" cy="1477327"/>
          </a:xfrm>
          <a:prstGeom prst="rect">
            <a:avLst/>
          </a:prstGeom>
        </p:spPr>
      </p:pic>
      <p:sp>
        <p:nvSpPr>
          <p:cNvPr id="7" name="Title 1">
            <a:extLst>
              <a:ext uri="{FF2B5EF4-FFF2-40B4-BE49-F238E27FC236}">
                <a16:creationId xmlns:a16="http://schemas.microsoft.com/office/drawing/2014/main" id="{519F2BF3-9FE7-46F9-A7B6-173C1BCAB351}"/>
              </a:ext>
            </a:extLst>
          </p:cNvPr>
          <p:cNvSpPr txBox="1">
            <a:spLocks/>
          </p:cNvSpPr>
          <p:nvPr/>
        </p:nvSpPr>
        <p:spPr>
          <a:xfrm>
            <a:off x="838200" y="1088837"/>
            <a:ext cx="10515600" cy="7747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10" name="TextBox 9">
            <a:extLst>
              <a:ext uri="{FF2B5EF4-FFF2-40B4-BE49-F238E27FC236}">
                <a16:creationId xmlns:a16="http://schemas.microsoft.com/office/drawing/2014/main" id="{732D53CA-50F5-4C9D-9EED-85804B0A6F46}"/>
              </a:ext>
            </a:extLst>
          </p:cNvPr>
          <p:cNvSpPr txBox="1"/>
          <p:nvPr/>
        </p:nvSpPr>
        <p:spPr>
          <a:xfrm>
            <a:off x="8904849" y="3013295"/>
            <a:ext cx="2772554" cy="369332"/>
          </a:xfrm>
          <a:prstGeom prst="rect">
            <a:avLst/>
          </a:prstGeom>
          <a:noFill/>
        </p:spPr>
        <p:txBody>
          <a:bodyPr wrap="none" rtlCol="0">
            <a:spAutoFit/>
          </a:bodyPr>
          <a:lstStyle/>
          <a:p>
            <a:r>
              <a:rPr lang="en-MY" dirty="0"/>
              <a:t>MAE (Mean Absolute Error)</a:t>
            </a:r>
          </a:p>
        </p:txBody>
      </p:sp>
      <p:pic>
        <p:nvPicPr>
          <p:cNvPr id="4" name="Picture 3">
            <a:extLst>
              <a:ext uri="{FF2B5EF4-FFF2-40B4-BE49-F238E27FC236}">
                <a16:creationId xmlns:a16="http://schemas.microsoft.com/office/drawing/2014/main" id="{1178E7DB-4DD8-419A-B41B-B692429B80E1}"/>
              </a:ext>
            </a:extLst>
          </p:cNvPr>
          <p:cNvPicPr>
            <a:picLocks noChangeAspect="1"/>
          </p:cNvPicPr>
          <p:nvPr/>
        </p:nvPicPr>
        <p:blipFill>
          <a:blip r:embed="rId4"/>
          <a:stretch>
            <a:fillRect/>
          </a:stretch>
        </p:blipFill>
        <p:spPr>
          <a:xfrm>
            <a:off x="7029331" y="5584814"/>
            <a:ext cx="5162669" cy="1028924"/>
          </a:xfrm>
          <a:prstGeom prst="rect">
            <a:avLst/>
          </a:prstGeom>
        </p:spPr>
      </p:pic>
    </p:spTree>
    <p:extLst>
      <p:ext uri="{BB962C8B-B14F-4D97-AF65-F5344CB8AC3E}">
        <p14:creationId xmlns:p14="http://schemas.microsoft.com/office/powerpoint/2010/main" val="715057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8950E-A483-4533-A1F6-C9F9A30C68C6}"/>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dirty="0">
                <a:solidFill>
                  <a:schemeClr val="tx1"/>
                </a:solidFill>
                <a:latin typeface="+mj-lt"/>
                <a:ea typeface="+mj-ea"/>
                <a:cs typeface="+mj-cs"/>
              </a:rPr>
              <a:t>Coefficient of features</a:t>
            </a:r>
          </a:p>
        </p:txBody>
      </p:sp>
      <p:sp>
        <p:nvSpPr>
          <p:cNvPr id="9" name="Rectangle 8">
            <a:extLst>
              <a:ext uri="{FF2B5EF4-FFF2-40B4-BE49-F238E27FC236}">
                <a16:creationId xmlns:a16="http://schemas.microsoft.com/office/drawing/2014/main" id="{F170E346-B98B-43A6-A4DA-D36FF6328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4" name="Picture 3" descr="A picture containing table&#10;&#10;Description automatically generated">
            <a:extLst>
              <a:ext uri="{FF2B5EF4-FFF2-40B4-BE49-F238E27FC236}">
                <a16:creationId xmlns:a16="http://schemas.microsoft.com/office/drawing/2014/main" id="{313C10AB-00A9-4232-922D-F87D1DDAFF88}"/>
              </a:ext>
            </a:extLst>
          </p:cNvPr>
          <p:cNvPicPr>
            <a:picLocks noChangeAspect="1"/>
          </p:cNvPicPr>
          <p:nvPr/>
        </p:nvPicPr>
        <p:blipFill>
          <a:blip r:embed="rId2"/>
          <a:stretch>
            <a:fillRect/>
          </a:stretch>
        </p:blipFill>
        <p:spPr>
          <a:xfrm>
            <a:off x="2935884" y="1863801"/>
            <a:ext cx="6320231" cy="4440746"/>
          </a:xfrm>
          <a:prstGeom prst="rect">
            <a:avLst/>
          </a:prstGeom>
        </p:spPr>
      </p:pic>
    </p:spTree>
    <p:extLst>
      <p:ext uri="{BB962C8B-B14F-4D97-AF65-F5344CB8AC3E}">
        <p14:creationId xmlns:p14="http://schemas.microsoft.com/office/powerpoint/2010/main" val="4069636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3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CE5341-8814-48D3-9B2A-06396BA6D8C8}"/>
              </a:ext>
            </a:extLst>
          </p:cNvPr>
          <p:cNvSpPr>
            <a:spLocks noGrp="1"/>
          </p:cNvSpPr>
          <p:nvPr>
            <p:ph type="title"/>
          </p:nvPr>
        </p:nvSpPr>
        <p:spPr>
          <a:xfrm>
            <a:off x="524256" y="516804"/>
            <a:ext cx="6594189" cy="1625210"/>
          </a:xfrm>
        </p:spPr>
        <p:txBody>
          <a:bodyPr>
            <a:normAutofit/>
          </a:bodyPr>
          <a:lstStyle/>
          <a:p>
            <a:r>
              <a:rPr lang="en-MY">
                <a:solidFill>
                  <a:srgbClr val="FFFFFF"/>
                </a:solidFill>
              </a:rPr>
              <a:t>Univariate forecasting using RNN with LSTM</a:t>
            </a:r>
          </a:p>
        </p:txBody>
      </p:sp>
      <p:sp>
        <p:nvSpPr>
          <p:cNvPr id="42" name="Rectangle 32">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Chart, line chart&#10;&#10;Description automatically generated">
            <a:extLst>
              <a:ext uri="{FF2B5EF4-FFF2-40B4-BE49-F238E27FC236}">
                <a16:creationId xmlns:a16="http://schemas.microsoft.com/office/drawing/2014/main" id="{639F537E-3FB9-45D7-8DF9-501C2593928D}"/>
              </a:ext>
            </a:extLst>
          </p:cNvPr>
          <p:cNvPicPr>
            <a:picLocks noChangeAspect="1"/>
          </p:cNvPicPr>
          <p:nvPr/>
        </p:nvPicPr>
        <p:blipFill>
          <a:blip r:embed="rId2"/>
          <a:stretch>
            <a:fillRect/>
          </a:stretch>
        </p:blipFill>
        <p:spPr>
          <a:xfrm>
            <a:off x="927472" y="2660287"/>
            <a:ext cx="5858453" cy="3646887"/>
          </a:xfrm>
          <a:prstGeom prst="rect">
            <a:avLst/>
          </a:prstGeom>
        </p:spPr>
      </p:pic>
      <p:sp>
        <p:nvSpPr>
          <p:cNvPr id="43" name="Rectangle 34">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Content Placeholder 6">
            <a:extLst>
              <a:ext uri="{FF2B5EF4-FFF2-40B4-BE49-F238E27FC236}">
                <a16:creationId xmlns:a16="http://schemas.microsoft.com/office/drawing/2014/main" id="{BDAAA758-6717-4E25-A380-7CE81ABFAA26}"/>
              </a:ext>
            </a:extLst>
          </p:cNvPr>
          <p:cNvSpPr>
            <a:spLocks noGrp="1"/>
          </p:cNvSpPr>
          <p:nvPr>
            <p:ph idx="1"/>
          </p:nvPr>
        </p:nvSpPr>
        <p:spPr>
          <a:xfrm>
            <a:off x="8029319" y="917725"/>
            <a:ext cx="3424739" cy="4852362"/>
          </a:xfrm>
        </p:spPr>
        <p:txBody>
          <a:bodyPr anchor="ctr">
            <a:normAutofit/>
          </a:bodyPr>
          <a:lstStyle/>
          <a:p>
            <a:r>
              <a:rPr lang="en-AU" sz="2000">
                <a:solidFill>
                  <a:srgbClr val="FFFFFF"/>
                </a:solidFill>
              </a:rPr>
              <a:t>Manually split the data as train and test.As we don’t want machine to split randomly.</a:t>
            </a:r>
          </a:p>
          <a:p>
            <a:r>
              <a:rPr lang="en-AU" sz="2000">
                <a:solidFill>
                  <a:srgbClr val="FFFFFF"/>
                </a:solidFill>
              </a:rPr>
              <a:t>Scale the data using MinMaxScaler.</a:t>
            </a:r>
          </a:p>
          <a:p>
            <a:r>
              <a:rPr lang="en-AU" sz="2000">
                <a:solidFill>
                  <a:srgbClr val="FFFFFF"/>
                </a:solidFill>
              </a:rPr>
              <a:t>Create the model.</a:t>
            </a:r>
          </a:p>
          <a:p>
            <a:r>
              <a:rPr lang="en-AU" sz="2000">
                <a:solidFill>
                  <a:srgbClr val="FFFFFF"/>
                </a:solidFill>
              </a:rPr>
              <a:t>Evaluate the model.</a:t>
            </a:r>
          </a:p>
          <a:p>
            <a:r>
              <a:rPr lang="en-AU" sz="2000">
                <a:solidFill>
                  <a:srgbClr val="FFFFFF"/>
                </a:solidFill>
              </a:rPr>
              <a:t>Forecast new data.</a:t>
            </a:r>
          </a:p>
          <a:p>
            <a:endParaRPr lang="en-AU" sz="2000">
              <a:solidFill>
                <a:srgbClr val="FFFFFF"/>
              </a:solidFill>
            </a:endParaRPr>
          </a:p>
          <a:p>
            <a:pPr marL="0" indent="0">
              <a:buNone/>
            </a:pPr>
            <a:endParaRPr lang="en-AU" sz="2000">
              <a:solidFill>
                <a:srgbClr val="FFFFFF"/>
              </a:solidFill>
            </a:endParaRPr>
          </a:p>
        </p:txBody>
      </p:sp>
    </p:spTree>
    <p:extLst>
      <p:ext uri="{BB962C8B-B14F-4D97-AF65-F5344CB8AC3E}">
        <p14:creationId xmlns:p14="http://schemas.microsoft.com/office/powerpoint/2010/main" val="841091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6" name="Rectangle 2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0BBE41-E765-44C1-B1F9-098C353F7EAC}"/>
              </a:ext>
            </a:extLst>
          </p:cNvPr>
          <p:cNvSpPr>
            <a:spLocks noGrp="1"/>
          </p:cNvSpPr>
          <p:nvPr>
            <p:ph type="title"/>
          </p:nvPr>
        </p:nvSpPr>
        <p:spPr>
          <a:xfrm>
            <a:off x="1043631" y="809898"/>
            <a:ext cx="10173010" cy="1554480"/>
          </a:xfrm>
        </p:spPr>
        <p:txBody>
          <a:bodyPr vert="horz" lIns="91440" tIns="45720" rIns="91440" bIns="45720" rtlCol="0" anchor="ctr">
            <a:normAutofit/>
          </a:bodyPr>
          <a:lstStyle/>
          <a:p>
            <a:r>
              <a:rPr lang="en-US" sz="4800" kern="1200">
                <a:solidFill>
                  <a:schemeClr val="tx1"/>
                </a:solidFill>
                <a:latin typeface="+mj-lt"/>
                <a:ea typeface="+mj-ea"/>
                <a:cs typeface="+mj-cs"/>
              </a:rPr>
              <a:t>CONCLUSION</a:t>
            </a:r>
          </a:p>
        </p:txBody>
      </p:sp>
      <p:cxnSp>
        <p:nvCxnSpPr>
          <p:cNvPr id="32" name="Straight Connector 3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9" name="TextBox 3">
            <a:extLst>
              <a:ext uri="{FF2B5EF4-FFF2-40B4-BE49-F238E27FC236}">
                <a16:creationId xmlns:a16="http://schemas.microsoft.com/office/drawing/2014/main" id="{BFBC27BF-E355-4F87-A733-62731AE3A3A2}"/>
              </a:ext>
            </a:extLst>
          </p:cNvPr>
          <p:cNvGraphicFramePr/>
          <p:nvPr>
            <p:extLst>
              <p:ext uri="{D42A27DB-BD31-4B8C-83A1-F6EECF244321}">
                <p14:modId xmlns:p14="http://schemas.microsoft.com/office/powerpoint/2010/main" val="1494228410"/>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002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DE663C-30AB-4A7F-A73F-CE9D09C98BBD}"/>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Limitation and Further Study</a:t>
            </a:r>
          </a:p>
        </p:txBody>
      </p:sp>
      <p:sp>
        <p:nvSpPr>
          <p:cNvPr id="3" name="TextBox 2">
            <a:extLst>
              <a:ext uri="{FF2B5EF4-FFF2-40B4-BE49-F238E27FC236}">
                <a16:creationId xmlns:a16="http://schemas.microsoft.com/office/drawing/2014/main" id="{F96FB5C8-F1FE-455F-8374-05C1712B45E2}"/>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dirty="0"/>
              <a:t>Correlation of features to target variable is very low in this data set, in this scenario it is better to go with univariate analysis.</a:t>
            </a:r>
          </a:p>
          <a:p>
            <a:pPr marL="285750" indent="-228600">
              <a:lnSpc>
                <a:spcPct val="90000"/>
              </a:lnSpc>
              <a:spcAft>
                <a:spcPts val="600"/>
              </a:spcAft>
              <a:buFont typeface="Arial" panose="020B0604020202020204" pitchFamily="34" charset="0"/>
              <a:buChar char="•"/>
            </a:pPr>
            <a:r>
              <a:rPr lang="en-US" sz="2000" dirty="0"/>
              <a:t>Consultation with domain expert need to done for further analysis.</a:t>
            </a:r>
          </a:p>
        </p:txBody>
      </p:sp>
    </p:spTree>
    <p:extLst>
      <p:ext uri="{BB962C8B-B14F-4D97-AF65-F5344CB8AC3E}">
        <p14:creationId xmlns:p14="http://schemas.microsoft.com/office/powerpoint/2010/main" val="4175980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4AE60FA-5A9A-4760-9AA6-379111B46A08}"/>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INTRODUCTION</a:t>
            </a:r>
          </a:p>
        </p:txBody>
      </p:sp>
    </p:spTree>
    <p:extLst>
      <p:ext uri="{BB962C8B-B14F-4D97-AF65-F5344CB8AC3E}">
        <p14:creationId xmlns:p14="http://schemas.microsoft.com/office/powerpoint/2010/main" val="3579980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B7059D-8F48-4DDD-B266-8FC83BA87ABA}"/>
              </a:ext>
            </a:extLst>
          </p:cNvPr>
          <p:cNvSpPr>
            <a:spLocks noGrp="1"/>
          </p:cNvSpPr>
          <p:nvPr>
            <p:ph type="title"/>
          </p:nvPr>
        </p:nvSpPr>
        <p:spPr>
          <a:xfrm>
            <a:off x="1371599" y="294538"/>
            <a:ext cx="9895951" cy="1033669"/>
          </a:xfrm>
        </p:spPr>
        <p:txBody>
          <a:bodyPr>
            <a:normAutofit/>
          </a:bodyPr>
          <a:lstStyle/>
          <a:p>
            <a:r>
              <a:rPr lang="en-AU" sz="4000">
                <a:solidFill>
                  <a:srgbClr val="FFFFFF"/>
                </a:solidFill>
              </a:rPr>
              <a:t>BACKGROUND</a:t>
            </a:r>
          </a:p>
        </p:txBody>
      </p:sp>
      <p:sp>
        <p:nvSpPr>
          <p:cNvPr id="3" name="Content Placeholder 2">
            <a:extLst>
              <a:ext uri="{FF2B5EF4-FFF2-40B4-BE49-F238E27FC236}">
                <a16:creationId xmlns:a16="http://schemas.microsoft.com/office/drawing/2014/main" id="{448BC2DB-11EE-4863-9AD3-C11105CBF33A}"/>
              </a:ext>
            </a:extLst>
          </p:cNvPr>
          <p:cNvSpPr>
            <a:spLocks noGrp="1"/>
          </p:cNvSpPr>
          <p:nvPr>
            <p:ph idx="1"/>
          </p:nvPr>
        </p:nvSpPr>
        <p:spPr>
          <a:xfrm>
            <a:off x="1233982" y="3022873"/>
            <a:ext cx="9724031" cy="3683358"/>
          </a:xfrm>
        </p:spPr>
        <p:txBody>
          <a:bodyPr anchor="ctr">
            <a:normAutofit lnSpcReduction="10000"/>
          </a:bodyPr>
          <a:lstStyle/>
          <a:p>
            <a:r>
              <a:rPr lang="en-AU" sz="1900" dirty="0">
                <a:effectLst/>
                <a:highlight>
                  <a:srgbClr val="FFFFFF"/>
                </a:highlight>
                <a:latin typeface="Arial" panose="020B0604020202020204" pitchFamily="34" charset="0"/>
                <a:ea typeface="Arial" panose="020B0604020202020204" pitchFamily="34" charset="0"/>
                <a:cs typeface="Arial" panose="020B0604020202020204" pitchFamily="34" charset="0"/>
              </a:rPr>
              <a:t>Forecasting future oil and gas production for a well is one of the most important tasks of a production engineer. </a:t>
            </a:r>
          </a:p>
          <a:p>
            <a:r>
              <a:rPr lang="en-AU" sz="1900" dirty="0">
                <a:effectLst/>
                <a:highlight>
                  <a:srgbClr val="FFFFFF"/>
                </a:highlight>
                <a:latin typeface="Arial" panose="020B0604020202020204" pitchFamily="34" charset="0"/>
                <a:ea typeface="Arial" panose="020B0604020202020204" pitchFamily="34" charset="0"/>
                <a:cs typeface="Arial" panose="020B0604020202020204" pitchFamily="34" charset="0"/>
              </a:rPr>
              <a:t>These production forecasts are used for estimating remaining reserves, optimizing production operations and business planning, among other tasks.</a:t>
            </a:r>
            <a:endParaRPr lang="en-AU" sz="1900" dirty="0">
              <a:highlight>
                <a:srgbClr val="FFFFFF"/>
              </a:highlight>
              <a:latin typeface="Arial" panose="020B0604020202020204" pitchFamily="34" charset="0"/>
              <a:ea typeface="Arial" panose="020B0604020202020204" pitchFamily="34" charset="0"/>
              <a:cs typeface="Arial" panose="020B0604020202020204" pitchFamily="34" charset="0"/>
            </a:endParaRPr>
          </a:p>
          <a:p>
            <a:r>
              <a:rPr lang="en-AU" sz="1900" dirty="0">
                <a:effectLst/>
                <a:highlight>
                  <a:srgbClr val="FFFFFF"/>
                </a:highlight>
                <a:latin typeface="Arial" panose="020B0604020202020204" pitchFamily="34" charset="0"/>
                <a:ea typeface="Arial" panose="020B0604020202020204" pitchFamily="34" charset="0"/>
                <a:cs typeface="Arial" panose="020B0604020202020204" pitchFamily="34" charset="0"/>
              </a:rPr>
              <a:t>Similar technique can be implemented in various fields which involved time series data to do the short term forecasting from previous time series data.</a:t>
            </a:r>
          </a:p>
          <a:p>
            <a:r>
              <a:rPr lang="en-MY" sz="1900" dirty="0">
                <a:latin typeface="Arial" panose="020B0604020202020204" pitchFamily="34" charset="0"/>
                <a:cs typeface="Arial" panose="020B0604020202020204" pitchFamily="34" charset="0"/>
              </a:rPr>
              <a:t>Time series data is touching everything in our lives. For example: stocks price, weather data, sales data, house price, sensors data etc.</a:t>
            </a:r>
          </a:p>
          <a:p>
            <a:r>
              <a:rPr lang="en-MY" sz="1900" dirty="0">
                <a:solidFill>
                  <a:srgbClr val="292929"/>
                </a:solidFill>
                <a:effectLst/>
                <a:latin typeface="Arial" panose="020B0604020202020204" pitchFamily="34" charset="0"/>
                <a:cs typeface="Arial" panose="020B0604020202020204" pitchFamily="34" charset="0"/>
              </a:rPr>
              <a:t>Difference between forecast and prediction:</a:t>
            </a:r>
          </a:p>
          <a:p>
            <a:pPr marL="457200" lvl="1" indent="0">
              <a:buNone/>
            </a:pPr>
            <a:r>
              <a:rPr lang="en-MY" sz="1900" dirty="0">
                <a:solidFill>
                  <a:srgbClr val="292929"/>
                </a:solidFill>
                <a:effectLst/>
                <a:latin typeface="Arial" panose="020B0604020202020204" pitchFamily="34" charset="0"/>
                <a:cs typeface="Arial" panose="020B0604020202020204" pitchFamily="34" charset="0"/>
              </a:rPr>
              <a:t>Forecasting problems are a subset of prediction problems wherein both use the historical data and talk about the future events. The only difference between forecasting and prediction is the explicit addition of temporal dimension in forecasting.</a:t>
            </a:r>
            <a:endParaRPr lang="en-MY" sz="1900" dirty="0">
              <a:latin typeface="Arial" panose="020B0604020202020204" pitchFamily="34" charset="0"/>
              <a:cs typeface="Arial" panose="020B0604020202020204" pitchFamily="34" charset="0"/>
            </a:endParaRPr>
          </a:p>
          <a:p>
            <a:pPr marL="0" indent="0">
              <a:buNone/>
            </a:pPr>
            <a:endParaRPr lang="en-MY" sz="2000" dirty="0"/>
          </a:p>
          <a:p>
            <a:endParaRPr lang="en-AU" sz="2000" dirty="0">
              <a:effectLst/>
              <a:latin typeface="Arial" panose="020B0604020202020204" pitchFamily="34" charset="0"/>
              <a:ea typeface="Arial" panose="020B0604020202020204" pitchFamily="34" charset="0"/>
            </a:endParaRPr>
          </a:p>
          <a:p>
            <a:endParaRPr lang="en-AU" sz="2000" dirty="0"/>
          </a:p>
          <a:p>
            <a:pPr marL="0" indent="0">
              <a:buNone/>
            </a:pPr>
            <a:endParaRPr lang="en-AU" sz="2000" dirty="0"/>
          </a:p>
        </p:txBody>
      </p:sp>
    </p:spTree>
    <p:extLst>
      <p:ext uri="{BB962C8B-B14F-4D97-AF65-F5344CB8AC3E}">
        <p14:creationId xmlns:p14="http://schemas.microsoft.com/office/powerpoint/2010/main" val="2204558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8119C3-D533-4FF1-A6FA-B4158B8EC7B1}"/>
              </a:ext>
            </a:extLst>
          </p:cNvPr>
          <p:cNvSpPr>
            <a:spLocks noGrp="1"/>
          </p:cNvSpPr>
          <p:nvPr>
            <p:ph type="title"/>
          </p:nvPr>
        </p:nvSpPr>
        <p:spPr>
          <a:xfrm>
            <a:off x="1371599" y="294538"/>
            <a:ext cx="9895951" cy="1033669"/>
          </a:xfrm>
        </p:spPr>
        <p:txBody>
          <a:bodyPr>
            <a:normAutofit/>
          </a:bodyPr>
          <a:lstStyle/>
          <a:p>
            <a:r>
              <a:rPr lang="en-AU" sz="4000">
                <a:solidFill>
                  <a:srgbClr val="FFFFFF"/>
                </a:solidFill>
              </a:rPr>
              <a:t>DATA SOURCE</a:t>
            </a:r>
          </a:p>
        </p:txBody>
      </p:sp>
      <p:sp>
        <p:nvSpPr>
          <p:cNvPr id="3" name="Content Placeholder 2">
            <a:extLst>
              <a:ext uri="{FF2B5EF4-FFF2-40B4-BE49-F238E27FC236}">
                <a16:creationId xmlns:a16="http://schemas.microsoft.com/office/drawing/2014/main" id="{E2477FD8-7658-4798-9531-91E9718E1528}"/>
              </a:ext>
            </a:extLst>
          </p:cNvPr>
          <p:cNvSpPr>
            <a:spLocks noGrp="1"/>
          </p:cNvSpPr>
          <p:nvPr>
            <p:ph idx="1"/>
          </p:nvPr>
        </p:nvSpPr>
        <p:spPr>
          <a:xfrm>
            <a:off x="1371599" y="2318197"/>
            <a:ext cx="9724031" cy="3683358"/>
          </a:xfrm>
        </p:spPr>
        <p:txBody>
          <a:bodyPr anchor="ctr">
            <a:normAutofit/>
          </a:bodyPr>
          <a:lstStyle/>
          <a:p>
            <a:r>
              <a:rPr lang="en-AU" sz="1800" u="none" strike="noStrike" dirty="0">
                <a:effectLst/>
                <a:latin typeface="Arial" panose="020B0604020202020204" pitchFamily="34" charset="0"/>
                <a:ea typeface="Arial" panose="020B0604020202020204" pitchFamily="34" charset="0"/>
              </a:rPr>
              <a:t>Petroleum </a:t>
            </a:r>
            <a:r>
              <a:rPr lang="en-AU" sz="1800" u="none" strike="noStrike" dirty="0">
                <a:effectLst/>
                <a:latin typeface="Arial" panose="020B0604020202020204" pitchFamily="34" charset="0"/>
                <a:ea typeface="Arial" panose="020B0604020202020204" pitchFamily="34" charset="0"/>
                <a:cs typeface="Arial" panose="020B0604020202020204" pitchFamily="34" charset="0"/>
              </a:rPr>
              <a:t>Exploration</a:t>
            </a:r>
            <a:r>
              <a:rPr lang="en-AU" sz="1800" u="none" strike="noStrike" dirty="0">
                <a:effectLst/>
                <a:latin typeface="Arial" panose="020B0604020202020204" pitchFamily="34" charset="0"/>
                <a:ea typeface="Arial" panose="020B0604020202020204" pitchFamily="34" charset="0"/>
              </a:rPr>
              <a:t> Society of Australia (PESA).</a:t>
            </a:r>
          </a:p>
          <a:p>
            <a:r>
              <a:rPr lang="en-US" sz="1800" b="0" i="0" dirty="0">
                <a:effectLst/>
                <a:latin typeface="Arial" panose="020B0604020202020204" pitchFamily="34" charset="0"/>
                <a:cs typeface="Arial" panose="020B0604020202020204" pitchFamily="34" charset="0"/>
              </a:rPr>
              <a:t>This dataset contains Gas rate production from 2014 to 2018.</a:t>
            </a:r>
          </a:p>
          <a:p>
            <a:pPr lvl="1"/>
            <a:r>
              <a:rPr lang="en-AU" sz="1800" dirty="0">
                <a:latin typeface="Arial" panose="020B0604020202020204" pitchFamily="34" charset="0"/>
                <a:cs typeface="Arial" panose="020B0604020202020204" pitchFamily="34" charset="0"/>
              </a:rPr>
              <a:t>Production data of gas rate at different wells.</a:t>
            </a:r>
          </a:p>
          <a:p>
            <a:pPr lvl="2"/>
            <a:r>
              <a:rPr lang="en-AU" sz="1800" dirty="0">
                <a:latin typeface="Arial" panose="020B0604020202020204" pitchFamily="34" charset="0"/>
                <a:cs typeface="Arial" panose="020B0604020202020204" pitchFamily="34" charset="0"/>
              </a:rPr>
              <a:t>Feature:</a:t>
            </a:r>
          </a:p>
          <a:p>
            <a:pPr lvl="3"/>
            <a:r>
              <a:rPr lang="en-AU" dirty="0">
                <a:latin typeface="Arial" panose="020B0604020202020204" pitchFamily="34" charset="0"/>
                <a:cs typeface="Arial" panose="020B0604020202020204" pitchFamily="34" charset="0"/>
              </a:rPr>
              <a:t>Water Rate</a:t>
            </a:r>
          </a:p>
          <a:p>
            <a:pPr lvl="3"/>
            <a:r>
              <a:rPr lang="en-AU" dirty="0">
                <a:latin typeface="Arial" panose="020B0604020202020204" pitchFamily="34" charset="0"/>
                <a:cs typeface="Arial" panose="020B0604020202020204" pitchFamily="34" charset="0"/>
              </a:rPr>
              <a:t>Casing head pressure</a:t>
            </a:r>
          </a:p>
          <a:p>
            <a:pPr lvl="3"/>
            <a:r>
              <a:rPr lang="en-AU" dirty="0">
                <a:latin typeface="Arial" panose="020B0604020202020204" pitchFamily="34" charset="0"/>
                <a:cs typeface="Arial" panose="020B0604020202020204" pitchFamily="34" charset="0"/>
              </a:rPr>
              <a:t>Turbine head pressure</a:t>
            </a:r>
          </a:p>
          <a:p>
            <a:pPr lvl="3"/>
            <a:r>
              <a:rPr lang="en-AU" dirty="0">
                <a:latin typeface="Arial" panose="020B0604020202020204" pitchFamily="34" charset="0"/>
                <a:cs typeface="Arial" panose="020B0604020202020204" pitchFamily="34" charset="0"/>
              </a:rPr>
              <a:t>Pump speed</a:t>
            </a:r>
          </a:p>
          <a:p>
            <a:pPr lvl="3"/>
            <a:r>
              <a:rPr lang="en-AU" dirty="0">
                <a:latin typeface="Arial" panose="020B0604020202020204" pitchFamily="34" charset="0"/>
                <a:cs typeface="Arial" panose="020B0604020202020204" pitchFamily="34" charset="0"/>
              </a:rPr>
              <a:t>Torque</a:t>
            </a:r>
          </a:p>
          <a:p>
            <a:pPr lvl="3"/>
            <a:r>
              <a:rPr lang="en-AU" dirty="0">
                <a:latin typeface="Arial" panose="020B0604020202020204" pitchFamily="34" charset="0"/>
                <a:cs typeface="Arial" panose="020B0604020202020204" pitchFamily="34" charset="0"/>
              </a:rPr>
              <a:t>Gas Rate</a:t>
            </a:r>
          </a:p>
          <a:p>
            <a:pPr marL="0" indent="0">
              <a:buNone/>
            </a:pPr>
            <a:r>
              <a:rPr lang="en-AU" sz="2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334710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FF0A18-57D3-44FC-A691-71C8887ECE91}"/>
              </a:ext>
            </a:extLst>
          </p:cNvPr>
          <p:cNvSpPr>
            <a:spLocks noGrp="1"/>
          </p:cNvSpPr>
          <p:nvPr>
            <p:ph type="title"/>
          </p:nvPr>
        </p:nvSpPr>
        <p:spPr>
          <a:xfrm>
            <a:off x="1371599" y="294538"/>
            <a:ext cx="9895951" cy="1033669"/>
          </a:xfrm>
        </p:spPr>
        <p:txBody>
          <a:bodyPr>
            <a:normAutofit/>
          </a:bodyPr>
          <a:lstStyle/>
          <a:p>
            <a:r>
              <a:rPr lang="en-AU" sz="4000">
                <a:solidFill>
                  <a:srgbClr val="FFFFFF"/>
                </a:solidFill>
              </a:rPr>
              <a:t>TOOLS USED</a:t>
            </a:r>
          </a:p>
        </p:txBody>
      </p:sp>
      <p:sp>
        <p:nvSpPr>
          <p:cNvPr id="3" name="Content Placeholder 2">
            <a:extLst>
              <a:ext uri="{FF2B5EF4-FFF2-40B4-BE49-F238E27FC236}">
                <a16:creationId xmlns:a16="http://schemas.microsoft.com/office/drawing/2014/main" id="{EA0832AF-B4E7-4E8A-A9F8-3C570A110F93}"/>
              </a:ext>
            </a:extLst>
          </p:cNvPr>
          <p:cNvSpPr>
            <a:spLocks noGrp="1"/>
          </p:cNvSpPr>
          <p:nvPr>
            <p:ph idx="1"/>
          </p:nvPr>
        </p:nvSpPr>
        <p:spPr>
          <a:xfrm>
            <a:off x="1371599" y="2318197"/>
            <a:ext cx="9724031" cy="3683358"/>
          </a:xfrm>
        </p:spPr>
        <p:txBody>
          <a:bodyPr anchor="ctr">
            <a:normAutofit/>
          </a:bodyPr>
          <a:lstStyle/>
          <a:p>
            <a:r>
              <a:rPr lang="en-AU" sz="2000"/>
              <a:t>Python Pandas</a:t>
            </a:r>
          </a:p>
          <a:p>
            <a:r>
              <a:rPr lang="en-AU" sz="2000"/>
              <a:t>Matplotlib</a:t>
            </a:r>
          </a:p>
          <a:p>
            <a:r>
              <a:rPr lang="en-AU" sz="2000"/>
              <a:t>HTML/CSS/Bootstrap</a:t>
            </a:r>
          </a:p>
          <a:p>
            <a:r>
              <a:rPr lang="en-AU" sz="2000"/>
              <a:t>Java script Plotly</a:t>
            </a:r>
          </a:p>
          <a:p>
            <a:r>
              <a:rPr lang="en-AU" sz="2000"/>
              <a:t>SQLite Database</a:t>
            </a:r>
          </a:p>
          <a:p>
            <a:r>
              <a:rPr lang="en-AU" sz="2000"/>
              <a:t>Flask</a:t>
            </a:r>
          </a:p>
          <a:p>
            <a:r>
              <a:rPr lang="en-AU" sz="2000"/>
              <a:t>Heroku</a:t>
            </a:r>
          </a:p>
          <a:p>
            <a:r>
              <a:rPr lang="en-AU" sz="2000"/>
              <a:t>ML libraries like Scikit-learn, TensorFlow, Keras</a:t>
            </a:r>
          </a:p>
        </p:txBody>
      </p:sp>
    </p:spTree>
    <p:extLst>
      <p:ext uri="{BB962C8B-B14F-4D97-AF65-F5344CB8AC3E}">
        <p14:creationId xmlns:p14="http://schemas.microsoft.com/office/powerpoint/2010/main" val="2140142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CD8B5C-F9E6-41D4-B2EF-B9D50AD148E1}"/>
              </a:ext>
            </a:extLst>
          </p:cNvPr>
          <p:cNvSpPr>
            <a:spLocks noGrp="1"/>
          </p:cNvSpPr>
          <p:nvPr>
            <p:ph type="title"/>
          </p:nvPr>
        </p:nvSpPr>
        <p:spPr>
          <a:xfrm>
            <a:off x="1371599" y="294538"/>
            <a:ext cx="9895951" cy="1033669"/>
          </a:xfrm>
        </p:spPr>
        <p:txBody>
          <a:bodyPr>
            <a:normAutofit/>
          </a:bodyPr>
          <a:lstStyle/>
          <a:p>
            <a:r>
              <a:rPr lang="en-AU" sz="4000">
                <a:solidFill>
                  <a:srgbClr val="FFFFFF"/>
                </a:solidFill>
              </a:rPr>
              <a:t>Forecasting Methods</a:t>
            </a:r>
          </a:p>
        </p:txBody>
      </p:sp>
      <p:sp>
        <p:nvSpPr>
          <p:cNvPr id="3" name="Content Placeholder 2">
            <a:extLst>
              <a:ext uri="{FF2B5EF4-FFF2-40B4-BE49-F238E27FC236}">
                <a16:creationId xmlns:a16="http://schemas.microsoft.com/office/drawing/2014/main" id="{2169C052-8DFB-476F-B9E9-122AB0375C5F}"/>
              </a:ext>
            </a:extLst>
          </p:cNvPr>
          <p:cNvSpPr>
            <a:spLocks noGrp="1"/>
          </p:cNvSpPr>
          <p:nvPr>
            <p:ph idx="1"/>
          </p:nvPr>
        </p:nvSpPr>
        <p:spPr>
          <a:xfrm>
            <a:off x="1371599" y="2318197"/>
            <a:ext cx="9724031" cy="3683358"/>
          </a:xfrm>
        </p:spPr>
        <p:txBody>
          <a:bodyPr anchor="ctr">
            <a:normAutofit/>
          </a:bodyPr>
          <a:lstStyle/>
          <a:p>
            <a:r>
              <a:rPr lang="en-AU" sz="1800" dirty="0"/>
              <a:t>Multivariate</a:t>
            </a:r>
          </a:p>
          <a:p>
            <a:pPr lvl="1"/>
            <a:r>
              <a:rPr lang="en-AU" sz="1800" dirty="0"/>
              <a:t>A multivariate times series has more than one time dependent variable. This dependency is used for forecasting future values.</a:t>
            </a:r>
          </a:p>
          <a:p>
            <a:pPr lvl="2"/>
            <a:r>
              <a:rPr lang="en-AU" sz="1800" dirty="0">
                <a:latin typeface="Helvetica Neue"/>
              </a:rPr>
              <a:t>Linear regression model</a:t>
            </a:r>
          </a:p>
          <a:p>
            <a:pPr lvl="2"/>
            <a:r>
              <a:rPr lang="en-AU" sz="1800" i="0" dirty="0">
                <a:effectLst/>
                <a:latin typeface="Helvetica Neue"/>
              </a:rPr>
              <a:t>Random Forest model</a:t>
            </a:r>
          </a:p>
          <a:p>
            <a:pPr marL="914400" lvl="2" indent="0">
              <a:buNone/>
            </a:pPr>
            <a:endParaRPr lang="en-AU" sz="1800" dirty="0"/>
          </a:p>
          <a:p>
            <a:r>
              <a:rPr lang="en-AU" sz="1800" dirty="0"/>
              <a:t>Univariate</a:t>
            </a:r>
          </a:p>
          <a:p>
            <a:pPr lvl="1"/>
            <a:r>
              <a:rPr lang="en-AU" sz="1800" dirty="0"/>
              <a:t>A univariate times series has only one variable.</a:t>
            </a:r>
          </a:p>
          <a:p>
            <a:pPr lvl="2"/>
            <a:r>
              <a:rPr lang="en-AU" sz="1800" dirty="0"/>
              <a:t>RNN using LSTM</a:t>
            </a:r>
          </a:p>
        </p:txBody>
      </p:sp>
    </p:spTree>
    <p:extLst>
      <p:ext uri="{BB962C8B-B14F-4D97-AF65-F5344CB8AC3E}">
        <p14:creationId xmlns:p14="http://schemas.microsoft.com/office/powerpoint/2010/main" val="3949299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CE5341-8814-48D3-9B2A-06396BA6D8C8}"/>
              </a:ext>
            </a:extLst>
          </p:cNvPr>
          <p:cNvSpPr>
            <a:spLocks noGrp="1"/>
          </p:cNvSpPr>
          <p:nvPr>
            <p:ph type="title"/>
          </p:nvPr>
        </p:nvSpPr>
        <p:spPr>
          <a:xfrm>
            <a:off x="914402" y="489508"/>
            <a:ext cx="5181597" cy="1655482"/>
          </a:xfrm>
        </p:spPr>
        <p:txBody>
          <a:bodyPr anchor="b">
            <a:normAutofit/>
          </a:bodyPr>
          <a:lstStyle/>
          <a:p>
            <a:pPr algn="r"/>
            <a:r>
              <a:rPr lang="en-MY" sz="4000" dirty="0"/>
              <a:t>Multi Variate</a:t>
            </a:r>
          </a:p>
        </p:txBody>
      </p:sp>
      <p:sp>
        <p:nvSpPr>
          <p:cNvPr id="3" name="Content Placeholder 2">
            <a:extLst>
              <a:ext uri="{FF2B5EF4-FFF2-40B4-BE49-F238E27FC236}">
                <a16:creationId xmlns:a16="http://schemas.microsoft.com/office/drawing/2014/main" id="{A8B42A68-E9CE-4C30-BAE8-9BE08EF04402}"/>
              </a:ext>
            </a:extLst>
          </p:cNvPr>
          <p:cNvSpPr>
            <a:spLocks noGrp="1"/>
          </p:cNvSpPr>
          <p:nvPr>
            <p:ph idx="1"/>
          </p:nvPr>
        </p:nvSpPr>
        <p:spPr>
          <a:xfrm>
            <a:off x="914402" y="2418408"/>
            <a:ext cx="5181598" cy="3409898"/>
          </a:xfrm>
        </p:spPr>
        <p:txBody>
          <a:bodyPr anchor="t">
            <a:normAutofit/>
          </a:bodyPr>
          <a:lstStyle/>
          <a:p>
            <a:pPr algn="r"/>
            <a:r>
              <a:rPr lang="en-MY" sz="2000" dirty="0"/>
              <a:t>To forecast the next day production gas rate from historical drilling dataset</a:t>
            </a:r>
          </a:p>
        </p:txBody>
      </p:sp>
      <p:sp>
        <p:nvSpPr>
          <p:cNvPr id="40" name="Rectangle 39">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85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26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DDA331A0-6E53-435D-BC59-EFFAE984C574}"/>
              </a:ext>
            </a:extLst>
          </p:cNvPr>
          <p:cNvGrpSpPr/>
          <p:nvPr/>
        </p:nvGrpSpPr>
        <p:grpSpPr>
          <a:xfrm>
            <a:off x="7368667" y="644054"/>
            <a:ext cx="3568911" cy="5184247"/>
            <a:chOff x="3254227" y="1988022"/>
            <a:chExt cx="2983427" cy="4333146"/>
          </a:xfrm>
        </p:grpSpPr>
        <p:cxnSp>
          <p:nvCxnSpPr>
            <p:cNvPr id="30" name="Straight Arrow Connector 29">
              <a:extLst>
                <a:ext uri="{FF2B5EF4-FFF2-40B4-BE49-F238E27FC236}">
                  <a16:creationId xmlns:a16="http://schemas.microsoft.com/office/drawing/2014/main" id="{4345D136-C027-4077-933C-72EAE5B39F2E}"/>
                </a:ext>
              </a:extLst>
            </p:cNvPr>
            <p:cNvCxnSpPr>
              <a:cxnSpLocks/>
            </p:cNvCxnSpPr>
            <p:nvPr/>
          </p:nvCxnSpPr>
          <p:spPr>
            <a:xfrm flipH="1">
              <a:off x="5189611" y="5115571"/>
              <a:ext cx="586" cy="5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85C7B6B7-A112-4611-BE89-4E26B89D378C}"/>
                </a:ext>
              </a:extLst>
            </p:cNvPr>
            <p:cNvGrpSpPr/>
            <p:nvPr/>
          </p:nvGrpSpPr>
          <p:grpSpPr>
            <a:xfrm>
              <a:off x="3254227" y="1988022"/>
              <a:ext cx="2983427" cy="4333146"/>
              <a:chOff x="3254227" y="2365130"/>
              <a:chExt cx="2983427" cy="4333146"/>
            </a:xfrm>
          </p:grpSpPr>
          <p:sp>
            <p:nvSpPr>
              <p:cNvPr id="4" name="Rectangle 3">
                <a:extLst>
                  <a:ext uri="{FF2B5EF4-FFF2-40B4-BE49-F238E27FC236}">
                    <a16:creationId xmlns:a16="http://schemas.microsoft.com/office/drawing/2014/main" id="{5406B715-C1B6-463F-A89B-195A05C4AD24}"/>
                  </a:ext>
                </a:extLst>
              </p:cNvPr>
              <p:cNvSpPr/>
              <p:nvPr/>
            </p:nvSpPr>
            <p:spPr>
              <a:xfrm>
                <a:off x="4129454" y="2365130"/>
                <a:ext cx="2096086" cy="643597"/>
              </a:xfrm>
              <a:prstGeom prst="rect">
                <a:avLst/>
              </a:prstGeom>
            </p:spPr>
            <p:style>
              <a:lnRef idx="2">
                <a:schemeClr val="accent2"/>
              </a:lnRef>
              <a:fillRef idx="1">
                <a:schemeClr val="lt1"/>
              </a:fillRef>
              <a:effectRef idx="0">
                <a:schemeClr val="accent2"/>
              </a:effectRef>
              <a:fontRef idx="minor">
                <a:schemeClr val="dk1"/>
              </a:fontRef>
            </p:style>
            <p:txBody>
              <a:bodyPr rtlCol="0" anchor="ctr">
                <a:normAutofit/>
              </a:bodyPr>
              <a:lstStyle/>
              <a:p>
                <a:pPr algn="ctr">
                  <a:lnSpc>
                    <a:spcPct val="90000"/>
                  </a:lnSpc>
                  <a:spcAft>
                    <a:spcPts val="600"/>
                  </a:spcAft>
                </a:pPr>
                <a:r>
                  <a:rPr lang="en-MY" sz="2400"/>
                  <a:t>Reframed the Problem`</a:t>
                </a:r>
              </a:p>
            </p:txBody>
          </p:sp>
          <p:cxnSp>
            <p:nvCxnSpPr>
              <p:cNvPr id="8" name="Straight Arrow Connector 7">
                <a:extLst>
                  <a:ext uri="{FF2B5EF4-FFF2-40B4-BE49-F238E27FC236}">
                    <a16:creationId xmlns:a16="http://schemas.microsoft.com/office/drawing/2014/main" id="{C4A94C71-EA87-43C5-909F-F03634CA7D04}"/>
                  </a:ext>
                </a:extLst>
              </p:cNvPr>
              <p:cNvCxnSpPr>
                <a:cxnSpLocks/>
                <a:stCxn id="4" idx="2"/>
                <a:endCxn id="9" idx="0"/>
              </p:cNvCxnSpPr>
              <p:nvPr/>
            </p:nvCxnSpPr>
            <p:spPr>
              <a:xfrm flipH="1">
                <a:off x="5176911" y="3008727"/>
                <a:ext cx="586" cy="618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AAC4456-6806-437E-B14D-C9B764C07EA3}"/>
                  </a:ext>
                </a:extLst>
              </p:cNvPr>
              <p:cNvSpPr/>
              <p:nvPr/>
            </p:nvSpPr>
            <p:spPr>
              <a:xfrm>
                <a:off x="4128868" y="3627450"/>
                <a:ext cx="2096086" cy="643597"/>
              </a:xfrm>
              <a:prstGeom prst="rect">
                <a:avLst/>
              </a:prstGeom>
            </p:spPr>
            <p:style>
              <a:lnRef idx="2">
                <a:schemeClr val="accent2"/>
              </a:lnRef>
              <a:fillRef idx="1">
                <a:schemeClr val="lt1"/>
              </a:fillRef>
              <a:effectRef idx="0">
                <a:schemeClr val="accent2"/>
              </a:effectRef>
              <a:fontRef idx="minor">
                <a:schemeClr val="dk1"/>
              </a:fontRef>
            </p:style>
            <p:txBody>
              <a:bodyPr rtlCol="0" anchor="ctr">
                <a:normAutofit/>
              </a:bodyPr>
              <a:lstStyle/>
              <a:p>
                <a:pPr algn="ctr">
                  <a:lnSpc>
                    <a:spcPct val="90000"/>
                  </a:lnSpc>
                  <a:spcAft>
                    <a:spcPts val="600"/>
                  </a:spcAft>
                </a:pPr>
                <a:r>
                  <a:rPr lang="en-MY" sz="2000"/>
                  <a:t>Train, Test, Split</a:t>
                </a:r>
              </a:p>
              <a:p>
                <a:pPr algn="ctr">
                  <a:lnSpc>
                    <a:spcPct val="90000"/>
                  </a:lnSpc>
                  <a:spcAft>
                    <a:spcPts val="600"/>
                  </a:spcAft>
                </a:pPr>
                <a:r>
                  <a:rPr lang="en-MY" sz="2000"/>
                  <a:t>(Expanding Windows)</a:t>
                </a:r>
              </a:p>
            </p:txBody>
          </p:sp>
          <p:sp>
            <p:nvSpPr>
              <p:cNvPr id="10" name="Rectangle 9">
                <a:extLst>
                  <a:ext uri="{FF2B5EF4-FFF2-40B4-BE49-F238E27FC236}">
                    <a16:creationId xmlns:a16="http://schemas.microsoft.com/office/drawing/2014/main" id="{367F8D9C-21FF-4D27-BC26-3C172F99F485}"/>
                  </a:ext>
                </a:extLst>
              </p:cNvPr>
              <p:cNvSpPr/>
              <p:nvPr/>
            </p:nvSpPr>
            <p:spPr>
              <a:xfrm>
                <a:off x="4128868" y="4833047"/>
                <a:ext cx="2096086" cy="643597"/>
              </a:xfrm>
              <a:prstGeom prst="rect">
                <a:avLst/>
              </a:prstGeom>
            </p:spPr>
            <p:style>
              <a:lnRef idx="2">
                <a:schemeClr val="accent2"/>
              </a:lnRef>
              <a:fillRef idx="1">
                <a:schemeClr val="lt1"/>
              </a:fillRef>
              <a:effectRef idx="0">
                <a:schemeClr val="accent2"/>
              </a:effectRef>
              <a:fontRef idx="minor">
                <a:schemeClr val="dk1"/>
              </a:fontRef>
            </p:style>
            <p:txBody>
              <a:bodyPr rtlCol="0" anchor="ctr">
                <a:normAutofit/>
              </a:bodyPr>
              <a:lstStyle/>
              <a:p>
                <a:pPr algn="ctr">
                  <a:lnSpc>
                    <a:spcPct val="90000"/>
                  </a:lnSpc>
                  <a:spcAft>
                    <a:spcPts val="600"/>
                  </a:spcAft>
                </a:pPr>
                <a:r>
                  <a:rPr lang="en-MY" sz="2400"/>
                  <a:t>Walk Forward Validation (MAE)</a:t>
                </a:r>
              </a:p>
            </p:txBody>
          </p:sp>
          <p:cxnSp>
            <p:nvCxnSpPr>
              <p:cNvPr id="11" name="Straight Arrow Connector 10">
                <a:extLst>
                  <a:ext uri="{FF2B5EF4-FFF2-40B4-BE49-F238E27FC236}">
                    <a16:creationId xmlns:a16="http://schemas.microsoft.com/office/drawing/2014/main" id="{2471B405-6EBA-48F1-A92F-8C892CB38604}"/>
                  </a:ext>
                </a:extLst>
              </p:cNvPr>
              <p:cNvCxnSpPr>
                <a:cxnSpLocks/>
                <a:stCxn id="9" idx="2"/>
              </p:cNvCxnSpPr>
              <p:nvPr/>
            </p:nvCxnSpPr>
            <p:spPr>
              <a:xfrm flipH="1">
                <a:off x="5176325" y="4271047"/>
                <a:ext cx="586" cy="5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21DB9DCB-CC1E-4D75-80B6-F67A757FFD7F}"/>
                  </a:ext>
                </a:extLst>
              </p:cNvPr>
              <p:cNvCxnSpPr>
                <a:stCxn id="10" idx="1"/>
                <a:endCxn id="9" idx="1"/>
              </p:cNvCxnSpPr>
              <p:nvPr/>
            </p:nvCxnSpPr>
            <p:spPr>
              <a:xfrm rot="10800000">
                <a:off x="4128868" y="3949250"/>
                <a:ext cx="12700" cy="1205597"/>
              </a:xfrm>
              <a:prstGeom prst="bentConnector3">
                <a:avLst>
                  <a:gd name="adj1" fmla="val 7449228"/>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9" name="Rectangle 28">
                <a:extLst>
                  <a:ext uri="{FF2B5EF4-FFF2-40B4-BE49-F238E27FC236}">
                    <a16:creationId xmlns:a16="http://schemas.microsoft.com/office/drawing/2014/main" id="{836B721F-4FD2-445C-BA81-21E79B684132}"/>
                  </a:ext>
                </a:extLst>
              </p:cNvPr>
              <p:cNvSpPr/>
              <p:nvPr/>
            </p:nvSpPr>
            <p:spPr>
              <a:xfrm>
                <a:off x="4141568" y="6054679"/>
                <a:ext cx="2096086" cy="643597"/>
              </a:xfrm>
              <a:prstGeom prst="rect">
                <a:avLst/>
              </a:prstGeom>
            </p:spPr>
            <p:style>
              <a:lnRef idx="2">
                <a:schemeClr val="accent2"/>
              </a:lnRef>
              <a:fillRef idx="1">
                <a:schemeClr val="lt1"/>
              </a:fillRef>
              <a:effectRef idx="0">
                <a:schemeClr val="accent2"/>
              </a:effectRef>
              <a:fontRef idx="minor">
                <a:schemeClr val="dk1"/>
              </a:fontRef>
            </p:style>
            <p:txBody>
              <a:bodyPr rtlCol="0" anchor="ctr">
                <a:normAutofit/>
              </a:bodyPr>
              <a:lstStyle/>
              <a:p>
                <a:pPr algn="ctr">
                  <a:lnSpc>
                    <a:spcPct val="90000"/>
                  </a:lnSpc>
                  <a:spcAft>
                    <a:spcPts val="600"/>
                  </a:spcAft>
                </a:pPr>
                <a:r>
                  <a:rPr lang="en-MY" sz="3500"/>
                  <a:t>Final Model</a:t>
                </a:r>
              </a:p>
            </p:txBody>
          </p:sp>
          <p:sp>
            <p:nvSpPr>
              <p:cNvPr id="31" name="Rectangle 30">
                <a:extLst>
                  <a:ext uri="{FF2B5EF4-FFF2-40B4-BE49-F238E27FC236}">
                    <a16:creationId xmlns:a16="http://schemas.microsoft.com/office/drawing/2014/main" id="{F4D5CF72-7E98-46AB-8F4C-CE2D338C99F3}"/>
                  </a:ext>
                </a:extLst>
              </p:cNvPr>
              <p:cNvSpPr/>
              <p:nvPr/>
            </p:nvSpPr>
            <p:spPr>
              <a:xfrm>
                <a:off x="3254227" y="4665992"/>
                <a:ext cx="714524" cy="64359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normAutofit/>
              </a:bodyPr>
              <a:lstStyle/>
              <a:p>
                <a:pPr algn="ctr">
                  <a:lnSpc>
                    <a:spcPct val="90000"/>
                  </a:lnSpc>
                  <a:spcAft>
                    <a:spcPts val="600"/>
                  </a:spcAft>
                </a:pPr>
                <a:r>
                  <a:rPr lang="en-MY" sz="4300"/>
                  <a:t>No</a:t>
                </a:r>
              </a:p>
            </p:txBody>
          </p:sp>
          <p:sp>
            <p:nvSpPr>
              <p:cNvPr id="32" name="Rectangle 31">
                <a:extLst>
                  <a:ext uri="{FF2B5EF4-FFF2-40B4-BE49-F238E27FC236}">
                    <a16:creationId xmlns:a16="http://schemas.microsoft.com/office/drawing/2014/main" id="{B163D7D6-28FF-452B-A2A3-7B3109A31CBF}"/>
                  </a:ext>
                </a:extLst>
              </p:cNvPr>
              <p:cNvSpPr/>
              <p:nvPr/>
            </p:nvSpPr>
            <p:spPr>
              <a:xfrm>
                <a:off x="5381476" y="5412764"/>
                <a:ext cx="714524" cy="64359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normAutofit/>
              </a:bodyPr>
              <a:lstStyle/>
              <a:p>
                <a:pPr algn="ctr">
                  <a:lnSpc>
                    <a:spcPct val="90000"/>
                  </a:lnSpc>
                  <a:spcAft>
                    <a:spcPts val="600"/>
                  </a:spcAft>
                </a:pPr>
                <a:r>
                  <a:rPr lang="en-MY" sz="3900"/>
                  <a:t>Yes</a:t>
                </a:r>
              </a:p>
            </p:txBody>
          </p:sp>
        </p:grpSp>
      </p:grpSp>
    </p:spTree>
    <p:extLst>
      <p:ext uri="{BB962C8B-B14F-4D97-AF65-F5344CB8AC3E}">
        <p14:creationId xmlns:p14="http://schemas.microsoft.com/office/powerpoint/2010/main" val="3985065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D56B3-B75B-4FF5-A4DB-4905EEE8D02C}"/>
              </a:ext>
            </a:extLst>
          </p:cNvPr>
          <p:cNvSpPr>
            <a:spLocks noGrp="1"/>
          </p:cNvSpPr>
          <p:nvPr>
            <p:ph type="title"/>
          </p:nvPr>
        </p:nvSpPr>
        <p:spPr/>
        <p:txBody>
          <a:bodyPr/>
          <a:lstStyle/>
          <a:p>
            <a:r>
              <a:rPr lang="en-MY" dirty="0"/>
              <a:t>Forecasting method using Sliding Window Method</a:t>
            </a:r>
          </a:p>
        </p:txBody>
      </p:sp>
      <p:sp>
        <p:nvSpPr>
          <p:cNvPr id="4" name="Rectangle 3">
            <a:extLst>
              <a:ext uri="{FF2B5EF4-FFF2-40B4-BE49-F238E27FC236}">
                <a16:creationId xmlns:a16="http://schemas.microsoft.com/office/drawing/2014/main" id="{BA812D49-6063-4309-8702-A8EEE413AC5D}"/>
              </a:ext>
            </a:extLst>
          </p:cNvPr>
          <p:cNvSpPr/>
          <p:nvPr/>
        </p:nvSpPr>
        <p:spPr>
          <a:xfrm>
            <a:off x="1209822" y="1690688"/>
            <a:ext cx="2124221" cy="12072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MY" dirty="0"/>
              <a:t>Reframed the data to supervised learning</a:t>
            </a:r>
          </a:p>
        </p:txBody>
      </p:sp>
      <p:graphicFrame>
        <p:nvGraphicFramePr>
          <p:cNvPr id="7" name="Table 7">
            <a:extLst>
              <a:ext uri="{FF2B5EF4-FFF2-40B4-BE49-F238E27FC236}">
                <a16:creationId xmlns:a16="http://schemas.microsoft.com/office/drawing/2014/main" id="{DE1E3A8B-B2A6-4FF9-AC19-402C0E5B15D7}"/>
              </a:ext>
            </a:extLst>
          </p:cNvPr>
          <p:cNvGraphicFramePr>
            <a:graphicFrameLocks noGrp="1"/>
          </p:cNvGraphicFramePr>
          <p:nvPr>
            <p:extLst>
              <p:ext uri="{D42A27DB-BD31-4B8C-83A1-F6EECF244321}">
                <p14:modId xmlns:p14="http://schemas.microsoft.com/office/powerpoint/2010/main" val="3380949923"/>
              </p:ext>
            </p:extLst>
          </p:nvPr>
        </p:nvGraphicFramePr>
        <p:xfrm>
          <a:off x="1209822" y="3313112"/>
          <a:ext cx="3165231" cy="1854200"/>
        </p:xfrm>
        <a:graphic>
          <a:graphicData uri="http://schemas.openxmlformats.org/drawingml/2006/table">
            <a:tbl>
              <a:tblPr firstRow="1" bandRow="1">
                <a:tableStyleId>{5C22544A-7EE6-4342-B048-85BDC9FD1C3A}</a:tableStyleId>
              </a:tblPr>
              <a:tblGrid>
                <a:gridCol w="1055077">
                  <a:extLst>
                    <a:ext uri="{9D8B030D-6E8A-4147-A177-3AD203B41FA5}">
                      <a16:colId xmlns:a16="http://schemas.microsoft.com/office/drawing/2014/main" val="4017658082"/>
                    </a:ext>
                  </a:extLst>
                </a:gridCol>
                <a:gridCol w="1055077">
                  <a:extLst>
                    <a:ext uri="{9D8B030D-6E8A-4147-A177-3AD203B41FA5}">
                      <a16:colId xmlns:a16="http://schemas.microsoft.com/office/drawing/2014/main" val="2688396058"/>
                    </a:ext>
                  </a:extLst>
                </a:gridCol>
                <a:gridCol w="1055077">
                  <a:extLst>
                    <a:ext uri="{9D8B030D-6E8A-4147-A177-3AD203B41FA5}">
                      <a16:colId xmlns:a16="http://schemas.microsoft.com/office/drawing/2014/main" val="1011200292"/>
                    </a:ext>
                  </a:extLst>
                </a:gridCol>
              </a:tblGrid>
              <a:tr h="370840">
                <a:tc>
                  <a:txBody>
                    <a:bodyPr/>
                    <a:lstStyle/>
                    <a:p>
                      <a:pPr algn="ctr"/>
                      <a:r>
                        <a:rPr lang="en-MY" dirty="0"/>
                        <a:t>t</a:t>
                      </a:r>
                    </a:p>
                  </a:txBody>
                  <a:tcPr/>
                </a:tc>
                <a:tc>
                  <a:txBody>
                    <a:bodyPr/>
                    <a:lstStyle/>
                    <a:p>
                      <a:pPr algn="ctr"/>
                      <a:r>
                        <a:rPr lang="en-MY" dirty="0"/>
                        <a:t>var1</a:t>
                      </a:r>
                    </a:p>
                  </a:txBody>
                  <a:tcPr/>
                </a:tc>
                <a:tc>
                  <a:txBody>
                    <a:bodyPr/>
                    <a:lstStyle/>
                    <a:p>
                      <a:pPr algn="ctr"/>
                      <a:r>
                        <a:rPr lang="en-MY" dirty="0"/>
                        <a:t>var2</a:t>
                      </a:r>
                    </a:p>
                  </a:txBody>
                  <a:tcPr/>
                </a:tc>
                <a:extLst>
                  <a:ext uri="{0D108BD9-81ED-4DB2-BD59-A6C34878D82A}">
                    <a16:rowId xmlns:a16="http://schemas.microsoft.com/office/drawing/2014/main" val="4279310586"/>
                  </a:ext>
                </a:extLst>
              </a:tr>
              <a:tr h="370840">
                <a:tc>
                  <a:txBody>
                    <a:bodyPr/>
                    <a:lstStyle/>
                    <a:p>
                      <a:pPr algn="ctr"/>
                      <a:r>
                        <a:rPr lang="en-MY" dirty="0"/>
                        <a:t>0</a:t>
                      </a:r>
                    </a:p>
                  </a:txBody>
                  <a:tcPr/>
                </a:tc>
                <a:tc>
                  <a:txBody>
                    <a:bodyPr/>
                    <a:lstStyle/>
                    <a:p>
                      <a:pPr algn="ctr"/>
                      <a:r>
                        <a:rPr lang="en-MY" dirty="0"/>
                        <a:t>1</a:t>
                      </a:r>
                    </a:p>
                  </a:txBody>
                  <a:tcPr/>
                </a:tc>
                <a:tc>
                  <a:txBody>
                    <a:bodyPr/>
                    <a:lstStyle/>
                    <a:p>
                      <a:pPr algn="ctr"/>
                      <a:r>
                        <a:rPr lang="en-MY" dirty="0"/>
                        <a:t>10</a:t>
                      </a:r>
                    </a:p>
                  </a:txBody>
                  <a:tcPr/>
                </a:tc>
                <a:extLst>
                  <a:ext uri="{0D108BD9-81ED-4DB2-BD59-A6C34878D82A}">
                    <a16:rowId xmlns:a16="http://schemas.microsoft.com/office/drawing/2014/main" val="1837926090"/>
                  </a:ext>
                </a:extLst>
              </a:tr>
              <a:tr h="370840">
                <a:tc>
                  <a:txBody>
                    <a:bodyPr/>
                    <a:lstStyle/>
                    <a:p>
                      <a:pPr algn="ctr"/>
                      <a:r>
                        <a:rPr lang="en-MY" dirty="0"/>
                        <a:t>1</a:t>
                      </a:r>
                    </a:p>
                  </a:txBody>
                  <a:tcPr/>
                </a:tc>
                <a:tc>
                  <a:txBody>
                    <a:bodyPr/>
                    <a:lstStyle/>
                    <a:p>
                      <a:pPr algn="ctr"/>
                      <a:r>
                        <a:rPr lang="en-MY" dirty="0"/>
                        <a:t>2</a:t>
                      </a:r>
                    </a:p>
                  </a:txBody>
                  <a:tcPr/>
                </a:tc>
                <a:tc>
                  <a:txBody>
                    <a:bodyPr/>
                    <a:lstStyle/>
                    <a:p>
                      <a:pPr algn="ctr"/>
                      <a:r>
                        <a:rPr lang="en-MY" dirty="0"/>
                        <a:t>11</a:t>
                      </a:r>
                    </a:p>
                  </a:txBody>
                  <a:tcPr/>
                </a:tc>
                <a:extLst>
                  <a:ext uri="{0D108BD9-81ED-4DB2-BD59-A6C34878D82A}">
                    <a16:rowId xmlns:a16="http://schemas.microsoft.com/office/drawing/2014/main" val="3473661929"/>
                  </a:ext>
                </a:extLst>
              </a:tr>
              <a:tr h="370840">
                <a:tc>
                  <a:txBody>
                    <a:bodyPr/>
                    <a:lstStyle/>
                    <a:p>
                      <a:pPr algn="ctr"/>
                      <a:r>
                        <a:rPr lang="en-MY" dirty="0"/>
                        <a:t>2</a:t>
                      </a:r>
                    </a:p>
                  </a:txBody>
                  <a:tcPr/>
                </a:tc>
                <a:tc>
                  <a:txBody>
                    <a:bodyPr/>
                    <a:lstStyle/>
                    <a:p>
                      <a:pPr algn="ctr"/>
                      <a:r>
                        <a:rPr lang="en-MY" dirty="0"/>
                        <a:t>3</a:t>
                      </a:r>
                    </a:p>
                  </a:txBody>
                  <a:tcPr/>
                </a:tc>
                <a:tc>
                  <a:txBody>
                    <a:bodyPr/>
                    <a:lstStyle/>
                    <a:p>
                      <a:pPr algn="ctr"/>
                      <a:r>
                        <a:rPr lang="en-MY" dirty="0"/>
                        <a:t>12</a:t>
                      </a:r>
                    </a:p>
                  </a:txBody>
                  <a:tcPr/>
                </a:tc>
                <a:extLst>
                  <a:ext uri="{0D108BD9-81ED-4DB2-BD59-A6C34878D82A}">
                    <a16:rowId xmlns:a16="http://schemas.microsoft.com/office/drawing/2014/main" val="4086099490"/>
                  </a:ext>
                </a:extLst>
              </a:tr>
              <a:tr h="370840">
                <a:tc>
                  <a:txBody>
                    <a:bodyPr/>
                    <a:lstStyle/>
                    <a:p>
                      <a:pPr algn="ctr"/>
                      <a:r>
                        <a:rPr lang="en-MY" dirty="0"/>
                        <a:t>3</a:t>
                      </a:r>
                    </a:p>
                  </a:txBody>
                  <a:tcPr/>
                </a:tc>
                <a:tc>
                  <a:txBody>
                    <a:bodyPr/>
                    <a:lstStyle/>
                    <a:p>
                      <a:pPr algn="ctr"/>
                      <a:r>
                        <a:rPr lang="en-MY" dirty="0"/>
                        <a:t>4</a:t>
                      </a:r>
                    </a:p>
                  </a:txBody>
                  <a:tcPr/>
                </a:tc>
                <a:tc>
                  <a:txBody>
                    <a:bodyPr/>
                    <a:lstStyle/>
                    <a:p>
                      <a:pPr algn="ctr"/>
                      <a:r>
                        <a:rPr lang="en-MY" dirty="0"/>
                        <a:t>13</a:t>
                      </a:r>
                    </a:p>
                  </a:txBody>
                  <a:tcPr/>
                </a:tc>
                <a:extLst>
                  <a:ext uri="{0D108BD9-81ED-4DB2-BD59-A6C34878D82A}">
                    <a16:rowId xmlns:a16="http://schemas.microsoft.com/office/drawing/2014/main" val="2564460640"/>
                  </a:ext>
                </a:extLst>
              </a:tr>
            </a:tbl>
          </a:graphicData>
        </a:graphic>
      </p:graphicFrame>
      <p:sp>
        <p:nvSpPr>
          <p:cNvPr id="8" name="Arrow: Right 7">
            <a:extLst>
              <a:ext uri="{FF2B5EF4-FFF2-40B4-BE49-F238E27FC236}">
                <a16:creationId xmlns:a16="http://schemas.microsoft.com/office/drawing/2014/main" id="{9F449984-398D-45D2-B199-2F8244D13FBB}"/>
              </a:ext>
            </a:extLst>
          </p:cNvPr>
          <p:cNvSpPr/>
          <p:nvPr/>
        </p:nvSpPr>
        <p:spPr>
          <a:xfrm>
            <a:off x="4794740" y="3944960"/>
            <a:ext cx="944879" cy="6049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9" name="Table 7">
            <a:extLst>
              <a:ext uri="{FF2B5EF4-FFF2-40B4-BE49-F238E27FC236}">
                <a16:creationId xmlns:a16="http://schemas.microsoft.com/office/drawing/2014/main" id="{FB3CF8FE-CCAB-41B0-8E5B-62CC2788AC77}"/>
              </a:ext>
            </a:extLst>
          </p:cNvPr>
          <p:cNvGraphicFramePr>
            <a:graphicFrameLocks noGrp="1"/>
          </p:cNvGraphicFramePr>
          <p:nvPr>
            <p:extLst>
              <p:ext uri="{D42A27DB-BD31-4B8C-83A1-F6EECF244321}">
                <p14:modId xmlns:p14="http://schemas.microsoft.com/office/powerpoint/2010/main" val="1201503387"/>
              </p:ext>
            </p:extLst>
          </p:nvPr>
        </p:nvGraphicFramePr>
        <p:xfrm>
          <a:off x="6096000" y="3351798"/>
          <a:ext cx="5847471" cy="1849120"/>
        </p:xfrm>
        <a:graphic>
          <a:graphicData uri="http://schemas.openxmlformats.org/drawingml/2006/table">
            <a:tbl>
              <a:tblPr firstRow="1" bandRow="1">
                <a:tableStyleId>{5C22544A-7EE6-4342-B048-85BDC9FD1C3A}</a:tableStyleId>
              </a:tblPr>
              <a:tblGrid>
                <a:gridCol w="1057734">
                  <a:extLst>
                    <a:ext uri="{9D8B030D-6E8A-4147-A177-3AD203B41FA5}">
                      <a16:colId xmlns:a16="http://schemas.microsoft.com/office/drawing/2014/main" val="4017658082"/>
                    </a:ext>
                  </a:extLst>
                </a:gridCol>
                <a:gridCol w="1146204">
                  <a:extLst>
                    <a:ext uri="{9D8B030D-6E8A-4147-A177-3AD203B41FA5}">
                      <a16:colId xmlns:a16="http://schemas.microsoft.com/office/drawing/2014/main" val="2688396058"/>
                    </a:ext>
                  </a:extLst>
                </a:gridCol>
                <a:gridCol w="1280160">
                  <a:extLst>
                    <a:ext uri="{9D8B030D-6E8A-4147-A177-3AD203B41FA5}">
                      <a16:colId xmlns:a16="http://schemas.microsoft.com/office/drawing/2014/main" val="1011200292"/>
                    </a:ext>
                  </a:extLst>
                </a:gridCol>
                <a:gridCol w="1026942">
                  <a:extLst>
                    <a:ext uri="{9D8B030D-6E8A-4147-A177-3AD203B41FA5}">
                      <a16:colId xmlns:a16="http://schemas.microsoft.com/office/drawing/2014/main" val="2882630106"/>
                    </a:ext>
                  </a:extLst>
                </a:gridCol>
                <a:gridCol w="1336431">
                  <a:extLst>
                    <a:ext uri="{9D8B030D-6E8A-4147-A177-3AD203B41FA5}">
                      <a16:colId xmlns:a16="http://schemas.microsoft.com/office/drawing/2014/main" val="2441583619"/>
                    </a:ext>
                  </a:extLst>
                </a:gridCol>
              </a:tblGrid>
              <a:tr h="370840">
                <a:tc>
                  <a:txBody>
                    <a:bodyPr/>
                    <a:lstStyle/>
                    <a:p>
                      <a:pPr algn="ctr"/>
                      <a:r>
                        <a:rPr lang="en-MY" dirty="0"/>
                        <a:t>t</a:t>
                      </a:r>
                    </a:p>
                  </a:txBody>
                  <a:tcPr/>
                </a:tc>
                <a:tc>
                  <a:txBody>
                    <a:bodyPr/>
                    <a:lstStyle/>
                    <a:p>
                      <a:pPr algn="ctr"/>
                      <a:r>
                        <a:rPr lang="en-MY" dirty="0"/>
                        <a:t>Var1(t-1)</a:t>
                      </a:r>
                    </a:p>
                  </a:txBody>
                  <a:tcPr/>
                </a:tc>
                <a:tc>
                  <a:txBody>
                    <a:bodyPr/>
                    <a:lstStyle/>
                    <a:p>
                      <a:pPr algn="ctr"/>
                      <a:r>
                        <a:rPr lang="en-MY" dirty="0"/>
                        <a:t>Var2(t-1)</a:t>
                      </a:r>
                    </a:p>
                  </a:txBody>
                  <a:tcPr/>
                </a:tc>
                <a:tc>
                  <a:txBody>
                    <a:bodyPr/>
                    <a:lstStyle/>
                    <a:p>
                      <a:pPr algn="ctr"/>
                      <a:r>
                        <a:rPr lang="en-MY" dirty="0"/>
                        <a:t>Var1(t)</a:t>
                      </a:r>
                    </a:p>
                  </a:txBody>
                  <a:tcPr/>
                </a:tc>
                <a:tc>
                  <a:txBody>
                    <a:bodyPr/>
                    <a:lstStyle/>
                    <a:p>
                      <a:pPr algn="ctr"/>
                      <a:r>
                        <a:rPr lang="en-MY" dirty="0"/>
                        <a:t>Var2(t)</a:t>
                      </a:r>
                    </a:p>
                  </a:txBody>
                  <a:tcPr/>
                </a:tc>
                <a:extLst>
                  <a:ext uri="{0D108BD9-81ED-4DB2-BD59-A6C34878D82A}">
                    <a16:rowId xmlns:a16="http://schemas.microsoft.com/office/drawing/2014/main" val="4279310586"/>
                  </a:ext>
                </a:extLst>
              </a:tr>
              <a:tr h="370840">
                <a:tc>
                  <a:txBody>
                    <a:bodyPr/>
                    <a:lstStyle/>
                    <a:p>
                      <a:pPr algn="ctr"/>
                      <a:r>
                        <a:rPr lang="en-MY" dirty="0"/>
                        <a:t>0</a:t>
                      </a:r>
                    </a:p>
                  </a:txBody>
                  <a:tcPr/>
                </a:tc>
                <a:tc>
                  <a:txBody>
                    <a:bodyPr/>
                    <a:lstStyle/>
                    <a:p>
                      <a:pPr algn="ctr"/>
                      <a:r>
                        <a:rPr lang="en-MY" dirty="0"/>
                        <a:t>?</a:t>
                      </a:r>
                    </a:p>
                  </a:txBody>
                  <a:tcPr/>
                </a:tc>
                <a:tc>
                  <a:txBody>
                    <a:bodyPr/>
                    <a:lstStyle/>
                    <a:p>
                      <a:pPr algn="ctr"/>
                      <a:r>
                        <a:rPr lang="en-MY" dirty="0"/>
                        <a:t>?</a:t>
                      </a:r>
                    </a:p>
                  </a:txBody>
                  <a:tcPr/>
                </a:tc>
                <a:tc>
                  <a:txBody>
                    <a:bodyPr/>
                    <a:lstStyle/>
                    <a:p>
                      <a:pPr algn="ctr"/>
                      <a:r>
                        <a:rPr lang="en-MY" dirty="0"/>
                        <a:t>1</a:t>
                      </a:r>
                    </a:p>
                  </a:txBody>
                  <a:tcPr/>
                </a:tc>
                <a:tc>
                  <a:txBody>
                    <a:bodyPr/>
                    <a:lstStyle/>
                    <a:p>
                      <a:pPr algn="ctr"/>
                      <a:r>
                        <a:rPr lang="en-MY" dirty="0"/>
                        <a:t>10</a:t>
                      </a:r>
                    </a:p>
                  </a:txBody>
                  <a:tcPr/>
                </a:tc>
                <a:extLst>
                  <a:ext uri="{0D108BD9-81ED-4DB2-BD59-A6C34878D82A}">
                    <a16:rowId xmlns:a16="http://schemas.microsoft.com/office/drawing/2014/main" val="1837926090"/>
                  </a:ext>
                </a:extLst>
              </a:tr>
              <a:tr h="370840">
                <a:tc>
                  <a:txBody>
                    <a:bodyPr/>
                    <a:lstStyle/>
                    <a:p>
                      <a:pPr algn="ctr"/>
                      <a:r>
                        <a:rPr lang="en-MY" dirty="0"/>
                        <a:t>1</a:t>
                      </a:r>
                    </a:p>
                  </a:txBody>
                  <a:tcPr/>
                </a:tc>
                <a:tc>
                  <a:txBody>
                    <a:bodyPr/>
                    <a:lstStyle/>
                    <a:p>
                      <a:pPr algn="ctr"/>
                      <a:r>
                        <a:rPr lang="en-MY" dirty="0"/>
                        <a:t>1</a:t>
                      </a:r>
                    </a:p>
                  </a:txBody>
                  <a:tcPr/>
                </a:tc>
                <a:tc>
                  <a:txBody>
                    <a:bodyPr/>
                    <a:lstStyle/>
                    <a:p>
                      <a:pPr algn="ctr"/>
                      <a:r>
                        <a:rPr lang="en-MY" dirty="0"/>
                        <a:t>10</a:t>
                      </a:r>
                    </a:p>
                  </a:txBody>
                  <a:tcPr/>
                </a:tc>
                <a:tc>
                  <a:txBody>
                    <a:bodyPr/>
                    <a:lstStyle/>
                    <a:p>
                      <a:pPr algn="ctr"/>
                      <a:r>
                        <a:rPr lang="en-MY" dirty="0"/>
                        <a:t>2</a:t>
                      </a:r>
                    </a:p>
                  </a:txBody>
                  <a:tcPr/>
                </a:tc>
                <a:tc>
                  <a:txBody>
                    <a:bodyPr/>
                    <a:lstStyle/>
                    <a:p>
                      <a:pPr algn="ctr"/>
                      <a:r>
                        <a:rPr lang="en-MY" dirty="0"/>
                        <a:t>11</a:t>
                      </a:r>
                    </a:p>
                  </a:txBody>
                  <a:tcPr/>
                </a:tc>
                <a:extLst>
                  <a:ext uri="{0D108BD9-81ED-4DB2-BD59-A6C34878D82A}">
                    <a16:rowId xmlns:a16="http://schemas.microsoft.com/office/drawing/2014/main" val="3473661929"/>
                  </a:ext>
                </a:extLst>
              </a:tr>
              <a:tr h="370840">
                <a:tc>
                  <a:txBody>
                    <a:bodyPr/>
                    <a:lstStyle/>
                    <a:p>
                      <a:pPr algn="ctr"/>
                      <a:r>
                        <a:rPr lang="en-MY" dirty="0"/>
                        <a:t>2</a:t>
                      </a:r>
                    </a:p>
                  </a:txBody>
                  <a:tcPr/>
                </a:tc>
                <a:tc>
                  <a:txBody>
                    <a:bodyPr/>
                    <a:lstStyle/>
                    <a:p>
                      <a:pPr algn="ctr"/>
                      <a:r>
                        <a:rPr lang="en-MY" dirty="0"/>
                        <a:t>2</a:t>
                      </a:r>
                    </a:p>
                  </a:txBody>
                  <a:tcPr/>
                </a:tc>
                <a:tc>
                  <a:txBody>
                    <a:bodyPr/>
                    <a:lstStyle/>
                    <a:p>
                      <a:pPr algn="ctr"/>
                      <a:r>
                        <a:rPr lang="en-MY" dirty="0"/>
                        <a:t>11</a:t>
                      </a:r>
                    </a:p>
                  </a:txBody>
                  <a:tcPr/>
                </a:tc>
                <a:tc>
                  <a:txBody>
                    <a:bodyPr/>
                    <a:lstStyle/>
                    <a:p>
                      <a:pPr algn="ctr"/>
                      <a:r>
                        <a:rPr lang="en-MY" dirty="0"/>
                        <a:t>3</a:t>
                      </a:r>
                    </a:p>
                  </a:txBody>
                  <a:tcPr/>
                </a:tc>
                <a:tc>
                  <a:txBody>
                    <a:bodyPr/>
                    <a:lstStyle/>
                    <a:p>
                      <a:pPr algn="ctr"/>
                      <a:r>
                        <a:rPr lang="en-MY" dirty="0"/>
                        <a:t>12</a:t>
                      </a:r>
                    </a:p>
                  </a:txBody>
                  <a:tcPr/>
                </a:tc>
                <a:extLst>
                  <a:ext uri="{0D108BD9-81ED-4DB2-BD59-A6C34878D82A}">
                    <a16:rowId xmlns:a16="http://schemas.microsoft.com/office/drawing/2014/main" val="4086099490"/>
                  </a:ext>
                </a:extLst>
              </a:tr>
              <a:tr h="299550">
                <a:tc>
                  <a:txBody>
                    <a:bodyPr/>
                    <a:lstStyle/>
                    <a:p>
                      <a:pPr algn="ctr"/>
                      <a:r>
                        <a:rPr lang="en-MY" dirty="0"/>
                        <a:t>3</a:t>
                      </a:r>
                    </a:p>
                  </a:txBody>
                  <a:tcPr/>
                </a:tc>
                <a:tc>
                  <a:txBody>
                    <a:bodyPr/>
                    <a:lstStyle/>
                    <a:p>
                      <a:pPr algn="ctr"/>
                      <a:r>
                        <a:rPr lang="en-MY" dirty="0"/>
                        <a:t>3</a:t>
                      </a:r>
                    </a:p>
                  </a:txBody>
                  <a:tcPr/>
                </a:tc>
                <a:tc>
                  <a:txBody>
                    <a:bodyPr/>
                    <a:lstStyle/>
                    <a:p>
                      <a:pPr algn="ctr"/>
                      <a:r>
                        <a:rPr lang="en-MY" dirty="0"/>
                        <a:t>12</a:t>
                      </a:r>
                    </a:p>
                  </a:txBody>
                  <a:tcPr/>
                </a:tc>
                <a:tc>
                  <a:txBody>
                    <a:bodyPr/>
                    <a:lstStyle/>
                    <a:p>
                      <a:pPr algn="ctr"/>
                      <a:r>
                        <a:rPr lang="en-MY" dirty="0"/>
                        <a:t>4</a:t>
                      </a:r>
                    </a:p>
                  </a:txBody>
                  <a:tcPr/>
                </a:tc>
                <a:tc>
                  <a:txBody>
                    <a:bodyPr/>
                    <a:lstStyle/>
                    <a:p>
                      <a:pPr algn="ctr"/>
                      <a:r>
                        <a:rPr lang="en-MY" dirty="0"/>
                        <a:t>13</a:t>
                      </a:r>
                    </a:p>
                  </a:txBody>
                  <a:tcPr/>
                </a:tc>
                <a:extLst>
                  <a:ext uri="{0D108BD9-81ED-4DB2-BD59-A6C34878D82A}">
                    <a16:rowId xmlns:a16="http://schemas.microsoft.com/office/drawing/2014/main" val="2564460640"/>
                  </a:ext>
                </a:extLst>
              </a:tr>
            </a:tbl>
          </a:graphicData>
        </a:graphic>
      </p:graphicFrame>
      <p:sp>
        <p:nvSpPr>
          <p:cNvPr id="10" name="Rectangle 9">
            <a:extLst>
              <a:ext uri="{FF2B5EF4-FFF2-40B4-BE49-F238E27FC236}">
                <a16:creationId xmlns:a16="http://schemas.microsoft.com/office/drawing/2014/main" id="{A3140888-1446-4FAB-BD53-57139C34EDA5}"/>
              </a:ext>
            </a:extLst>
          </p:cNvPr>
          <p:cNvSpPr/>
          <p:nvPr/>
        </p:nvSpPr>
        <p:spPr>
          <a:xfrm>
            <a:off x="6096000" y="5339545"/>
            <a:ext cx="3259015" cy="12072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MY" dirty="0"/>
              <a:t>Used the previous data, </a:t>
            </a:r>
            <a:r>
              <a:rPr lang="en-MY" b="1" dirty="0"/>
              <a:t>X</a:t>
            </a:r>
            <a:r>
              <a:rPr lang="en-MY" dirty="0"/>
              <a:t> (t-1) to predict the data, </a:t>
            </a:r>
            <a:r>
              <a:rPr lang="en-MY" b="1" dirty="0"/>
              <a:t>y</a:t>
            </a:r>
            <a:r>
              <a:rPr lang="en-MY" dirty="0"/>
              <a:t> at (t)</a:t>
            </a:r>
            <a:endParaRPr lang="en-MY" b="1" dirty="0"/>
          </a:p>
        </p:txBody>
      </p:sp>
      <p:sp>
        <p:nvSpPr>
          <p:cNvPr id="11" name="Left Brace 10">
            <a:extLst>
              <a:ext uri="{FF2B5EF4-FFF2-40B4-BE49-F238E27FC236}">
                <a16:creationId xmlns:a16="http://schemas.microsoft.com/office/drawing/2014/main" id="{443E50AD-C2EB-4D87-AFD8-29A87D8C0388}"/>
              </a:ext>
            </a:extLst>
          </p:cNvPr>
          <p:cNvSpPr/>
          <p:nvPr/>
        </p:nvSpPr>
        <p:spPr>
          <a:xfrm rot="5400000">
            <a:off x="8178869" y="1786794"/>
            <a:ext cx="393896" cy="2458859"/>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12" name="TextBox 11">
            <a:extLst>
              <a:ext uri="{FF2B5EF4-FFF2-40B4-BE49-F238E27FC236}">
                <a16:creationId xmlns:a16="http://schemas.microsoft.com/office/drawing/2014/main" id="{7EE44922-07C1-4C59-9D3E-F57B4287DD7F}"/>
              </a:ext>
            </a:extLst>
          </p:cNvPr>
          <p:cNvSpPr txBox="1"/>
          <p:nvPr/>
        </p:nvSpPr>
        <p:spPr>
          <a:xfrm>
            <a:off x="7891975" y="2380630"/>
            <a:ext cx="965984" cy="369332"/>
          </a:xfrm>
          <a:prstGeom prst="rect">
            <a:avLst/>
          </a:prstGeom>
          <a:noFill/>
        </p:spPr>
        <p:txBody>
          <a:bodyPr wrap="square" rtlCol="0">
            <a:spAutoFit/>
          </a:bodyPr>
          <a:lstStyle/>
          <a:p>
            <a:pPr algn="ctr"/>
            <a:r>
              <a:rPr lang="en-MY" dirty="0"/>
              <a:t>X</a:t>
            </a:r>
          </a:p>
        </p:txBody>
      </p:sp>
      <p:sp>
        <p:nvSpPr>
          <p:cNvPr id="13" name="Left Brace 12">
            <a:extLst>
              <a:ext uri="{FF2B5EF4-FFF2-40B4-BE49-F238E27FC236}">
                <a16:creationId xmlns:a16="http://schemas.microsoft.com/office/drawing/2014/main" id="{CD35ECCC-B147-43DB-BE07-72CC005C7FD7}"/>
              </a:ext>
            </a:extLst>
          </p:cNvPr>
          <p:cNvSpPr/>
          <p:nvPr/>
        </p:nvSpPr>
        <p:spPr>
          <a:xfrm rot="16200000">
            <a:off x="10577413" y="4367379"/>
            <a:ext cx="393896" cy="2338225"/>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14" name="TextBox 13">
            <a:extLst>
              <a:ext uri="{FF2B5EF4-FFF2-40B4-BE49-F238E27FC236}">
                <a16:creationId xmlns:a16="http://schemas.microsoft.com/office/drawing/2014/main" id="{A24B057E-1B14-42D6-9AB1-044BF336A751}"/>
              </a:ext>
            </a:extLst>
          </p:cNvPr>
          <p:cNvSpPr txBox="1"/>
          <p:nvPr/>
        </p:nvSpPr>
        <p:spPr>
          <a:xfrm>
            <a:off x="10291369" y="5758507"/>
            <a:ext cx="965984" cy="369332"/>
          </a:xfrm>
          <a:prstGeom prst="rect">
            <a:avLst/>
          </a:prstGeom>
          <a:noFill/>
        </p:spPr>
        <p:txBody>
          <a:bodyPr wrap="square" rtlCol="0">
            <a:spAutoFit/>
          </a:bodyPr>
          <a:lstStyle/>
          <a:p>
            <a:pPr algn="ctr"/>
            <a:r>
              <a:rPr lang="en-MY" dirty="0"/>
              <a:t>y</a:t>
            </a:r>
          </a:p>
        </p:txBody>
      </p:sp>
    </p:spTree>
    <p:extLst>
      <p:ext uri="{BB962C8B-B14F-4D97-AF65-F5344CB8AC3E}">
        <p14:creationId xmlns:p14="http://schemas.microsoft.com/office/powerpoint/2010/main" val="3268490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1420A35-F63D-4EE3-B29B-5E1FE9BFDA1B}"/>
              </a:ext>
            </a:extLst>
          </p:cNvPr>
          <p:cNvSpPr>
            <a:spLocks noGrp="1"/>
          </p:cNvSpPr>
          <p:nvPr>
            <p:ph type="title"/>
          </p:nvPr>
        </p:nvSpPr>
        <p:spPr>
          <a:xfrm>
            <a:off x="838200" y="3905833"/>
            <a:ext cx="4215063" cy="2398713"/>
          </a:xfrm>
        </p:spPr>
        <p:txBody>
          <a:bodyPr>
            <a:normAutofit/>
          </a:bodyPr>
          <a:lstStyle/>
          <a:p>
            <a:r>
              <a:rPr lang="en-MY" dirty="0"/>
              <a:t>Train Test Split</a:t>
            </a:r>
          </a:p>
        </p:txBody>
      </p:sp>
      <p:pic>
        <p:nvPicPr>
          <p:cNvPr id="5" name="Picture 4">
            <a:extLst>
              <a:ext uri="{FF2B5EF4-FFF2-40B4-BE49-F238E27FC236}">
                <a16:creationId xmlns:a16="http://schemas.microsoft.com/office/drawing/2014/main" id="{5213F94B-47E6-4832-A1D3-B57BD6360403}"/>
              </a:ext>
            </a:extLst>
          </p:cNvPr>
          <p:cNvPicPr>
            <a:picLocks noChangeAspect="1"/>
          </p:cNvPicPr>
          <p:nvPr/>
        </p:nvPicPr>
        <p:blipFill>
          <a:blip r:embed="rId2"/>
          <a:stretch>
            <a:fillRect/>
          </a:stretch>
        </p:blipFill>
        <p:spPr>
          <a:xfrm>
            <a:off x="1158955" y="1269642"/>
            <a:ext cx="9875259" cy="1036902"/>
          </a:xfrm>
          <a:prstGeom prst="rect">
            <a:avLst/>
          </a:prstGeom>
        </p:spPr>
      </p:pic>
      <p:sp>
        <p:nvSpPr>
          <p:cNvPr id="3" name="Content Placeholder 2">
            <a:extLst>
              <a:ext uri="{FF2B5EF4-FFF2-40B4-BE49-F238E27FC236}">
                <a16:creationId xmlns:a16="http://schemas.microsoft.com/office/drawing/2014/main" id="{1D5A092B-BA8E-47DA-B738-135929D5FDC6}"/>
              </a:ext>
            </a:extLst>
          </p:cNvPr>
          <p:cNvSpPr>
            <a:spLocks noGrp="1"/>
          </p:cNvSpPr>
          <p:nvPr>
            <p:ph idx="1"/>
          </p:nvPr>
        </p:nvSpPr>
        <p:spPr>
          <a:xfrm>
            <a:off x="5630779" y="3884452"/>
            <a:ext cx="5723021" cy="2398713"/>
          </a:xfrm>
        </p:spPr>
        <p:txBody>
          <a:bodyPr anchor="ctr">
            <a:normAutofit/>
          </a:bodyPr>
          <a:lstStyle/>
          <a:p>
            <a:r>
              <a:rPr lang="en-MY" sz="2000"/>
              <a:t>Traditional approach ML cannot be use to split the dataset into train and test samples, as it has to capture the time sequence. Instead, the to split the data at certain point in time, where the older data is used to train the model while the newer data used to test the model.</a:t>
            </a:r>
          </a:p>
          <a:p>
            <a:endParaRPr lang="en-MY" sz="2000"/>
          </a:p>
        </p:txBody>
      </p:sp>
    </p:spTree>
    <p:extLst>
      <p:ext uri="{BB962C8B-B14F-4D97-AF65-F5344CB8AC3E}">
        <p14:creationId xmlns:p14="http://schemas.microsoft.com/office/powerpoint/2010/main" val="87690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1194</TotalTime>
  <Words>686</Words>
  <Application>Microsoft Office PowerPoint</Application>
  <PresentationFormat>Widescreen</PresentationFormat>
  <Paragraphs>132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Fira Sans</vt:lpstr>
      <vt:lpstr>Helvetica Neue</vt:lpstr>
      <vt:lpstr>Office Theme</vt:lpstr>
      <vt:lpstr>Timeseries Forecasting</vt:lpstr>
      <vt:lpstr>INTRODUCTION</vt:lpstr>
      <vt:lpstr>BACKGROUND</vt:lpstr>
      <vt:lpstr>DATA SOURCE</vt:lpstr>
      <vt:lpstr>TOOLS USED</vt:lpstr>
      <vt:lpstr>Forecasting Methods</vt:lpstr>
      <vt:lpstr>Multi Variate</vt:lpstr>
      <vt:lpstr>Forecasting method using Sliding Window Method</vt:lpstr>
      <vt:lpstr>Train Test Split</vt:lpstr>
      <vt:lpstr>Model Validation </vt:lpstr>
      <vt:lpstr>Random Forest Model</vt:lpstr>
      <vt:lpstr>Linear Regression Model</vt:lpstr>
      <vt:lpstr>Coefficient of features</vt:lpstr>
      <vt:lpstr>Univariate forecasting using RNN with LSTM</vt:lpstr>
      <vt:lpstr>CONCLUSION</vt:lpstr>
      <vt:lpstr>Limitation and Further Study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Timeseries Forecast</dc:title>
  <dc:creator>Ahmad Makintha Brany</dc:creator>
  <cp:lastModifiedBy>Rajesh Nair</cp:lastModifiedBy>
  <cp:revision>16</cp:revision>
  <dcterms:created xsi:type="dcterms:W3CDTF">2021-08-25T11:18:50Z</dcterms:created>
  <dcterms:modified xsi:type="dcterms:W3CDTF">2021-08-26T08:15:49Z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8e3b6e8-ab9f-44f5-a99c-38c02be7a871_Enabled">
    <vt:lpwstr>True</vt:lpwstr>
  </property>
  <property fmtid="{D5CDD505-2E9C-101B-9397-08002B2CF9AE}" pid="3" name="MSIP_Label_b8e3b6e8-ab9f-44f5-a99c-38c02be7a871_SiteId">
    <vt:lpwstr>996a7d32-3d55-4988-a05b-4472a0b840f6</vt:lpwstr>
  </property>
  <property fmtid="{D5CDD505-2E9C-101B-9397-08002B2CF9AE}" pid="4" name="MSIP_Label_b8e3b6e8-ab9f-44f5-a99c-38c02be7a871_Owner">
    <vt:lpwstr>ahmadmakintha@misc.my</vt:lpwstr>
  </property>
  <property fmtid="{D5CDD505-2E9C-101B-9397-08002B2CF9AE}" pid="5" name="MSIP_Label_b8e3b6e8-ab9f-44f5-a99c-38c02be7a871_SetDate">
    <vt:lpwstr>2021-08-25T12:22:15.3763846Z</vt:lpwstr>
  </property>
  <property fmtid="{D5CDD505-2E9C-101B-9397-08002B2CF9AE}" pid="6" name="MSIP_Label_b8e3b6e8-ab9f-44f5-a99c-38c02be7a871_Name">
    <vt:lpwstr>Open</vt:lpwstr>
  </property>
  <property fmtid="{D5CDD505-2E9C-101B-9397-08002B2CF9AE}" pid="7" name="MSIP_Label_b8e3b6e8-ab9f-44f5-a99c-38c02be7a871_Application">
    <vt:lpwstr>Microsoft Azure Information Protection</vt:lpwstr>
  </property>
  <property fmtid="{D5CDD505-2E9C-101B-9397-08002B2CF9AE}" pid="8" name="MSIP_Label_b8e3b6e8-ab9f-44f5-a99c-38c02be7a871_ActionId">
    <vt:lpwstr>4a7e0b79-51cc-49c7-b388-4361af7e0823</vt:lpwstr>
  </property>
  <property fmtid="{D5CDD505-2E9C-101B-9397-08002B2CF9AE}" pid="9" name="MSIP_Label_b8e3b6e8-ab9f-44f5-a99c-38c02be7a871_Extended_MSFT_Method">
    <vt:lpwstr>Automatic</vt:lpwstr>
  </property>
  <property fmtid="{D5CDD505-2E9C-101B-9397-08002B2CF9AE}" pid="10" name="Sensitivity">
    <vt:lpwstr>Open</vt:lpwstr>
  </property>
</Properties>
</file>