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57" r:id="rId4"/>
    <p:sldId id="258" r:id="rId5"/>
    <p:sldId id="259" r:id="rId6"/>
    <p:sldId id="267" r:id="rId7"/>
    <p:sldId id="266" r:id="rId8"/>
    <p:sldId id="262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0B"/>
    <a:srgbClr val="4472C4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4A44EC-5AFA-4DFA-BB40-977ABF3F5B30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F88B8-5C54-4A61-A1B2-6B22C1C0A1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3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88B8-5C54-4A61-A1B2-6B22C1C0A1C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07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F88B8-5C54-4A61-A1B2-6B22C1C0A1C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915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FC3CB-18F1-73CE-E150-2B1BE95DB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5DC4A3-7EB9-E6EB-62DA-D7044A2EB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B056A-DA20-2C64-6FE6-4928A5CC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9D0FE3-CC10-2C26-F633-8661EAEF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C58D24-42F5-764D-B9A8-53802619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3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26E9-F91B-224E-F9D4-A22D0277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491248-25CF-9B95-985F-288FAB77F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659A01-F951-B32D-1210-BD25DA66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AC2A6E-CBEF-610E-A6B9-4FC8C8F3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903C4A-29DE-3C55-CA4D-232AC70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D77403-C05C-600D-F0C2-F8C29BD9E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3172C4-33D5-71B5-484F-8C5B0B17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FE0BF7-FB5D-4849-65A0-97564E9B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F2E523-B92B-BA53-7C6B-279E8D0B1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6BD70-ECE7-9129-4F1F-37E41203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4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0C6D-E05E-5466-E1CF-1624B5FB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BAF19-4F25-3D12-CA29-5B7CFFA0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06056F-DCD0-7D79-C79D-E349B922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DFA77-063B-9A26-BD8B-CCCB9289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8B9B7D-B2D6-BC4E-54F7-4D20CB69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10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FC1DEA-8282-C3C8-C475-D88A7E1E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5ACBF-9A95-34D1-A0BC-401CD0F5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06A837-5FFB-10DE-7D81-53C2BC34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A8833F-83C2-3E58-51CA-E7E2B9FB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75018-238F-AAF1-43B5-CA1FD902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87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D2631-34F5-2F4A-97FC-8E17C154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C61FC-7A6C-FFB7-CF85-A4E2D8253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219A27-06BF-F8F0-2628-DA687FDDD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AFF82-885B-E460-CD58-0046D03C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9CD5E9-A8D7-5FE0-E20E-7B85A55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8E314E-EC7A-C54E-91EA-CB90CD5D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19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2478D-6827-3104-0EC3-2D2A26FA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3CDC27-93C1-EDE8-0022-A07E1123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B2AC34-C9A8-641C-AFD5-7118DB134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C2F6E7-C8E3-48F3-C419-40C8523DD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7A46DAC-BE47-F06F-E29D-7877B4508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071254-1190-B6F4-436F-40C8DEB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04B145-A469-D2DE-E6FF-780DDBF1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128390-3E35-2EC7-BC2B-B9C9A61B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4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66480-F6A5-E9C5-8F0C-328BC541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ADF387E-E0AA-E57A-A085-0207D947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D40F32-8286-7F21-44F2-6279D941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077BBC-ECC5-7234-4DED-818E7751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7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B954BA-8020-6EA8-AFD8-3AADACD2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9C14D55-8795-AADC-5FD9-1C22DAAA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33BD58-D4FC-9499-5B04-3BE0AA50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963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277F7F-A5B5-8097-FCD5-BBEF8646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AF523-5071-8BE8-308A-9DB99E6FC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9A8248-42E5-9163-6E86-8359C510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DE97E0-1B8F-3127-2E49-F1356C4D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C804B9-6D49-463E-B267-997E555B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569037-3CC8-7ACC-8DD4-C4B206E3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BA863-34E1-206F-D440-7C68BEB9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BD8312-0C0F-73F8-D674-E83A81BC3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279311-E502-5C09-4106-EE238F7C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61FB8F-5E16-047B-BBF8-9B1FF98E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C27B8A-8DF3-6D3C-CFDC-5DB94093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D3CF84-9A43-43ED-E876-212E59EF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43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9C6B61-6D5A-FAF7-8D4D-913E5BFB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918A20-51B8-5631-0B68-60A1D593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F403F-3299-6C05-3D0B-DD93F6EB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C8A3-6226-44EE-8E7B-D9610EB844C3}" type="datetimeFigureOut">
              <a:rPr lang="fr-FR" smtClean="0"/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328A59-4691-1F75-0AE4-426872E0D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8E675B-C1D6-8082-8E09-7DA34F502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B1C3-417D-4EC5-9048-77784BA123D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99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jpg"/><Relationship Id="rId7" Type="http://schemas.openxmlformats.org/officeDocument/2006/relationships/image" Target="../media/image21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3794DCF-2757-AE97-A816-60319358657D}"/>
              </a:ext>
            </a:extLst>
          </p:cNvPr>
          <p:cNvSpPr/>
          <p:nvPr/>
        </p:nvSpPr>
        <p:spPr>
          <a:xfrm>
            <a:off x="1524000" y="1132936"/>
            <a:ext cx="9144000" cy="2403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/>
              <a:t>Etude des remplissages à densité variable en impression 3D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34729D-1139-B9A0-B410-C4AB3F685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728" y="4134928"/>
            <a:ext cx="6556076" cy="1122872"/>
          </a:xfrm>
        </p:spPr>
        <p:txBody>
          <a:bodyPr/>
          <a:lstStyle/>
          <a:p>
            <a:r>
              <a:rPr lang="fr-FR" dirty="0"/>
              <a:t>Oscar THOMAS</a:t>
            </a:r>
          </a:p>
          <a:p>
            <a:r>
              <a:rPr lang="fr-FR" dirty="0"/>
              <a:t>11717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B5B53-19C0-01C6-D9FE-243912C4CE7D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9FDC463-9E8E-570F-E667-B36FBFB9515C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8CCBD5-67F1-6BB3-46AF-472CAB1ED9BA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B76885B-B14A-2481-DA8E-FDDAFB0FC7C3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1/</a:t>
            </a:r>
          </a:p>
        </p:txBody>
      </p:sp>
    </p:spTree>
    <p:extLst>
      <p:ext uri="{BB962C8B-B14F-4D97-AF65-F5344CB8AC3E}">
        <p14:creationId xmlns:p14="http://schemas.microsoft.com/office/powerpoint/2010/main" val="280693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1137B2-08C8-74E4-CBF8-8ECEDCAC4A64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F04C8A3-4716-5F8B-7545-0C10B4C6C622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333B33-6048-1A8B-BC2D-7D4023CE55F5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E68F5F-597F-B01A-65C1-D47C1D06B7D6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10/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F04A66-B9F7-6596-B047-0DEDCBBA25FD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I.3 Analyse du remplissage linéaire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FF44EAF-32FD-D8D6-6344-6B76FB925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0341"/>
            <a:ext cx="4033329" cy="3024997"/>
          </a:xfrm>
          <a:prstGeom prst="rect">
            <a:avLst/>
          </a:prstGeo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BEEA1AB-D6DF-8956-E8F1-413FAB0EE95C}"/>
              </a:ext>
            </a:extLst>
          </p:cNvPr>
          <p:cNvSpPr/>
          <p:nvPr/>
        </p:nvSpPr>
        <p:spPr>
          <a:xfrm>
            <a:off x="4033329" y="2340636"/>
            <a:ext cx="3362384" cy="2490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Sur la figure ci-contre :</a:t>
            </a:r>
          </a:p>
          <a:p>
            <a:r>
              <a:rPr lang="fr-FR" dirty="0"/>
              <a:t>-E a été calculé par régression linéaire.</a:t>
            </a:r>
          </a:p>
          <a:p>
            <a:r>
              <a:rPr lang="fr-FR" dirty="0"/>
              <a:t>-On vérifie que le remplissage se comporte comme un assemblage de ressort en parallèle.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F454877-92A0-956E-8340-70BEAB51A2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264" b="35361"/>
          <a:stretch/>
        </p:blipFill>
        <p:spPr>
          <a:xfrm rot="16200000">
            <a:off x="6688003" y="3396543"/>
            <a:ext cx="2357886" cy="372591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636A323-A685-EE7D-B143-65DB6314ECC3}"/>
              </a:ext>
            </a:extLst>
          </p:cNvPr>
          <p:cNvCxnSpPr>
            <a:stCxn id="13" idx="2"/>
          </p:cNvCxnSpPr>
          <p:nvPr/>
        </p:nvCxnSpPr>
        <p:spPr>
          <a:xfrm flipV="1">
            <a:off x="8053242" y="3582838"/>
            <a:ext cx="69969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5E29363F-B662-2A92-437C-6E2E5AF1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7" t="14520" r="18658" b="39303"/>
          <a:stretch/>
        </p:blipFill>
        <p:spPr>
          <a:xfrm>
            <a:off x="8752936" y="2853905"/>
            <a:ext cx="2594505" cy="145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F45F0E-C34E-0E01-3D34-E179D1900F12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D275AAF-FF3E-06CE-6BC2-B87BF6F91CF3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D219D6-5823-325D-DEB0-5A051EFFC733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217191-508B-36FF-DD26-E9699F56A2EE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1</a:t>
            </a:r>
            <a:r>
              <a:rPr lang="fr-FR" dirty="0">
                <a:solidFill>
                  <a:schemeClr val="bg1"/>
                </a:solidFill>
              </a:rPr>
              <a:t>1</a:t>
            </a:r>
            <a:r>
              <a:rPr lang="fr-FR">
                <a:solidFill>
                  <a:schemeClr val="bg1"/>
                </a:solidFill>
              </a:rPr>
              <a:t>/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3CFB3F-A38F-A6B6-F73D-199DE73B6D1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I.3 Comparaison des deux remplissages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80FCB8C-D3DD-A8C5-E40F-0938E3CC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1" t="8169" r="9572" b="4554"/>
          <a:stretch/>
        </p:blipFill>
        <p:spPr>
          <a:xfrm>
            <a:off x="80512" y="1098430"/>
            <a:ext cx="6895381" cy="4008407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39C5AB4-A19E-CFED-3D01-3CB9B6D9A9A5}"/>
              </a:ext>
            </a:extLst>
          </p:cNvPr>
          <p:cNvSpPr/>
          <p:nvPr/>
        </p:nvSpPr>
        <p:spPr>
          <a:xfrm>
            <a:off x="7188679" y="1255309"/>
            <a:ext cx="4456981" cy="11198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Noms de code : </a:t>
            </a:r>
          </a:p>
          <a:p>
            <a:r>
              <a:rPr lang="fr-FR" dirty="0"/>
              <a:t>-F pour remplissage linéaire (F7 : 7 lignes)</a:t>
            </a:r>
          </a:p>
          <a:p>
            <a:r>
              <a:rPr lang="fr-FR" dirty="0"/>
              <a:t>-OA pour le pavage triangulaire (OA7 : profondeur de l’arbre 7)</a:t>
            </a:r>
          </a:p>
        </p:txBody>
      </p:sp>
    </p:spTree>
    <p:extLst>
      <p:ext uri="{BB962C8B-B14F-4D97-AF65-F5344CB8AC3E}">
        <p14:creationId xmlns:p14="http://schemas.microsoft.com/office/powerpoint/2010/main" val="34656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D5B15C-68D6-1EA7-7983-3FDAFD227424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D697ED-8B85-F342-40AD-94FE1142F6BD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AB6030-BA6E-C2FB-3DEA-D47296421632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20A92-4DB5-B384-C1D7-A904F85C6C85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II. Réalisation de simulation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BFB5AA2-4660-353A-0846-728B6511ED3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12/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DCB208F-3C6B-359D-3967-C547CB93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3" t="11804" r="6072" b="14218"/>
          <a:stretch/>
        </p:blipFill>
        <p:spPr>
          <a:xfrm>
            <a:off x="5917725" y="4702112"/>
            <a:ext cx="6136256" cy="1388138"/>
          </a:xfrm>
          <a:prstGeom prst="rect">
            <a:avLst/>
          </a:prstGeom>
        </p:spPr>
      </p:pic>
      <p:pic>
        <p:nvPicPr>
          <p:cNvPr id="1026" name="Picture 2" descr="r/FreeCAD - New FreeCAD Logo Announced!">
            <a:extLst>
              <a:ext uri="{FF2B5EF4-FFF2-40B4-BE49-F238E27FC236}">
                <a16:creationId xmlns:a16="http://schemas.microsoft.com/office/drawing/2014/main" id="{F7E4A845-119C-EED0-0C86-A901D098C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725" y="1221262"/>
            <a:ext cx="1225673" cy="122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091DC4C-B59B-7B5B-CDF1-F3CF9E942A0E}"/>
              </a:ext>
            </a:extLst>
          </p:cNvPr>
          <p:cNvSpPr/>
          <p:nvPr/>
        </p:nvSpPr>
        <p:spPr>
          <a:xfrm>
            <a:off x="80511" y="1221262"/>
            <a:ext cx="5646829" cy="12922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Réalisation d’une modélisation en élément finis de la réponse d’une </a:t>
            </a:r>
            <a:r>
              <a:rPr lang="fr-FR" dirty="0" err="1"/>
              <a:t>piece</a:t>
            </a:r>
            <a:r>
              <a:rPr lang="fr-FR" dirty="0"/>
              <a:t> en traction à l’aide du logiciel </a:t>
            </a:r>
            <a:r>
              <a:rPr lang="fr-FR" dirty="0" err="1"/>
              <a:t>Freecad</a:t>
            </a:r>
            <a:r>
              <a:rPr lang="fr-FR" dirty="0"/>
              <a:t>.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7C239AF-E2B0-210E-D78F-41A48891E0AE}"/>
              </a:ext>
            </a:extLst>
          </p:cNvPr>
          <p:cNvSpPr/>
          <p:nvPr/>
        </p:nvSpPr>
        <p:spPr>
          <a:xfrm>
            <a:off x="5917725" y="4065919"/>
            <a:ext cx="6142004" cy="520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Resultat</a:t>
            </a:r>
            <a:r>
              <a:rPr lang="fr-FR" dirty="0"/>
              <a:t> pour un pavé 50x10x10 mm en PLA soumis à une charge totale de 1000N :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DBA5DEB-172C-D2D9-31D0-BB03D5489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2" y="2743977"/>
            <a:ext cx="5646829" cy="227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3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CCDD1-5751-E3FE-5B0B-DAFAEC18A947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518F11-58C9-2C06-C9EB-8A189C2D8072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6E881-8462-5FE9-1322-2FEA2F88412A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683BDB-459B-49BE-AD02-248956F1E6D0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II.1 Reproduction d’un essai de traction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667202B-3152-AAA4-06B2-912E4B655468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13/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B2514AD-D9CC-1A11-7884-52D06C4B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" y="1113663"/>
            <a:ext cx="3506932" cy="2630199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5456E5E-4143-CD96-EB02-D376DF72F106}"/>
              </a:ext>
            </a:extLst>
          </p:cNvPr>
          <p:cNvSpPr txBox="1"/>
          <p:nvPr/>
        </p:nvSpPr>
        <p:spPr>
          <a:xfrm>
            <a:off x="46006" y="1148169"/>
            <a:ext cx="966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Charge en 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9F457C4-7D93-9D94-BFF0-8BBC3710A857}"/>
              </a:ext>
            </a:extLst>
          </p:cNvPr>
          <p:cNvSpPr txBox="1"/>
          <p:nvPr/>
        </p:nvSpPr>
        <p:spPr>
          <a:xfrm>
            <a:off x="966161" y="3485067"/>
            <a:ext cx="155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Déplacement en mm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DAA03A0-B17A-5F51-7AC9-F1D19CBC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9" y="5031532"/>
            <a:ext cx="5334039" cy="1266834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0DEF7D-3267-1BE8-5F23-07A800F5B10E}"/>
              </a:ext>
            </a:extLst>
          </p:cNvPr>
          <p:cNvSpPr/>
          <p:nvPr/>
        </p:nvSpPr>
        <p:spPr>
          <a:xfrm>
            <a:off x="3841630" y="1368725"/>
            <a:ext cx="4830793" cy="21163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Réalisation d’une macro pour effectuer des simulations avec des charges différentes.</a:t>
            </a:r>
          </a:p>
        </p:txBody>
      </p:sp>
    </p:spTree>
    <p:extLst>
      <p:ext uri="{BB962C8B-B14F-4D97-AF65-F5344CB8AC3E}">
        <p14:creationId xmlns:p14="http://schemas.microsoft.com/office/powerpoint/2010/main" val="93347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14FD2-45D8-6DF4-4027-0A105298C403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EAAAB3D-741B-AC66-0F69-5B246B054324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FF1878-4D88-ACA6-D755-803CE1B7CB7F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9448BC-1680-3164-1802-8710D9B91821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F21CA-FCA3-8007-E4B3-3A3162D8470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F82808-105F-DF8C-4248-A60ED20BBF5F}"/>
              </a:ext>
            </a:extLst>
          </p:cNvPr>
          <p:cNvSpPr txBox="1"/>
          <p:nvPr/>
        </p:nvSpPr>
        <p:spPr>
          <a:xfrm>
            <a:off x="442822" y="1381831"/>
            <a:ext cx="107025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  Introduction</a:t>
            </a:r>
          </a:p>
          <a:p>
            <a:endParaRPr lang="fr-FR" sz="2000" dirty="0"/>
          </a:p>
          <a:p>
            <a:r>
              <a:rPr lang="fr-FR" sz="2000" dirty="0"/>
              <a:t>  Etude des remplissages en traction</a:t>
            </a:r>
          </a:p>
          <a:p>
            <a:r>
              <a:rPr lang="fr-FR" sz="2000" dirty="0"/>
              <a:t>	1-Implémenter un remplissage</a:t>
            </a:r>
          </a:p>
          <a:p>
            <a:r>
              <a:rPr lang="fr-FR" sz="2000" dirty="0"/>
              <a:t>	2-Essai de traction et résultat sur différents remplissages</a:t>
            </a:r>
          </a:p>
          <a:p>
            <a:r>
              <a:rPr lang="fr-FR" sz="2000" dirty="0"/>
              <a:t>	3-Bilan de cette première expérience</a:t>
            </a:r>
          </a:p>
          <a:p>
            <a:r>
              <a:rPr lang="fr-FR" sz="2000" dirty="0"/>
              <a:t>  </a:t>
            </a:r>
          </a:p>
          <a:p>
            <a:r>
              <a:rPr lang="fr-FR" sz="2000" dirty="0"/>
              <a:t>  </a:t>
            </a:r>
            <a:r>
              <a:rPr lang="fr-FR" sz="2000" dirty="0" err="1"/>
              <a:t>Realisation</a:t>
            </a:r>
            <a:r>
              <a:rPr lang="fr-FR" sz="2000" dirty="0"/>
              <a:t> de simulations et optimisation du remplissage</a:t>
            </a:r>
          </a:p>
          <a:p>
            <a:r>
              <a:rPr lang="fr-FR" sz="2000" dirty="0"/>
              <a:t>	1-Reproduction d’un essai traction par la FEM.</a:t>
            </a:r>
          </a:p>
          <a:p>
            <a:endParaRPr lang="fr-FR" sz="2000" dirty="0"/>
          </a:p>
          <a:p>
            <a:r>
              <a:rPr lang="fr-FR" sz="2000" dirty="0"/>
              <a:t>  Conclusion</a:t>
            </a:r>
          </a:p>
          <a:p>
            <a:endParaRPr lang="fr-FR" sz="20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8D7B1F-5E21-EE13-9ECE-5060B1B80763}"/>
              </a:ext>
            </a:extLst>
          </p:cNvPr>
          <p:cNvSpPr/>
          <p:nvPr/>
        </p:nvSpPr>
        <p:spPr>
          <a:xfrm>
            <a:off x="339305" y="2067538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4DAB478-85AB-313C-6174-68D6FC58EC0C}"/>
              </a:ext>
            </a:extLst>
          </p:cNvPr>
          <p:cNvSpPr/>
          <p:nvPr/>
        </p:nvSpPr>
        <p:spPr>
          <a:xfrm>
            <a:off x="342179" y="3600169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DD7DF078-0A3C-8D8D-6773-B5C33CE70E18}"/>
              </a:ext>
            </a:extLst>
          </p:cNvPr>
          <p:cNvSpPr/>
          <p:nvPr/>
        </p:nvSpPr>
        <p:spPr>
          <a:xfrm>
            <a:off x="347930" y="4514573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D601E2-E53F-4FDA-8529-2829A3A99010}"/>
              </a:ext>
            </a:extLst>
          </p:cNvPr>
          <p:cNvSpPr/>
          <p:nvPr/>
        </p:nvSpPr>
        <p:spPr>
          <a:xfrm>
            <a:off x="335291" y="1473976"/>
            <a:ext cx="293298" cy="2394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10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635AE8-B3F2-9B51-3E8C-FF1A855AAE99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DAC2989-E63F-2E13-638E-47BF4144DC85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66EED-0AD3-795F-5BD4-78D74B4FC334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BD3B915-F79F-5AAE-55CF-2DC50D6B59D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3/</a:t>
            </a:r>
          </a:p>
        </p:txBody>
      </p:sp>
      <p:pic>
        <p:nvPicPr>
          <p:cNvPr id="2052" name="Picture 4" descr="Filament PLA Premium GRIS GLACIER - 1kg-2kg-5kg / 1.75mm">
            <a:extLst>
              <a:ext uri="{FF2B5EF4-FFF2-40B4-BE49-F238E27FC236}">
                <a16:creationId xmlns:a16="http://schemas.microsoft.com/office/drawing/2014/main" id="{D18367D2-E051-6985-A6E1-3DFF99B9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845" y="1181878"/>
            <a:ext cx="2435885" cy="243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D59CFA1-0881-F68D-E0D3-F49251AE47B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Introduction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A566A97-696E-DCB8-A589-60A7E3A7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27" y="1716488"/>
            <a:ext cx="1524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44A4FF7B-5BFA-1096-CB5D-47C3F6FA08CA}"/>
              </a:ext>
            </a:extLst>
          </p:cNvPr>
          <p:cNvSpPr/>
          <p:nvPr/>
        </p:nvSpPr>
        <p:spPr>
          <a:xfrm>
            <a:off x="9870186" y="2169903"/>
            <a:ext cx="646620" cy="595638"/>
          </a:xfrm>
          <a:prstGeom prst="ellipse">
            <a:avLst/>
          </a:prstGeom>
          <a:noFill/>
          <a:ln w="95250">
            <a:solidFill>
              <a:srgbClr val="0B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634F410-BDF7-22F9-5221-F2A4ADC2E783}"/>
              </a:ext>
            </a:extLst>
          </p:cNvPr>
          <p:cNvCxnSpPr>
            <a:cxnSpLocks/>
            <a:stCxn id="11" idx="2"/>
            <a:endCxn id="14" idx="3"/>
          </p:cNvCxnSpPr>
          <p:nvPr/>
        </p:nvCxnSpPr>
        <p:spPr>
          <a:xfrm flipH="1" flipV="1">
            <a:off x="7988060" y="2464736"/>
            <a:ext cx="1882126" cy="2986"/>
          </a:xfrm>
          <a:prstGeom prst="line">
            <a:avLst/>
          </a:prstGeom>
          <a:ln w="98425">
            <a:solidFill>
              <a:srgbClr val="0B0B0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96D96-177D-6B6A-7CC4-11B4D95E7EAB}"/>
              </a:ext>
            </a:extLst>
          </p:cNvPr>
          <p:cNvSpPr/>
          <p:nvPr/>
        </p:nvSpPr>
        <p:spPr>
          <a:xfrm>
            <a:off x="6096000" y="1602094"/>
            <a:ext cx="1892060" cy="1725283"/>
          </a:xfrm>
          <a:prstGeom prst="rect">
            <a:avLst/>
          </a:prstGeom>
          <a:noFill/>
          <a:ln w="95250">
            <a:solidFill>
              <a:srgbClr val="0B0B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90FE836-AA7C-537E-9625-167FF8AB9DAB}"/>
              </a:ext>
            </a:extLst>
          </p:cNvPr>
          <p:cNvSpPr txBox="1"/>
          <p:nvPr/>
        </p:nvSpPr>
        <p:spPr>
          <a:xfrm>
            <a:off x="10320823" y="3571681"/>
            <a:ext cx="169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Bobine de PLA</a:t>
            </a:r>
          </a:p>
        </p:txBody>
      </p:sp>
      <p:pic>
        <p:nvPicPr>
          <p:cNvPr id="1026" name="Picture 2" descr="Schéma Impression 3D par Dépôt de fil (FDM)">
            <a:extLst>
              <a:ext uri="{FF2B5EF4-FFF2-40B4-BE49-F238E27FC236}">
                <a16:creationId xmlns:a16="http://schemas.microsoft.com/office/drawing/2014/main" id="{990254E4-A1FB-43B8-92A0-A0CA36B2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22" y="1324530"/>
            <a:ext cx="4716499" cy="483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érents pourcentages de remplissage">
            <a:extLst>
              <a:ext uri="{FF2B5EF4-FFF2-40B4-BE49-F238E27FC236}">
                <a16:creationId xmlns:a16="http://schemas.microsoft.com/office/drawing/2014/main" id="{797C126D-30DD-470D-A53B-3F2EC2AD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573" y="3530623"/>
            <a:ext cx="4242384" cy="271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91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E936F-EB2D-073F-F706-CA95462C8428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2060872-EA90-E92E-0286-8DECA0C80A29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A39B1-3D60-286B-6486-7C46EA76BB7F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217449-8C17-62B4-AECC-4E4231C253AB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4/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045CE-886D-05FF-A4A3-AD214CE02AB3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 Etude des remplissages en traction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0A3AE0-720F-2645-28FE-CCA6F1A6A7ED}"/>
              </a:ext>
            </a:extLst>
          </p:cNvPr>
          <p:cNvSpPr txBox="1"/>
          <p:nvPr/>
        </p:nvSpPr>
        <p:spPr>
          <a:xfrm>
            <a:off x="281795" y="1518249"/>
            <a:ext cx="4140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/>
              <a:t>Loi de Hooke</a:t>
            </a:r>
            <a:r>
              <a:rPr lang="fr-FR" sz="2000" dirty="0"/>
              <a:t> :        </a:t>
            </a:r>
            <a:r>
              <a:rPr lang="el-GR" sz="2800" dirty="0"/>
              <a:t>σ =</a:t>
            </a:r>
            <a:r>
              <a:rPr lang="fr-FR" sz="2800" dirty="0"/>
              <a:t>E.</a:t>
            </a:r>
            <a:r>
              <a:rPr lang="el-GR" sz="2800" dirty="0"/>
              <a:t>ε</a:t>
            </a:r>
            <a:endParaRPr lang="fr-FR" sz="28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C51D828-E297-9E28-C67F-E8DA34A0606A}"/>
              </a:ext>
            </a:extLst>
          </p:cNvPr>
          <p:cNvSpPr/>
          <p:nvPr/>
        </p:nvSpPr>
        <p:spPr>
          <a:xfrm>
            <a:off x="281795" y="2294742"/>
            <a:ext cx="2806462" cy="19985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800" dirty="0"/>
              <a:t>-</a:t>
            </a:r>
            <a:r>
              <a:rPr lang="el-GR" sz="1800" dirty="0"/>
              <a:t>σ </a:t>
            </a:r>
            <a:r>
              <a:rPr lang="fr-FR" dirty="0"/>
              <a:t>= F/S contrainte en Pa.</a:t>
            </a:r>
          </a:p>
          <a:p>
            <a:r>
              <a:rPr lang="fr-FR" dirty="0"/>
              <a:t>-E module d’élasticité de Young en Pa.</a:t>
            </a:r>
          </a:p>
          <a:p>
            <a:r>
              <a:rPr lang="fr-FR" dirty="0"/>
              <a:t>-</a:t>
            </a:r>
            <a:r>
              <a:rPr lang="el-GR" sz="1800" dirty="0"/>
              <a:t>ε</a:t>
            </a:r>
            <a:r>
              <a:rPr lang="fr-FR" sz="1800" dirty="0"/>
              <a:t> = (L-L</a:t>
            </a:r>
            <a:r>
              <a:rPr lang="fr-FR" sz="1800" baseline="-25000" dirty="0"/>
              <a:t>0</a:t>
            </a:r>
            <a:r>
              <a:rPr lang="fr-FR" sz="1800" dirty="0"/>
              <a:t>)/L</a:t>
            </a:r>
            <a:r>
              <a:rPr lang="fr-FR" baseline="-25000" dirty="0"/>
              <a:t>0  </a:t>
            </a:r>
            <a:r>
              <a:rPr lang="fr-FR" dirty="0"/>
              <a:t>allongement relatif.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4C29E59-A1CB-1AB2-E42F-55E3C7194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37" y="1590736"/>
            <a:ext cx="5545220" cy="445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8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C1D4A6D-CED7-10B0-F7C5-2571F4021B2F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F198967-5D99-06C4-FE87-F6F2498CEE6C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A8AC63-83CB-58CB-A7F0-ECCE71DA90CC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90042A-AA93-04A4-4B97-1F338461810C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5/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6760F9-C79A-432F-490C-31A22E9DBB4D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 Etude des remplissages en traction</a:t>
            </a:r>
          </a:p>
        </p:txBody>
      </p:sp>
      <p:pic>
        <p:nvPicPr>
          <p:cNvPr id="3074" name="Picture 2" descr="courbe contrainte d%c3%a9formation module de young 1024x616">
            <a:extLst>
              <a:ext uri="{FF2B5EF4-FFF2-40B4-BE49-F238E27FC236}">
                <a16:creationId xmlns:a16="http://schemas.microsoft.com/office/drawing/2014/main" id="{493B0891-DCE7-AFDD-98D5-6D8A1CA82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77" y="1476696"/>
            <a:ext cx="8191500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B6EEB2-E86C-66CF-554A-F2B2F11FEF55}"/>
              </a:ext>
            </a:extLst>
          </p:cNvPr>
          <p:cNvSpPr txBox="1"/>
          <p:nvPr/>
        </p:nvSpPr>
        <p:spPr>
          <a:xfrm>
            <a:off x="506082" y="1030047"/>
            <a:ext cx="4756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Elongation en réponse à une traction </a:t>
            </a:r>
            <a:r>
              <a:rPr lang="fr-FR" dirty="0" err="1"/>
              <a:t>uniaxiale</a:t>
            </a:r>
            <a:r>
              <a:rPr lang="fr-FR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8006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9DA8A-C7D8-4E15-8DCE-8C5A5127979C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839153-7A78-4FC6-9530-4CD6F7F3E598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671F52-79AC-4517-94A1-B17B2B4991F8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1F8E9E-9DAE-4BD1-A951-4050A293AEC4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I.1 Implémentation d’un remplissage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2791D9-C19C-41E5-8C2D-561739DB6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5150" y="3494097"/>
            <a:ext cx="3368848" cy="1679570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C19684F-2982-4ACD-8FD2-FC0095EAEE80}"/>
              </a:ext>
            </a:extLst>
          </p:cNvPr>
          <p:cNvCxnSpPr>
            <a:cxnSpLocks/>
            <a:stCxn id="40" idx="2"/>
            <a:endCxn id="18" idx="0"/>
          </p:cNvCxnSpPr>
          <p:nvPr/>
        </p:nvCxnSpPr>
        <p:spPr>
          <a:xfrm flipH="1">
            <a:off x="5124309" y="2361027"/>
            <a:ext cx="5914" cy="163809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DAF01F7-0278-4F44-971B-3EF332A9D1BC}"/>
              </a:ext>
            </a:extLst>
          </p:cNvPr>
          <p:cNvCxnSpPr>
            <a:cxnSpLocks/>
            <a:stCxn id="2050" idx="3"/>
            <a:endCxn id="20" idx="1"/>
          </p:cNvCxnSpPr>
          <p:nvPr/>
        </p:nvCxnSpPr>
        <p:spPr>
          <a:xfrm flipV="1">
            <a:off x="9936959" y="4308118"/>
            <a:ext cx="1137922" cy="232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20731B5-ABE5-46F5-A489-5685F7C1703E}"/>
              </a:ext>
            </a:extLst>
          </p:cNvPr>
          <p:cNvCxnSpPr>
            <a:cxnSpLocks/>
            <a:stCxn id="22" idx="3"/>
            <a:endCxn id="2050" idx="1"/>
          </p:cNvCxnSpPr>
          <p:nvPr/>
        </p:nvCxnSpPr>
        <p:spPr>
          <a:xfrm flipV="1">
            <a:off x="7555832" y="4331373"/>
            <a:ext cx="721894" cy="6012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24AC26D-8950-4068-90A3-8AA68119BE6F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5462625" y="4337385"/>
            <a:ext cx="1112051" cy="5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572C9F1-36D0-4831-8A88-4C10BD36CEE6}"/>
              </a:ext>
            </a:extLst>
          </p:cNvPr>
          <p:cNvCxnSpPr>
            <a:cxnSpLocks/>
            <a:stCxn id="7" idx="1"/>
            <a:endCxn id="18" idx="1"/>
          </p:cNvCxnSpPr>
          <p:nvPr/>
        </p:nvCxnSpPr>
        <p:spPr>
          <a:xfrm>
            <a:off x="3363698" y="4333882"/>
            <a:ext cx="1422295" cy="3558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slic3r 128px">
            <a:extLst>
              <a:ext uri="{FF2B5EF4-FFF2-40B4-BE49-F238E27FC236}">
                <a16:creationId xmlns:a16="http://schemas.microsoft.com/office/drawing/2014/main" id="{EB8DEF2B-7286-4EC5-8DBA-33D401F8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993" y="3999124"/>
            <a:ext cx="676632" cy="6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1767CF8-2824-46E4-BDD0-E34A85C49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7" t="11862" r="82020" b="30485"/>
          <a:stretch/>
        </p:blipFill>
        <p:spPr>
          <a:xfrm>
            <a:off x="11074881" y="2825393"/>
            <a:ext cx="520068" cy="29654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0C98011-C667-4638-B72E-1474E5656F57}"/>
              </a:ext>
            </a:extLst>
          </p:cNvPr>
          <p:cNvSpPr/>
          <p:nvPr/>
        </p:nvSpPr>
        <p:spPr>
          <a:xfrm>
            <a:off x="6574676" y="4030579"/>
            <a:ext cx="981156" cy="613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G-code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4517354-3D2F-4F2F-9C99-54DB0295C9E9}"/>
              </a:ext>
            </a:extLst>
          </p:cNvPr>
          <p:cNvSpPr txBox="1"/>
          <p:nvPr/>
        </p:nvSpPr>
        <p:spPr>
          <a:xfrm>
            <a:off x="4718886" y="4751994"/>
            <a:ext cx="142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Slic3r</a:t>
            </a:r>
          </a:p>
        </p:txBody>
      </p:sp>
      <p:pic>
        <p:nvPicPr>
          <p:cNvPr id="2050" name="Picture 2" descr="Illustration d'imprimante 3D monochrome Technologie et conception modernes pour une fabrication innovante">
            <a:extLst>
              <a:ext uri="{FF2B5EF4-FFF2-40B4-BE49-F238E27FC236}">
                <a16:creationId xmlns:a16="http://schemas.microsoft.com/office/drawing/2014/main" id="{5C2F04EC-1D67-4529-8C14-B4D478B5C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11411" r="9461" b="10200"/>
          <a:stretch/>
        </p:blipFill>
        <p:spPr bwMode="auto">
          <a:xfrm>
            <a:off x="8277726" y="3561352"/>
            <a:ext cx="1659233" cy="154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e 41">
            <a:extLst>
              <a:ext uri="{FF2B5EF4-FFF2-40B4-BE49-F238E27FC236}">
                <a16:creationId xmlns:a16="http://schemas.microsoft.com/office/drawing/2014/main" id="{295A9560-493D-46DE-BAD8-A33797010BF1}"/>
              </a:ext>
            </a:extLst>
          </p:cNvPr>
          <p:cNvGrpSpPr/>
          <p:nvPr/>
        </p:nvGrpSpPr>
        <p:grpSpPr>
          <a:xfrm>
            <a:off x="4622265" y="1243754"/>
            <a:ext cx="2552615" cy="1117273"/>
            <a:chOff x="8352062" y="2555197"/>
            <a:chExt cx="2552615" cy="1117273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3875AAD9-122A-4369-877C-43BC6F7F0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80573" y="2762830"/>
              <a:ext cx="571504" cy="714380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E04C56-7875-4C92-A393-CB53120675C2}"/>
                </a:ext>
              </a:extLst>
            </p:cNvPr>
            <p:cNvSpPr/>
            <p:nvPr/>
          </p:nvSpPr>
          <p:spPr>
            <a:xfrm>
              <a:off x="8352062" y="2555197"/>
              <a:ext cx="1015915" cy="1117273"/>
            </a:xfrm>
            <a:prstGeom prst="rect">
              <a:avLst/>
            </a:prstGeom>
            <a:noFill/>
            <a:ln w="444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A5626189-D128-43DA-BEC6-3856DD7EC36B}"/>
                </a:ext>
              </a:extLst>
            </p:cNvPr>
            <p:cNvSpPr txBox="1"/>
            <p:nvPr/>
          </p:nvSpPr>
          <p:spPr>
            <a:xfrm>
              <a:off x="9469577" y="2827920"/>
              <a:ext cx="1435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Nouveau remplissage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8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51E93C-1FCF-EE75-3D0E-109037F7EFF6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1A6A68-D77C-72F5-BF33-EDBC6FB09318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F32AE2-EAE5-2C11-D81C-DCB630ADC2AC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23711F-6D6E-2423-7517-F44358FA9775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7/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68E83-6804-04E1-7D2E-E319D38FD033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I.1 Présentation des remplissages implémentés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A1FACBD-5B52-F645-28BE-93806A84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7" b="37179"/>
          <a:stretch/>
        </p:blipFill>
        <p:spPr>
          <a:xfrm rot="5400000">
            <a:off x="463595" y="3842944"/>
            <a:ext cx="4647567" cy="688285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052321E-240E-CDA6-607B-87BB7CFB7653}"/>
              </a:ext>
            </a:extLst>
          </p:cNvPr>
          <p:cNvSpPr/>
          <p:nvPr/>
        </p:nvSpPr>
        <p:spPr>
          <a:xfrm>
            <a:off x="1102353" y="1000664"/>
            <a:ext cx="3370053" cy="840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Remplissage linéaire : ci-dessous exemple de remplissage à 9 lignes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DE79C5F-847F-76BB-AACF-8C950F80E9A9}"/>
              </a:ext>
            </a:extLst>
          </p:cNvPr>
          <p:cNvSpPr/>
          <p:nvPr/>
        </p:nvSpPr>
        <p:spPr>
          <a:xfrm>
            <a:off x="5830425" y="1063125"/>
            <a:ext cx="3370053" cy="8404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Remplissage pavage triangulaire : ci-dessous profondeur 2,3,4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08B89BD-4F54-2B6A-6440-35A0024CD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61" t="24700" r="15990" b="16079"/>
          <a:stretch/>
        </p:blipFill>
        <p:spPr>
          <a:xfrm>
            <a:off x="8597666" y="2231362"/>
            <a:ext cx="1804057" cy="158726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65AF9C93-23F0-136D-82DD-BE8D5642BD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554" t="23883" r="15154" b="15596"/>
          <a:stretch/>
        </p:blipFill>
        <p:spPr>
          <a:xfrm>
            <a:off x="8614135" y="3956456"/>
            <a:ext cx="1761488" cy="1568524"/>
          </a:xfrm>
          <a:prstGeom prst="rect">
            <a:avLst/>
          </a:prstGeom>
        </p:spPr>
      </p:pic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4B464EDB-2DC0-C7F2-BCEE-CB5F0AD152E6}"/>
              </a:ext>
            </a:extLst>
          </p:cNvPr>
          <p:cNvSpPr/>
          <p:nvPr/>
        </p:nvSpPr>
        <p:spPr>
          <a:xfrm>
            <a:off x="10598989" y="2478657"/>
            <a:ext cx="1345720" cy="950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Profondeur 0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4EAA981-69BE-57AC-66DB-FFDE9E157C08}"/>
              </a:ext>
            </a:extLst>
          </p:cNvPr>
          <p:cNvSpPr/>
          <p:nvPr/>
        </p:nvSpPr>
        <p:spPr>
          <a:xfrm>
            <a:off x="10598989" y="4265546"/>
            <a:ext cx="1345720" cy="950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Profondeur 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CECBA48-F5F9-81D7-F7FA-29F94249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 flipV="1">
            <a:off x="5155406" y="3871996"/>
            <a:ext cx="4562904" cy="6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28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FD53C1-D9A6-CEB4-BBC1-A20309AD956C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02CD8A-DDB3-359B-EDB5-1431DBB02C66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EE846-9450-35DC-107D-258EC58AD470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0B86584-7F98-7B77-E7A4-EC4AE8D84250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8/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59AF9-8B23-AC19-0A83-36A1AAF1C01E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I.2 Essai de traction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CA73CE-D287-3D55-BEDD-D28E65E62D1B}"/>
              </a:ext>
            </a:extLst>
          </p:cNvPr>
          <p:cNvSpPr txBox="1"/>
          <p:nvPr/>
        </p:nvSpPr>
        <p:spPr>
          <a:xfrm>
            <a:off x="80512" y="1190445"/>
            <a:ext cx="305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Dispositif expérimental :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1B6F739-BBE3-F774-40EB-B29B2CF5A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5" r="34725"/>
          <a:stretch/>
        </p:blipFill>
        <p:spPr>
          <a:xfrm>
            <a:off x="80512" y="1675554"/>
            <a:ext cx="2968934" cy="422361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51477E4-155A-B929-0FD0-A6DB14E67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6"/>
          <a:stretch/>
        </p:blipFill>
        <p:spPr>
          <a:xfrm>
            <a:off x="9072865" y="4020170"/>
            <a:ext cx="2473425" cy="228082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3089873-655D-50D4-EDCF-4EE577062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05" r="-32" b="11539"/>
          <a:stretch/>
        </p:blipFill>
        <p:spPr>
          <a:xfrm rot="5400000">
            <a:off x="2649251" y="2803366"/>
            <a:ext cx="4202457" cy="196158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BA918ED-E59F-BA63-147F-3DE2B247F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4" t="17847" r="12128" b="25276"/>
          <a:stretch/>
        </p:blipFill>
        <p:spPr>
          <a:xfrm>
            <a:off x="10309578" y="2870473"/>
            <a:ext cx="1446715" cy="916223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FA83EB81-7237-09BA-5BF2-B0B4B63FC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4" t="31079" r="16780" b="18808"/>
          <a:stretch/>
        </p:blipFill>
        <p:spPr>
          <a:xfrm>
            <a:off x="10318444" y="1583613"/>
            <a:ext cx="1437849" cy="9199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7AA4712-9D79-2A75-A437-CF6C7D1D1B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6" t="9785" r="8867" b="12055"/>
          <a:stretch/>
        </p:blipFill>
        <p:spPr>
          <a:xfrm>
            <a:off x="8479897" y="1583613"/>
            <a:ext cx="1437849" cy="120087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D11C9C-4F27-715B-22DF-DC90865196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14660" r="5641" b="7920"/>
          <a:stretch/>
        </p:blipFill>
        <p:spPr>
          <a:xfrm>
            <a:off x="8479897" y="2858433"/>
            <a:ext cx="1446715" cy="92826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1AD376D-CF1A-B19D-5AB6-155DB1AD82E6}"/>
              </a:ext>
            </a:extLst>
          </p:cNvPr>
          <p:cNvSpPr txBox="1"/>
          <p:nvPr/>
        </p:nvSpPr>
        <p:spPr>
          <a:xfrm>
            <a:off x="80512" y="5885387"/>
            <a:ext cx="3571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Machine d’essai en traction </a:t>
            </a:r>
          </a:p>
          <a:p>
            <a:r>
              <a:rPr lang="fr-FR" dirty="0"/>
              <a:t>du lycée Livet (Nantes).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F5715DB-C1D7-0136-AB23-D051E1C14E26}"/>
              </a:ext>
            </a:extLst>
          </p:cNvPr>
          <p:cNvSpPr/>
          <p:nvPr/>
        </p:nvSpPr>
        <p:spPr>
          <a:xfrm>
            <a:off x="6040937" y="1519551"/>
            <a:ext cx="2254961" cy="22671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Eprouvettes testées :</a:t>
            </a:r>
          </a:p>
          <a:p>
            <a:endParaRPr lang="fr-FR" sz="1600" dirty="0"/>
          </a:p>
          <a:p>
            <a:r>
              <a:rPr lang="fr-FR" sz="1600" dirty="0"/>
              <a:t>En haut : remplissage pavage triangulaire</a:t>
            </a:r>
          </a:p>
          <a:p>
            <a:endParaRPr lang="fr-FR" sz="1600" dirty="0"/>
          </a:p>
          <a:p>
            <a:r>
              <a:rPr lang="fr-FR" sz="1600" dirty="0"/>
              <a:t>En bas : remplissage lignes 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06280DD-1169-4DB8-396F-1620E891579B}"/>
              </a:ext>
            </a:extLst>
          </p:cNvPr>
          <p:cNvCxnSpPr/>
          <p:nvPr/>
        </p:nvCxnSpPr>
        <p:spPr>
          <a:xfrm flipV="1">
            <a:off x="4803573" y="1237034"/>
            <a:ext cx="0" cy="7393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731E6CB-6DBE-3B85-9CE0-FB0F5450C572}"/>
              </a:ext>
            </a:extLst>
          </p:cNvPr>
          <p:cNvSpPr/>
          <p:nvPr/>
        </p:nvSpPr>
        <p:spPr>
          <a:xfrm>
            <a:off x="6459789" y="4297956"/>
            <a:ext cx="2254961" cy="174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Mesure de l’élongation et de la Force appliquée.</a:t>
            </a:r>
          </a:p>
          <a:p>
            <a:pPr algn="ctr"/>
            <a:r>
              <a:rPr lang="fr-FR" dirty="0"/>
              <a:t>Résultats renvoyés au format .</a:t>
            </a:r>
            <a:r>
              <a:rPr lang="fr-FR" dirty="0" err="1"/>
              <a:t>asc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8E13D8F-1B03-089F-2FA0-F46DF494BAC8}"/>
              </a:ext>
            </a:extLst>
          </p:cNvPr>
          <p:cNvSpPr txBox="1"/>
          <p:nvPr/>
        </p:nvSpPr>
        <p:spPr>
          <a:xfrm>
            <a:off x="4845103" y="1292709"/>
            <a:ext cx="15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Effort appliqué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D0DA3FA-3B23-55DF-A197-BB582A48EF12}"/>
              </a:ext>
            </a:extLst>
          </p:cNvPr>
          <p:cNvSpPr txBox="1"/>
          <p:nvPr/>
        </p:nvSpPr>
        <p:spPr>
          <a:xfrm>
            <a:off x="8373712" y="1237034"/>
            <a:ext cx="14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Etat initial :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95FCC6D-ED22-1C2E-1745-137FD26553D9}"/>
              </a:ext>
            </a:extLst>
          </p:cNvPr>
          <p:cNvSpPr txBox="1"/>
          <p:nvPr/>
        </p:nvSpPr>
        <p:spPr>
          <a:xfrm>
            <a:off x="10215194" y="1245517"/>
            <a:ext cx="143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Etat final :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8C856E4D-27BE-4835-A997-B62ADFB63CB4}"/>
              </a:ext>
            </a:extLst>
          </p:cNvPr>
          <p:cNvCxnSpPr>
            <a:stCxn id="19" idx="3"/>
            <a:endCxn id="27" idx="2"/>
          </p:cNvCxnSpPr>
          <p:nvPr/>
        </p:nvCxnSpPr>
        <p:spPr>
          <a:xfrm flipV="1">
            <a:off x="3049446" y="3784159"/>
            <a:ext cx="720242" cy="32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D28EDD0E-261F-7D4B-A4C0-B8C5F0CB531F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 flipV="1">
            <a:off x="8714750" y="5160581"/>
            <a:ext cx="358115" cy="93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421D3B7C-0DFD-40E3-E0CD-BABCF191A067}"/>
              </a:ext>
            </a:extLst>
          </p:cNvPr>
          <p:cNvCxnSpPr>
            <a:cxnSpLocks/>
            <a:stCxn id="27" idx="0"/>
            <a:endCxn id="40" idx="1"/>
          </p:cNvCxnSpPr>
          <p:nvPr/>
        </p:nvCxnSpPr>
        <p:spPr>
          <a:xfrm>
            <a:off x="5731272" y="3784159"/>
            <a:ext cx="728517" cy="1385728"/>
          </a:xfrm>
          <a:prstGeom prst="bentConnector5">
            <a:avLst>
              <a:gd name="adj1" fmla="val 31379"/>
              <a:gd name="adj2" fmla="val 99809"/>
              <a:gd name="adj3" fmla="val 3380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24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6560B89-2F2B-87E4-D072-0A22D647DE47}"/>
              </a:ext>
            </a:extLst>
          </p:cNvPr>
          <p:cNvSpPr/>
          <p:nvPr/>
        </p:nvSpPr>
        <p:spPr>
          <a:xfrm>
            <a:off x="8568906" y="5244036"/>
            <a:ext cx="3439064" cy="1192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Quelques défauts :</a:t>
            </a:r>
          </a:p>
          <a:p>
            <a:r>
              <a:rPr lang="fr-FR" dirty="0"/>
              <a:t>           : zone de glissement </a:t>
            </a:r>
          </a:p>
          <a:p>
            <a:endParaRPr lang="fr-FR" dirty="0"/>
          </a:p>
          <a:p>
            <a:r>
              <a:rPr lang="fr-FR" dirty="0"/>
              <a:t>           : rupture incomplète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CED519-30D4-EB00-1D39-5C95238AC73A}"/>
              </a:ext>
            </a:extLst>
          </p:cNvPr>
          <p:cNvSpPr/>
          <p:nvPr/>
        </p:nvSpPr>
        <p:spPr>
          <a:xfrm>
            <a:off x="0" y="6533072"/>
            <a:ext cx="12192000" cy="324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87CCF91-12A2-E992-C5EC-F7D876BDF6FF}"/>
              </a:ext>
            </a:extLst>
          </p:cNvPr>
          <p:cNvSpPr txBox="1"/>
          <p:nvPr/>
        </p:nvSpPr>
        <p:spPr>
          <a:xfrm>
            <a:off x="80512" y="6533072"/>
            <a:ext cx="319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Oscar THOMAS, 11717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AD0C3D-BFAA-A0B6-03D0-2F2551D929F9}"/>
              </a:ext>
            </a:extLst>
          </p:cNvPr>
          <p:cNvSpPr/>
          <p:nvPr/>
        </p:nvSpPr>
        <p:spPr>
          <a:xfrm>
            <a:off x="2599426" y="6533072"/>
            <a:ext cx="7159925" cy="3249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Etude des remplissages à densité variable en impression 3D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CB6093C-6FFA-66FC-43F8-E5DFA3D74E5A}"/>
              </a:ext>
            </a:extLst>
          </p:cNvPr>
          <p:cNvSpPr txBox="1"/>
          <p:nvPr/>
        </p:nvSpPr>
        <p:spPr>
          <a:xfrm>
            <a:off x="11271849" y="6510870"/>
            <a:ext cx="78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9/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E0A928-F095-9EFD-F424-DE5C6C523932}"/>
              </a:ext>
            </a:extLst>
          </p:cNvPr>
          <p:cNvSpPr/>
          <p:nvPr/>
        </p:nvSpPr>
        <p:spPr>
          <a:xfrm>
            <a:off x="0" y="0"/>
            <a:ext cx="12192000" cy="88564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4000" dirty="0"/>
              <a:t>	I.2 Premiers résultats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7FCCD8D-7AE0-E441-A6DC-798396981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" t="19741" r="1355" b="23966"/>
          <a:stretch/>
        </p:blipFill>
        <p:spPr>
          <a:xfrm>
            <a:off x="0" y="4203940"/>
            <a:ext cx="7044905" cy="22329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C528DE3-8504-62E8-A511-CDC97351A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1"/>
          <a:stretch/>
        </p:blipFill>
        <p:spPr>
          <a:xfrm>
            <a:off x="0" y="951528"/>
            <a:ext cx="5756631" cy="30913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9ECB08-3A53-94C3-7698-BE57FB939112}"/>
              </a:ext>
            </a:extLst>
          </p:cNvPr>
          <p:cNvSpPr/>
          <p:nvPr/>
        </p:nvSpPr>
        <p:spPr>
          <a:xfrm>
            <a:off x="4433978" y="3485072"/>
            <a:ext cx="534838" cy="402563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2DFB86-6097-2657-7181-7FFDB1FBADE0}"/>
              </a:ext>
            </a:extLst>
          </p:cNvPr>
          <p:cNvSpPr/>
          <p:nvPr/>
        </p:nvSpPr>
        <p:spPr>
          <a:xfrm>
            <a:off x="2136443" y="5361083"/>
            <a:ext cx="741872" cy="72461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40C02F-47C8-D290-CA22-8C4B1AE4A4C1}"/>
              </a:ext>
            </a:extLst>
          </p:cNvPr>
          <p:cNvSpPr/>
          <p:nvPr/>
        </p:nvSpPr>
        <p:spPr>
          <a:xfrm>
            <a:off x="8692587" y="5589093"/>
            <a:ext cx="534838" cy="253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71CE99-6F0D-E33B-0E04-F47E6A0B4A28}"/>
              </a:ext>
            </a:extLst>
          </p:cNvPr>
          <p:cNvSpPr/>
          <p:nvPr/>
        </p:nvSpPr>
        <p:spPr>
          <a:xfrm>
            <a:off x="8692588" y="6141189"/>
            <a:ext cx="534838" cy="2538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C0D7AF6-9B80-47E3-95B0-C24DA00DBEC5}"/>
              </a:ext>
            </a:extLst>
          </p:cNvPr>
          <p:cNvSpPr/>
          <p:nvPr/>
        </p:nvSpPr>
        <p:spPr>
          <a:xfrm>
            <a:off x="6170762" y="1115683"/>
            <a:ext cx="4750280" cy="27719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Observations :</a:t>
            </a:r>
          </a:p>
          <a:p>
            <a:endParaRPr lang="fr-FR" dirty="0"/>
          </a:p>
          <a:p>
            <a:r>
              <a:rPr lang="fr-FR" dirty="0"/>
              <a:t>-Comportement </a:t>
            </a:r>
            <a:r>
              <a:rPr lang="fr-FR" dirty="0" err="1"/>
              <a:t>hookéen</a:t>
            </a:r>
            <a:r>
              <a:rPr lang="fr-FR" dirty="0"/>
              <a:t>.</a:t>
            </a:r>
          </a:p>
          <a:p>
            <a:r>
              <a:rPr lang="fr-FR" dirty="0"/>
              <a:t>-Pas de domaine plastique.</a:t>
            </a:r>
          </a:p>
          <a:p>
            <a:r>
              <a:rPr lang="fr-FR" dirty="0"/>
              <a:t>-Un remplissage plus dense donne une contrainte à la rupture plus forte. </a:t>
            </a:r>
          </a:p>
          <a:p>
            <a:r>
              <a:rPr lang="fr-FR" dirty="0"/>
              <a:t>-Un remplissage plus dense donne un module de Young (E) plus élevé.</a:t>
            </a:r>
          </a:p>
        </p:txBody>
      </p:sp>
    </p:spTree>
    <p:extLst>
      <p:ext uri="{BB962C8B-B14F-4D97-AF65-F5344CB8AC3E}">
        <p14:creationId xmlns:p14="http://schemas.microsoft.com/office/powerpoint/2010/main" val="1867718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626</Words>
  <Application>Microsoft Office PowerPoint</Application>
  <PresentationFormat>Grand écran</PresentationFormat>
  <Paragraphs>116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Oscar Thomas</dc:creator>
  <cp:lastModifiedBy>Oscar Thomas</cp:lastModifiedBy>
  <cp:revision>19</cp:revision>
  <dcterms:created xsi:type="dcterms:W3CDTF">2025-02-19T12:29:38Z</dcterms:created>
  <dcterms:modified xsi:type="dcterms:W3CDTF">2025-03-06T20:19:23Z</dcterms:modified>
</cp:coreProperties>
</file>