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67" r:id="rId1"/>
  </p:sldMasterIdLst>
  <p:sldIdLst>
    <p:sldId id="256" r:id="rId2"/>
    <p:sldId id="257" r:id="rId3"/>
    <p:sldId id="258" r:id="rId4"/>
    <p:sldId id="259" r:id="rId5"/>
    <p:sldId id="263" r:id="rId6"/>
    <p:sldId id="260" r:id="rId7"/>
    <p:sldId id="261" r:id="rId8"/>
    <p:sldId id="262" r:id="rId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8" d="100"/>
          <a:sy n="118" d="100"/>
        </p:scale>
        <p:origin x="-4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15/10/13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C026CF5-F61B-CC45-ACEB-E1DDEC3634DE}" type="datetimeFigureOut">
              <a:rPr kumimoji="1" lang="ja-JP" altLang="en-US" smtClean="0"/>
              <a:t>15/10/13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E7B1B9-7311-3E45-80CA-E6ECE87A8CFF}" type="slidenum">
              <a:rPr kumimoji="1" lang="ja-JP" altLang="en-US" smtClean="0"/>
              <a:t>‹#›</a:t>
            </a:fld>
            <a:endParaRPr kumimoji="1" lang="ja-JP" alt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C026CF5-F61B-CC45-ACEB-E1DDEC3634DE}" type="datetimeFigureOut">
              <a:rPr kumimoji="1" lang="ja-JP" altLang="en-US" smtClean="0"/>
              <a:t>15/10/13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E7B1B9-7311-3E45-80CA-E6ECE87A8CFF}" type="slidenum">
              <a:rPr kumimoji="1" lang="ja-JP" altLang="en-US" smtClean="0"/>
              <a:t>‹#›</a:t>
            </a:fld>
            <a:endParaRPr kumimoji="1" lang="ja-JP" alt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0C026CF5-F61B-CC45-ACEB-E1DDEC3634DE}" type="datetimeFigureOut">
              <a:rPr kumimoji="1" lang="ja-JP" altLang="en-US" smtClean="0"/>
              <a:t>15/10/13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1E7B1B9-7311-3E45-80CA-E6ECE87A8CFF}" type="slidenum">
              <a:rPr kumimoji="1" lang="ja-JP" altLang="en-US" smtClean="0"/>
              <a:t>‹#›</a:t>
            </a:fld>
            <a:endParaRPr kumimoji="1" lang="ja-JP" alt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4DDAE5B-B07C-441A-8026-C23A427A74DC}" type="datetime1">
              <a:rPr lang="en-US" smtClean="0"/>
              <a:pPr/>
              <a:t>15/10/13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0C026CF5-F61B-CC45-ACEB-E1DDEC3634DE}" type="datetimeFigureOut">
              <a:rPr kumimoji="1" lang="ja-JP" altLang="en-US" smtClean="0"/>
              <a:t>15/10/13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E7B1B9-7311-3E45-80CA-E6ECE87A8CFF}" type="slidenum">
              <a:rPr kumimoji="1" lang="ja-JP" altLang="en-US" smtClean="0"/>
              <a:t>‹#›</a:t>
            </a:fld>
            <a:endParaRPr kumimoji="1" lang="ja-JP" alt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0C026CF5-F61B-CC45-ACEB-E1DDEC3634DE}" type="datetimeFigureOut">
              <a:rPr kumimoji="1" lang="ja-JP" altLang="en-US" smtClean="0"/>
              <a:t>15/10/13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1E7B1B9-7311-3E45-80CA-E6ECE87A8CFF}" type="slidenum">
              <a:rPr kumimoji="1" lang="ja-JP" altLang="en-US" smtClean="0"/>
              <a:t>‹#›</a:t>
            </a:fld>
            <a:endParaRPr kumimoji="1" lang="ja-JP" alt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0C026CF5-F61B-CC45-ACEB-E1DDEC3634DE}" type="datetimeFigureOut">
              <a:rPr kumimoji="1" lang="ja-JP" altLang="en-US" smtClean="0"/>
              <a:t>15/10/13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1E7B1B9-7311-3E45-80CA-E6ECE87A8CFF}" type="slidenum">
              <a:rPr kumimoji="1" lang="ja-JP" altLang="en-US" smtClean="0"/>
              <a:t>‹#›</a:t>
            </a:fld>
            <a:endParaRPr kumimoji="1" lang="ja-JP" alt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26CF5-F61B-CC45-ACEB-E1DDEC3634DE}" type="datetimeFigureOut">
              <a:rPr kumimoji="1" lang="ja-JP" altLang="en-US" smtClean="0"/>
              <a:t>15/10/13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1E7B1B9-7311-3E45-80CA-E6ECE87A8CFF}" type="slidenum">
              <a:rPr kumimoji="1" lang="ja-JP" altLang="en-US" smtClean="0"/>
              <a:t>‹#›</a:t>
            </a:fld>
            <a:endParaRPr kumimoji="1" lang="ja-JP" alt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C026CF5-F61B-CC45-ACEB-E1DDEC3634DE}" type="datetimeFigureOut">
              <a:rPr kumimoji="1" lang="ja-JP" altLang="en-US" smtClean="0"/>
              <a:t>15/10/13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C026CF5-F61B-CC45-ACEB-E1DDEC3634DE}" type="datetimeFigureOut">
              <a:rPr kumimoji="1" lang="ja-JP" altLang="en-US" smtClean="0"/>
              <a:t>15/10/13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1E7B1B9-7311-3E45-80CA-E6ECE87A8CFF}" type="slidenum">
              <a:rPr kumimoji="1" lang="ja-JP" altLang="en-US" smtClean="0"/>
              <a:t>‹#›</a:t>
            </a:fld>
            <a:endParaRPr kumimoji="1" lang="ja-JP" alt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26CF5-F61B-CC45-ACEB-E1DDEC3634DE}" type="datetimeFigureOut">
              <a:rPr kumimoji="1" lang="ja-JP" altLang="en-US" smtClean="0"/>
              <a:t>15/10/13</a:t>
            </a:fld>
            <a:endParaRPr kumimoji="1" lang="ja-JP"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7B1B9-7311-3E45-80CA-E6ECE87A8CFF}" type="slidenum">
              <a:rPr kumimoji="1" lang="ja-JP" altLang="en-US" smtClean="0"/>
              <a:t>‹#›</a:t>
            </a:fld>
            <a:endParaRPr kumimoji="1" lang="ja-JP" alt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sz="2700" dirty="0"/>
              <a:t>応用</a:t>
            </a:r>
            <a:r>
              <a:rPr lang="ja-JP" altLang="en-US" sz="2700" dirty="0" smtClean="0"/>
              <a:t>プロジェクト　ブレインマシーンインターフェース</a:t>
            </a:r>
            <a:r>
              <a:rPr lang="en-US" altLang="ja-JP" sz="2700" dirty="0" smtClean="0"/>
              <a:t/>
            </a:r>
            <a:br>
              <a:rPr lang="en-US" altLang="ja-JP" sz="2700" dirty="0" smtClean="0"/>
            </a:br>
            <a:r>
              <a:rPr lang="ja-JP" altLang="en-US" sz="2700" dirty="0" smtClean="0"/>
              <a:t>中間発表</a:t>
            </a:r>
            <a:r>
              <a:rPr lang="en-US" altLang="ja-JP" dirty="0" smtClean="0"/>
              <a:t/>
            </a:r>
            <a:br>
              <a:rPr lang="en-US" altLang="ja-JP" dirty="0" smtClean="0"/>
            </a:br>
            <a:r>
              <a:rPr lang="en-US" altLang="ja-JP" dirty="0" smtClean="0"/>
              <a:t>α</a:t>
            </a:r>
            <a:r>
              <a:rPr lang="ja-JP" altLang="en-US" dirty="0" smtClean="0"/>
              <a:t>波で紙飛行機を飛ばそう</a:t>
            </a:r>
            <a:r>
              <a:rPr lang="en-US" altLang="ja-JP" dirty="0" smtClean="0"/>
              <a:t>(</a:t>
            </a:r>
            <a:r>
              <a:rPr lang="ja-JP" altLang="en-US" dirty="0" smtClean="0"/>
              <a:t>仮</a:t>
            </a:r>
            <a:r>
              <a:rPr lang="en-US" altLang="ja-JP" dirty="0" smtClean="0"/>
              <a:t>)</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小林、篠田、中川</a:t>
            </a:r>
            <a:endParaRPr kumimoji="1" lang="ja-JP" altLang="en-US" dirty="0"/>
          </a:p>
        </p:txBody>
      </p:sp>
      <p:pic>
        <p:nvPicPr>
          <p:cNvPr id="6" name="図 5"/>
          <p:cNvPicPr>
            <a:picLocks noChangeAspect="1"/>
          </p:cNvPicPr>
          <p:nvPr/>
        </p:nvPicPr>
        <p:blipFill>
          <a:blip r:embed="rId2"/>
          <a:stretch>
            <a:fillRect/>
          </a:stretch>
        </p:blipFill>
        <p:spPr>
          <a:xfrm>
            <a:off x="6384986" y="4342224"/>
            <a:ext cx="2759013" cy="2515775"/>
          </a:xfrm>
          <a:prstGeom prst="rect">
            <a:avLst/>
          </a:prstGeom>
        </p:spPr>
      </p:pic>
    </p:spTree>
    <p:extLst>
      <p:ext uri="{BB962C8B-B14F-4D97-AF65-F5344CB8AC3E}">
        <p14:creationId xmlns:p14="http://schemas.microsoft.com/office/powerpoint/2010/main" val="2003310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人間の脳がリラックスしている時に出る</a:t>
            </a:r>
            <a:r>
              <a:rPr kumimoji="1" lang="en-US" altLang="ja-JP" sz="2800" dirty="0" smtClean="0">
                <a:solidFill>
                  <a:schemeClr val="bg2">
                    <a:lumMod val="60000"/>
                    <a:lumOff val="40000"/>
                  </a:schemeClr>
                </a:solidFill>
              </a:rPr>
              <a:t>α</a:t>
            </a:r>
            <a:r>
              <a:rPr kumimoji="1" lang="ja-JP" altLang="en-US" sz="2800" dirty="0" smtClean="0">
                <a:solidFill>
                  <a:schemeClr val="bg2">
                    <a:lumMod val="60000"/>
                    <a:lumOff val="40000"/>
                  </a:schemeClr>
                </a:solidFill>
              </a:rPr>
              <a:t>波</a:t>
            </a:r>
            <a:r>
              <a:rPr kumimoji="1" lang="ja-JP" altLang="en-US" sz="2800" dirty="0" smtClean="0"/>
              <a:t>を利用して、</a:t>
            </a:r>
            <a:r>
              <a:rPr kumimoji="1" lang="ja-JP" altLang="en-US" sz="2800" dirty="0" smtClean="0">
                <a:solidFill>
                  <a:srgbClr val="558ED5"/>
                </a:solidFill>
              </a:rPr>
              <a:t>紙飛行機をできるだけ遠くまで飛ばす</a:t>
            </a:r>
            <a:r>
              <a:rPr kumimoji="1" lang="ja-JP" altLang="en-US" sz="2800" dirty="0" smtClean="0"/>
              <a:t>ゲーム</a:t>
            </a:r>
            <a:endParaRPr kumimoji="1" lang="en-US" altLang="ja-JP" sz="2800" dirty="0" smtClean="0"/>
          </a:p>
          <a:p>
            <a:endParaRPr lang="en-US" altLang="ja-JP" sz="2800" dirty="0" smtClean="0"/>
          </a:p>
          <a:p>
            <a:r>
              <a:rPr lang="ja-JP" altLang="en-US" sz="2800" dirty="0" smtClean="0"/>
              <a:t>必要なもの</a:t>
            </a:r>
            <a:endParaRPr lang="en-US" altLang="ja-JP" sz="2800" dirty="0" smtClean="0"/>
          </a:p>
          <a:p>
            <a:pPr lvl="1"/>
            <a:r>
              <a:rPr kumimoji="1" lang="ja-JP" altLang="en-US" sz="2400" dirty="0" smtClean="0"/>
              <a:t>パソコン</a:t>
            </a:r>
            <a:endParaRPr kumimoji="1" lang="en-US" altLang="ja-JP" sz="2400" dirty="0" smtClean="0"/>
          </a:p>
          <a:p>
            <a:pPr lvl="1"/>
            <a:r>
              <a:rPr lang="ja-JP" altLang="ja-JP" sz="2400" dirty="0" smtClean="0"/>
              <a:t>m</a:t>
            </a:r>
            <a:r>
              <a:rPr lang="en-US" altLang="ja-JP" sz="2400" dirty="0" smtClean="0"/>
              <a:t>use</a:t>
            </a:r>
          </a:p>
          <a:p>
            <a:pPr lvl="1"/>
            <a:r>
              <a:rPr kumimoji="1" lang="ja-JP" altLang="en-US" sz="2400" dirty="0" smtClean="0">
                <a:solidFill>
                  <a:srgbClr val="558ED5"/>
                </a:solidFill>
              </a:rPr>
              <a:t>平常心</a:t>
            </a:r>
            <a:endParaRPr kumimoji="1" lang="ja-JP" altLang="en-US" sz="2400" dirty="0">
              <a:solidFill>
                <a:srgbClr val="558ED5"/>
              </a:solidFill>
            </a:endParaRPr>
          </a:p>
        </p:txBody>
      </p:sp>
      <p:pic>
        <p:nvPicPr>
          <p:cNvPr id="5" name="図 4"/>
          <p:cNvPicPr>
            <a:picLocks noChangeAspect="1"/>
          </p:cNvPicPr>
          <p:nvPr/>
        </p:nvPicPr>
        <p:blipFill>
          <a:blip r:embed="rId2"/>
          <a:stretch>
            <a:fillRect/>
          </a:stretch>
        </p:blipFill>
        <p:spPr>
          <a:xfrm>
            <a:off x="4699156" y="3074530"/>
            <a:ext cx="2696912" cy="1415879"/>
          </a:xfrm>
          <a:prstGeom prst="rect">
            <a:avLst/>
          </a:prstGeom>
        </p:spPr>
      </p:pic>
      <p:pic>
        <p:nvPicPr>
          <p:cNvPr id="6" name="図 5"/>
          <p:cNvPicPr>
            <a:picLocks noChangeAspect="1"/>
          </p:cNvPicPr>
          <p:nvPr/>
        </p:nvPicPr>
        <p:blipFill>
          <a:blip r:embed="rId3"/>
          <a:stretch>
            <a:fillRect/>
          </a:stretch>
        </p:blipFill>
        <p:spPr>
          <a:xfrm>
            <a:off x="3396551" y="4320866"/>
            <a:ext cx="2102441" cy="1805297"/>
          </a:xfrm>
          <a:prstGeom prst="rect">
            <a:avLst/>
          </a:prstGeom>
        </p:spPr>
      </p:pic>
      <p:pic>
        <p:nvPicPr>
          <p:cNvPr id="4" name="図 3"/>
          <p:cNvPicPr>
            <a:picLocks noChangeAspect="1"/>
          </p:cNvPicPr>
          <p:nvPr/>
        </p:nvPicPr>
        <p:blipFill>
          <a:blip r:embed="rId4"/>
          <a:stretch>
            <a:fillRect/>
          </a:stretch>
        </p:blipFill>
        <p:spPr>
          <a:xfrm>
            <a:off x="5498992" y="4320866"/>
            <a:ext cx="3427459" cy="2277148"/>
          </a:xfrm>
          <a:prstGeom prst="rect">
            <a:avLst/>
          </a:prstGeom>
        </p:spPr>
      </p:pic>
    </p:spTree>
    <p:extLst>
      <p:ext uri="{BB962C8B-B14F-4D97-AF65-F5344CB8AC3E}">
        <p14:creationId xmlns:p14="http://schemas.microsoft.com/office/powerpoint/2010/main" val="13043140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プレイヤーは</a:t>
            </a:r>
            <a:r>
              <a:rPr kumimoji="1" lang="en-US" altLang="ja-JP" sz="2800" dirty="0" smtClean="0"/>
              <a:t>muse</a:t>
            </a:r>
            <a:r>
              <a:rPr kumimoji="1" lang="ja-JP" altLang="en-US" sz="2800" dirty="0" smtClean="0"/>
              <a:t>を装着し、</a:t>
            </a:r>
            <a:r>
              <a:rPr kumimoji="1" lang="en-US" altLang="ja-JP" sz="2800" dirty="0" smtClean="0"/>
              <a:t>α</a:t>
            </a:r>
            <a:r>
              <a:rPr kumimoji="1" lang="ja-JP" altLang="en-US" sz="2800" dirty="0" smtClean="0"/>
              <a:t>波を計測しながらゲームにトライ</a:t>
            </a:r>
            <a:endParaRPr kumimoji="1" lang="en-US" altLang="ja-JP" sz="2800" dirty="0" smtClean="0"/>
          </a:p>
          <a:p>
            <a:endParaRPr lang="en-US" altLang="ja-JP" sz="2800" dirty="0" smtClean="0"/>
          </a:p>
          <a:p>
            <a:r>
              <a:rPr lang="en-US" altLang="ja-JP" sz="2800" dirty="0" smtClean="0"/>
              <a:t>4</a:t>
            </a:r>
            <a:r>
              <a:rPr lang="ja-JP" altLang="en-US" sz="2800" dirty="0"/>
              <a:t>つの電極から得られる</a:t>
            </a:r>
            <a:r>
              <a:rPr lang="en-US" altLang="ja-JP" sz="2800" dirty="0"/>
              <a:t>α</a:t>
            </a:r>
            <a:r>
              <a:rPr lang="ja-JP" altLang="en-US" sz="2800" dirty="0"/>
              <a:t>波の振幅（の絶対値）を加算平均した値が、</a:t>
            </a:r>
            <a:endParaRPr lang="en-US" altLang="ja-JP" sz="2800" dirty="0"/>
          </a:p>
          <a:p>
            <a:pPr lvl="1"/>
            <a:r>
              <a:rPr lang="ja-JP" altLang="en-US" sz="2400" dirty="0" smtClean="0"/>
              <a:t>一定以上なら飛行機が上昇</a:t>
            </a:r>
            <a:endParaRPr lang="en-US" altLang="ja-JP" sz="2400" dirty="0" smtClean="0"/>
          </a:p>
          <a:p>
            <a:pPr lvl="1"/>
            <a:r>
              <a:rPr lang="ja-JP" altLang="en-US" sz="2400" dirty="0" smtClean="0"/>
              <a:t>一定以下なら飛行機が下降</a:t>
            </a:r>
            <a:endParaRPr lang="en-US" altLang="ja-JP" sz="2400" dirty="0" smtClean="0"/>
          </a:p>
          <a:p>
            <a:endParaRPr kumimoji="1" lang="en-US" altLang="ja-JP" sz="2800" dirty="0" smtClean="0"/>
          </a:p>
          <a:p>
            <a:r>
              <a:rPr kumimoji="1" lang="ja-JP" altLang="en-US" sz="2800" dirty="0" smtClean="0"/>
              <a:t>紙飛行機が地面に達したらゲームオーバー</a:t>
            </a:r>
            <a:endParaRPr kumimoji="1" lang="ja-JP" altLang="en-US" sz="2800" dirty="0"/>
          </a:p>
        </p:txBody>
      </p:sp>
      <p:grpSp>
        <p:nvGrpSpPr>
          <p:cNvPr id="4" name="図形グループ 3"/>
          <p:cNvGrpSpPr/>
          <p:nvPr/>
        </p:nvGrpSpPr>
        <p:grpSpPr>
          <a:xfrm>
            <a:off x="5306495" y="3759582"/>
            <a:ext cx="1638558" cy="1349404"/>
            <a:chOff x="5306495" y="3759582"/>
            <a:chExt cx="1638558" cy="1349404"/>
          </a:xfrm>
        </p:grpSpPr>
        <p:pic>
          <p:nvPicPr>
            <p:cNvPr id="6" name="図 5" descr="airplain_dow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6495" y="4588610"/>
              <a:ext cx="916155" cy="520376"/>
            </a:xfrm>
            <a:prstGeom prst="rect">
              <a:avLst/>
            </a:prstGeom>
          </p:spPr>
        </p:pic>
        <p:pic>
          <p:nvPicPr>
            <p:cNvPr id="7" name="図 6" descr="airplain_up.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6495" y="3759582"/>
              <a:ext cx="886838" cy="491059"/>
            </a:xfrm>
            <a:prstGeom prst="rect">
              <a:avLst/>
            </a:prstGeom>
          </p:spPr>
        </p:pic>
        <p:sp>
          <p:nvSpPr>
            <p:cNvPr id="8" name="上カーブ矢印 7"/>
            <p:cNvSpPr/>
            <p:nvPr/>
          </p:nvSpPr>
          <p:spPr>
            <a:xfrm>
              <a:off x="6193333" y="3928075"/>
              <a:ext cx="662157" cy="322566"/>
            </a:xfrm>
            <a:prstGeom prst="curvedUpArrow">
              <a:avLst>
                <a:gd name="adj1" fmla="val 25000"/>
                <a:gd name="adj2" fmla="val 82281"/>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上カーブ矢印 8"/>
            <p:cNvSpPr/>
            <p:nvPr/>
          </p:nvSpPr>
          <p:spPr>
            <a:xfrm flipV="1">
              <a:off x="6282896" y="4786420"/>
              <a:ext cx="662157" cy="322566"/>
            </a:xfrm>
            <a:prstGeom prst="curvedUpArrow">
              <a:avLst>
                <a:gd name="adj1" fmla="val 25000"/>
                <a:gd name="adj2" fmla="val 82281"/>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42310108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ユーザーを楽しませる工夫</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ステージ選択が可能</a:t>
            </a:r>
            <a:endParaRPr kumimoji="1" lang="en-US" altLang="ja-JP" sz="2800" dirty="0" smtClean="0"/>
          </a:p>
          <a:p>
            <a:r>
              <a:rPr lang="ja-JP" altLang="en-US" sz="2800" dirty="0" smtClean="0"/>
              <a:t>ホラーステージ</a:t>
            </a:r>
            <a:endParaRPr lang="en-US" altLang="ja-JP" sz="2800" dirty="0" smtClean="0"/>
          </a:p>
          <a:p>
            <a:pPr lvl="1"/>
            <a:r>
              <a:rPr kumimoji="1" lang="ja-JP" altLang="en-US" sz="2400" dirty="0" smtClean="0"/>
              <a:t>突然表示される恐怖画像</a:t>
            </a:r>
            <a:endParaRPr kumimoji="1" lang="en-US" altLang="ja-JP" sz="2400" dirty="0" smtClean="0"/>
          </a:p>
          <a:p>
            <a:pPr lvl="1"/>
            <a:r>
              <a:rPr lang="ja-JP" altLang="en-US" sz="2400" dirty="0" smtClean="0"/>
              <a:t>超科学的肝試し</a:t>
            </a:r>
            <a:endParaRPr kumimoji="1" lang="en-US" altLang="ja-JP" sz="2400" dirty="0" smtClean="0"/>
          </a:p>
        </p:txBody>
      </p:sp>
      <p:pic>
        <p:nvPicPr>
          <p:cNvPr id="11" name="図 10"/>
          <p:cNvPicPr>
            <a:picLocks noChangeAspect="1"/>
          </p:cNvPicPr>
          <p:nvPr/>
        </p:nvPicPr>
        <p:blipFill>
          <a:blip r:embed="rId2"/>
          <a:stretch>
            <a:fillRect/>
          </a:stretch>
        </p:blipFill>
        <p:spPr>
          <a:xfrm>
            <a:off x="4656805" y="2494439"/>
            <a:ext cx="4487195" cy="4363561"/>
          </a:xfrm>
          <a:prstGeom prst="rect">
            <a:avLst/>
          </a:prstGeom>
        </p:spPr>
      </p:pic>
    </p:spTree>
    <p:extLst>
      <p:ext uri="{BB962C8B-B14F-4D97-AF65-F5344CB8AC3E}">
        <p14:creationId xmlns:p14="http://schemas.microsoft.com/office/powerpoint/2010/main" val="9095203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ユーザーを楽しませる工夫</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ステージ選択が可能</a:t>
            </a:r>
            <a:endParaRPr lang="en-US" altLang="ja-JP" sz="2800" dirty="0"/>
          </a:p>
          <a:p>
            <a:r>
              <a:rPr kumimoji="1" lang="ja-JP" altLang="en-US" sz="2800" dirty="0" smtClean="0"/>
              <a:t>おとなのステージ</a:t>
            </a:r>
            <a:endParaRPr kumimoji="1" lang="en-US" altLang="ja-JP" sz="2800" dirty="0" smtClean="0"/>
          </a:p>
          <a:p>
            <a:pPr lvl="1"/>
            <a:r>
              <a:rPr kumimoji="1" lang="ja-JP" altLang="en-US" sz="2400" dirty="0" smtClean="0"/>
              <a:t>突然表示されるアーンな画像</a:t>
            </a:r>
            <a:endParaRPr kumimoji="1" lang="en-US" altLang="ja-JP" sz="2400" dirty="0" smtClean="0"/>
          </a:p>
          <a:p>
            <a:pPr lvl="1"/>
            <a:r>
              <a:rPr kumimoji="1" lang="ja-JP" altLang="en-US" sz="2400" dirty="0" smtClean="0"/>
              <a:t>真の賢者を決める戦い</a:t>
            </a:r>
            <a:endParaRPr kumimoji="1" lang="ja-JP" altLang="en-US" sz="2400" dirty="0"/>
          </a:p>
        </p:txBody>
      </p:sp>
      <p:pic>
        <p:nvPicPr>
          <p:cNvPr id="5" name="図 4"/>
          <p:cNvPicPr>
            <a:picLocks noChangeAspect="1"/>
          </p:cNvPicPr>
          <p:nvPr/>
        </p:nvPicPr>
        <p:blipFill rotWithShape="1">
          <a:blip r:embed="rId2"/>
          <a:srcRect b="7887"/>
          <a:stretch/>
        </p:blipFill>
        <p:spPr>
          <a:xfrm>
            <a:off x="6111285" y="1417638"/>
            <a:ext cx="2295596" cy="3033096"/>
          </a:xfrm>
          <a:prstGeom prst="rect">
            <a:avLst/>
          </a:prstGeom>
        </p:spPr>
      </p:pic>
      <p:pic>
        <p:nvPicPr>
          <p:cNvPr id="6" name="図 5"/>
          <p:cNvPicPr>
            <a:picLocks noChangeAspect="1"/>
          </p:cNvPicPr>
          <p:nvPr/>
        </p:nvPicPr>
        <p:blipFill rotWithShape="1">
          <a:blip r:embed="rId3"/>
          <a:srcRect l="21333" r="15334" b="28717"/>
          <a:stretch/>
        </p:blipFill>
        <p:spPr>
          <a:xfrm>
            <a:off x="7150517" y="3679329"/>
            <a:ext cx="512303" cy="641187"/>
          </a:xfrm>
          <a:prstGeom prst="rect">
            <a:avLst/>
          </a:prstGeom>
        </p:spPr>
      </p:pic>
      <p:pic>
        <p:nvPicPr>
          <p:cNvPr id="7" name="図 6"/>
          <p:cNvPicPr>
            <a:picLocks noChangeAspect="1"/>
          </p:cNvPicPr>
          <p:nvPr/>
        </p:nvPicPr>
        <p:blipFill rotWithShape="1">
          <a:blip r:embed="rId3"/>
          <a:srcRect l="21333" r="15334" b="28717"/>
          <a:stretch/>
        </p:blipFill>
        <p:spPr>
          <a:xfrm>
            <a:off x="6426079" y="3679329"/>
            <a:ext cx="512303" cy="641187"/>
          </a:xfrm>
          <a:prstGeom prst="rect">
            <a:avLst/>
          </a:prstGeom>
        </p:spPr>
      </p:pic>
      <p:pic>
        <p:nvPicPr>
          <p:cNvPr id="8" name="図 7"/>
          <p:cNvPicPr>
            <a:picLocks noChangeAspect="1"/>
          </p:cNvPicPr>
          <p:nvPr/>
        </p:nvPicPr>
        <p:blipFill>
          <a:blip r:embed="rId4"/>
          <a:stretch>
            <a:fillRect/>
          </a:stretch>
        </p:blipFill>
        <p:spPr>
          <a:xfrm>
            <a:off x="5191664" y="4616413"/>
            <a:ext cx="3215217" cy="2059006"/>
          </a:xfrm>
          <a:prstGeom prst="rect">
            <a:avLst/>
          </a:prstGeom>
          <a:ln>
            <a:solidFill>
              <a:schemeClr val="tx1"/>
            </a:solidFill>
          </a:ln>
        </p:spPr>
      </p:pic>
      <p:grpSp>
        <p:nvGrpSpPr>
          <p:cNvPr id="13" name="図形グループ 12"/>
          <p:cNvGrpSpPr/>
          <p:nvPr/>
        </p:nvGrpSpPr>
        <p:grpSpPr>
          <a:xfrm>
            <a:off x="1409874" y="3608036"/>
            <a:ext cx="3337841" cy="3067383"/>
            <a:chOff x="1409874" y="3608036"/>
            <a:chExt cx="3337841" cy="3067383"/>
          </a:xfrm>
        </p:grpSpPr>
        <p:pic>
          <p:nvPicPr>
            <p:cNvPr id="4" name="図 3"/>
            <p:cNvPicPr>
              <a:picLocks noChangeAspect="1"/>
            </p:cNvPicPr>
            <p:nvPr/>
          </p:nvPicPr>
          <p:blipFill rotWithShape="1">
            <a:blip r:embed="rId5"/>
            <a:srcRect t="26852" b="21482"/>
            <a:stretch/>
          </p:blipFill>
          <p:spPr>
            <a:xfrm>
              <a:off x="1409874" y="3608036"/>
              <a:ext cx="3337841" cy="3067383"/>
            </a:xfrm>
            <a:prstGeom prst="rect">
              <a:avLst/>
            </a:prstGeom>
          </p:spPr>
        </p:pic>
        <p:pic>
          <p:nvPicPr>
            <p:cNvPr id="10" name="図 9"/>
            <p:cNvPicPr>
              <a:picLocks noChangeAspect="1"/>
            </p:cNvPicPr>
            <p:nvPr/>
          </p:nvPicPr>
          <p:blipFill rotWithShape="1">
            <a:blip r:embed="rId5"/>
            <a:srcRect l="2851" t="72636" r="75224" b="24049"/>
            <a:stretch/>
          </p:blipFill>
          <p:spPr>
            <a:xfrm>
              <a:off x="2141717" y="5714551"/>
              <a:ext cx="731843" cy="196775"/>
            </a:xfrm>
            <a:prstGeom prst="rect">
              <a:avLst/>
            </a:prstGeom>
          </p:spPr>
        </p:pic>
        <p:sp>
          <p:nvSpPr>
            <p:cNvPr id="11" name="テキスト ボックス 10"/>
            <p:cNvSpPr txBox="1"/>
            <p:nvPr/>
          </p:nvSpPr>
          <p:spPr>
            <a:xfrm>
              <a:off x="2152480" y="5677258"/>
              <a:ext cx="748923" cy="261610"/>
            </a:xfrm>
            <a:prstGeom prst="rect">
              <a:avLst/>
            </a:prstGeom>
            <a:noFill/>
          </p:spPr>
          <p:txBody>
            <a:bodyPr wrap="none" rtlCol="0">
              <a:spAutoFit/>
            </a:bodyPr>
            <a:lstStyle/>
            <a:p>
              <a:r>
                <a:rPr lang="ja-JP" altLang="en-US" sz="1100" dirty="0" smtClean="0">
                  <a:latin typeface="ヒラギノ丸ゴ Pro W4"/>
                  <a:ea typeface="ヒラギノ丸ゴ Pro W4"/>
                  <a:cs typeface="ヒラギノ丸ゴ Pro W4"/>
                </a:rPr>
                <a:t>しすそう</a:t>
              </a:r>
              <a:endParaRPr kumimoji="1" lang="ja-JP" altLang="en-US" sz="1100" dirty="0">
                <a:latin typeface="ヒラギノ丸ゴ Pro W4"/>
                <a:ea typeface="ヒラギノ丸ゴ Pro W4"/>
                <a:cs typeface="ヒラギノ丸ゴ Pro W4"/>
              </a:endParaRPr>
            </a:p>
          </p:txBody>
        </p:sp>
      </p:grpSp>
    </p:spTree>
    <p:extLst>
      <p:ext uri="{BB962C8B-B14F-4D97-AF65-F5344CB8AC3E}">
        <p14:creationId xmlns:p14="http://schemas.microsoft.com/office/powerpoint/2010/main" val="935925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ユーザーを楽しませる工夫</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飛距離を加算していきゲームオーバー時にスコアを表示</a:t>
            </a:r>
            <a:endParaRPr kumimoji="1" lang="en-US" altLang="ja-JP" sz="2800" dirty="0" smtClean="0"/>
          </a:p>
          <a:p>
            <a:r>
              <a:rPr kumimoji="1" lang="ja-JP" altLang="en-US" sz="2800" dirty="0" smtClean="0"/>
              <a:t>一定距離を越えるごとに画像の露出度が高まってより平常心を試せる（かもしれない）</a:t>
            </a:r>
            <a:endParaRPr kumimoji="1" lang="ja-JP" altLang="en-US" sz="2800" dirty="0"/>
          </a:p>
        </p:txBody>
      </p:sp>
    </p:spTree>
    <p:extLst>
      <p:ext uri="{BB962C8B-B14F-4D97-AF65-F5344CB8AC3E}">
        <p14:creationId xmlns:p14="http://schemas.microsoft.com/office/powerpoint/2010/main" val="40535185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技術的な特徴</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ステージ選択には</a:t>
            </a:r>
            <a:r>
              <a:rPr lang="en-US" altLang="ja-JP" sz="2800" dirty="0"/>
              <a:t>muse</a:t>
            </a:r>
            <a:r>
              <a:rPr lang="ja-JP" altLang="en-US" sz="2800" dirty="0"/>
              <a:t>の</a:t>
            </a:r>
            <a:r>
              <a:rPr lang="en-US" altLang="ja-JP" sz="2800" dirty="0" err="1"/>
              <a:t>accel</a:t>
            </a:r>
            <a:r>
              <a:rPr lang="ja-JP" altLang="en-US" sz="2800" dirty="0"/>
              <a:t>機能を使用、頭を振るだけで選択可能。</a:t>
            </a:r>
            <a:endParaRPr lang="en-US" altLang="ja-JP" sz="2800" dirty="0"/>
          </a:p>
          <a:p>
            <a:r>
              <a:rPr lang="ja-JP" altLang="en-US" sz="2800" dirty="0" smtClean="0"/>
              <a:t>キーボードを介さずに、脳波と頭の挙動のみで操作可能。</a:t>
            </a:r>
            <a:endParaRPr lang="ja-JP" altLang="en-US" sz="2800" dirty="0"/>
          </a:p>
        </p:txBody>
      </p:sp>
      <p:pic>
        <p:nvPicPr>
          <p:cNvPr id="7" name="図 6"/>
          <p:cNvPicPr>
            <a:picLocks noChangeAspect="1"/>
          </p:cNvPicPr>
          <p:nvPr/>
        </p:nvPicPr>
        <p:blipFill>
          <a:blip r:embed="rId2"/>
          <a:stretch>
            <a:fillRect/>
          </a:stretch>
        </p:blipFill>
        <p:spPr>
          <a:xfrm>
            <a:off x="2474945" y="3772124"/>
            <a:ext cx="3751240" cy="2813430"/>
          </a:xfrm>
          <a:prstGeom prst="rect">
            <a:avLst/>
          </a:prstGeom>
        </p:spPr>
      </p:pic>
    </p:spTree>
    <p:extLst>
      <p:ext uri="{BB962C8B-B14F-4D97-AF65-F5344CB8AC3E}">
        <p14:creationId xmlns:p14="http://schemas.microsoft.com/office/powerpoint/2010/main" val="2896789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飛距離に応じて表示する</a:t>
            </a:r>
            <a:r>
              <a:rPr kumimoji="1" lang="ja-JP" altLang="en-US" dirty="0" smtClean="0"/>
              <a:t>画像を</a:t>
            </a:r>
            <a:r>
              <a:rPr lang="ja-JP" altLang="en-US" dirty="0" smtClean="0"/>
              <a:t>変える？</a:t>
            </a:r>
            <a:endParaRPr lang="en-US" altLang="ja-JP" dirty="0" smtClean="0"/>
          </a:p>
          <a:p>
            <a:r>
              <a:rPr lang="ja-JP" altLang="en-US" dirty="0" smtClean="0"/>
              <a:t>ステージの種類？</a:t>
            </a:r>
            <a:endParaRPr kumimoji="1" lang="en-US" altLang="ja-JP" dirty="0" smtClean="0"/>
          </a:p>
          <a:p>
            <a:r>
              <a:rPr kumimoji="1" lang="ja-JP" altLang="en-US" dirty="0" smtClean="0"/>
              <a:t>人によって</a:t>
            </a:r>
            <a:r>
              <a:rPr kumimoji="1" lang="en-US" altLang="ja-JP" dirty="0" smtClean="0"/>
              <a:t>α</a:t>
            </a:r>
            <a:r>
              <a:rPr kumimoji="1" lang="ja-JP" altLang="en-US" dirty="0" smtClean="0"/>
              <a:t>波のレベルが違う</a:t>
            </a:r>
            <a:endParaRPr kumimoji="1" lang="en-US" altLang="ja-JP" dirty="0" smtClean="0"/>
          </a:p>
          <a:p>
            <a:pPr lvl="1"/>
            <a:r>
              <a:rPr lang="ja-JP" altLang="en-US" dirty="0" smtClean="0"/>
              <a:t>はじめに平均値を計測するフェイズが必要？</a:t>
            </a:r>
            <a:endParaRPr lang="en-US" altLang="ja-JP" dirty="0" smtClean="0"/>
          </a:p>
          <a:p>
            <a:pPr lvl="1"/>
            <a:endParaRPr kumimoji="1" lang="ja-JP" altLang="en-US" dirty="0"/>
          </a:p>
        </p:txBody>
      </p:sp>
    </p:spTree>
    <p:extLst>
      <p:ext uri="{BB962C8B-B14F-4D97-AF65-F5344CB8AC3E}">
        <p14:creationId xmlns:p14="http://schemas.microsoft.com/office/powerpoint/2010/main" val="3891021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黒">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ブラック .thmx</Template>
  <TotalTime>4179</TotalTime>
  <Words>244</Words>
  <Application>Microsoft Macintosh PowerPoint</Application>
  <PresentationFormat>画面に合わせる (4:3)</PresentationFormat>
  <Paragraphs>39</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黒</vt:lpstr>
      <vt:lpstr>応用プロジェクト　ブレインマシーンインターフェース 中間発表 α波で紙飛行機を飛ばそう(仮)</vt:lpstr>
      <vt:lpstr>概要</vt:lpstr>
      <vt:lpstr>システム</vt:lpstr>
      <vt:lpstr>ユーザーを楽しませる工夫</vt:lpstr>
      <vt:lpstr>ユーザーを楽しませる工夫</vt:lpstr>
      <vt:lpstr>ユーザーを楽しませる工夫</vt:lpstr>
      <vt:lpstr>技術的な特徴</vt:lpstr>
      <vt:lpstr>今後の課題</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応用プロジェクト　ブレインマシーンインターフェース 中間発表 α波にのってどこまでも(仮)</dc:title>
  <dc:creator>中川 大海</dc:creator>
  <cp:lastModifiedBy>中川 大海</cp:lastModifiedBy>
  <cp:revision>11</cp:revision>
  <dcterms:created xsi:type="dcterms:W3CDTF">2015-10-10T16:32:48Z</dcterms:created>
  <dcterms:modified xsi:type="dcterms:W3CDTF">2015-10-13T14:25:33Z</dcterms:modified>
</cp:coreProperties>
</file>