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5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9" r:id="rId3"/>
    <p:sldId id="290" r:id="rId4"/>
    <p:sldId id="271" r:id="rId5"/>
    <p:sldId id="288" r:id="rId6"/>
    <p:sldId id="291" r:id="rId7"/>
    <p:sldId id="258" r:id="rId8"/>
    <p:sldId id="292" r:id="rId9"/>
    <p:sldId id="274" r:id="rId10"/>
    <p:sldId id="275" r:id="rId11"/>
    <p:sldId id="282" r:id="rId12"/>
    <p:sldId id="293" r:id="rId13"/>
    <p:sldId id="277" r:id="rId14"/>
    <p:sldId id="278" r:id="rId15"/>
    <p:sldId id="279" r:id="rId16"/>
    <p:sldId id="280" r:id="rId17"/>
    <p:sldId id="281" r:id="rId18"/>
    <p:sldId id="294" r:id="rId19"/>
    <p:sldId id="283" r:id="rId20"/>
    <p:sldId id="295" r:id="rId21"/>
    <p:sldId id="284" r:id="rId22"/>
    <p:sldId id="28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9EF"/>
    <a:srgbClr val="FFB611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0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9037E-1E0E-B74B-B1B3-112E044EFDF1}" type="datetimeFigureOut">
              <a:rPr kumimoji="1" lang="ja-JP" altLang="en-US" smtClean="0"/>
              <a:t>15/11/12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8858E-0E8B-5E4D-8CEE-EFF76E1C44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1265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EFE03-2353-4542-8123-F56C2DCC7F06}" type="datetimeFigureOut">
              <a:rPr kumimoji="1" lang="ja-JP" altLang="en-US" smtClean="0"/>
              <a:t>15/11/12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8DDF8-5792-7646-8053-007FAAE0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4694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8DDF8-5792-7646-8053-007FAAE04BB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527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354406"/>
            <a:ext cx="8029615" cy="974616"/>
          </a:xfrm>
          <a:ln>
            <a:solidFill>
              <a:srgbClr val="4F81BD"/>
            </a:solidFill>
          </a:ln>
        </p:spPr>
        <p:txBody>
          <a:bodyPr anchor="ctr"/>
          <a:lstStyle>
            <a:lvl1pPr>
              <a:defRPr>
                <a:latin typeface="メイリオ"/>
                <a:ea typeface="メイリオ"/>
                <a:cs typeface="メイリオ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8029613" cy="4373563"/>
          </a:xfrm>
        </p:spPr>
        <p:txBody>
          <a:bodyPr/>
          <a:lstStyle>
            <a:lvl1pPr>
              <a:defRPr b="0">
                <a:latin typeface="メイリオ"/>
                <a:ea typeface="メイリオ"/>
                <a:cs typeface="メイリオ"/>
              </a:defRPr>
            </a:lvl1pPr>
            <a:lvl2pPr>
              <a:defRPr b="0">
                <a:latin typeface="メイリオ"/>
                <a:ea typeface="メイリオ"/>
                <a:cs typeface="メイリオ"/>
              </a:defRPr>
            </a:lvl2pPr>
            <a:lvl3pPr>
              <a:defRPr b="0">
                <a:latin typeface="メイリオ"/>
                <a:ea typeface="メイリオ"/>
                <a:cs typeface="メイリオ"/>
              </a:defRPr>
            </a:lvl3pPr>
            <a:lvl4pPr>
              <a:defRPr b="0">
                <a:latin typeface="メイリオ"/>
                <a:ea typeface="メイリオ"/>
                <a:cs typeface="メイリオ"/>
              </a:defRPr>
            </a:lvl4pPr>
            <a:lvl5pPr>
              <a:defRPr b="0">
                <a:latin typeface="メイリオ"/>
                <a:ea typeface="メイリオ"/>
                <a:cs typeface="メイリオ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5400" b="0" cap="all" spc="-80" baseline="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2339"/>
            <a:ext cx="7772400" cy="939325"/>
          </a:xfrm>
          <a:noFill/>
          <a:ln>
            <a:solidFill>
              <a:srgbClr val="4F81BD"/>
            </a:solidFill>
          </a:ln>
        </p:spPr>
        <p:txBody>
          <a:bodyPr bIns="0" anchor="ctr">
            <a:normAutofit/>
          </a:bodyPr>
          <a:lstStyle>
            <a:lvl1pPr marL="0" indent="0">
              <a:buNone/>
              <a:defRPr sz="3600" b="0" cap="all" spc="120" baseline="0">
                <a:solidFill>
                  <a:schemeClr val="tx2"/>
                </a:solidFill>
                <a:latin typeface="メイリオ"/>
                <a:ea typeface="メイリオ"/>
                <a:cs typeface="メイリオ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36034" y="1181102"/>
            <a:ext cx="7772400" cy="4571999"/>
          </a:xfrm>
        </p:spPr>
        <p:txBody>
          <a:bodyPr>
            <a:normAutofit/>
          </a:bodyPr>
          <a:lstStyle/>
          <a:p>
            <a:r>
              <a:rPr lang="ja-JP" altLang="en-US" sz="2000" dirty="0" smtClean="0">
                <a:solidFill>
                  <a:schemeClr val="tx2"/>
                </a:solidFill>
                <a:latin typeface="メイリオ"/>
                <a:ea typeface="メイリオ"/>
                <a:cs typeface="メイリオ"/>
              </a:rPr>
              <a:t>応用プロジェクト</a:t>
            </a:r>
            <a:r>
              <a:rPr lang="en-US" altLang="ja-JP" sz="2000" dirty="0" smtClean="0">
                <a:solidFill>
                  <a:schemeClr val="tx2"/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2000" dirty="0" smtClean="0">
                <a:solidFill>
                  <a:schemeClr val="tx2"/>
                </a:solidFill>
                <a:latin typeface="メイリオ"/>
                <a:ea typeface="メイリオ"/>
                <a:cs typeface="メイリオ"/>
              </a:rPr>
            </a:br>
            <a:r>
              <a:rPr lang="ja-JP" altLang="en-US" sz="2000" dirty="0" smtClean="0">
                <a:solidFill>
                  <a:schemeClr val="tx2"/>
                </a:solidFill>
                <a:latin typeface="メイリオ"/>
                <a:ea typeface="メイリオ"/>
                <a:cs typeface="メイリオ"/>
              </a:rPr>
              <a:t>ブレインマシーンインターフェース</a:t>
            </a:r>
            <a:r>
              <a:rPr lang="ja-JP" altLang="ja-JP" sz="2000" dirty="0">
                <a:solidFill>
                  <a:schemeClr val="tx2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2000" dirty="0" smtClean="0">
                <a:solidFill>
                  <a:schemeClr val="tx2"/>
                </a:solidFill>
                <a:latin typeface="メイリオ"/>
                <a:ea typeface="メイリオ"/>
                <a:cs typeface="メイリオ"/>
              </a:rPr>
              <a:t>最終発表</a:t>
            </a:r>
            <a:r>
              <a:rPr lang="en-US" altLang="ja-JP" sz="3200" dirty="0" smtClean="0">
                <a:solidFill>
                  <a:schemeClr val="tx2"/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3200" dirty="0" smtClean="0">
                <a:solidFill>
                  <a:schemeClr val="tx2"/>
                </a:solidFill>
                <a:latin typeface="メイリオ"/>
                <a:ea typeface="メイリオ"/>
                <a:cs typeface="メイリオ"/>
              </a:rPr>
            </a:br>
            <a:r>
              <a:rPr lang="ja-JP" altLang="en-US" sz="4000" dirty="0" smtClean="0">
                <a:solidFill>
                  <a:schemeClr val="tx2"/>
                </a:solidFill>
                <a:latin typeface="メイリオ"/>
                <a:ea typeface="メイリオ"/>
                <a:cs typeface="メイリオ"/>
              </a:rPr>
              <a:t>アルファ波</a:t>
            </a:r>
            <a:r>
              <a:rPr lang="ja-JP" altLang="en-US" sz="3200" dirty="0" smtClean="0">
                <a:solidFill>
                  <a:schemeClr val="tx2"/>
                </a:solidFill>
                <a:latin typeface="メイリオ"/>
                <a:ea typeface="メイリオ"/>
                <a:cs typeface="メイリオ"/>
              </a:rPr>
              <a:t>で</a:t>
            </a:r>
            <a:r>
              <a:rPr lang="ja-JP" altLang="en-US" sz="4000" dirty="0" smtClean="0">
                <a:solidFill>
                  <a:schemeClr val="tx2"/>
                </a:solidFill>
                <a:latin typeface="メイリオ"/>
                <a:ea typeface="メイリオ"/>
                <a:cs typeface="メイリオ"/>
              </a:rPr>
              <a:t>紙飛行機</a:t>
            </a:r>
            <a:r>
              <a:rPr lang="ja-JP" altLang="en-US" sz="3600" dirty="0" smtClean="0">
                <a:solidFill>
                  <a:schemeClr val="tx2"/>
                </a:solidFill>
                <a:latin typeface="メイリオ"/>
                <a:ea typeface="メイリオ"/>
                <a:cs typeface="メイリオ"/>
              </a:rPr>
              <a:t>を</a:t>
            </a:r>
            <a:r>
              <a:rPr lang="ja-JP" altLang="en-US" sz="3600" dirty="0" smtClean="0">
                <a:solidFill>
                  <a:schemeClr val="tx2"/>
                </a:solidFill>
                <a:latin typeface="メイリオ"/>
                <a:ea typeface="メイリオ"/>
                <a:cs typeface="メイリオ"/>
              </a:rPr>
              <a:t>飛ばそう</a:t>
            </a:r>
            <a:r>
              <a:rPr lang="en-US" altLang="ja-JP" sz="3600" dirty="0">
                <a:solidFill>
                  <a:schemeClr val="tx2"/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3600" dirty="0">
                <a:solidFill>
                  <a:schemeClr val="tx2"/>
                </a:solidFill>
                <a:latin typeface="メイリオ"/>
                <a:ea typeface="メイリオ"/>
                <a:cs typeface="メイリオ"/>
              </a:rPr>
            </a:br>
            <a:endParaRPr kumimoji="1" lang="ja-JP" altLang="en-US" sz="4000" dirty="0">
              <a:solidFill>
                <a:schemeClr val="tx2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42951" y="4343400"/>
            <a:ext cx="6858000" cy="1553516"/>
          </a:xfrm>
        </p:spPr>
        <p:txBody>
          <a:bodyPr>
            <a:noAutofit/>
          </a:bodyPr>
          <a:lstStyle/>
          <a:p>
            <a:r>
              <a:rPr kumimoji="1" lang="en-US" altLang="ja-JP" sz="1600" dirty="0" smtClean="0">
                <a:latin typeface="メイリオ"/>
                <a:ea typeface="メイリオ"/>
                <a:cs typeface="メイリオ"/>
              </a:rPr>
              <a:t>D</a:t>
            </a:r>
            <a:r>
              <a:rPr kumimoji="1" lang="ja-JP" altLang="en-US" sz="1600" dirty="0" smtClean="0">
                <a:latin typeface="メイリオ"/>
                <a:ea typeface="メイリオ"/>
                <a:cs typeface="メイリオ"/>
              </a:rPr>
              <a:t>班</a:t>
            </a:r>
            <a:endParaRPr kumimoji="1" lang="en-US" altLang="ja-JP" sz="1600" dirty="0" smtClean="0">
              <a:latin typeface="メイリオ"/>
              <a:ea typeface="メイリオ"/>
              <a:cs typeface="メイリオ"/>
            </a:endParaRPr>
          </a:p>
          <a:p>
            <a:r>
              <a:rPr lang="ja-JP" altLang="en-US" sz="1600" dirty="0" smtClean="0">
                <a:latin typeface="メイリオ"/>
                <a:ea typeface="メイリオ"/>
                <a:cs typeface="メイリオ"/>
              </a:rPr>
              <a:t>小林</a:t>
            </a:r>
            <a:r>
              <a:rPr lang="ja-JP" altLang="en-US" sz="1600" dirty="0" smtClean="0">
                <a:latin typeface="メイリオ"/>
                <a:ea typeface="メイリオ"/>
                <a:cs typeface="メイリオ"/>
              </a:rPr>
              <a:t>真輝人</a:t>
            </a:r>
            <a:endParaRPr lang="en-US" altLang="ja-JP" sz="1600" dirty="0" smtClean="0">
              <a:latin typeface="メイリオ"/>
              <a:ea typeface="メイリオ"/>
              <a:cs typeface="メイリオ"/>
            </a:endParaRPr>
          </a:p>
          <a:p>
            <a:r>
              <a:rPr kumimoji="1" lang="ja-JP" altLang="en-US" sz="1600" dirty="0" smtClean="0">
                <a:latin typeface="メイリオ"/>
                <a:ea typeface="メイリオ"/>
                <a:cs typeface="メイリオ"/>
              </a:rPr>
              <a:t>篠田</a:t>
            </a:r>
            <a:r>
              <a:rPr kumimoji="1" lang="ja-JP" altLang="en-US" sz="1600" dirty="0" smtClean="0">
                <a:latin typeface="メイリオ"/>
                <a:ea typeface="メイリオ"/>
                <a:cs typeface="メイリオ"/>
              </a:rPr>
              <a:t>一聡</a:t>
            </a:r>
            <a:endParaRPr kumimoji="1" lang="en-US" altLang="ja-JP" sz="1600" dirty="0" smtClean="0">
              <a:latin typeface="メイリオ"/>
              <a:ea typeface="メイリオ"/>
              <a:cs typeface="メイリオ"/>
            </a:endParaRPr>
          </a:p>
          <a:p>
            <a:r>
              <a:rPr lang="ja-JP" altLang="en-US" sz="1600" dirty="0" smtClean="0">
                <a:latin typeface="メイリオ"/>
                <a:ea typeface="メイリオ"/>
                <a:cs typeface="メイリオ"/>
              </a:rPr>
              <a:t>中川</a:t>
            </a:r>
            <a:r>
              <a:rPr lang="ja-JP" altLang="en-US" sz="1600" dirty="0" smtClean="0">
                <a:latin typeface="メイリオ"/>
                <a:ea typeface="メイリオ"/>
                <a:cs typeface="メイリオ"/>
              </a:rPr>
              <a:t>大海</a:t>
            </a:r>
            <a:endParaRPr kumimoji="1" lang="ja-JP" altLang="en-US" sz="1600" dirty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444" y="4343400"/>
            <a:ext cx="2759013" cy="251577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264055" y="3820180"/>
            <a:ext cx="3652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tx2"/>
                </a:solidFill>
                <a:latin typeface="メイリオ"/>
                <a:ea typeface="メイリオ"/>
                <a:cs typeface="メイリオ"/>
              </a:rPr>
              <a:t>-Paper Plane game-</a:t>
            </a:r>
            <a:endParaRPr kumimoji="1" lang="ja-JP" altLang="en-US" sz="2800" dirty="0">
              <a:solidFill>
                <a:schemeClr val="tx2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693991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752600"/>
            <a:ext cx="8138161" cy="43735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ja-JP" altLang="ja-JP" sz="2400" dirty="0" smtClean="0"/>
              <a:t>v</a:t>
            </a:r>
            <a:r>
              <a:rPr lang="en-US" altLang="ja-JP" sz="2400" dirty="0" err="1" smtClean="0"/>
              <a:t>oid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draw()</a:t>
            </a:r>
            <a:endParaRPr lang="en-US" altLang="ja-JP" sz="2400" dirty="0"/>
          </a:p>
          <a:p>
            <a:pPr lvl="1">
              <a:lnSpc>
                <a:spcPct val="120000"/>
              </a:lnSpc>
            </a:pPr>
            <a:r>
              <a:rPr lang="en-US" altLang="ja-JP" dirty="0" smtClean="0"/>
              <a:t>void</a:t>
            </a:r>
            <a:r>
              <a:rPr lang="ja-JP" altLang="en-US" dirty="0" smtClean="0"/>
              <a:t> </a:t>
            </a:r>
            <a:r>
              <a:rPr lang="ja-JP" altLang="ja-JP" dirty="0" smtClean="0"/>
              <a:t>o</a:t>
            </a:r>
            <a:r>
              <a:rPr lang="en-US" altLang="ja-JP" dirty="0" err="1" smtClean="0"/>
              <a:t>scEvent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oscMessage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msg</a:t>
            </a:r>
            <a:r>
              <a:rPr lang="en-US" altLang="ja-JP" dirty="0" smtClean="0"/>
              <a:t>)</a:t>
            </a:r>
            <a:r>
              <a:rPr lang="ja-JP" altLang="en-US" dirty="0" smtClean="0"/>
              <a:t>から受け取った真偽値を元にゲームを進行</a:t>
            </a:r>
            <a:endParaRPr lang="en-US" altLang="ja-JP" dirty="0" smtClean="0"/>
          </a:p>
          <a:p>
            <a:pPr lvl="1">
              <a:lnSpc>
                <a:spcPct val="120000"/>
              </a:lnSpc>
            </a:pPr>
            <a:r>
              <a:rPr lang="ja-JP" altLang="en-US" dirty="0" smtClean="0"/>
              <a:t>変数</a:t>
            </a:r>
            <a:r>
              <a:rPr lang="en-US" altLang="ja-JP" dirty="0"/>
              <a:t>scene(0~6)</a:t>
            </a:r>
            <a:r>
              <a:rPr lang="en-US" altLang="en-US" dirty="0" err="1"/>
              <a:t>によるif</a:t>
            </a:r>
            <a:r>
              <a:rPr lang="ja-JP" altLang="en-US" dirty="0"/>
              <a:t>分岐で各シーンの</a:t>
            </a:r>
            <a:r>
              <a:rPr lang="ja-JP" altLang="en-US" dirty="0" smtClean="0"/>
              <a:t>遷移</a:t>
            </a:r>
            <a:endParaRPr lang="en-US" altLang="ja-JP" dirty="0" smtClean="0"/>
          </a:p>
          <a:p>
            <a:pPr lvl="1">
              <a:lnSpc>
                <a:spcPct val="120000"/>
              </a:lnSpc>
            </a:pPr>
            <a:r>
              <a:rPr lang="en-US" altLang="ja-JP" dirty="0" smtClean="0"/>
              <a:t>scene</a:t>
            </a:r>
            <a:r>
              <a:rPr lang="ja-JP" altLang="en-US" dirty="0" smtClean="0"/>
              <a:t>間は適当</a:t>
            </a:r>
            <a:r>
              <a:rPr lang="ja-JP" altLang="en-US" dirty="0"/>
              <a:t>な変数のインクリメントにより経過時間で遷移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 dirty="0"/>
              <a:t>または</a:t>
            </a:r>
            <a:r>
              <a:rPr lang="en-US" altLang="ja-JP" dirty="0" err="1" smtClean="0"/>
              <a:t>boolean</a:t>
            </a:r>
            <a:r>
              <a:rPr lang="ja-JP" altLang="en-US" dirty="0" smtClean="0"/>
              <a:t>の真偽値判定により遷移</a:t>
            </a:r>
            <a:endParaRPr lang="en-US" altLang="ja-JP" dirty="0"/>
          </a:p>
        </p:txBody>
      </p:sp>
      <p:sp>
        <p:nvSpPr>
          <p:cNvPr id="8" name="正方形/長方形 7"/>
          <p:cNvSpPr/>
          <p:nvPr/>
        </p:nvSpPr>
        <p:spPr>
          <a:xfrm>
            <a:off x="457199" y="353610"/>
            <a:ext cx="1270001" cy="975412"/>
          </a:xfrm>
          <a:prstGeom prst="rect">
            <a:avLst/>
          </a:prstGeom>
          <a:solidFill>
            <a:schemeClr val="tx2"/>
          </a:solidFill>
          <a:ln>
            <a:solidFill>
              <a:srgbClr val="2F58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設計</a:t>
            </a:r>
            <a:endParaRPr kumimoji="1" lang="ja-JP" altLang="en-US" sz="32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849120" y="353610"/>
            <a:ext cx="6577556" cy="973474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大まかな設計</a:t>
            </a:r>
            <a:endParaRPr kumimoji="1" lang="en-US" altLang="ja-JP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543127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457199" y="353610"/>
            <a:ext cx="1270001" cy="975412"/>
          </a:xfrm>
          <a:prstGeom prst="rect">
            <a:avLst/>
          </a:prstGeom>
          <a:solidFill>
            <a:schemeClr val="tx2"/>
          </a:solidFill>
          <a:ln>
            <a:solidFill>
              <a:srgbClr val="2F58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設計</a:t>
            </a:r>
            <a:endParaRPr kumimoji="1" lang="ja-JP" altLang="en-US" sz="32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849120" y="353610"/>
            <a:ext cx="6577556" cy="973474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大まかな設計</a:t>
            </a:r>
            <a:endParaRPr kumimoji="1" lang="en-US" altLang="ja-JP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285793" y="1897182"/>
            <a:ext cx="6106892" cy="45875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bg2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scene==0</a:t>
            </a:r>
            <a:r>
              <a:rPr kumimoji="1" lang="ja-JP" altLang="en-US" sz="1600" dirty="0" smtClean="0">
                <a:solidFill>
                  <a:schemeClr val="bg2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：タイトル</a:t>
            </a:r>
            <a:endParaRPr kumimoji="1" lang="en-US" altLang="ja-JP" sz="1600" dirty="0" smtClean="0">
              <a:solidFill>
                <a:schemeClr val="bg2">
                  <a:lumMod val="50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285793" y="2715208"/>
            <a:ext cx="6106892" cy="45875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bg2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scene==1</a:t>
            </a:r>
            <a:r>
              <a:rPr kumimoji="1" lang="ja-JP" altLang="en-US" sz="1600" dirty="0" smtClean="0">
                <a:solidFill>
                  <a:schemeClr val="bg2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：モード選択</a:t>
            </a:r>
            <a:endParaRPr kumimoji="1" lang="en-US" altLang="ja-JP" sz="1600" dirty="0" smtClean="0">
              <a:solidFill>
                <a:schemeClr val="bg2">
                  <a:lumMod val="50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285793" y="3533234"/>
            <a:ext cx="6106892" cy="45875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bg2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scene==2</a:t>
            </a:r>
            <a:r>
              <a:rPr kumimoji="1" lang="ja-JP" altLang="en-US" sz="1600" dirty="0" smtClean="0">
                <a:solidFill>
                  <a:schemeClr val="bg2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：</a:t>
            </a:r>
            <a:r>
              <a:rPr kumimoji="1" lang="en-US" altLang="ja-JP" sz="1600" dirty="0" smtClean="0">
                <a:solidFill>
                  <a:schemeClr val="bg2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Relax</a:t>
            </a:r>
            <a:r>
              <a:rPr kumimoji="1" lang="ja-JP" altLang="en-US" sz="1600" dirty="0" smtClean="0">
                <a:solidFill>
                  <a:schemeClr val="bg2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1600" dirty="0" smtClean="0">
                <a:solidFill>
                  <a:schemeClr val="bg2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=</a:t>
            </a:r>
            <a:r>
              <a:rPr kumimoji="1" lang="ja-JP" altLang="en-US" sz="1600" dirty="0" smtClean="0">
                <a:solidFill>
                  <a:schemeClr val="bg2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 脳波平均測定</a:t>
            </a:r>
            <a:endParaRPr kumimoji="1" lang="en-US" altLang="ja-JP" sz="1600" dirty="0" smtClean="0">
              <a:solidFill>
                <a:schemeClr val="bg2">
                  <a:lumMod val="50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285793" y="4351260"/>
            <a:ext cx="6106892" cy="45875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bg2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scene==3</a:t>
            </a:r>
            <a:r>
              <a:rPr kumimoji="1" lang="ja-JP" altLang="en-US" sz="1600" dirty="0" smtClean="0">
                <a:solidFill>
                  <a:schemeClr val="bg2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：プレイ画面</a:t>
            </a:r>
            <a:endParaRPr kumimoji="1" lang="en-US" altLang="ja-JP" sz="1600" dirty="0" smtClean="0">
              <a:solidFill>
                <a:schemeClr val="bg2">
                  <a:lumMod val="50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412960" y="5150965"/>
            <a:ext cx="2979724" cy="45875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bg2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scene==5</a:t>
            </a:r>
            <a:r>
              <a:rPr kumimoji="1" lang="ja-JP" altLang="en-US" sz="1600" dirty="0" smtClean="0">
                <a:solidFill>
                  <a:schemeClr val="bg2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：ゲームクリア</a:t>
            </a:r>
            <a:endParaRPr kumimoji="1" lang="en-US" altLang="ja-JP" sz="1600" dirty="0" smtClean="0">
              <a:solidFill>
                <a:schemeClr val="bg2">
                  <a:lumMod val="50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285793" y="5987314"/>
            <a:ext cx="6106892" cy="45875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bg2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scene==6</a:t>
            </a:r>
            <a:r>
              <a:rPr kumimoji="1" lang="ja-JP" altLang="en-US" sz="1600" dirty="0" smtClean="0">
                <a:solidFill>
                  <a:schemeClr val="bg2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：結果発表</a:t>
            </a:r>
            <a:endParaRPr kumimoji="1" lang="en-US" altLang="ja-JP" sz="1600" dirty="0" smtClean="0">
              <a:solidFill>
                <a:schemeClr val="bg2">
                  <a:lumMod val="50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285793" y="5150965"/>
            <a:ext cx="2979724" cy="45875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bg2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scene==4</a:t>
            </a:r>
            <a:r>
              <a:rPr kumimoji="1" lang="ja-JP" altLang="en-US" sz="1600" dirty="0" smtClean="0">
                <a:solidFill>
                  <a:schemeClr val="bg2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：ゲームオーバー</a:t>
            </a:r>
            <a:endParaRPr kumimoji="1" lang="en-US" altLang="ja-JP" sz="1600" dirty="0" smtClean="0">
              <a:solidFill>
                <a:schemeClr val="bg2">
                  <a:lumMod val="50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3" name="下矢印 22"/>
          <p:cNvSpPr/>
          <p:nvPr/>
        </p:nvSpPr>
        <p:spPr>
          <a:xfrm>
            <a:off x="1599648" y="4810015"/>
            <a:ext cx="483843" cy="359271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下矢印 23"/>
          <p:cNvSpPr/>
          <p:nvPr/>
        </p:nvSpPr>
        <p:spPr>
          <a:xfrm>
            <a:off x="4726815" y="4810015"/>
            <a:ext cx="483843" cy="359271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下矢印 24"/>
          <p:cNvSpPr/>
          <p:nvPr/>
        </p:nvSpPr>
        <p:spPr>
          <a:xfrm>
            <a:off x="1599648" y="5628043"/>
            <a:ext cx="483843" cy="359271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下矢印 25"/>
          <p:cNvSpPr/>
          <p:nvPr/>
        </p:nvSpPr>
        <p:spPr>
          <a:xfrm>
            <a:off x="4726815" y="5628043"/>
            <a:ext cx="483843" cy="359271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58652" y="2333720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Nod == true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158652" y="3154730"/>
            <a:ext cx="1473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Shake == true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158652" y="398192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一定時間経過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158652" y="4809126"/>
            <a:ext cx="1211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墜落</a:t>
            </a:r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or</a:t>
            </a:r>
            <a:r>
              <a:rPr kumimoji="1"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衝突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158652" y="563632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一定時間経過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338735" y="4790784"/>
            <a:ext cx="1262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score&gt;3000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338735" y="561798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一定時間経過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1" name="下矢印 40"/>
          <p:cNvSpPr/>
          <p:nvPr/>
        </p:nvSpPr>
        <p:spPr>
          <a:xfrm>
            <a:off x="1599648" y="3173961"/>
            <a:ext cx="483843" cy="359271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下矢印 41"/>
          <p:cNvSpPr/>
          <p:nvPr/>
        </p:nvSpPr>
        <p:spPr>
          <a:xfrm>
            <a:off x="1599648" y="3991989"/>
            <a:ext cx="483843" cy="359271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下矢印 43"/>
          <p:cNvSpPr/>
          <p:nvPr/>
        </p:nvSpPr>
        <p:spPr>
          <a:xfrm>
            <a:off x="1599648" y="2355935"/>
            <a:ext cx="483843" cy="359271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L 字 44"/>
          <p:cNvSpPr/>
          <p:nvPr/>
        </p:nvSpPr>
        <p:spPr>
          <a:xfrm rot="16200000">
            <a:off x="5655170" y="3920446"/>
            <a:ext cx="4167509" cy="692479"/>
          </a:xfrm>
          <a:prstGeom prst="corner">
            <a:avLst>
              <a:gd name="adj1" fmla="val 28712"/>
              <a:gd name="adj2" fmla="val 27073"/>
            </a:avLst>
          </a:prstGeom>
          <a:solidFill>
            <a:srgbClr val="2F589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下矢印 45"/>
          <p:cNvSpPr/>
          <p:nvPr/>
        </p:nvSpPr>
        <p:spPr>
          <a:xfrm rot="5400000">
            <a:off x="7578474" y="1781675"/>
            <a:ext cx="320893" cy="692479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18470" y="3467345"/>
            <a:ext cx="430887" cy="13234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一定時間経過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457199" y="1576291"/>
            <a:ext cx="7969478" cy="5112703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91712" y="1428868"/>
            <a:ext cx="1712286" cy="328867"/>
          </a:xfrm>
          <a:prstGeom prst="rect">
            <a:avLst/>
          </a:prstGeom>
          <a:solidFill>
            <a:srgbClr val="E4E9EF"/>
          </a:solidFill>
          <a:ln>
            <a:solidFill>
              <a:srgbClr val="E4E9E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2"/>
                </a:solidFill>
              </a:rPr>
              <a:t>void draw()</a:t>
            </a:r>
            <a:endParaRPr kumimoji="1" lang="ja-JP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824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構成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08512" y="1702001"/>
            <a:ext cx="1500718" cy="64558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概要</a:t>
            </a:r>
            <a:endParaRPr kumimoji="1" lang="ja-JP" altLang="en-US" sz="24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08512" y="2416496"/>
            <a:ext cx="1500718" cy="64558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機能</a:t>
            </a:r>
            <a:endParaRPr kumimoji="1" lang="ja-JP" altLang="en-US" sz="24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08512" y="3126219"/>
            <a:ext cx="1500718" cy="20992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設計</a:t>
            </a:r>
            <a:endParaRPr kumimoji="1" lang="ja-JP" altLang="en-US" sz="24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08512" y="5284368"/>
            <a:ext cx="1500718" cy="64558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デモ</a:t>
            </a:r>
            <a:endParaRPr kumimoji="1" lang="en-US" altLang="ja-JP" sz="2400" dirty="0" smtClean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089146" y="1716819"/>
            <a:ext cx="6190861" cy="6307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ゲームの概要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089146" y="2416496"/>
            <a:ext cx="6190861" cy="6392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ゲームの機能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089144" y="3848581"/>
            <a:ext cx="3054351" cy="645583"/>
          </a:xfrm>
          <a:prstGeom prst="rect">
            <a:avLst/>
          </a:prstGeom>
          <a:solidFill>
            <a:srgbClr val="FFB61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画面スクロール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232007" y="3848581"/>
            <a:ext cx="3048000" cy="645583"/>
          </a:xfrm>
          <a:prstGeom prst="rect">
            <a:avLst/>
          </a:prstGeom>
          <a:solidFill>
            <a:srgbClr val="FFB61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当たり判定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089143" y="4579863"/>
            <a:ext cx="3054352" cy="645583"/>
          </a:xfrm>
          <a:prstGeom prst="rect">
            <a:avLst/>
          </a:prstGeom>
          <a:solidFill>
            <a:srgbClr val="FFB61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難易度調整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232007" y="4579863"/>
            <a:ext cx="3048001" cy="645583"/>
          </a:xfrm>
          <a:prstGeom prst="rect">
            <a:avLst/>
          </a:prstGeom>
          <a:solidFill>
            <a:srgbClr val="FFB61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その他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089146" y="3126219"/>
            <a:ext cx="6190861" cy="6455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大まかな設計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089144" y="5284368"/>
            <a:ext cx="6190864" cy="645583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デモプレイ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08511" y="5981757"/>
            <a:ext cx="1500718" cy="64558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考察</a:t>
            </a:r>
            <a:endParaRPr kumimoji="1" lang="en-US" altLang="ja-JP" sz="2400" dirty="0" smtClean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089143" y="5981757"/>
            <a:ext cx="6190864" cy="645583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考察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750947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752600"/>
            <a:ext cx="8138161" cy="4373563"/>
          </a:xfrm>
        </p:spPr>
        <p:txBody>
          <a:bodyPr>
            <a:no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ja-JP" altLang="en-US" dirty="0" smtClean="0"/>
              <a:t>アイコンは固定</a:t>
            </a:r>
            <a:endParaRPr lang="en-US" altLang="ja-JP" dirty="0" smtClean="0"/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altLang="ja-JP" dirty="0" smtClean="0"/>
              <a:t>draw</a:t>
            </a:r>
            <a:r>
              <a:rPr lang="ja-JP" altLang="en-US" dirty="0" smtClean="0"/>
              <a:t>が読み込まれる度に</a:t>
            </a:r>
            <a:r>
              <a:rPr lang="ja-JP" altLang="en-US" dirty="0"/>
              <a:t>背景画像を</a:t>
            </a:r>
            <a:r>
              <a:rPr lang="ja-JP" altLang="en-US" dirty="0" smtClean="0"/>
              <a:t>１ピクセルずつずらして描画</a:t>
            </a:r>
            <a:endParaRPr lang="en-US" altLang="ja-JP" dirty="0" smtClean="0"/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ja-JP" altLang="en-US" dirty="0" smtClean="0"/>
              <a:t>途切れないように</a:t>
            </a:r>
            <a:r>
              <a:rPr lang="ja-JP" altLang="en-US" dirty="0"/>
              <a:t>３枚の背景を</a:t>
            </a:r>
            <a:r>
              <a:rPr lang="ja-JP" altLang="en-US" dirty="0" smtClean="0"/>
              <a:t>繋げてある</a:t>
            </a:r>
            <a:endParaRPr lang="en-US" altLang="ja-JP" dirty="0"/>
          </a:p>
        </p:txBody>
      </p:sp>
      <p:sp>
        <p:nvSpPr>
          <p:cNvPr id="8" name="正方形/長方形 7"/>
          <p:cNvSpPr/>
          <p:nvPr/>
        </p:nvSpPr>
        <p:spPr>
          <a:xfrm>
            <a:off x="457199" y="353610"/>
            <a:ext cx="1270001" cy="975412"/>
          </a:xfrm>
          <a:prstGeom prst="rect">
            <a:avLst/>
          </a:prstGeom>
          <a:solidFill>
            <a:schemeClr val="tx2"/>
          </a:solidFill>
          <a:ln>
            <a:solidFill>
              <a:srgbClr val="2F58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設計</a:t>
            </a:r>
            <a:endParaRPr kumimoji="1" lang="ja-JP" altLang="en-US" sz="32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849120" y="353610"/>
            <a:ext cx="6577556" cy="973474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画面スクロール</a:t>
            </a:r>
            <a:endParaRPr kumimoji="1" lang="en-US" altLang="ja-JP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37" y="4045806"/>
            <a:ext cx="2245695" cy="160406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092" y="3978762"/>
            <a:ext cx="2706055" cy="167376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467" y="4048460"/>
            <a:ext cx="2245695" cy="1604067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 rot="5400000">
            <a:off x="1912993" y="5619477"/>
            <a:ext cx="320893" cy="692479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 rot="5400000">
            <a:off x="4401358" y="5611430"/>
            <a:ext cx="320893" cy="692479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 rot="5400000">
            <a:off x="6889723" y="5603383"/>
            <a:ext cx="320893" cy="692479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914077" y="4059796"/>
            <a:ext cx="106491" cy="123086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 flipH="1">
            <a:off x="7926406" y="4059797"/>
            <a:ext cx="139756" cy="123086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カギ線コネクタ 19"/>
          <p:cNvCxnSpPr>
            <a:stCxn id="17" idx="1"/>
          </p:cNvCxnSpPr>
          <p:nvPr/>
        </p:nvCxnSpPr>
        <p:spPr>
          <a:xfrm rot="5400000" flipH="1" flipV="1">
            <a:off x="4488905" y="500565"/>
            <a:ext cx="18025" cy="7136490"/>
          </a:xfrm>
          <a:prstGeom prst="bentConnector4">
            <a:avLst>
              <a:gd name="adj1" fmla="val 2337775"/>
              <a:gd name="adj2" fmla="val 9989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515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752600"/>
            <a:ext cx="8138161" cy="4373563"/>
          </a:xfrm>
        </p:spPr>
        <p:txBody>
          <a:bodyPr>
            <a:no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乱数に従ってランダムに敵キャラが接近してくる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各オブジェクトの当たり判定の線が接触したら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altLang="ja-JP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boolean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contact 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が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に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7199" y="353610"/>
            <a:ext cx="1270001" cy="975412"/>
          </a:xfrm>
          <a:prstGeom prst="rect">
            <a:avLst/>
          </a:prstGeom>
          <a:solidFill>
            <a:schemeClr val="tx2"/>
          </a:solidFill>
          <a:ln>
            <a:solidFill>
              <a:srgbClr val="2F58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設計</a:t>
            </a:r>
            <a:endParaRPr kumimoji="1" lang="ja-JP" altLang="en-US" sz="32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849120" y="353610"/>
            <a:ext cx="6577556" cy="973474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当たり判定</a:t>
            </a:r>
            <a:endParaRPr kumimoji="1" lang="en-US" altLang="ja-JP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17539" t="16330" r="57790" b="57384"/>
          <a:stretch/>
        </p:blipFill>
        <p:spPr>
          <a:xfrm>
            <a:off x="2279266" y="3696911"/>
            <a:ext cx="4095209" cy="2619593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4331741" y="4252584"/>
            <a:ext cx="1689606" cy="1689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 flipV="1">
            <a:off x="2732853" y="5500008"/>
            <a:ext cx="1598888" cy="11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78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752600"/>
            <a:ext cx="8138161" cy="4373563"/>
          </a:xfrm>
        </p:spPr>
        <p:txBody>
          <a:bodyPr>
            <a:no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ja-JP" altLang="en-US" dirty="0" smtClean="0"/>
              <a:t>s</a:t>
            </a:r>
            <a:r>
              <a:rPr lang="en-US" altLang="ja-JP" dirty="0" err="1" smtClean="0"/>
              <a:t>cene</a:t>
            </a:r>
            <a:r>
              <a:rPr lang="en-US" altLang="ja-JP" dirty="0" smtClean="0"/>
              <a:t>==2:Relax</a:t>
            </a:r>
            <a:r>
              <a:rPr lang="ja-JP" altLang="en-US" dirty="0" smtClean="0"/>
              <a:t>で平均</a:t>
            </a:r>
            <a:r>
              <a:rPr lang="en-US" altLang="ja-JP" dirty="0" smtClean="0"/>
              <a:t>α</a:t>
            </a:r>
            <a:r>
              <a:rPr lang="ja-JP" altLang="en-US" dirty="0" smtClean="0"/>
              <a:t>波を測定</a:t>
            </a:r>
            <a:endParaRPr lang="en-US" altLang="ja-JP" dirty="0" smtClean="0"/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ja-JP" altLang="en-US" dirty="0" smtClean="0"/>
              <a:t>難易度によりこれに係数をかけて、高度低下の閾値を調整可能</a:t>
            </a:r>
            <a:endParaRPr lang="en-US" altLang="ja-JP" dirty="0" smtClean="0"/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endParaRPr lang="en-US" altLang="ja-JP" dirty="0"/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ja-JP" altLang="en-US" dirty="0" smtClean="0"/>
              <a:t>障害物の出現する頻度、出現量、スピード等も調整可能</a:t>
            </a:r>
            <a:endParaRPr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457199" y="353610"/>
            <a:ext cx="1270001" cy="975412"/>
          </a:xfrm>
          <a:prstGeom prst="rect">
            <a:avLst/>
          </a:prstGeom>
          <a:solidFill>
            <a:schemeClr val="tx2"/>
          </a:solidFill>
          <a:ln>
            <a:solidFill>
              <a:srgbClr val="2F58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設計</a:t>
            </a:r>
            <a:endParaRPr kumimoji="1" lang="ja-JP" altLang="en-US" sz="32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849120" y="353610"/>
            <a:ext cx="6577556" cy="973474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難易度の調整</a:t>
            </a:r>
            <a:endParaRPr kumimoji="1" lang="en-US" altLang="ja-JP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064678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752600"/>
            <a:ext cx="8138161" cy="4373563"/>
          </a:xfrm>
        </p:spPr>
        <p:txBody>
          <a:bodyPr>
            <a:no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ja-JP" altLang="en-US" dirty="0" smtClean="0"/>
              <a:t>各モード内ではその時のスコアに応じて仕掛けが作動</a:t>
            </a:r>
            <a:endParaRPr lang="en-US" altLang="ja-JP" dirty="0" smtClean="0"/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ja-JP" altLang="ja-JP" dirty="0" smtClean="0"/>
              <a:t>H</a:t>
            </a:r>
            <a:r>
              <a:rPr lang="en-US" altLang="ja-JP" dirty="0" err="1" smtClean="0"/>
              <a:t>orror</a:t>
            </a:r>
            <a:r>
              <a:rPr lang="ja-JP" altLang="en-US" dirty="0" smtClean="0"/>
              <a:t>モードなら怖い画像や動画が始まる</a:t>
            </a:r>
            <a:endParaRPr lang="en-US" altLang="ja-JP" dirty="0" smtClean="0"/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altLang="ja-JP" dirty="0" err="1" smtClean="0"/>
              <a:t>Ero</a:t>
            </a:r>
            <a:r>
              <a:rPr lang="ja-JP" altLang="en-US" dirty="0" smtClean="0"/>
              <a:t>モードでは</a:t>
            </a:r>
            <a:r>
              <a:rPr lang="is-IS" altLang="ja-JP" dirty="0" smtClean="0"/>
              <a:t>…</a:t>
            </a:r>
            <a:r>
              <a:rPr lang="ja-JP" altLang="en-US" dirty="0" smtClean="0"/>
              <a:t>お楽しみ。</a:t>
            </a:r>
            <a:endParaRPr lang="en-US" altLang="ja-JP" dirty="0"/>
          </a:p>
        </p:txBody>
      </p:sp>
      <p:sp>
        <p:nvSpPr>
          <p:cNvPr id="8" name="正方形/長方形 7"/>
          <p:cNvSpPr/>
          <p:nvPr/>
        </p:nvSpPr>
        <p:spPr>
          <a:xfrm>
            <a:off x="457199" y="353610"/>
            <a:ext cx="1270001" cy="975412"/>
          </a:xfrm>
          <a:prstGeom prst="rect">
            <a:avLst/>
          </a:prstGeom>
          <a:solidFill>
            <a:schemeClr val="tx2"/>
          </a:solidFill>
          <a:ln>
            <a:solidFill>
              <a:srgbClr val="2F58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設計</a:t>
            </a:r>
            <a:endParaRPr kumimoji="1" lang="ja-JP" altLang="en-US" sz="32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849120" y="353610"/>
            <a:ext cx="6577556" cy="973474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その他</a:t>
            </a:r>
            <a:endParaRPr kumimoji="1" lang="en-US" altLang="ja-JP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003469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752600"/>
            <a:ext cx="8138161" cy="4373563"/>
          </a:xfrm>
        </p:spPr>
        <p:txBody>
          <a:bodyPr>
            <a:no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ja-JP" altLang="en-US" dirty="0" smtClean="0"/>
              <a:t>結果発表画面ではモード・スコアに応じた結果を表示</a:t>
            </a:r>
            <a:endParaRPr lang="en-US" altLang="ja-JP" dirty="0" smtClean="0"/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ja-JP" altLang="en-US" dirty="0" smtClean="0"/>
              <a:t>やり込み要素</a:t>
            </a:r>
            <a:r>
              <a:rPr lang="en-US" altLang="ja-JP" dirty="0" smtClean="0"/>
              <a:t>◎</a:t>
            </a:r>
            <a:endParaRPr lang="en-US" altLang="ja-JP" dirty="0"/>
          </a:p>
        </p:txBody>
      </p:sp>
      <p:sp>
        <p:nvSpPr>
          <p:cNvPr id="8" name="正方形/長方形 7"/>
          <p:cNvSpPr/>
          <p:nvPr/>
        </p:nvSpPr>
        <p:spPr>
          <a:xfrm>
            <a:off x="457199" y="353610"/>
            <a:ext cx="1270001" cy="975412"/>
          </a:xfrm>
          <a:prstGeom prst="rect">
            <a:avLst/>
          </a:prstGeom>
          <a:solidFill>
            <a:schemeClr val="tx2"/>
          </a:solidFill>
          <a:ln>
            <a:solidFill>
              <a:srgbClr val="2F58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設計</a:t>
            </a:r>
            <a:endParaRPr kumimoji="1" lang="ja-JP" altLang="en-US" sz="32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849120" y="353610"/>
            <a:ext cx="6577556" cy="973474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その他</a:t>
            </a:r>
            <a:endParaRPr kumimoji="1" lang="en-US" altLang="ja-JP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3138861"/>
            <a:ext cx="5255678" cy="316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00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構成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08512" y="1702001"/>
            <a:ext cx="1500718" cy="64558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概要</a:t>
            </a:r>
            <a:endParaRPr kumimoji="1" lang="ja-JP" altLang="en-US" sz="24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08512" y="2416496"/>
            <a:ext cx="1500718" cy="64558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機能</a:t>
            </a:r>
            <a:endParaRPr kumimoji="1" lang="ja-JP" altLang="en-US" sz="24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08512" y="3126219"/>
            <a:ext cx="1500718" cy="20992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設計</a:t>
            </a:r>
            <a:endParaRPr kumimoji="1" lang="ja-JP" altLang="en-US" sz="24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08512" y="5284368"/>
            <a:ext cx="1500718" cy="64558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デモ</a:t>
            </a:r>
            <a:endParaRPr kumimoji="1" lang="en-US" altLang="ja-JP" sz="2400" dirty="0" smtClean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089146" y="1716819"/>
            <a:ext cx="6190861" cy="6307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ゲームの概要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089146" y="2416496"/>
            <a:ext cx="6190861" cy="6392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ゲームの機能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089144" y="3848581"/>
            <a:ext cx="3054351" cy="6455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画面スクロール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232007" y="3848581"/>
            <a:ext cx="3048000" cy="6455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当たり判定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089143" y="4579863"/>
            <a:ext cx="3054352" cy="6455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難易度調整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232007" y="4579863"/>
            <a:ext cx="3048001" cy="6455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その他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089146" y="3126219"/>
            <a:ext cx="6190861" cy="6455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大まかな設計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089144" y="5284368"/>
            <a:ext cx="6190864" cy="645583"/>
          </a:xfrm>
          <a:prstGeom prst="rect">
            <a:avLst/>
          </a:prstGeom>
          <a:solidFill>
            <a:srgbClr val="FFB61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デモプレイ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08511" y="5981757"/>
            <a:ext cx="1500718" cy="64558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考察</a:t>
            </a:r>
            <a:endParaRPr kumimoji="1" lang="en-US" altLang="ja-JP" sz="2400" dirty="0" smtClean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089143" y="5981757"/>
            <a:ext cx="6190864" cy="645583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考察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750947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726" y="1931013"/>
            <a:ext cx="7154260" cy="4296853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89188" y="4543606"/>
            <a:ext cx="4903623" cy="1124096"/>
          </a:xfr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ja-JP" sz="4400" dirty="0" smtClean="0">
                <a:solidFill>
                  <a:srgbClr val="FFB611"/>
                </a:solidFill>
                <a:latin typeface="+mn-lt"/>
              </a:rPr>
              <a:t>L</a:t>
            </a:r>
            <a:r>
              <a:rPr lang="en-US" altLang="ja-JP" sz="4400" dirty="0" err="1" smtClean="0">
                <a:solidFill>
                  <a:srgbClr val="FFB611"/>
                </a:solidFill>
                <a:latin typeface="+mn-lt"/>
              </a:rPr>
              <a:t>et’s</a:t>
            </a:r>
            <a:r>
              <a:rPr lang="ja-JP" altLang="en-US" sz="4400" dirty="0" smtClean="0">
                <a:solidFill>
                  <a:srgbClr val="FFB611"/>
                </a:solidFill>
                <a:latin typeface="+mn-lt"/>
              </a:rPr>
              <a:t> </a:t>
            </a:r>
            <a:r>
              <a:rPr lang="en-US" altLang="ja-JP" sz="4400" dirty="0" smtClean="0">
                <a:solidFill>
                  <a:srgbClr val="FFB611"/>
                </a:solidFill>
                <a:latin typeface="+mn-lt"/>
              </a:rPr>
              <a:t>Play!!</a:t>
            </a:r>
            <a:endParaRPr lang="en-US" altLang="ja-JP" sz="4400" dirty="0">
              <a:solidFill>
                <a:srgbClr val="FFB611"/>
              </a:solidFill>
              <a:latin typeface="+mn-lt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7199" y="353610"/>
            <a:ext cx="1270001" cy="975412"/>
          </a:xfrm>
          <a:prstGeom prst="rect">
            <a:avLst/>
          </a:prstGeom>
          <a:solidFill>
            <a:schemeClr val="tx2"/>
          </a:solidFill>
          <a:ln>
            <a:solidFill>
              <a:srgbClr val="2F58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デモ</a:t>
            </a:r>
            <a:endParaRPr kumimoji="1" lang="ja-JP" altLang="en-US" sz="32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849120" y="353610"/>
            <a:ext cx="6577556" cy="973474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デモプレイ</a:t>
            </a:r>
            <a:endParaRPr kumimoji="1" lang="en-US" altLang="ja-JP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88616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構成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08512" y="1702001"/>
            <a:ext cx="1500718" cy="64558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概要</a:t>
            </a:r>
            <a:endParaRPr kumimoji="1" lang="ja-JP" altLang="en-US" sz="24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08512" y="2416496"/>
            <a:ext cx="1500718" cy="64558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機能</a:t>
            </a:r>
            <a:endParaRPr kumimoji="1" lang="ja-JP" altLang="en-US" sz="24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08512" y="3126219"/>
            <a:ext cx="1500718" cy="20992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設計</a:t>
            </a:r>
            <a:endParaRPr kumimoji="1" lang="ja-JP" altLang="en-US" sz="24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08512" y="5284368"/>
            <a:ext cx="1500718" cy="64558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デモ</a:t>
            </a:r>
            <a:endParaRPr kumimoji="1" lang="en-US" altLang="ja-JP" sz="2400" dirty="0" smtClean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089146" y="1716819"/>
            <a:ext cx="6190861" cy="630766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ゲームの概要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089146" y="2416496"/>
            <a:ext cx="6190861" cy="639233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ゲームの機能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089144" y="3848581"/>
            <a:ext cx="3054351" cy="645583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画面スクロール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232007" y="3848581"/>
            <a:ext cx="3048000" cy="645583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当たり判定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089143" y="4579863"/>
            <a:ext cx="3054352" cy="645583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難易度調整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232007" y="4579863"/>
            <a:ext cx="3048001" cy="645583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その他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089146" y="3126219"/>
            <a:ext cx="6190861" cy="645583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大まかな設計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089144" y="5284368"/>
            <a:ext cx="6190864" cy="645583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デモプレイ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08511" y="5981757"/>
            <a:ext cx="1500718" cy="64558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考察</a:t>
            </a:r>
            <a:endParaRPr kumimoji="1" lang="en-US" altLang="ja-JP" sz="2400" dirty="0" smtClean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089143" y="5981757"/>
            <a:ext cx="6190864" cy="645583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考察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791472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構成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08512" y="1702001"/>
            <a:ext cx="1500718" cy="64558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概要</a:t>
            </a:r>
            <a:endParaRPr kumimoji="1" lang="ja-JP" altLang="en-US" sz="24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08512" y="2416496"/>
            <a:ext cx="1500718" cy="64558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機能</a:t>
            </a:r>
            <a:endParaRPr kumimoji="1" lang="ja-JP" altLang="en-US" sz="24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08512" y="3126219"/>
            <a:ext cx="1500718" cy="20992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設計</a:t>
            </a:r>
            <a:endParaRPr kumimoji="1" lang="ja-JP" altLang="en-US" sz="24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08512" y="5284368"/>
            <a:ext cx="1500718" cy="64558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デモ</a:t>
            </a:r>
            <a:endParaRPr kumimoji="1" lang="en-US" altLang="ja-JP" sz="2400" dirty="0" smtClean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089146" y="1716819"/>
            <a:ext cx="6190861" cy="6307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ゲームの概要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089146" y="2416496"/>
            <a:ext cx="6190861" cy="6392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ゲームの機能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089144" y="3848581"/>
            <a:ext cx="3054351" cy="6455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画面スクロール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232007" y="3848581"/>
            <a:ext cx="3048000" cy="6455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当たり判定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089143" y="4579863"/>
            <a:ext cx="3054352" cy="6455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難易度調整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232007" y="4579863"/>
            <a:ext cx="3048001" cy="6455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その他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089146" y="3126219"/>
            <a:ext cx="6190861" cy="6455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大まかな設計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089144" y="5284368"/>
            <a:ext cx="6190864" cy="6455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デモプレイ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08511" y="5981757"/>
            <a:ext cx="1500718" cy="64558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考察</a:t>
            </a:r>
            <a:endParaRPr kumimoji="1" lang="en-US" altLang="ja-JP" sz="2400" dirty="0" smtClean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089143" y="5981757"/>
            <a:ext cx="6190864" cy="645583"/>
          </a:xfrm>
          <a:prstGeom prst="rect">
            <a:avLst/>
          </a:prstGeom>
          <a:solidFill>
            <a:srgbClr val="FFB61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考察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750947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752600"/>
            <a:ext cx="8138161" cy="4373563"/>
          </a:xfrm>
        </p:spPr>
        <p:txBody>
          <a:bodyPr>
            <a:no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altLang="ja-JP" dirty="0" smtClean="0"/>
              <a:t>muse</a:t>
            </a:r>
            <a:r>
              <a:rPr lang="ja-JP" altLang="en-US" dirty="0" smtClean="0"/>
              <a:t>から取得した</a:t>
            </a:r>
            <a:r>
              <a:rPr lang="en-US" altLang="ja-JP" dirty="0" smtClean="0"/>
              <a:t>4</a:t>
            </a:r>
            <a:r>
              <a:rPr lang="ja-JP" altLang="en-US" dirty="0" smtClean="0"/>
              <a:t>つの脳波を加算平均しただけの単純な仕組みだが、</a:t>
            </a:r>
            <a:r>
              <a:rPr lang="en-US" altLang="ja-JP" dirty="0" smtClean="0"/>
              <a:t>α</a:t>
            </a:r>
            <a:r>
              <a:rPr lang="ja-JP" altLang="en-US" dirty="0" smtClean="0"/>
              <a:t>波の特性に注目してゲームを製作できた</a:t>
            </a:r>
            <a:endParaRPr lang="en-US" altLang="ja-JP" dirty="0" smtClean="0"/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ja-JP" altLang="en-US" dirty="0" smtClean="0"/>
              <a:t>一方で電極の位置を反映させることはできなかった</a:t>
            </a:r>
            <a:endParaRPr lang="en-US" altLang="ja-JP" dirty="0" smtClean="0"/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ja-JP" altLang="en-US" dirty="0" smtClean="0"/>
              <a:t>恐怖心や性的興奮が想定よりも</a:t>
            </a:r>
            <a:r>
              <a:rPr lang="en-US" altLang="ja-JP" dirty="0" smtClean="0"/>
              <a:t>α</a:t>
            </a:r>
            <a:r>
              <a:rPr lang="ja-JP" altLang="en-US" dirty="0" smtClean="0"/>
              <a:t>波を減少させなかった</a:t>
            </a:r>
            <a:endParaRPr lang="en-US" altLang="ja-JP" dirty="0" smtClean="0"/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altLang="ja-JP" dirty="0" smtClean="0"/>
              <a:t>α</a:t>
            </a:r>
            <a:r>
              <a:rPr lang="ja-JP" altLang="en-US" dirty="0" smtClean="0"/>
              <a:t>波はリラックス時だけでなく集中時にも増加する</a:t>
            </a:r>
            <a:endParaRPr lang="en-US" altLang="ja-JP" dirty="0" smtClean="0"/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ja-JP" altLang="en-US" dirty="0" smtClean="0"/>
              <a:t>ゲームに集中すると</a:t>
            </a:r>
            <a:r>
              <a:rPr lang="en-US" altLang="ja-JP" dirty="0"/>
              <a:t>α</a:t>
            </a:r>
            <a:r>
              <a:rPr lang="ja-JP" altLang="en-US" dirty="0" smtClean="0"/>
              <a:t>波が上昇</a:t>
            </a:r>
            <a:endParaRPr lang="en-US" altLang="ja-JP" dirty="0" smtClean="0"/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ja-JP" altLang="en-US" dirty="0" smtClean="0"/>
              <a:t>恐怖心や性的興奮は周囲の環境により抑制される</a:t>
            </a:r>
            <a:endParaRPr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457199" y="353610"/>
            <a:ext cx="1270001" cy="975412"/>
          </a:xfrm>
          <a:prstGeom prst="rect">
            <a:avLst/>
          </a:prstGeom>
          <a:solidFill>
            <a:schemeClr val="tx2"/>
          </a:solidFill>
          <a:ln>
            <a:solidFill>
              <a:srgbClr val="2F58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考察</a:t>
            </a:r>
            <a:endParaRPr kumimoji="1" lang="ja-JP" altLang="en-US" sz="32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849120" y="353610"/>
            <a:ext cx="6577556" cy="973474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考察</a:t>
            </a:r>
            <a:endParaRPr kumimoji="1" lang="en-US" altLang="ja-JP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975214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/>
          <p:cNvSpPr txBox="1">
            <a:spLocks/>
          </p:cNvSpPr>
          <p:nvPr/>
        </p:nvSpPr>
        <p:spPr>
          <a:xfrm>
            <a:off x="565803" y="2151444"/>
            <a:ext cx="7896089" cy="4494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600" kern="1200" cap="all" spc="-60" baseline="0">
                <a:solidFill>
                  <a:schemeClr val="tx2"/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pPr algn="ctr"/>
            <a:r>
              <a:rPr lang="en-US" altLang="ja-JP" sz="4800" dirty="0" smtClean="0">
                <a:latin typeface="ArcadeClassic"/>
                <a:cs typeface="ArcadeClassic"/>
              </a:rPr>
              <a:t>Thank</a:t>
            </a:r>
            <a:r>
              <a:rPr lang="ja-JP" altLang="en-US" sz="4800" dirty="0" smtClean="0">
                <a:latin typeface="ArcadeClassic"/>
                <a:cs typeface="ArcadeClassic"/>
              </a:rPr>
              <a:t> </a:t>
            </a:r>
            <a:r>
              <a:rPr lang="en-US" altLang="ja-JP" sz="4800" dirty="0" smtClean="0">
                <a:latin typeface="ArcadeClassic"/>
                <a:cs typeface="ArcadeClassic"/>
              </a:rPr>
              <a:t> you  </a:t>
            </a:r>
            <a:r>
              <a:rPr lang="ja-JP" altLang="en-US" sz="4800" dirty="0" smtClean="0">
                <a:latin typeface="ArcadeClassic"/>
                <a:cs typeface="ArcadeClassic"/>
              </a:rPr>
              <a:t> </a:t>
            </a:r>
            <a:endParaRPr lang="en-US" altLang="ja-JP" sz="4800" dirty="0" smtClean="0">
              <a:latin typeface="ArcadeClassic"/>
              <a:cs typeface="ArcadeClassic"/>
            </a:endParaRPr>
          </a:p>
          <a:p>
            <a:pPr algn="ctr"/>
            <a:r>
              <a:rPr lang="en-US" altLang="ja-JP" sz="4800" dirty="0" smtClean="0">
                <a:latin typeface="ArcadeClassic"/>
                <a:cs typeface="ArcadeClassic"/>
              </a:rPr>
              <a:t>FOR</a:t>
            </a:r>
            <a:r>
              <a:rPr lang="en-US" altLang="en-US" sz="4800" dirty="0" smtClean="0">
                <a:latin typeface="ArcadeClassic"/>
                <a:cs typeface="ArcadeClassic"/>
              </a:rPr>
              <a:t>  </a:t>
            </a:r>
            <a:r>
              <a:rPr lang="en-US" altLang="ja-JP" sz="4800" dirty="0" smtClean="0">
                <a:latin typeface="ArcadeClassic"/>
                <a:cs typeface="ArcadeClassic"/>
              </a:rPr>
              <a:t>LISTENING!</a:t>
            </a:r>
            <a:endParaRPr lang="ja-JP" altLang="en-US" sz="4800" dirty="0">
              <a:latin typeface="ArcadeClassic"/>
              <a:cs typeface="ArcadeClassic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267183" y="3202712"/>
            <a:ext cx="3743312" cy="374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14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構成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08512" y="1702001"/>
            <a:ext cx="1500718" cy="64558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概要</a:t>
            </a:r>
            <a:endParaRPr kumimoji="1" lang="ja-JP" altLang="en-US" sz="24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08512" y="2416496"/>
            <a:ext cx="1500718" cy="64558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機能</a:t>
            </a:r>
            <a:endParaRPr kumimoji="1" lang="ja-JP" altLang="en-US" sz="24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08512" y="3126219"/>
            <a:ext cx="1500718" cy="20992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設計</a:t>
            </a:r>
            <a:endParaRPr kumimoji="1" lang="ja-JP" altLang="en-US" sz="24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08512" y="5284368"/>
            <a:ext cx="1500718" cy="64558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デモ</a:t>
            </a:r>
            <a:endParaRPr kumimoji="1" lang="en-US" altLang="ja-JP" sz="2400" dirty="0" smtClean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089146" y="1716819"/>
            <a:ext cx="6190861" cy="630766"/>
          </a:xfrm>
          <a:prstGeom prst="rect">
            <a:avLst/>
          </a:prstGeom>
          <a:solidFill>
            <a:srgbClr val="FFB61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ゲームの概要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089146" y="2416496"/>
            <a:ext cx="6190861" cy="639233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ゲームの機能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089144" y="3848581"/>
            <a:ext cx="3054351" cy="645583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画面スクロール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232007" y="3848581"/>
            <a:ext cx="3048000" cy="645583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当たり判定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089143" y="4579863"/>
            <a:ext cx="3054352" cy="645583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難易度調整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232007" y="4579863"/>
            <a:ext cx="3048001" cy="645583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その他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089146" y="3126219"/>
            <a:ext cx="6190861" cy="645583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大まかな設計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089144" y="5284368"/>
            <a:ext cx="6190864" cy="645583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デモプレイ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08511" y="5981757"/>
            <a:ext cx="1500718" cy="64558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考察</a:t>
            </a:r>
            <a:endParaRPr kumimoji="1" lang="en-US" altLang="ja-JP" sz="2400" dirty="0" smtClean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089143" y="5981757"/>
            <a:ext cx="6190864" cy="645583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考察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750947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ja-JP" sz="2000" dirty="0" smtClean="0"/>
              <a:t>muse</a:t>
            </a:r>
            <a:r>
              <a:rPr lang="ja-JP" altLang="en-US" sz="2000" dirty="0" smtClean="0"/>
              <a:t>によりプレイヤーの脳から出る</a:t>
            </a:r>
            <a:r>
              <a:rPr lang="en-US" altLang="ja-JP" sz="2000" dirty="0" smtClean="0"/>
              <a:t>α</a:t>
            </a:r>
            <a:r>
              <a:rPr lang="ja-JP" altLang="en-US" sz="2000" dirty="0" smtClean="0"/>
              <a:t>波を測定</a:t>
            </a:r>
            <a:endParaRPr lang="en-US" altLang="ja-JP" sz="2000" dirty="0"/>
          </a:p>
          <a:p>
            <a:pPr marL="342900" indent="-342900">
              <a:buFont typeface="Arial"/>
              <a:buChar char="•"/>
            </a:pPr>
            <a:endParaRPr lang="en-US" altLang="ja-JP" sz="2000" dirty="0" smtClean="0"/>
          </a:p>
          <a:p>
            <a:pPr marL="342900" indent="-342900">
              <a:buFont typeface="Arial"/>
              <a:buChar char="•"/>
            </a:pPr>
            <a:r>
              <a:rPr lang="en-US" altLang="ja-JP" sz="2000" dirty="0" smtClean="0"/>
              <a:t>4</a:t>
            </a:r>
            <a:r>
              <a:rPr lang="ja-JP" altLang="en-US" sz="2000" dirty="0"/>
              <a:t>つの電極から得られる</a:t>
            </a:r>
            <a:r>
              <a:rPr lang="en-US" altLang="ja-JP" sz="2000" dirty="0"/>
              <a:t>α</a:t>
            </a:r>
            <a:r>
              <a:rPr lang="ja-JP" altLang="en-US" sz="2000" dirty="0" smtClean="0"/>
              <a:t>波を平均し、</a:t>
            </a:r>
            <a:endParaRPr lang="en-US" altLang="ja-JP" sz="2000" dirty="0"/>
          </a:p>
          <a:p>
            <a:pPr lvl="1"/>
            <a:r>
              <a:rPr lang="ja-JP" altLang="en-US" dirty="0"/>
              <a:t>一定以上なら飛行機が</a:t>
            </a:r>
            <a:r>
              <a:rPr lang="ja-JP" altLang="en-US" dirty="0" smtClean="0"/>
              <a:t>上昇</a:t>
            </a:r>
            <a:endParaRPr lang="en-US" altLang="ja-JP" dirty="0" smtClean="0"/>
          </a:p>
          <a:p>
            <a:pPr marL="274320" lvl="1" indent="0">
              <a:buNone/>
            </a:pPr>
            <a:endParaRPr lang="en-US" altLang="ja-JP" dirty="0" smtClean="0"/>
          </a:p>
          <a:p>
            <a:pPr marL="274320" lvl="1" indent="0">
              <a:buNone/>
            </a:pP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一定</a:t>
            </a:r>
            <a:r>
              <a:rPr lang="ja-JP" altLang="en-US" dirty="0"/>
              <a:t>以下なら飛行機が</a:t>
            </a:r>
            <a:r>
              <a:rPr lang="ja-JP" altLang="en-US" dirty="0" smtClean="0"/>
              <a:t>下降</a:t>
            </a:r>
            <a:endParaRPr lang="en-US" altLang="ja-JP" dirty="0" smtClean="0"/>
          </a:p>
          <a:p>
            <a:pPr lvl="1"/>
            <a:endParaRPr lang="en-US" altLang="ja-JP" sz="2000" dirty="0"/>
          </a:p>
          <a:p>
            <a:pPr marL="342900" indent="-342900">
              <a:buFont typeface="Arial"/>
              <a:buChar char="•"/>
            </a:pPr>
            <a:endParaRPr lang="en-US" altLang="ja-JP" sz="2000" dirty="0" smtClean="0"/>
          </a:p>
          <a:p>
            <a:pPr marL="342900" indent="-342900">
              <a:buFont typeface="Arial"/>
              <a:buChar char="•"/>
            </a:pPr>
            <a:endParaRPr kumimoji="1" lang="ja-JP" altLang="en-US" sz="2000" dirty="0"/>
          </a:p>
        </p:txBody>
      </p:sp>
      <p:sp>
        <p:nvSpPr>
          <p:cNvPr id="8" name="正方形/長方形 7"/>
          <p:cNvSpPr/>
          <p:nvPr/>
        </p:nvSpPr>
        <p:spPr>
          <a:xfrm>
            <a:off x="457199" y="353610"/>
            <a:ext cx="1270001" cy="975412"/>
          </a:xfrm>
          <a:prstGeom prst="rect">
            <a:avLst/>
          </a:prstGeom>
          <a:solidFill>
            <a:schemeClr val="tx2"/>
          </a:solidFill>
          <a:ln>
            <a:solidFill>
              <a:srgbClr val="2F58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概要</a:t>
            </a:r>
            <a:endParaRPr kumimoji="1" lang="ja-JP" altLang="en-US" sz="32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838960" y="353610"/>
            <a:ext cx="6587716" cy="973474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ゲームの概要</a:t>
            </a:r>
            <a:endParaRPr kumimoji="1" lang="en-US" altLang="ja-JP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6" name="図 5" descr="airplain_dow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781" y="5129155"/>
            <a:ext cx="1260750" cy="716106"/>
          </a:xfrm>
          <a:prstGeom prst="rect">
            <a:avLst/>
          </a:prstGeom>
        </p:spPr>
      </p:pic>
      <p:pic>
        <p:nvPicPr>
          <p:cNvPr id="7" name="図 6" descr="airplain_u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781" y="3639404"/>
            <a:ext cx="1260750" cy="698101"/>
          </a:xfrm>
          <a:prstGeom prst="rect">
            <a:avLst/>
          </a:prstGeom>
        </p:spPr>
      </p:pic>
      <p:sp>
        <p:nvSpPr>
          <p:cNvPr id="9" name="上カーブ矢印 8"/>
          <p:cNvSpPr/>
          <p:nvPr/>
        </p:nvSpPr>
        <p:spPr>
          <a:xfrm>
            <a:off x="2784083" y="3988455"/>
            <a:ext cx="662157" cy="322566"/>
          </a:xfrm>
          <a:prstGeom prst="curvedUpArrow">
            <a:avLst>
              <a:gd name="adj1" fmla="val 25000"/>
              <a:gd name="adj2" fmla="val 82281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上カーブ矢印 10"/>
          <p:cNvSpPr/>
          <p:nvPr/>
        </p:nvSpPr>
        <p:spPr>
          <a:xfrm flipV="1">
            <a:off x="2784083" y="5389981"/>
            <a:ext cx="662157" cy="322566"/>
          </a:xfrm>
          <a:prstGeom prst="curvedUpArrow">
            <a:avLst>
              <a:gd name="adj1" fmla="val 25000"/>
              <a:gd name="adj2" fmla="val 82281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628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ja-JP" altLang="en-US" sz="2000" dirty="0" smtClean="0"/>
              <a:t>紙</a:t>
            </a:r>
            <a:r>
              <a:rPr lang="ja-JP" altLang="en-US" sz="2000" dirty="0"/>
              <a:t>飛行機が地面に</a:t>
            </a:r>
            <a:r>
              <a:rPr lang="ja-JP" altLang="en-US" sz="2000" dirty="0" smtClean="0"/>
              <a:t>達したり障害物に当たるとゲームオーバー</a:t>
            </a:r>
            <a:endParaRPr lang="en-US" altLang="ja-JP" sz="2000" dirty="0" smtClean="0"/>
          </a:p>
          <a:p>
            <a:pPr marL="342900" indent="-342900">
              <a:buFont typeface="Arial"/>
              <a:buChar char="•"/>
            </a:pPr>
            <a:endParaRPr lang="en-US" altLang="ja-JP" dirty="0"/>
          </a:p>
          <a:p>
            <a:pPr marL="342900" indent="-342900">
              <a:buFont typeface="Arial"/>
              <a:buChar char="•"/>
            </a:pPr>
            <a:endParaRPr lang="en-US" altLang="ja-JP" sz="2000" dirty="0" smtClean="0"/>
          </a:p>
          <a:p>
            <a:pPr marL="342900" indent="-342900">
              <a:buFont typeface="Arial"/>
              <a:buChar char="•"/>
            </a:pPr>
            <a:endParaRPr lang="en-US" altLang="ja-JP" dirty="0"/>
          </a:p>
          <a:p>
            <a:pPr marL="342900" indent="-342900">
              <a:buFont typeface="Arial"/>
              <a:buChar char="•"/>
            </a:pPr>
            <a:endParaRPr lang="en-US" altLang="ja-JP" sz="2000" dirty="0" smtClean="0"/>
          </a:p>
          <a:p>
            <a:endParaRPr lang="en-US" altLang="ja-JP" sz="2000" dirty="0" smtClean="0"/>
          </a:p>
          <a:p>
            <a:pPr marL="342900" indent="-342900">
              <a:buFont typeface="Arial"/>
              <a:buChar char="•"/>
            </a:pPr>
            <a:r>
              <a:rPr lang="ja-JP" altLang="en-US" sz="2000" dirty="0" smtClean="0"/>
              <a:t>一定距離を飛行しきるとゲームクリア</a:t>
            </a:r>
            <a:endParaRPr lang="ja-JP" altLang="en-US" sz="2000" dirty="0"/>
          </a:p>
          <a:p>
            <a:pPr marL="342900" indent="-342900">
              <a:buFont typeface="Arial"/>
              <a:buChar char="•"/>
            </a:pPr>
            <a:endParaRPr kumimoji="1" lang="ja-JP" altLang="en-US" sz="2000" dirty="0"/>
          </a:p>
        </p:txBody>
      </p:sp>
      <p:sp>
        <p:nvSpPr>
          <p:cNvPr id="8" name="正方形/長方形 7"/>
          <p:cNvSpPr/>
          <p:nvPr/>
        </p:nvSpPr>
        <p:spPr>
          <a:xfrm>
            <a:off x="457199" y="353610"/>
            <a:ext cx="1270001" cy="975412"/>
          </a:xfrm>
          <a:prstGeom prst="rect">
            <a:avLst/>
          </a:prstGeom>
          <a:solidFill>
            <a:schemeClr val="tx2"/>
          </a:solidFill>
          <a:ln>
            <a:solidFill>
              <a:srgbClr val="2F58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概要</a:t>
            </a:r>
            <a:endParaRPr kumimoji="1" lang="ja-JP" altLang="en-US" sz="32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838960" y="353610"/>
            <a:ext cx="6587716" cy="973474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ゲームの概要</a:t>
            </a:r>
            <a:endParaRPr kumimoji="1" lang="en-US" altLang="ja-JP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868"/>
          <a:stretch/>
        </p:blipFill>
        <p:spPr>
          <a:xfrm>
            <a:off x="4583152" y="2343682"/>
            <a:ext cx="2914287" cy="1765059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695" y="2343682"/>
            <a:ext cx="2914287" cy="1742743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695" y="4872552"/>
            <a:ext cx="2914287" cy="174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07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構成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08512" y="1702001"/>
            <a:ext cx="1500718" cy="64558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概要</a:t>
            </a:r>
            <a:endParaRPr kumimoji="1" lang="ja-JP" altLang="en-US" sz="24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08512" y="2416496"/>
            <a:ext cx="1500718" cy="64558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機能</a:t>
            </a:r>
            <a:endParaRPr kumimoji="1" lang="ja-JP" altLang="en-US" sz="24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08512" y="3126219"/>
            <a:ext cx="1500718" cy="20992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設計</a:t>
            </a:r>
            <a:endParaRPr kumimoji="1" lang="ja-JP" altLang="en-US" sz="24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08512" y="5284368"/>
            <a:ext cx="1500718" cy="64558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デモ</a:t>
            </a:r>
            <a:endParaRPr kumimoji="1" lang="en-US" altLang="ja-JP" sz="2400" dirty="0" smtClean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089146" y="1716819"/>
            <a:ext cx="6190861" cy="6307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ゲームの概要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089146" y="2416496"/>
            <a:ext cx="6190861" cy="639233"/>
          </a:xfrm>
          <a:prstGeom prst="rect">
            <a:avLst/>
          </a:prstGeom>
          <a:solidFill>
            <a:srgbClr val="FFB61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ゲームの機能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089144" y="3848581"/>
            <a:ext cx="3054351" cy="645583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画面スクロール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232007" y="3848581"/>
            <a:ext cx="3048000" cy="645583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当たり判定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089143" y="4579863"/>
            <a:ext cx="3054352" cy="645583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難易度調整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232007" y="4579863"/>
            <a:ext cx="3048001" cy="645583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その他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089146" y="3126219"/>
            <a:ext cx="6190861" cy="645583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大まかな設計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089144" y="5284368"/>
            <a:ext cx="6190864" cy="645583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デモプレイ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08511" y="5981757"/>
            <a:ext cx="1500718" cy="64558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考察</a:t>
            </a:r>
            <a:endParaRPr kumimoji="1" lang="en-US" altLang="ja-JP" sz="2400" dirty="0" smtClean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089143" y="5981757"/>
            <a:ext cx="6190864" cy="645583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考察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750947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752600"/>
            <a:ext cx="8138161" cy="4373563"/>
          </a:xfrm>
        </p:spPr>
        <p:txBody>
          <a:bodyPr>
            <a:no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ja-JP" altLang="en-US" dirty="0" smtClean="0">
                <a:solidFill>
                  <a:schemeClr val="tx2"/>
                </a:solidFill>
              </a:rPr>
              <a:t>モード</a:t>
            </a:r>
            <a:r>
              <a:rPr lang="ja-JP" altLang="en-US" dirty="0">
                <a:solidFill>
                  <a:schemeClr val="tx2"/>
                </a:solidFill>
              </a:rPr>
              <a:t>選択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が可能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74320" lvl="1" indent="0">
              <a:lnSpc>
                <a:spcPct val="120000"/>
              </a:lnSpc>
              <a:buNone/>
            </a:pPr>
            <a:r>
              <a:rPr lang="ja-JP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モードごとに</a:t>
            </a:r>
            <a:r>
              <a:rPr lang="en-US" altLang="ja-JP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α</a:t>
            </a:r>
            <a:r>
              <a:rPr lang="ja-JP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波を阻害するような仕掛けを搭載</a:t>
            </a:r>
            <a:endParaRPr lang="en-US" altLang="ja-JP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ja-JP" altLang="en-US" dirty="0">
                <a:solidFill>
                  <a:srgbClr val="2F5897"/>
                </a:solidFill>
              </a:rPr>
              <a:t>難易度選択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が可能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74320" lvl="1" indent="0">
              <a:lnSpc>
                <a:spcPct val="120000"/>
              </a:lnSpc>
              <a:buNone/>
            </a:pPr>
            <a:r>
              <a:rPr lang="en-US" altLang="ja-JP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α</a:t>
            </a:r>
            <a:r>
              <a:rPr lang="ja-JP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波</a:t>
            </a:r>
            <a:r>
              <a:rPr lang="ja-JP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減少感知の閾値、障害物の出現率、スピード等を調整可能</a:t>
            </a:r>
            <a:endParaRPr lang="en-US" altLang="ja-JP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ja-JP" altLang="en-US" dirty="0">
                <a:solidFill>
                  <a:srgbClr val="2F5897"/>
                </a:solidFill>
              </a:rPr>
              <a:t>ジャイロ機能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搭載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74320" lvl="1" indent="0">
              <a:lnSpc>
                <a:spcPct val="120000"/>
              </a:lnSpc>
              <a:buNone/>
            </a:pPr>
            <a:r>
              <a:rPr lang="ja-JP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キーボード</a:t>
            </a:r>
            <a:r>
              <a:rPr lang="ja-JP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などの</a:t>
            </a:r>
            <a:r>
              <a:rPr lang="ja-JP" altLang="ja-JP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en-US" altLang="ja-JP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ja-JP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を必要と</a:t>
            </a:r>
            <a:r>
              <a:rPr lang="ja-JP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せず、</a:t>
            </a:r>
            <a:r>
              <a:rPr lang="en-US" altLang="ja-JP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muse</a:t>
            </a:r>
            <a:r>
              <a:rPr lang="ja-JP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による操作だけでプレイが可能</a:t>
            </a:r>
            <a:endParaRPr lang="en-US" altLang="ja-JP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多彩な</a:t>
            </a:r>
            <a:r>
              <a:rPr lang="ja-JP" altLang="en-US" dirty="0">
                <a:solidFill>
                  <a:srgbClr val="2F5897"/>
                </a:solidFill>
              </a:rPr>
              <a:t>結果発表</a:t>
            </a:r>
            <a:endParaRPr lang="en-US" altLang="ja-JP" dirty="0">
              <a:solidFill>
                <a:srgbClr val="2F5897"/>
              </a:solidFill>
            </a:endParaRPr>
          </a:p>
          <a:p>
            <a:pPr marL="274320" lvl="1" indent="0">
              <a:lnSpc>
                <a:spcPct val="120000"/>
              </a:lnSpc>
              <a:buNone/>
            </a:pPr>
            <a:r>
              <a:rPr lang="ja-JP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モードやスコアに応じて結果発表が異なり、やりこみ要素も</a:t>
            </a:r>
            <a:endParaRPr lang="en-US" altLang="ja-JP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7199" y="353610"/>
            <a:ext cx="1270001" cy="975412"/>
          </a:xfrm>
          <a:prstGeom prst="rect">
            <a:avLst/>
          </a:prstGeom>
          <a:solidFill>
            <a:schemeClr val="tx2"/>
          </a:solidFill>
          <a:ln>
            <a:solidFill>
              <a:srgbClr val="2F58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機能</a:t>
            </a:r>
            <a:endParaRPr kumimoji="1" lang="ja-JP" altLang="en-US" sz="32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849120" y="353610"/>
            <a:ext cx="6577556" cy="973474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ゲームの機能</a:t>
            </a:r>
            <a:endParaRPr kumimoji="1" lang="en-US" altLang="ja-JP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96706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構成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08512" y="1702001"/>
            <a:ext cx="1500718" cy="64558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概要</a:t>
            </a:r>
            <a:endParaRPr kumimoji="1" lang="ja-JP" altLang="en-US" sz="24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08512" y="2416496"/>
            <a:ext cx="1500718" cy="64558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機能</a:t>
            </a:r>
            <a:endParaRPr kumimoji="1" lang="ja-JP" altLang="en-US" sz="24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08512" y="3126219"/>
            <a:ext cx="1500718" cy="20992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設計</a:t>
            </a:r>
            <a:endParaRPr kumimoji="1" lang="ja-JP" altLang="en-US" sz="24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08512" y="5284368"/>
            <a:ext cx="1500718" cy="64558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デモ</a:t>
            </a:r>
            <a:endParaRPr kumimoji="1" lang="en-US" altLang="ja-JP" sz="2400" dirty="0" smtClean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089146" y="1716819"/>
            <a:ext cx="6190861" cy="630766"/>
          </a:xfrm>
          <a:prstGeom prst="rect">
            <a:avLst/>
          </a:prstGeom>
          <a:solidFill>
            <a:srgbClr val="BFBFBF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ゲームの概要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089146" y="2416496"/>
            <a:ext cx="6190861" cy="639233"/>
          </a:xfrm>
          <a:prstGeom prst="rect">
            <a:avLst/>
          </a:prstGeom>
          <a:solidFill>
            <a:srgbClr val="BFBFBF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ゲームの機能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089144" y="3848581"/>
            <a:ext cx="3054351" cy="645583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画面スクロール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232007" y="3848581"/>
            <a:ext cx="3048000" cy="645583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当たり判定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089143" y="4579863"/>
            <a:ext cx="3054352" cy="645583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難易度調整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232007" y="4579863"/>
            <a:ext cx="3048001" cy="645583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その他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089146" y="3126219"/>
            <a:ext cx="6190861" cy="645583"/>
          </a:xfrm>
          <a:prstGeom prst="rect">
            <a:avLst/>
          </a:prstGeom>
          <a:solidFill>
            <a:srgbClr val="FFB61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大まかな設計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089144" y="5284368"/>
            <a:ext cx="6190864" cy="645583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デモプレイ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08511" y="5981757"/>
            <a:ext cx="1500718" cy="64558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考察</a:t>
            </a:r>
            <a:endParaRPr kumimoji="1" lang="en-US" altLang="ja-JP" sz="2400" dirty="0" smtClean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089143" y="5981757"/>
            <a:ext cx="6190864" cy="645583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考察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750947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752600"/>
            <a:ext cx="8138161" cy="4373563"/>
          </a:xfrm>
        </p:spPr>
        <p:txBody>
          <a:bodyPr>
            <a:noAutofit/>
          </a:bodyPr>
          <a:lstStyle/>
          <a:p>
            <a:r>
              <a:rPr lang="ja-JP" altLang="en-US" sz="2400" dirty="0" smtClean="0"/>
              <a:t>大まかに以下の</a:t>
            </a:r>
            <a:r>
              <a:rPr lang="ja-JP" altLang="en-US" sz="2400" dirty="0" smtClean="0"/>
              <a:t>四つから</a:t>
            </a:r>
            <a:r>
              <a:rPr lang="ja-JP" altLang="en-US" sz="2400" dirty="0" smtClean="0"/>
              <a:t>構成</a:t>
            </a:r>
            <a:endParaRPr lang="en-US" altLang="ja-JP" sz="2400" dirty="0" smtClean="0"/>
          </a:p>
          <a:p>
            <a:pPr marL="342900" indent="-342900">
              <a:buFont typeface="Arial"/>
              <a:buChar char="•"/>
            </a:pPr>
            <a:r>
              <a:rPr lang="en-US" altLang="ja-JP" dirty="0" smtClean="0">
                <a:latin typeface="+mn-lt"/>
              </a:rPr>
              <a:t>void </a:t>
            </a:r>
            <a:r>
              <a:rPr lang="en-US" altLang="ja-JP" dirty="0">
                <a:latin typeface="+mn-lt"/>
              </a:rPr>
              <a:t>setup()</a:t>
            </a:r>
          </a:p>
          <a:p>
            <a:pPr marL="342900" indent="-342900">
              <a:buFont typeface="Arial"/>
              <a:buChar char="•"/>
            </a:pPr>
            <a:r>
              <a:rPr lang="en-US" altLang="ja-JP" dirty="0">
                <a:latin typeface="+mn-lt"/>
              </a:rPr>
              <a:t>void draw()</a:t>
            </a:r>
          </a:p>
          <a:p>
            <a:pPr marL="342900" indent="-342900">
              <a:buFont typeface="Arial"/>
              <a:buChar char="•"/>
            </a:pPr>
            <a:r>
              <a:rPr lang="en-US" altLang="ja-JP" dirty="0">
                <a:latin typeface="+mn-lt"/>
              </a:rPr>
              <a:t>void </a:t>
            </a:r>
            <a:r>
              <a:rPr lang="en-US" altLang="ja-JP" dirty="0" err="1">
                <a:latin typeface="+mn-lt"/>
              </a:rPr>
              <a:t>keyPressed</a:t>
            </a:r>
            <a:r>
              <a:rPr lang="en-US" altLang="ja-JP" dirty="0">
                <a:latin typeface="+mn-lt"/>
              </a:rPr>
              <a:t>()</a:t>
            </a:r>
          </a:p>
          <a:p>
            <a:pPr marL="342900" indent="-342900">
              <a:buFont typeface="Arial"/>
              <a:buChar char="•"/>
            </a:pPr>
            <a:r>
              <a:rPr lang="en-US" altLang="ja-JP" dirty="0">
                <a:latin typeface="+mn-lt"/>
              </a:rPr>
              <a:t>void </a:t>
            </a:r>
            <a:r>
              <a:rPr lang="en-US" altLang="ja-JP" dirty="0" err="1" smtClean="0">
                <a:latin typeface="+mn-lt"/>
              </a:rPr>
              <a:t>oscEvent</a:t>
            </a:r>
            <a:r>
              <a:rPr lang="en-US" altLang="ja-JP" dirty="0">
                <a:latin typeface="+mn-lt"/>
              </a:rPr>
              <a:t>(</a:t>
            </a:r>
            <a:r>
              <a:rPr lang="en-US" altLang="ja-JP" dirty="0" err="1">
                <a:latin typeface="+mn-lt"/>
              </a:rPr>
              <a:t>OscMessage</a:t>
            </a:r>
            <a:r>
              <a:rPr lang="en-US" altLang="ja-JP" dirty="0">
                <a:latin typeface="+mn-lt"/>
              </a:rPr>
              <a:t> </a:t>
            </a:r>
            <a:r>
              <a:rPr lang="en-US" altLang="ja-JP" dirty="0" err="1">
                <a:latin typeface="+mn-lt"/>
              </a:rPr>
              <a:t>msg</a:t>
            </a:r>
            <a:r>
              <a:rPr lang="en-US" altLang="ja-JP" dirty="0" smtClean="0">
                <a:latin typeface="+mn-lt"/>
              </a:rPr>
              <a:t>)</a:t>
            </a:r>
          </a:p>
          <a:p>
            <a:pPr marL="342900" indent="-342900">
              <a:buFont typeface="Arial"/>
              <a:buChar char="•"/>
            </a:pPr>
            <a:endParaRPr lang="en-US" altLang="ja-JP" dirty="0"/>
          </a:p>
          <a:p>
            <a:r>
              <a:rPr lang="en-US" altLang="ja-JP" sz="2400" dirty="0" smtClean="0"/>
              <a:t>draw</a:t>
            </a:r>
            <a:r>
              <a:rPr lang="ja-JP" altLang="en-US" sz="2400" dirty="0" smtClean="0"/>
              <a:t>関数</a:t>
            </a:r>
            <a:r>
              <a:rPr lang="ja-JP" altLang="en-US" sz="2400" dirty="0" smtClean="0"/>
              <a:t>の</a:t>
            </a:r>
            <a:r>
              <a:rPr lang="ja-JP" altLang="en-US" sz="2400" dirty="0" smtClean="0"/>
              <a:t>構造を解説します</a:t>
            </a:r>
            <a:endParaRPr lang="en-US" altLang="ja-JP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457199" y="353610"/>
            <a:ext cx="1270001" cy="975412"/>
          </a:xfrm>
          <a:prstGeom prst="rect">
            <a:avLst/>
          </a:prstGeom>
          <a:solidFill>
            <a:schemeClr val="tx2"/>
          </a:solidFill>
          <a:ln>
            <a:solidFill>
              <a:srgbClr val="2F58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設計</a:t>
            </a:r>
            <a:endParaRPr kumimoji="1" lang="ja-JP" altLang="en-US" sz="32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849120" y="353610"/>
            <a:ext cx="6577556" cy="973474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大まかな設計</a:t>
            </a:r>
            <a:endParaRPr kumimoji="1" lang="en-US" altLang="ja-JP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740072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エグゼクティブ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1126</TotalTime>
  <Words>760</Words>
  <Application>Microsoft Macintosh PowerPoint</Application>
  <PresentationFormat>画面に合わせる (4:3)</PresentationFormat>
  <Paragraphs>214</Paragraphs>
  <Slides>22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エッセンシャル</vt:lpstr>
      <vt:lpstr>応用プロジェクト ブレインマシーンインターフェース　最終発表 アルファ波で紙飛行機を飛ばそう </vt:lpstr>
      <vt:lpstr>構成</vt:lpstr>
      <vt:lpstr>構成</vt:lpstr>
      <vt:lpstr>PowerPoint プレゼンテーション</vt:lpstr>
      <vt:lpstr>PowerPoint プレゼンテーション</vt:lpstr>
      <vt:lpstr>構成</vt:lpstr>
      <vt:lpstr>PowerPoint プレゼンテーション</vt:lpstr>
      <vt:lpstr>構成</vt:lpstr>
      <vt:lpstr>PowerPoint プレゼンテーション</vt:lpstr>
      <vt:lpstr>PowerPoint プレゼンテーション</vt:lpstr>
      <vt:lpstr>PowerPoint プレゼンテーション</vt:lpstr>
      <vt:lpstr>構成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構成</vt:lpstr>
      <vt:lpstr>PowerPoint プレゼンテーション</vt:lpstr>
      <vt:lpstr>構成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応用プロジェクト　BMI　最終発表 アルファ波で紙飛行機を飛ばそう</dc:title>
  <dc:creator>中川 大海</dc:creator>
  <cp:lastModifiedBy>Kazutoshi Shinoda</cp:lastModifiedBy>
  <cp:revision>26</cp:revision>
  <dcterms:created xsi:type="dcterms:W3CDTF">2015-11-09T17:00:04Z</dcterms:created>
  <dcterms:modified xsi:type="dcterms:W3CDTF">2015-11-12T04:48:26Z</dcterms:modified>
</cp:coreProperties>
</file>