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9" r:id="rId23"/>
    <p:sldId id="277" r:id="rId24"/>
    <p:sldId id="278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4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k:Dropbox:Study:Spring14:PAC:project:Workbook2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Macintosh%20HD:Users:Mak:Dropbox:Study:Spring14:PAC:project:Workbook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Elapsed</a:t>
            </a:r>
            <a:r>
              <a:rPr lang="en-US" baseline="0"/>
              <a:t> time for 1500x1500 matrix</a:t>
            </a:r>
            <a:endParaRPr 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sequential!$K$1</c:f>
              <c:strCache>
                <c:ptCount val="1"/>
                <c:pt idx="0">
                  <c:v>cilk time</c:v>
                </c:pt>
              </c:strCache>
            </c:strRef>
          </c:tx>
          <c:cat>
            <c:numRef>
              <c:f>sequential!$J$2:$J$6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</c:numCache>
            </c:numRef>
          </c:cat>
          <c:val>
            <c:numRef>
              <c:f>sequential!$K$2:$K$6</c:f>
              <c:numCache>
                <c:formatCode>General</c:formatCode>
                <c:ptCount val="5"/>
                <c:pt idx="0">
                  <c:v>5.085585999999995</c:v>
                </c:pt>
                <c:pt idx="1">
                  <c:v>3.239494</c:v>
                </c:pt>
                <c:pt idx="2">
                  <c:v>2.974619999999999</c:v>
                </c:pt>
                <c:pt idx="3">
                  <c:v>3.129878999999999</c:v>
                </c:pt>
                <c:pt idx="4">
                  <c:v>4.236603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sequential!$L$1</c:f>
              <c:strCache>
                <c:ptCount val="1"/>
                <c:pt idx="0">
                  <c:v>omp time</c:v>
                </c:pt>
              </c:strCache>
            </c:strRef>
          </c:tx>
          <c:cat>
            <c:numRef>
              <c:f>sequential!$J$2:$J$6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</c:numCache>
            </c:numRef>
          </c:cat>
          <c:val>
            <c:numRef>
              <c:f>sequential!$L$2:$L$6</c:f>
              <c:numCache>
                <c:formatCode>General</c:formatCode>
                <c:ptCount val="5"/>
                <c:pt idx="0">
                  <c:v>6.574763</c:v>
                </c:pt>
                <c:pt idx="1">
                  <c:v>5.879239</c:v>
                </c:pt>
                <c:pt idx="2">
                  <c:v>5.152070999999996</c:v>
                </c:pt>
                <c:pt idx="3">
                  <c:v>6.3794</c:v>
                </c:pt>
                <c:pt idx="4">
                  <c:v>9.157062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8086360"/>
        <c:axId val="2098092120"/>
      </c:lineChart>
      <c:catAx>
        <c:axId val="20980863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</a:t>
                </a:r>
                <a:r>
                  <a:rPr lang="en-US" baseline="0"/>
                  <a:t> of Threads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98092120"/>
        <c:crosses val="autoZero"/>
        <c:auto val="1"/>
        <c:lblAlgn val="ctr"/>
        <c:lblOffset val="100"/>
        <c:noMultiLvlLbl val="0"/>
      </c:catAx>
      <c:valAx>
        <c:axId val="209809212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Time (s)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980863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v>Sequential</c:v>
          </c:tx>
          <c:cat>
            <c:numRef>
              <c:f>sequential!$A$2:$A$7</c:f>
              <c:numCache>
                <c:formatCode>General</c:formatCode>
                <c:ptCount val="6"/>
                <c:pt idx="0">
                  <c:v>500.0</c:v>
                </c:pt>
                <c:pt idx="1">
                  <c:v>1000.0</c:v>
                </c:pt>
                <c:pt idx="2">
                  <c:v>1500.0</c:v>
                </c:pt>
                <c:pt idx="3">
                  <c:v>2000.0</c:v>
                </c:pt>
                <c:pt idx="4">
                  <c:v>2500.0</c:v>
                </c:pt>
                <c:pt idx="5">
                  <c:v>3000.0</c:v>
                </c:pt>
              </c:numCache>
            </c:numRef>
          </c:cat>
          <c:val>
            <c:numRef>
              <c:f>sequential!$B$2:$B$7</c:f>
              <c:numCache>
                <c:formatCode>General</c:formatCode>
                <c:ptCount val="6"/>
                <c:pt idx="0">
                  <c:v>0.235685</c:v>
                </c:pt>
                <c:pt idx="1">
                  <c:v>1.416806</c:v>
                </c:pt>
                <c:pt idx="2">
                  <c:v>6.030336</c:v>
                </c:pt>
                <c:pt idx="3">
                  <c:v>14.08154</c:v>
                </c:pt>
                <c:pt idx="4">
                  <c:v>31.599557</c:v>
                </c:pt>
                <c:pt idx="5">
                  <c:v>61.703155</c:v>
                </c:pt>
              </c:numCache>
            </c:numRef>
          </c:val>
          <c:smooth val="0"/>
        </c:ser>
        <c:ser>
          <c:idx val="1"/>
          <c:order val="1"/>
          <c:tx>
            <c:v>OMP</c:v>
          </c:tx>
          <c:val>
            <c:numRef>
              <c:f>sequential!$C$2:$C$7</c:f>
              <c:numCache>
                <c:formatCode>General</c:formatCode>
                <c:ptCount val="6"/>
                <c:pt idx="0">
                  <c:v>0.217672</c:v>
                </c:pt>
                <c:pt idx="1">
                  <c:v>1.537784</c:v>
                </c:pt>
                <c:pt idx="2">
                  <c:v>5.027034999999991</c:v>
                </c:pt>
                <c:pt idx="3">
                  <c:v>11.523919</c:v>
                </c:pt>
                <c:pt idx="4">
                  <c:v>26.912589</c:v>
                </c:pt>
                <c:pt idx="5">
                  <c:v>44.40926</c:v>
                </c:pt>
              </c:numCache>
            </c:numRef>
          </c:val>
          <c:smooth val="0"/>
        </c:ser>
        <c:ser>
          <c:idx val="2"/>
          <c:order val="2"/>
          <c:tx>
            <c:v>Cilk</c:v>
          </c:tx>
          <c:val>
            <c:numRef>
              <c:f>sequential!$D$2:$D$7</c:f>
              <c:numCache>
                <c:formatCode>General</c:formatCode>
                <c:ptCount val="6"/>
                <c:pt idx="0">
                  <c:v>0.176355</c:v>
                </c:pt>
                <c:pt idx="1">
                  <c:v>1.126999</c:v>
                </c:pt>
                <c:pt idx="2">
                  <c:v>3.159244</c:v>
                </c:pt>
                <c:pt idx="3">
                  <c:v>6.24722</c:v>
                </c:pt>
                <c:pt idx="4">
                  <c:v>11.554249</c:v>
                </c:pt>
                <c:pt idx="5">
                  <c:v>19.43826899999999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7206360"/>
        <c:axId val="2097200680"/>
      </c:lineChart>
      <c:catAx>
        <c:axId val="20972063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Square Matrix</a:t>
                </a:r>
                <a:r>
                  <a:rPr lang="en-US" baseline="0"/>
                  <a:t> dimension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97200680"/>
        <c:crosses val="autoZero"/>
        <c:auto val="1"/>
        <c:lblAlgn val="ctr"/>
        <c:lblOffset val="100"/>
        <c:noMultiLvlLbl val="0"/>
      </c:catAx>
      <c:valAx>
        <c:axId val="209720068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Time (s)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97206360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CC86-6F08-474E-946E-0A3B6BCA0E49}" type="datetimeFigureOut">
              <a:rPr lang="en-US" smtClean="0"/>
              <a:t>5/3/14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8C74-2589-B941-B170-58B653C40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10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CC86-6F08-474E-946E-0A3B6BCA0E49}" type="datetimeFigureOut">
              <a:rPr lang="en-US" smtClean="0"/>
              <a:t>5/3/14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8C74-2589-B941-B170-58B653C40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38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CC86-6F08-474E-946E-0A3B6BCA0E49}" type="datetimeFigureOut">
              <a:rPr lang="en-US" smtClean="0"/>
              <a:t>5/3/14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8C74-2589-B941-B170-58B653C40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74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CC86-6F08-474E-946E-0A3B6BCA0E49}" type="datetimeFigureOut">
              <a:rPr lang="en-US" smtClean="0"/>
              <a:t>5/3/14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8C74-2589-B941-B170-58B653C40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8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CC86-6F08-474E-946E-0A3B6BCA0E49}" type="datetimeFigureOut">
              <a:rPr lang="en-US" smtClean="0"/>
              <a:t>5/3/14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8C74-2589-B941-B170-58B653C40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68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CC86-6F08-474E-946E-0A3B6BCA0E49}" type="datetimeFigureOut">
              <a:rPr lang="en-US" smtClean="0"/>
              <a:t>5/3/14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8C74-2589-B941-B170-58B653C40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2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CC86-6F08-474E-946E-0A3B6BCA0E49}" type="datetimeFigureOut">
              <a:rPr lang="en-US" smtClean="0"/>
              <a:t>5/3/14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8C74-2589-B941-B170-58B653C40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69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CC86-6F08-474E-946E-0A3B6BCA0E49}" type="datetimeFigureOut">
              <a:rPr lang="en-US" smtClean="0"/>
              <a:t>5/3/14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8C74-2589-B941-B170-58B653C40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23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CC86-6F08-474E-946E-0A3B6BCA0E49}" type="datetimeFigureOut">
              <a:rPr lang="en-US" smtClean="0"/>
              <a:t>5/3/14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8C74-2589-B941-B170-58B653C40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CC86-6F08-474E-946E-0A3B6BCA0E49}" type="datetimeFigureOut">
              <a:rPr lang="en-US" smtClean="0"/>
              <a:t>5/3/14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8C74-2589-B941-B170-58B653C40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76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CC86-6F08-474E-946E-0A3B6BCA0E49}" type="datetimeFigureOut">
              <a:rPr lang="en-US" smtClean="0"/>
              <a:t>5/3/14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8C74-2589-B941-B170-58B653C40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7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4CC86-6F08-474E-946E-0A3B6BCA0E49}" type="datetimeFigureOut">
              <a:rPr lang="en-US" smtClean="0"/>
              <a:t>5/3/14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08C74-2589-B941-B170-58B653C40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70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riemann.name/Ronald/publications/winterschool2014-1.pdf" TargetMode="External"/><Relationship Id="rId4" Type="http://schemas.openxmlformats.org/officeDocument/2006/relationships/hyperlink" Target="http://mathworld.wolfram.com/LUDecomposition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is.mpg.de/preprints/2014/preprint2014_5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Tasked Based LU Decomposition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Md</a:t>
            </a:r>
            <a:r>
              <a:rPr lang="en-US" dirty="0" smtClean="0"/>
              <a:t> Abdul Kader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776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LU-Decomposition </a:t>
            </a:r>
            <a:r>
              <a:rPr lang="en-US" dirty="0" err="1" smtClean="0"/>
              <a:t>Algo</a:t>
            </a:r>
            <a:r>
              <a:rPr lang="en-US" dirty="0" smtClean="0"/>
              <a:t> …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134" y="2624665"/>
            <a:ext cx="4425011" cy="2504723"/>
          </a:xfrm>
          <a:prstGeom prst="rect">
            <a:avLst/>
          </a:prstGeom>
        </p:spPr>
      </p:pic>
      <p:sp>
        <p:nvSpPr>
          <p:cNvPr id="3" name="Rounded Rectangular Callout 2"/>
          <p:cNvSpPr/>
          <p:nvPr/>
        </p:nvSpPr>
        <p:spPr>
          <a:xfrm>
            <a:off x="4191000" y="2645295"/>
            <a:ext cx="4078111" cy="1207027"/>
          </a:xfrm>
          <a:prstGeom prst="wedgeRoundRectCallout">
            <a:avLst>
              <a:gd name="adj1" fmla="val -67380"/>
              <a:gd name="adj2" fmla="val 7802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STEP3: Solve Upper.</a:t>
            </a:r>
          </a:p>
          <a:p>
            <a:pPr algn="ctr"/>
            <a:r>
              <a:rPr lang="en-US" b="1" dirty="0" smtClean="0"/>
              <a:t>A</a:t>
            </a:r>
            <a:r>
              <a:rPr lang="en-US" b="1" baseline="-25000" dirty="0" smtClean="0"/>
              <a:t>10</a:t>
            </a:r>
            <a:r>
              <a:rPr lang="en-US" b="1" dirty="0" smtClean="0"/>
              <a:t> and U</a:t>
            </a:r>
            <a:r>
              <a:rPr lang="en-US" b="1" baseline="-25000" dirty="0" smtClean="0"/>
              <a:t>00</a:t>
            </a:r>
            <a:r>
              <a:rPr lang="en-US" b="1" dirty="0" smtClean="0"/>
              <a:t> are given, find L</a:t>
            </a:r>
            <a:r>
              <a:rPr lang="en-US" b="1" baseline="-25000" dirty="0" smtClean="0"/>
              <a:t>10</a:t>
            </a:r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U</a:t>
            </a:r>
            <a:r>
              <a:rPr lang="en-US" baseline="-25000" dirty="0" smtClean="0"/>
              <a:t>00</a:t>
            </a:r>
            <a:r>
              <a:rPr lang="en-US" dirty="0" smtClean="0"/>
              <a:t> is coming from step 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101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LU-Decomposition </a:t>
            </a:r>
            <a:r>
              <a:rPr lang="en-US" dirty="0" err="1" smtClean="0"/>
              <a:t>Algo</a:t>
            </a:r>
            <a:r>
              <a:rPr lang="en-US" dirty="0" smtClean="0"/>
              <a:t> …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134" y="2624665"/>
            <a:ext cx="4425011" cy="2504723"/>
          </a:xfrm>
          <a:prstGeom prst="rect">
            <a:avLst/>
          </a:prstGeom>
        </p:spPr>
      </p:pic>
      <p:sp>
        <p:nvSpPr>
          <p:cNvPr id="3" name="Rounded Rectangular Callout 2"/>
          <p:cNvSpPr/>
          <p:nvPr/>
        </p:nvSpPr>
        <p:spPr>
          <a:xfrm>
            <a:off x="4608689" y="1876779"/>
            <a:ext cx="4078111" cy="1989665"/>
          </a:xfrm>
          <a:prstGeom prst="wedgeRoundRectCallout">
            <a:avLst>
              <a:gd name="adj1" fmla="val -34508"/>
              <a:gd name="adj2" fmla="val 9726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STEP4:</a:t>
            </a:r>
          </a:p>
          <a:p>
            <a:pPr algn="ctr"/>
            <a:r>
              <a:rPr lang="en-US" dirty="0" smtClean="0"/>
              <a:t>iA</a:t>
            </a:r>
            <a:r>
              <a:rPr lang="en-US" baseline="-25000" dirty="0" smtClean="0"/>
              <a:t>11</a:t>
            </a:r>
            <a:r>
              <a:rPr lang="en-US" dirty="0" smtClean="0"/>
              <a:t>=A</a:t>
            </a:r>
            <a:r>
              <a:rPr lang="en-US" baseline="-25000" dirty="0" smtClean="0"/>
              <a:t>11</a:t>
            </a:r>
            <a:r>
              <a:rPr lang="en-US" dirty="0" smtClean="0"/>
              <a:t>-L</a:t>
            </a:r>
            <a:r>
              <a:rPr lang="en-US" baseline="-25000" dirty="0" smtClean="0"/>
              <a:t>10 </a:t>
            </a:r>
            <a:r>
              <a:rPr lang="en-US" dirty="0" smtClean="0"/>
              <a:t>. U</a:t>
            </a:r>
            <a:r>
              <a:rPr lang="en-US" baseline="-25000" dirty="0" smtClean="0"/>
              <a:t>01</a:t>
            </a:r>
          </a:p>
          <a:p>
            <a:pPr marL="285750" indent="-285750" algn="ctr">
              <a:buFont typeface="Symbol" charset="0"/>
              <a:buChar char=""/>
            </a:pPr>
            <a:r>
              <a:rPr lang="en-US" sz="2400" b="1" dirty="0" smtClean="0"/>
              <a:t>iA</a:t>
            </a:r>
            <a:r>
              <a:rPr lang="en-US" sz="2400" b="1" baseline="-25000" dirty="0" smtClean="0"/>
              <a:t>11</a:t>
            </a:r>
            <a:r>
              <a:rPr lang="en-US" sz="2400" b="1" dirty="0" smtClean="0"/>
              <a:t>=L</a:t>
            </a:r>
            <a:r>
              <a:rPr lang="en-US" sz="2400" b="1" baseline="-25000" dirty="0" smtClean="0"/>
              <a:t>11</a:t>
            </a:r>
            <a:r>
              <a:rPr lang="en-US" sz="2400" b="1" dirty="0"/>
              <a:t> </a:t>
            </a:r>
            <a:r>
              <a:rPr lang="en-US" sz="2400" b="1" dirty="0" smtClean="0"/>
              <a:t>. U</a:t>
            </a:r>
            <a:r>
              <a:rPr lang="en-US" sz="2400" b="1" baseline="-25000" dirty="0" smtClean="0"/>
              <a:t>11</a:t>
            </a:r>
          </a:p>
          <a:p>
            <a:pPr algn="ctr"/>
            <a:r>
              <a:rPr lang="en-US" dirty="0" smtClean="0"/>
              <a:t>Again smaller sub problem </a:t>
            </a:r>
            <a:r>
              <a:rPr lang="en-US" baseline="-250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0259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Dependency Graph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582" y="2257776"/>
            <a:ext cx="3041418" cy="1721557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634066" y="1566331"/>
            <a:ext cx="1848556" cy="105833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0866" y="3313287"/>
            <a:ext cx="1848556" cy="105833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033889" y="3327398"/>
            <a:ext cx="1848556" cy="105833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STEP3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634066" y="5260620"/>
            <a:ext cx="1848556" cy="105833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STEP4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3"/>
            <a:endCxn id="6" idx="0"/>
          </p:cNvCxnSpPr>
          <p:nvPr/>
        </p:nvCxnSpPr>
        <p:spPr>
          <a:xfrm flipH="1">
            <a:off x="1085144" y="2469677"/>
            <a:ext cx="819637" cy="8436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5"/>
            <a:endCxn id="7" idx="0"/>
          </p:cNvCxnSpPr>
          <p:nvPr/>
        </p:nvCxnSpPr>
        <p:spPr>
          <a:xfrm>
            <a:off x="3211907" y="2469677"/>
            <a:ext cx="746260" cy="8577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  <a:endCxn id="9" idx="0"/>
          </p:cNvCxnSpPr>
          <p:nvPr/>
        </p:nvCxnSpPr>
        <p:spPr>
          <a:xfrm>
            <a:off x="1085144" y="4371623"/>
            <a:ext cx="1473200" cy="8889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4"/>
            <a:endCxn id="9" idx="0"/>
          </p:cNvCxnSpPr>
          <p:nvPr/>
        </p:nvCxnSpPr>
        <p:spPr>
          <a:xfrm flipH="1">
            <a:off x="2558344" y="4385734"/>
            <a:ext cx="1399823" cy="8748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47357" y="5427513"/>
            <a:ext cx="239230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Possible Concurrency: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575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STEP2: Solve Lower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B=LC</a:t>
            </a:r>
          </a:p>
          <a:p>
            <a:pPr lvl="1"/>
            <a:r>
              <a:rPr lang="en-US" dirty="0" smtClean="0"/>
              <a:t>Find C where B and L are given.</a:t>
            </a:r>
          </a:p>
          <a:p>
            <a:r>
              <a:rPr lang="en-US" dirty="0" smtClean="0"/>
              <a:t>Using same divide and conquer idea we get below steps.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045" y="3869267"/>
            <a:ext cx="4512734" cy="274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323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STEP2: Solve Lower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88" y="1936043"/>
            <a:ext cx="6641229" cy="4032957"/>
          </a:xfrm>
          <a:prstGeom prst="rect">
            <a:avLst/>
          </a:prstGeom>
        </p:spPr>
      </p:pic>
      <p:sp>
        <p:nvSpPr>
          <p:cNvPr id="4" name="Right Brace 3"/>
          <p:cNvSpPr/>
          <p:nvPr/>
        </p:nvSpPr>
        <p:spPr>
          <a:xfrm>
            <a:off x="7236717" y="1936043"/>
            <a:ext cx="397394" cy="115429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90316" y="2321279"/>
            <a:ext cx="1509890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No dependency</a:t>
            </a:r>
            <a:endParaRPr lang="en-US" sz="1600" dirty="0"/>
          </a:p>
        </p:txBody>
      </p:sp>
      <p:sp>
        <p:nvSpPr>
          <p:cNvPr id="7" name="Right Brace 6"/>
          <p:cNvSpPr/>
          <p:nvPr/>
        </p:nvSpPr>
        <p:spPr>
          <a:xfrm>
            <a:off x="5943915" y="3416952"/>
            <a:ext cx="397394" cy="115429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97514" y="3802188"/>
            <a:ext cx="1509890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No dependency</a:t>
            </a:r>
            <a:endParaRPr lang="en-US" sz="1600" dirty="0"/>
          </a:p>
        </p:txBody>
      </p:sp>
      <p:sp>
        <p:nvSpPr>
          <p:cNvPr id="9" name="Right Brace 8"/>
          <p:cNvSpPr/>
          <p:nvPr/>
        </p:nvSpPr>
        <p:spPr>
          <a:xfrm>
            <a:off x="7236717" y="4687100"/>
            <a:ext cx="397394" cy="115429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90316" y="5072336"/>
            <a:ext cx="1509890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No dependency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4893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STEP3: Solve Upper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Solve Lower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185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recursions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LU-Decomposition</a:t>
            </a:r>
            <a:endParaRPr lang="en-US" dirty="0"/>
          </a:p>
          <a:p>
            <a:r>
              <a:rPr lang="en-US" dirty="0" smtClean="0"/>
              <a:t>2. </a:t>
            </a:r>
            <a:r>
              <a:rPr lang="en-US" dirty="0" err="1" smtClean="0"/>
              <a:t>SolveLower</a:t>
            </a:r>
            <a:endParaRPr lang="en-US" dirty="0" smtClean="0"/>
          </a:p>
          <a:p>
            <a:r>
              <a:rPr lang="en-US" dirty="0" smtClean="0"/>
              <a:t>3. </a:t>
            </a:r>
            <a:r>
              <a:rPr lang="en-US" dirty="0" err="1" smtClean="0"/>
              <a:t>SolveUpper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78556" y="4442220"/>
            <a:ext cx="8353777" cy="1077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>
                <a:latin typeface="Garamond"/>
                <a:cs typeface="Garamond"/>
              </a:rPr>
              <a:t>It took more than 4 hours to figure out the base cases of all those recursions.</a:t>
            </a:r>
            <a:endParaRPr lang="en-US" sz="3200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420296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Implemented Non-threaded version.</a:t>
            </a:r>
          </a:p>
          <a:p>
            <a:r>
              <a:rPr lang="en-US" dirty="0" smtClean="0"/>
              <a:t>Threaded version with </a:t>
            </a:r>
            <a:r>
              <a:rPr lang="en-US" dirty="0" err="1" smtClean="0"/>
              <a:t>OpenMP</a:t>
            </a:r>
            <a:r>
              <a:rPr lang="en-US" dirty="0" smtClean="0"/>
              <a:t> task </a:t>
            </a:r>
          </a:p>
          <a:p>
            <a:pPr lvl="1"/>
            <a:r>
              <a:rPr lang="en-US" dirty="0" smtClean="0"/>
              <a:t>It was crashing because of thread unsafe C++ STL vector.</a:t>
            </a:r>
          </a:p>
          <a:p>
            <a:pPr lvl="1"/>
            <a:r>
              <a:rPr lang="en-US" dirty="0" smtClean="0"/>
              <a:t>Then I replaced vector with my own dynamic array.</a:t>
            </a:r>
          </a:p>
          <a:p>
            <a:r>
              <a:rPr lang="en-US" dirty="0" smtClean="0"/>
              <a:t>Threaded version using </a:t>
            </a:r>
            <a:r>
              <a:rPr lang="en-US" dirty="0" err="1" smtClean="0"/>
              <a:t>Cilk</a:t>
            </a:r>
            <a:endParaRPr lang="en-US" dirty="0" smtClean="0"/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965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1" y="1754716"/>
            <a:ext cx="3984110" cy="26373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378" y="2430640"/>
            <a:ext cx="4628289" cy="8431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254000" y="4569557"/>
            <a:ext cx="3584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Figure: </a:t>
            </a:r>
            <a:r>
              <a:rPr lang="en-US" dirty="0" err="1" smtClean="0"/>
              <a:t>OpenMP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02579" y="3522511"/>
            <a:ext cx="3584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Figure: </a:t>
            </a:r>
            <a:r>
              <a:rPr lang="en-US" dirty="0" err="1" smtClean="0"/>
              <a:t>Cilk</a:t>
            </a:r>
            <a:r>
              <a:rPr lang="en-US" dirty="0" smtClean="0"/>
              <a:t>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107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Tuning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3423804"/>
              </p:ext>
            </p:extLst>
          </p:nvPr>
        </p:nvGraphicFramePr>
        <p:xfrm>
          <a:off x="965905" y="1417638"/>
          <a:ext cx="6591300" cy="4813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7883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A=LU</a:t>
            </a:r>
          </a:p>
          <a:p>
            <a:pPr lvl="1"/>
            <a:r>
              <a:rPr lang="en-US" dirty="0" smtClean="0"/>
              <a:t>L=Lower Triangular Matrix</a:t>
            </a:r>
          </a:p>
          <a:p>
            <a:pPr lvl="1"/>
            <a:r>
              <a:rPr lang="en-US" dirty="0" smtClean="0"/>
              <a:t>U=Upper Triangular Matrix</a:t>
            </a:r>
          </a:p>
          <a:p>
            <a:r>
              <a:rPr lang="en-US" dirty="0" smtClean="0"/>
              <a:t>Example</a:t>
            </a:r>
          </a:p>
          <a:p>
            <a:pPr lvl="1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204155" y="3939820"/>
            <a:ext cx="3594100" cy="1574805"/>
            <a:chOff x="2204155" y="3939820"/>
            <a:chExt cx="3594100" cy="157480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4155" y="3939820"/>
              <a:ext cx="3594100" cy="812800"/>
            </a:xfrm>
            <a:prstGeom prst="rect">
              <a:avLst/>
            </a:prstGeom>
          </p:spPr>
        </p:pic>
        <p:sp>
          <p:nvSpPr>
            <p:cNvPr id="6" name="Left Brace 5"/>
            <p:cNvSpPr/>
            <p:nvPr/>
          </p:nvSpPr>
          <p:spPr>
            <a:xfrm rot="16200000">
              <a:off x="2559978" y="4426583"/>
              <a:ext cx="413474" cy="1024467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10557" y="5145293"/>
              <a:ext cx="409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 rot="16200000">
              <a:off x="3974837" y="4484701"/>
              <a:ext cx="375885" cy="931334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Left Brace 8"/>
            <p:cNvSpPr/>
            <p:nvPr/>
          </p:nvSpPr>
          <p:spPr>
            <a:xfrm rot="16200000">
              <a:off x="5074091" y="4491944"/>
              <a:ext cx="375885" cy="931334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32954" y="5103221"/>
              <a:ext cx="409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12458" y="5119198"/>
              <a:ext cx="409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86717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Tuning: Magic Number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spawning if sub problem size if less than or equal 4.</a:t>
            </a:r>
          </a:p>
          <a:p>
            <a:endParaRPr lang="en-US" dirty="0"/>
          </a:p>
          <a:p>
            <a:r>
              <a:rPr lang="en-US" dirty="0" smtClean="0"/>
              <a:t>Switching to sequential version of </a:t>
            </a:r>
            <a:r>
              <a:rPr lang="en-US" dirty="0" err="1" smtClean="0"/>
              <a:t>SolveLower</a:t>
            </a:r>
            <a:r>
              <a:rPr lang="en-US" dirty="0" smtClean="0"/>
              <a:t>/</a:t>
            </a:r>
            <a:r>
              <a:rPr lang="en-US" dirty="0" err="1" smtClean="0"/>
              <a:t>SolveUpper</a:t>
            </a:r>
            <a:r>
              <a:rPr lang="en-US" dirty="0" smtClean="0"/>
              <a:t> if sub problem size is less than 4.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52611" y="5423551"/>
            <a:ext cx="249061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Number </a:t>
            </a:r>
            <a:r>
              <a:rPr lang="en-US" smtClean="0"/>
              <a:t>of Threads =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196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90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901105"/>
              </p:ext>
            </p:extLst>
          </p:nvPr>
        </p:nvGraphicFramePr>
        <p:xfrm>
          <a:off x="973667" y="1439332"/>
          <a:ext cx="7309555" cy="4529672"/>
        </p:xfrm>
        <a:graphic>
          <a:graphicData uri="http://schemas.openxmlformats.org/drawingml/2006/table">
            <a:tbl>
              <a:tblPr firstRow="1" bandRow="1" bandCol="1">
                <a:tableStyleId>{17292A2E-F333-43FB-9621-5CBBE7FDCDCB}</a:tableStyleId>
              </a:tblPr>
              <a:tblGrid>
                <a:gridCol w="1305278"/>
                <a:gridCol w="2028200"/>
                <a:gridCol w="2289256"/>
                <a:gridCol w="1686821"/>
              </a:tblGrid>
              <a:tr h="5662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Matrix Dimension (</a:t>
                      </a:r>
                      <a:r>
                        <a:rPr lang="en-US" sz="1200" u="none" strike="noStrike" dirty="0" err="1" smtClean="0">
                          <a:effectLst/>
                        </a:rPr>
                        <a:t>NxN</a:t>
                      </a:r>
                      <a:r>
                        <a:rPr lang="en-US" sz="1200" u="none" strike="noStrike" dirty="0" smtClean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Sequential </a:t>
                      </a:r>
                      <a:r>
                        <a:rPr lang="en-US" sz="1200" u="none" strike="noStrike" dirty="0" smtClean="0">
                          <a:effectLst/>
                        </a:rPr>
                        <a:t>Time (s)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OMP </a:t>
                      </a:r>
                      <a:r>
                        <a:rPr lang="en-US" sz="1200" u="none" strike="noStrike" dirty="0" smtClean="0">
                          <a:effectLst/>
                        </a:rPr>
                        <a:t>Time (s)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Cilk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smtClean="0">
                          <a:effectLst/>
                        </a:rPr>
                        <a:t>Time (s)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5662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500x500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0.235685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0.217672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0.176355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5662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1000x1000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1.416806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1.537784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1.126999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5662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1500x1500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6.030336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5.027035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3.159244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5662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2000x2000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14.08154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11.523919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6.24722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5662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2500x2500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31.599557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26.912589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11.554249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5662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3000x3000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61.703155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44.40926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19.438269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5662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4000x4000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Mem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smtClean="0">
                          <a:effectLst/>
                        </a:rPr>
                        <a:t>Overflow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Mem Overflow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Mem</a:t>
                      </a:r>
                      <a:r>
                        <a:rPr lang="en-US" sz="1200" u="none" strike="noStrike" dirty="0">
                          <a:effectLst/>
                        </a:rPr>
                        <a:t> Overflow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9367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90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805964"/>
              </p:ext>
            </p:extLst>
          </p:nvPr>
        </p:nvGraphicFramePr>
        <p:xfrm>
          <a:off x="973667" y="1439332"/>
          <a:ext cx="7309555" cy="4529672"/>
        </p:xfrm>
        <a:graphic>
          <a:graphicData uri="http://schemas.openxmlformats.org/drawingml/2006/table">
            <a:tbl>
              <a:tblPr firstRow="1" bandRow="1" bandCol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{17292A2E-F333-43FB-9621-5CBBE7FDCDCB}</a:tableStyleId>
              </a:tblPr>
              <a:tblGrid>
                <a:gridCol w="1305278"/>
                <a:gridCol w="2028200"/>
                <a:gridCol w="2289256"/>
                <a:gridCol w="1686821"/>
              </a:tblGrid>
              <a:tr h="5662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Matrix Dimension (</a:t>
                      </a:r>
                      <a:r>
                        <a:rPr lang="en-US" sz="1200" u="none" strike="noStrike" dirty="0" err="1" smtClean="0">
                          <a:effectLst/>
                        </a:rPr>
                        <a:t>NxN</a:t>
                      </a:r>
                      <a:r>
                        <a:rPr lang="en-US" sz="1200" u="none" strike="noStrike" dirty="0" smtClean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Sequential </a:t>
                      </a:r>
                      <a:r>
                        <a:rPr lang="en-US" sz="1200" u="none" strike="noStrike" dirty="0" smtClean="0">
                          <a:effectLst/>
                        </a:rPr>
                        <a:t>Time (s)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OMP </a:t>
                      </a:r>
                      <a:r>
                        <a:rPr lang="en-US" sz="1200" u="none" strike="noStrike" dirty="0" smtClean="0">
                          <a:effectLst/>
                        </a:rPr>
                        <a:t>Time (s)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Cilk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smtClean="0">
                          <a:effectLst/>
                        </a:rPr>
                        <a:t>Time (s)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5662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500x500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0.235685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0.217672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0.176355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5662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1000x1000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1.416806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1.537784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1.126999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5662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1500x1500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6.030336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5.027035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3.159244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5662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2000x2000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14.08154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11.523919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6.24722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5662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2500x2500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31.599557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26.912589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11.554249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5662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3000x3000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61.703155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44.40926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19.438269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5662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4000x4000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Mem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smtClean="0">
                          <a:effectLst/>
                        </a:rPr>
                        <a:t>Overflow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Mem Overflow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Mem</a:t>
                      </a:r>
                      <a:r>
                        <a:rPr lang="en-US" sz="1200" u="none" strike="noStrike" dirty="0">
                          <a:effectLst/>
                        </a:rPr>
                        <a:t> Overflow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014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90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8615880"/>
              </p:ext>
            </p:extLst>
          </p:nvPr>
        </p:nvGraphicFramePr>
        <p:xfrm>
          <a:off x="797983" y="1417638"/>
          <a:ext cx="7124700" cy="5321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95906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http://www.mis.mpg.de/preprints/2014/preprint2014_5.pdf</a:t>
            </a:r>
            <a:endParaRPr lang="en-US" dirty="0"/>
          </a:p>
          <a:p>
            <a:r>
              <a:rPr lang="en-US" dirty="0" smtClean="0">
                <a:hlinkClick r:id="rId3"/>
              </a:rPr>
              <a:t>http://www.kriemann.name/Ronald/publications/winterschool2014-1.pdf</a:t>
            </a:r>
            <a:endParaRPr lang="en-US" dirty="0"/>
          </a:p>
          <a:p>
            <a:r>
              <a:rPr lang="en-US" dirty="0" smtClean="0">
                <a:hlinkClick r:id="rId4"/>
              </a:rPr>
              <a:t>http://mathworld.wolfram.com/LUDecomposition.html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641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 Decomposition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Matrix A, find matrix L and U.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511" y="2933700"/>
            <a:ext cx="52705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884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Tasked Based Decomposition</a:t>
            </a:r>
          </a:p>
          <a:p>
            <a:pPr lvl="1"/>
            <a:r>
              <a:rPr lang="en-US" dirty="0" smtClean="0"/>
              <a:t>To utilize multi-core parallel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762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 </a:t>
            </a:r>
            <a:r>
              <a:rPr lang="en-US" smtClean="0"/>
              <a:t>LU </a:t>
            </a:r>
            <a:r>
              <a:rPr lang="en-US" smtClean="0"/>
              <a:t>Decomposition </a:t>
            </a:r>
            <a:r>
              <a:rPr lang="en-US" dirty="0" err="1" smtClean="0"/>
              <a:t>Algo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A=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Solve small sub</a:t>
            </a:r>
            <a:r>
              <a:rPr lang="en-US" dirty="0"/>
              <a:t> </a:t>
            </a:r>
            <a:r>
              <a:rPr lang="en-US" dirty="0" smtClean="0"/>
              <a:t>matrices </a:t>
            </a:r>
          </a:p>
          <a:p>
            <a:pPr lvl="1"/>
            <a:r>
              <a:rPr lang="en-US" dirty="0" smtClean="0"/>
              <a:t>Combine the solution of sub matrices</a:t>
            </a:r>
          </a:p>
          <a:p>
            <a:r>
              <a:rPr lang="en-US" dirty="0" smtClean="0"/>
              <a:t>It is Divide and Conquer. That’s the reason to tell it Classic factorization algorithm.</a:t>
            </a:r>
            <a:endParaRPr lang="en-US" dirty="0"/>
          </a:p>
        </p:txBody>
      </p:sp>
      <p:sp>
        <p:nvSpPr>
          <p:cNvPr id="4" name="Double Bracket 3"/>
          <p:cNvSpPr/>
          <p:nvPr/>
        </p:nvSpPr>
        <p:spPr>
          <a:xfrm>
            <a:off x="1876778" y="2427110"/>
            <a:ext cx="1693333" cy="1128889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A00       A01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A10       A11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709333" y="2539998"/>
            <a:ext cx="0" cy="9454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116666" y="3016951"/>
            <a:ext cx="11994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833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LU-Decomposition </a:t>
            </a:r>
            <a:r>
              <a:rPr lang="en-US" dirty="0" err="1" smtClean="0"/>
              <a:t>Algo</a:t>
            </a:r>
            <a:r>
              <a:rPr lang="en-US" dirty="0" smtClean="0"/>
              <a:t> …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584678"/>
            <a:ext cx="59436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40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LU-Decomposition </a:t>
            </a:r>
            <a:r>
              <a:rPr lang="en-US" dirty="0" err="1" smtClean="0"/>
              <a:t>Algo</a:t>
            </a:r>
            <a:r>
              <a:rPr lang="en-US" dirty="0" smtClean="0"/>
              <a:t> …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556" y="1828167"/>
            <a:ext cx="3866444" cy="710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134" y="2624665"/>
            <a:ext cx="4425011" cy="250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119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LU-Decomposition </a:t>
            </a:r>
            <a:r>
              <a:rPr lang="en-US" dirty="0" err="1" smtClean="0"/>
              <a:t>Algo</a:t>
            </a:r>
            <a:r>
              <a:rPr lang="en-US" dirty="0" smtClean="0"/>
              <a:t> …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134" y="2624665"/>
            <a:ext cx="4425011" cy="2504723"/>
          </a:xfrm>
          <a:prstGeom prst="rect">
            <a:avLst/>
          </a:prstGeom>
        </p:spPr>
      </p:pic>
      <p:sp>
        <p:nvSpPr>
          <p:cNvPr id="3" name="Rounded Rectangular Callout 2"/>
          <p:cNvSpPr/>
          <p:nvPr/>
        </p:nvSpPr>
        <p:spPr>
          <a:xfrm>
            <a:off x="4176889" y="1417638"/>
            <a:ext cx="4078111" cy="1207027"/>
          </a:xfrm>
          <a:prstGeom prst="wedgeRoundRectCallout">
            <a:avLst>
              <a:gd name="adj1" fmla="val -67380"/>
              <a:gd name="adj2" fmla="val 7802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STEP1: Smaller sub problem of LU Decomposition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676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LU-Decomposition </a:t>
            </a:r>
            <a:r>
              <a:rPr lang="en-US" dirty="0" err="1" smtClean="0"/>
              <a:t>Algo</a:t>
            </a:r>
            <a:r>
              <a:rPr lang="en-US" dirty="0" smtClean="0"/>
              <a:t> …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134" y="2624665"/>
            <a:ext cx="4425011" cy="2504723"/>
          </a:xfrm>
          <a:prstGeom prst="rect">
            <a:avLst/>
          </a:prstGeom>
        </p:spPr>
      </p:pic>
      <p:sp>
        <p:nvSpPr>
          <p:cNvPr id="3" name="Rounded Rectangular Callout 2"/>
          <p:cNvSpPr/>
          <p:nvPr/>
        </p:nvSpPr>
        <p:spPr>
          <a:xfrm>
            <a:off x="4176889" y="2010300"/>
            <a:ext cx="4078111" cy="1207027"/>
          </a:xfrm>
          <a:prstGeom prst="wedgeRoundRectCallout">
            <a:avLst>
              <a:gd name="adj1" fmla="val -67380"/>
              <a:gd name="adj2" fmla="val 7802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STEP2: Solve Lower.</a:t>
            </a:r>
          </a:p>
          <a:p>
            <a:pPr algn="ctr"/>
            <a:r>
              <a:rPr lang="en-US" b="1" dirty="0" smtClean="0"/>
              <a:t>A</a:t>
            </a:r>
            <a:r>
              <a:rPr lang="en-US" b="1" baseline="-25000" dirty="0" smtClean="0"/>
              <a:t>01</a:t>
            </a:r>
            <a:r>
              <a:rPr lang="en-US" b="1" dirty="0" smtClean="0"/>
              <a:t> and L</a:t>
            </a:r>
            <a:r>
              <a:rPr lang="en-US" b="1" baseline="-25000" dirty="0" smtClean="0"/>
              <a:t>00</a:t>
            </a:r>
            <a:r>
              <a:rPr lang="en-US" b="1" dirty="0" smtClean="0"/>
              <a:t> are given, find U</a:t>
            </a:r>
            <a:r>
              <a:rPr lang="en-US" b="1" baseline="-25000" dirty="0" smtClean="0"/>
              <a:t>01</a:t>
            </a:r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L</a:t>
            </a:r>
            <a:r>
              <a:rPr lang="en-US" baseline="-25000" dirty="0" smtClean="0"/>
              <a:t>00</a:t>
            </a:r>
            <a:r>
              <a:rPr lang="en-US" dirty="0" smtClean="0"/>
              <a:t> is coming from step 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514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527</Words>
  <Application>Microsoft Macintosh PowerPoint</Application>
  <PresentationFormat>On-screen Show (4:3)</PresentationFormat>
  <Paragraphs>160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Tasked Based LU Decomposition</vt:lpstr>
      <vt:lpstr>LU Decomposition</vt:lpstr>
      <vt:lpstr>LU Decomposition Problem</vt:lpstr>
      <vt:lpstr>Solution</vt:lpstr>
      <vt:lpstr>Classic LU Decomposition Algo</vt:lpstr>
      <vt:lpstr>LU-Decomposition Algo …</vt:lpstr>
      <vt:lpstr>LU-Decomposition Algo …</vt:lpstr>
      <vt:lpstr>LU-Decomposition Algo …</vt:lpstr>
      <vt:lpstr>LU-Decomposition Algo …</vt:lpstr>
      <vt:lpstr>LU-Decomposition Algo …</vt:lpstr>
      <vt:lpstr>LU-Decomposition Algo …</vt:lpstr>
      <vt:lpstr>Task Dependency Graph</vt:lpstr>
      <vt:lpstr>STEP2: Solve Lower</vt:lpstr>
      <vt:lpstr>STEP2: Solve Lower</vt:lpstr>
      <vt:lpstr>STEP3: Solve Upper</vt:lpstr>
      <vt:lpstr>Three recursions</vt:lpstr>
      <vt:lpstr>My Approach</vt:lpstr>
      <vt:lpstr>Code snippets</vt:lpstr>
      <vt:lpstr>Tuning</vt:lpstr>
      <vt:lpstr>Tuning: Magic Number 4</vt:lpstr>
      <vt:lpstr>Performance</vt:lpstr>
      <vt:lpstr>Performance</vt:lpstr>
      <vt:lpstr>Performance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Tasked Based LU Decomposition</dc:title>
  <dc:creator>Mak</dc:creator>
  <cp:lastModifiedBy>Mak</cp:lastModifiedBy>
  <cp:revision>66</cp:revision>
  <dcterms:created xsi:type="dcterms:W3CDTF">2014-04-30T20:08:06Z</dcterms:created>
  <dcterms:modified xsi:type="dcterms:W3CDTF">2014-05-03T19:39:47Z</dcterms:modified>
</cp:coreProperties>
</file>