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A2F9-2FDA-4664-830D-2EBB5063260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9800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Date (Calendars)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//Send keys allowed</a:t>
            </a:r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WebElement.sendkeys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(“value”);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/>
              <a:t>//List </a:t>
            </a:r>
          </a:p>
          <a:p>
            <a:pPr>
              <a:buNone/>
            </a:pP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for 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: dates)</a:t>
            </a:r>
          </a:p>
          <a:p>
            <a:pPr>
              <a:buNone/>
            </a:pP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if 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selected_dates.getText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().equals("28"))</a:t>
            </a:r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selected_dates.click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}</a:t>
            </a: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Creating Report and Test Objects.</a:t>
            </a:r>
          </a:p>
          <a:p>
            <a:pPr lvl="1"/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extent = new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ExtentReports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System.getProperty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("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user.dir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") +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File.separator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+ "STMExtentReport.html", true);</a:t>
            </a:r>
          </a:p>
          <a:p>
            <a:pPr lvl="1"/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ExtentTest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logger=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extent.startTest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("First Test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");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r>
              <a:rPr lang="en-US" sz="2400" i="1" dirty="0" smtClean="0"/>
              <a:t>TestNG After Class.</a:t>
            </a:r>
            <a:endParaRPr lang="en-US" i="1" dirty="0"/>
          </a:p>
          <a:p>
            <a:r>
              <a:rPr lang="en-US" sz="2400" i="1" dirty="0"/>
              <a:t>Listeners </a:t>
            </a:r>
            <a:endParaRPr lang="en-US" sz="2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5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Application Dependent.</a:t>
            </a:r>
          </a:p>
          <a:p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Usage and Use Cases.</a:t>
            </a:r>
          </a:p>
          <a:p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Type of Framework.</a:t>
            </a: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500" b="1" dirty="0" smtClean="0"/>
              <a:t>Commonly Used Approaches.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POM – Page Object Model.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Linear Scripting . 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Modular </a:t>
            </a:r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Approach.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Data Driven</a:t>
            </a: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Key-Word Driven</a:t>
            </a:r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1"/>
            <a:r>
              <a:rPr lang="en-US" sz="2100" dirty="0" smtClean="0">
                <a:solidFill>
                  <a:schemeClr val="tx1">
                    <a:tint val="75000"/>
                  </a:schemeClr>
                </a:solidFill>
              </a:rPr>
              <a:t>Hybrid Approach.</a:t>
            </a:r>
            <a:endParaRPr lang="en-US" sz="2100" dirty="0">
              <a:solidFill>
                <a:schemeClr val="tx1">
                  <a:tint val="75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tx1">
                    <a:tint val="75000"/>
                  </a:schemeClr>
                </a:solidFill>
              </a:rPr>
              <a:t>Libraries based approach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Cross  - </a:t>
            </a:r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Browser</a:t>
            </a:r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 .</a:t>
            </a:r>
          </a:p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Cross – Platform Testing </a:t>
            </a:r>
          </a:p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Distributed Testing.</a:t>
            </a:r>
          </a:p>
          <a:p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Integration with Jenkins  for Different Machines.</a:t>
            </a:r>
          </a:p>
          <a:p>
            <a:r>
              <a:rPr lang="en-US" sz="2300" dirty="0" smtClean="0">
                <a:solidFill>
                  <a:schemeClr val="tx1">
                    <a:tint val="75000"/>
                  </a:schemeClr>
                </a:solidFill>
              </a:rPr>
              <a:t>Desired Capabilities </a:t>
            </a:r>
            <a:r>
              <a:rPr lang="en-US" sz="2300" dirty="0">
                <a:solidFill>
                  <a:schemeClr val="tx1">
                    <a:tint val="75000"/>
                  </a:schemeClr>
                </a:solidFill>
              </a:rPr>
              <a:t>and </a:t>
            </a:r>
            <a:r>
              <a:rPr lang="en-US" sz="2300" dirty="0" smtClean="0">
                <a:solidFill>
                  <a:schemeClr val="tx1">
                    <a:tint val="75000"/>
                  </a:schemeClr>
                </a:solidFill>
              </a:rPr>
              <a:t>Remote Driver.</a:t>
            </a:r>
            <a:endParaRPr lang="en-US" sz="23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endParaRPr lang="en-US" sz="2400" i="1" dirty="0"/>
          </a:p>
          <a:p>
            <a:pPr marL="0" indent="0">
              <a:buNone/>
            </a:pPr>
            <a:r>
              <a:rPr lang="en-US" sz="2800" i="1" dirty="0" smtClean="0"/>
              <a:t>driver </a:t>
            </a:r>
            <a:r>
              <a:rPr lang="en-US" sz="2800" i="1" dirty="0"/>
              <a:t>= </a:t>
            </a:r>
            <a:r>
              <a:rPr lang="en-US" sz="2800" b="1" i="1" dirty="0"/>
              <a:t>new </a:t>
            </a:r>
            <a:r>
              <a:rPr lang="en-US" sz="2800" b="1" i="1" dirty="0" err="1"/>
              <a:t>RemoteWebDriver</a:t>
            </a:r>
            <a:r>
              <a:rPr lang="en-US" sz="2800" b="1" i="1" dirty="0"/>
              <a:t>(new URL("http</a:t>
            </a:r>
            <a:r>
              <a:rPr lang="en-US" sz="2800" b="1" i="1" dirty="0" smtClean="0"/>
              <a:t>://remoteURL:port/wd/hub</a:t>
            </a:r>
            <a:r>
              <a:rPr lang="en-US" sz="2800" b="1" i="1" dirty="0"/>
              <a:t>"), capabilities);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and location/</a:t>
            </a:r>
            <a:r>
              <a:rPr lang="en-US" dirty="0" err="1" smtClean="0"/>
              <a:t>ip</a:t>
            </a:r>
            <a:r>
              <a:rPr lang="en-US" dirty="0" smtClean="0"/>
              <a:t>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/>
              <a:t>Automation</a:t>
            </a:r>
            <a:endParaRPr lang="en-US" sz="6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382000" cy="2971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Time and Cost Saving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Mainly Used for Regression testing 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Availability of Different Automation Frameworks for multiple approaches and technologies.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Follow Best Practice.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Make sure to follow one approach  based on your requirements.</a:t>
            </a:r>
          </a:p>
          <a:p>
            <a:pPr algn="l"/>
            <a:endParaRPr lang="en-US" sz="20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Pre-Requisite.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OS (Using Windows )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JAVA (using 1.8</a:t>
            </a: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marL="0" indent="0"/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Apache – Maven 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/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Selenium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IDE e.g. Eclipse , IDEA etc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Browser (e.g. Firefox , Chrome  / IE )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Learning skills 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 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S/w Project Management software.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https://maven.apache.org/download.cgi</a:t>
            </a:r>
            <a:r>
              <a:rPr lang="en-US" sz="2400" dirty="0" smtClean="0"/>
              <a:t> 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Defined Structure.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Pom.xml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.m2 folder.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Downloading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Dependencies 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local 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central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remote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153400" cy="3962400"/>
          </a:xfrm>
        </p:spPr>
        <p:txBody>
          <a:bodyPr/>
          <a:lstStyle/>
          <a:p>
            <a:r>
              <a:rPr lang="en-US" dirty="0" smtClean="0"/>
              <a:t>Artifact ID :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Name of the Jar and your project . </a:t>
            </a: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You can use lowercase letters to define this name with no special symbols.</a:t>
            </a:r>
            <a:endParaRPr lang="en-US" dirty="0" smtClean="0"/>
          </a:p>
          <a:p>
            <a:r>
              <a:rPr lang="en-US" dirty="0"/>
              <a:t>Archetype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 :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Maven project templates.</a:t>
            </a:r>
          </a:p>
          <a:p>
            <a:r>
              <a:rPr lang="en-US" dirty="0" smtClean="0"/>
              <a:t>Group-ID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Identify your project uniquely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Follow package name rules.</a:t>
            </a:r>
          </a:p>
          <a:p>
            <a:pPr lvl="1"/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533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Maven - Terms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900" b="1" dirty="0" smtClean="0"/>
              <a:t>History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Named as per antidote for Mercury poisoning because Mercury was an organization which was created another Automation framework in the competition.</a:t>
            </a:r>
          </a:p>
          <a:p>
            <a:endParaRPr lang="en-US" sz="4900" dirty="0" smtClean="0"/>
          </a:p>
          <a:p>
            <a:r>
              <a:rPr lang="en-US" sz="4900" b="1" dirty="0" smtClean="0"/>
              <a:t>Open-Source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It’s a freeware open source framework and anyone can work with it.</a:t>
            </a:r>
          </a:p>
          <a:p>
            <a:pPr>
              <a:buNone/>
            </a:pPr>
            <a:endParaRPr lang="en-US" sz="4900" dirty="0" smtClean="0"/>
          </a:p>
          <a:p>
            <a:r>
              <a:rPr lang="en-US" sz="4900" b="1" dirty="0" smtClean="0"/>
              <a:t>Selenium Web Driver and Grid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Have different components :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Integrated Development Environment (IDE)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Remote Control (RC)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Web Driver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Grid</a:t>
            </a:r>
          </a:p>
          <a:p>
            <a:pPr>
              <a:buNone/>
            </a:pP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Will talk about only last two.</a:t>
            </a:r>
          </a:p>
          <a:p>
            <a:pPr>
              <a:buNone/>
            </a:pPr>
            <a:endParaRPr lang="en-US" sz="4900" dirty="0"/>
          </a:p>
          <a:p>
            <a:r>
              <a:rPr lang="en-US" sz="4900" b="1" dirty="0" smtClean="0"/>
              <a:t>UI Framework and Web Based Applications Support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: It handles UI and web based applications only and for Desktop Based we use Robot OR Auto IT. </a:t>
            </a:r>
          </a:p>
          <a:p>
            <a:endParaRPr lang="en-US" sz="49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Simple Methods like click() can be done with driver object.</a:t>
            </a:r>
          </a:p>
          <a:p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Actions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Class.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Pass driver as parameter in the Constructor.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Make sure to execute build() and perform ()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Hovering :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moveToElement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moveByOffset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Right Click 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contextClick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contextClick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Action class : 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moveToElement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moveByOffset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endParaRPr lang="en-US" dirty="0"/>
          </a:p>
          <a:p>
            <a:r>
              <a:rPr lang="en-US" b="1" dirty="0" err="1" smtClean="0"/>
              <a:t>JavascriptExecutor</a:t>
            </a:r>
            <a:endParaRPr lang="en-US" b="1" dirty="0"/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//Going to bottom of Window 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window.scrollTo(0, document.body.scrollHeight)</a:t>
            </a:r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//Scroll to WebElement</a:t>
            </a:r>
          </a:p>
          <a:p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executeScript(              "arguments[0].scrollIntoView();", WebElement);</a:t>
            </a:r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//Scroll  using co-ord.</a:t>
            </a:r>
          </a:p>
          <a:p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"window.scrollBy(0,250)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Screen shots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067800" cy="4525963"/>
          </a:xfrm>
        </p:spPr>
        <p:txBody>
          <a:bodyPr/>
          <a:lstStyle/>
          <a:p>
            <a:r>
              <a:rPr lang="en-US" sz="2000" b="1" dirty="0"/>
              <a:t>Capturing Full Image 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((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TakesScreenshot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)driver).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getScreenshotAs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OutputType.FILE</a:t>
            </a: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</a:t>
            </a:r>
            <a:r>
              <a:rPr lang="en-US" sz="2000" dirty="0"/>
              <a:t>Casting the driver Object </a:t>
            </a:r>
            <a:r>
              <a:rPr lang="en-US" sz="2000" dirty="0" smtClean="0"/>
              <a:t>above.</a:t>
            </a:r>
            <a:endParaRPr lang="en-US" sz="2000" dirty="0"/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000" b="1" dirty="0"/>
              <a:t>Cropping Image </a:t>
            </a:r>
          </a:p>
          <a:p>
            <a:pPr>
              <a:buNone/>
            </a:pPr>
            <a:r>
              <a:rPr lang="en-US" sz="2000" dirty="0"/>
              <a:t>// </a:t>
            </a:r>
            <a:r>
              <a:rPr lang="en-US" sz="2000" dirty="0" smtClean="0"/>
              <a:t>Crop Image based on the co-ordinates of Web Elements.</a:t>
            </a:r>
            <a:endParaRPr lang="en-US" sz="2000" dirty="0"/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BufferedImage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eleScreenshot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=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zullImg.getSubimage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point.getX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(),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point.getY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(),  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eleWidth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eleHeight</a:t>
            </a: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504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Introduction</vt:lpstr>
      <vt:lpstr>Automation</vt:lpstr>
      <vt:lpstr>Pre-Requisite.</vt:lpstr>
      <vt:lpstr>Maven</vt:lpstr>
      <vt:lpstr>PowerPoint Presentation</vt:lpstr>
      <vt:lpstr>Selenium </vt:lpstr>
      <vt:lpstr>Mouse Actions.</vt:lpstr>
      <vt:lpstr>Scrolling</vt:lpstr>
      <vt:lpstr>Screen shots</vt:lpstr>
      <vt:lpstr>Select Date (Calendars)</vt:lpstr>
      <vt:lpstr>Extent report</vt:lpstr>
      <vt:lpstr>Automation Approaches</vt:lpstr>
      <vt:lpstr>Grid</vt:lpstr>
      <vt:lpstr>Proxy and location/ip based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</dc:creator>
  <cp:lastModifiedBy>Nishant Makkar</cp:lastModifiedBy>
  <cp:revision>36</cp:revision>
  <dcterms:created xsi:type="dcterms:W3CDTF">2017-05-31T17:49:51Z</dcterms:created>
  <dcterms:modified xsi:type="dcterms:W3CDTF">2017-06-01T14:24:14Z</dcterms:modified>
</cp:coreProperties>
</file>