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A2F9-2FDA-4664-830D-2EBB50632605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7191-708A-444F-9DBA-0DAFCC9633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9800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Date (Calendars)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//Send keys allowed</a:t>
            </a:r>
          </a:p>
          <a:p>
            <a:pPr>
              <a:buNone/>
            </a:pP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WebElement.sendkeys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(“value”);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b="1" dirty="0"/>
              <a:t>//List </a:t>
            </a:r>
          </a:p>
          <a:p>
            <a:pPr>
              <a:buNone/>
            </a:pP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for 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WebElement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selected_dates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: dates)</a:t>
            </a:r>
          </a:p>
          <a:p>
            <a:pPr>
              <a:buNone/>
            </a:pP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if 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selected_dates.getText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().equals("28"))</a:t>
            </a:r>
          </a:p>
          <a:p>
            <a:pPr>
              <a:buNone/>
            </a:pP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selected_dates.click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}</a:t>
            </a: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and location/</a:t>
            </a:r>
            <a:r>
              <a:rPr lang="en-US" dirty="0" err="1" smtClean="0"/>
              <a:t>ip</a:t>
            </a:r>
            <a:r>
              <a:rPr lang="en-US" dirty="0" smtClean="0"/>
              <a:t> 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772400" cy="1470025"/>
          </a:xfrm>
        </p:spPr>
        <p:txBody>
          <a:bodyPr>
            <a:noAutofit/>
          </a:bodyPr>
          <a:lstStyle/>
          <a:p>
            <a:r>
              <a:rPr lang="en-US" sz="8800" dirty="0"/>
              <a:t>Automation</a:t>
            </a:r>
            <a:endParaRPr lang="en-US" sz="6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382000" cy="2971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Time and Cost Saving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Mainly Used for Regression testing 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Availability of Different Automation Frameworks for multiple approaches and technologies.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Follow Best Practice.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/>
              <a:t>Make sure to follow one approach  based on your requirements.</a:t>
            </a:r>
          </a:p>
          <a:p>
            <a:pPr algn="l"/>
            <a:endParaRPr lang="en-US" sz="2000" dirty="0" smtClean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Pre-Requisite.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OS (Using Windows )</a:t>
            </a: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JAVA (using 1.8</a:t>
            </a:r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)</a:t>
            </a:r>
          </a:p>
          <a:p>
            <a:pPr marL="0" indent="0"/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Apache – Maven </a:t>
            </a:r>
            <a:endParaRPr lang="en-US" sz="40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/>
            <a:r>
              <a:rPr lang="en-US" sz="4000" dirty="0" smtClean="0">
                <a:solidFill>
                  <a:schemeClr val="tx1">
                    <a:tint val="75000"/>
                  </a:schemeClr>
                </a:solidFill>
              </a:rPr>
              <a:t>Selenium</a:t>
            </a:r>
            <a:endParaRPr lang="en-US" sz="4000" dirty="0">
              <a:solidFill>
                <a:schemeClr val="tx1">
                  <a:tint val="75000"/>
                </a:schemeClr>
              </a:solidFill>
            </a:endParaRP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IDE e.g. Eclipse , IDEA etc</a:t>
            </a: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Browser (e.g. Firefox , Chrome  / IE )</a:t>
            </a:r>
          </a:p>
          <a:p>
            <a:pPr marL="0" indent="0"/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Learning skills 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  <a:sym typeface="Wingdings" pitchFamily="2" charset="2"/>
              </a:rPr>
              <a:t> </a:t>
            </a:r>
            <a:endParaRPr lang="en-US" sz="4000" dirty="0">
              <a:solidFill>
                <a:schemeClr val="tx1">
                  <a:tint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S/w Project Management software.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https://maven.apache.org/download.cgi</a:t>
            </a:r>
            <a:r>
              <a:rPr lang="en-US" sz="2400" dirty="0" smtClean="0"/>
              <a:t> </a:t>
            </a:r>
          </a:p>
          <a:p>
            <a:pPr marL="0" indent="0"/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Defined Structure.</a:t>
            </a:r>
          </a:p>
          <a:p>
            <a:pPr marL="0" indent="0"/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Pom.xml</a:t>
            </a:r>
          </a:p>
          <a:p>
            <a:pPr marL="0" indent="0"/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.m2 folder.</a:t>
            </a:r>
          </a:p>
          <a:p>
            <a:pPr marL="0" indent="0"/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Downloading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Dependencies </a:t>
            </a:r>
          </a:p>
          <a:p>
            <a:pPr marL="400050" lvl="2" indent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local </a:t>
            </a:r>
          </a:p>
          <a:p>
            <a:pPr marL="400050" lvl="2" indent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central</a:t>
            </a:r>
          </a:p>
          <a:p>
            <a:pPr marL="400050" lvl="2" indent="0"/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remote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153400" cy="3962400"/>
          </a:xfrm>
        </p:spPr>
        <p:txBody>
          <a:bodyPr/>
          <a:lstStyle/>
          <a:p>
            <a:r>
              <a:rPr lang="en-US" dirty="0" smtClean="0"/>
              <a:t>Artifact ID :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Name of the Jar and your project . </a:t>
            </a:r>
          </a:p>
          <a:p>
            <a:pPr lvl="1"/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You can use lowercase letters to define this name with no special symbols.</a:t>
            </a:r>
            <a:endParaRPr lang="en-US" dirty="0" smtClean="0"/>
          </a:p>
          <a:p>
            <a:r>
              <a:rPr lang="en-US" dirty="0"/>
              <a:t>Archetype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 :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Maven project templates.</a:t>
            </a:r>
          </a:p>
          <a:p>
            <a:r>
              <a:rPr lang="en-US" dirty="0" smtClean="0"/>
              <a:t>Group-ID </a:t>
            </a: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Identify your project uniquely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Follow package name rules.</a:t>
            </a:r>
          </a:p>
          <a:p>
            <a:pPr lvl="1"/>
            <a:endParaRPr lang="en-US" sz="2000" dirty="0">
              <a:solidFill>
                <a:schemeClr val="tx1">
                  <a:tint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5334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Maven - Terms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900" b="1" dirty="0" smtClean="0"/>
              <a:t>History</a:t>
            </a:r>
            <a:r>
              <a:rPr lang="en-US" sz="4900" dirty="0" smtClean="0"/>
              <a:t> : 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Named as per antidote for Mercury poisoning because Mercury was an organization which was created another Automation framework in the competition.</a:t>
            </a:r>
          </a:p>
          <a:p>
            <a:endParaRPr lang="en-US" sz="4900" dirty="0" smtClean="0"/>
          </a:p>
          <a:p>
            <a:r>
              <a:rPr lang="en-US" sz="4900" b="1" dirty="0" smtClean="0"/>
              <a:t>Open-Source</a:t>
            </a:r>
            <a:r>
              <a:rPr lang="en-US" sz="4900" dirty="0" smtClean="0"/>
              <a:t> : 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It’s a freeware open source framework and anyone can work with it.</a:t>
            </a:r>
          </a:p>
          <a:p>
            <a:pPr>
              <a:buNone/>
            </a:pPr>
            <a:endParaRPr lang="en-US" sz="4900" dirty="0" smtClean="0"/>
          </a:p>
          <a:p>
            <a:r>
              <a:rPr lang="en-US" sz="4900" b="1" dirty="0" smtClean="0"/>
              <a:t>Selenium Web Driver and Grid</a:t>
            </a:r>
            <a:r>
              <a:rPr lang="en-US" sz="4900" dirty="0" smtClean="0"/>
              <a:t> : 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Have different components :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Selenium Integrated Development Environment (IDE)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Selenium Remote Control (RC)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Web Driver</a:t>
            </a:r>
          </a:p>
          <a:p>
            <a:pPr lvl="1"/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Selenium Grid</a:t>
            </a:r>
          </a:p>
          <a:p>
            <a:pPr>
              <a:buNone/>
            </a:pP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Will talk about only last two.</a:t>
            </a:r>
          </a:p>
          <a:p>
            <a:pPr>
              <a:buNone/>
            </a:pPr>
            <a:endParaRPr lang="en-US" sz="4900" dirty="0"/>
          </a:p>
          <a:p>
            <a:r>
              <a:rPr lang="en-US" sz="4900" b="1" dirty="0" smtClean="0"/>
              <a:t>UI Framework and Web Based Applications Support</a:t>
            </a:r>
            <a:r>
              <a:rPr lang="en-US" sz="5500" dirty="0">
                <a:solidFill>
                  <a:schemeClr val="tx1">
                    <a:tint val="75000"/>
                  </a:schemeClr>
                </a:solidFill>
              </a:rPr>
              <a:t>: It handles UI and web based applications only and for Desktop Based we use Robot OR Auto IT. </a:t>
            </a:r>
          </a:p>
          <a:p>
            <a:endParaRPr lang="en-US" sz="49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Actions.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Simple Methods like click() can be done with driver object.</a:t>
            </a:r>
          </a:p>
          <a:p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Actions </a:t>
            </a:r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Class.</a:t>
            </a:r>
            <a:endParaRPr lang="en-US" sz="28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Pass driver as parameter in the Constructor.</a:t>
            </a:r>
          </a:p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Make sure to execute build() and perform ()</a:t>
            </a:r>
          </a:p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Hovering :</a:t>
            </a:r>
          </a:p>
          <a:p>
            <a:pPr lvl="1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moveToElement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pPr lvl="1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moveByOffset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>
                    <a:tint val="75000"/>
                  </a:schemeClr>
                </a:solidFill>
              </a:rPr>
              <a:t>Right Click </a:t>
            </a:r>
          </a:p>
          <a:p>
            <a:pPr lvl="1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contextClick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pPr lvl="1"/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contextClick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tint val="75000"/>
                  </a:schemeClr>
                </a:solidFill>
              </a:rPr>
              <a:t>WebElement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 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Action class : </a:t>
            </a:r>
          </a:p>
          <a:p>
            <a:pPr lvl="1"/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moveToElement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WebElement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)</a:t>
            </a:r>
          </a:p>
          <a:p>
            <a:pPr lvl="1"/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moveByOffset</a:t>
            </a:r>
            <a:r>
              <a:rPr lang="en-US" sz="4000" dirty="0">
                <a:solidFill>
                  <a:schemeClr val="tx1">
                    <a:tint val="75000"/>
                  </a:schemeClr>
                </a:solidFill>
              </a:rPr>
              <a:t>();</a:t>
            </a:r>
          </a:p>
          <a:p>
            <a:endParaRPr lang="en-US" dirty="0"/>
          </a:p>
          <a:p>
            <a:r>
              <a:rPr lang="en-US" b="1" dirty="0" err="1" smtClean="0"/>
              <a:t>JavascriptExecutor</a:t>
            </a:r>
            <a:endParaRPr lang="en-US" b="1" dirty="0"/>
          </a:p>
          <a:p>
            <a:pPr>
              <a:buNone/>
            </a:pP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//Going to bottom of Window </a:t>
            </a:r>
          </a:p>
          <a:p>
            <a:pPr lvl="1"/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window.scrollTo(0, document.body.scrollHeight)</a:t>
            </a:r>
          </a:p>
          <a:p>
            <a:pPr>
              <a:buNone/>
            </a:pP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//Scroll to WebElement</a:t>
            </a:r>
          </a:p>
          <a:p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executeScript(              "arguments[0].scrollIntoView();", WebElement);</a:t>
            </a:r>
          </a:p>
          <a:p>
            <a:pPr>
              <a:buNone/>
            </a:pPr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//Scroll  using co-ord.</a:t>
            </a:r>
          </a:p>
          <a:p>
            <a:r>
              <a:rPr lang="en-US" sz="4000" dirty="0" err="1">
                <a:solidFill>
                  <a:schemeClr val="tx1">
                    <a:tint val="75000"/>
                  </a:schemeClr>
                </a:solidFill>
              </a:rPr>
              <a:t>"window.scrollBy(0,250)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Screen shots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067800" cy="4525963"/>
          </a:xfrm>
        </p:spPr>
        <p:txBody>
          <a:bodyPr/>
          <a:lstStyle/>
          <a:p>
            <a:r>
              <a:rPr lang="en-US" sz="2000" b="1" dirty="0"/>
              <a:t>Capturing Full Image </a:t>
            </a:r>
          </a:p>
          <a:p>
            <a:pPr>
              <a:buNone/>
            </a:pP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((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TakesScreenshot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)driver).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getScreenshotAs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OutputType.FILE</a:t>
            </a: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//</a:t>
            </a:r>
            <a:r>
              <a:rPr lang="en-US" sz="2000" dirty="0"/>
              <a:t>Casting the driver Object </a:t>
            </a:r>
            <a:r>
              <a:rPr lang="en-US" sz="2000" dirty="0" smtClean="0"/>
              <a:t>above.</a:t>
            </a:r>
            <a:endParaRPr lang="en-US" sz="2000" dirty="0"/>
          </a:p>
          <a:p>
            <a:pPr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000" b="1" dirty="0"/>
              <a:t>Cropping Image </a:t>
            </a:r>
          </a:p>
          <a:p>
            <a:pPr>
              <a:buNone/>
            </a:pPr>
            <a:r>
              <a:rPr lang="en-US" sz="2000" dirty="0"/>
              <a:t>// </a:t>
            </a:r>
            <a:r>
              <a:rPr lang="en-US" sz="2000" dirty="0" smtClean="0"/>
              <a:t>Crop Image based on the co-ordinates of Web Elements.</a:t>
            </a:r>
            <a:endParaRPr lang="en-US" sz="2000" dirty="0"/>
          </a:p>
          <a:p>
            <a:pPr>
              <a:buNone/>
            </a:pP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BufferedImage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eleScreenshot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=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zullImg.getSubimage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point.getX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(),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point.getY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(),  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eleWidth</a:t>
            </a:r>
            <a:r>
              <a:rPr lang="en-US" sz="2500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tx1">
                    <a:tint val="75000"/>
                  </a:schemeClr>
                </a:solidFill>
              </a:rPr>
              <a:t>eleHeight</a:t>
            </a:r>
            <a:r>
              <a:rPr lang="en-US" sz="2500" dirty="0" smtClean="0">
                <a:solidFill>
                  <a:schemeClr val="tx1">
                    <a:tint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pPr>
              <a:buNone/>
            </a:pPr>
            <a:endParaRPr lang="en-US" sz="2500" dirty="0">
              <a:solidFill>
                <a:schemeClr val="tx1">
                  <a:tint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395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Introduction</vt:lpstr>
      <vt:lpstr>Automation</vt:lpstr>
      <vt:lpstr>Pre-Requisite.</vt:lpstr>
      <vt:lpstr>Maven</vt:lpstr>
      <vt:lpstr>Slide 5</vt:lpstr>
      <vt:lpstr>Selenium </vt:lpstr>
      <vt:lpstr>Mouse Actions.</vt:lpstr>
      <vt:lpstr>Scrolling</vt:lpstr>
      <vt:lpstr>Screen shots</vt:lpstr>
      <vt:lpstr>Select Date (Calendars)</vt:lpstr>
      <vt:lpstr>Extent report</vt:lpstr>
      <vt:lpstr>Automation Approaches</vt:lpstr>
      <vt:lpstr>Grid</vt:lpstr>
      <vt:lpstr>Proxy and location/ip based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Nishant</dc:creator>
  <cp:lastModifiedBy>Nishant</cp:lastModifiedBy>
  <cp:revision>33</cp:revision>
  <dcterms:created xsi:type="dcterms:W3CDTF">2017-05-31T17:49:51Z</dcterms:created>
  <dcterms:modified xsi:type="dcterms:W3CDTF">2017-06-01T07:34:59Z</dcterms:modified>
</cp:coreProperties>
</file>