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720" r:id="rId2"/>
  </p:sldMasterIdLst>
  <p:sldIdLst>
    <p:sldId id="261" r:id="rId3"/>
    <p:sldId id="267" r:id="rId4"/>
    <p:sldId id="263" r:id="rId5"/>
    <p:sldId id="266" r:id="rId6"/>
    <p:sldId id="265" r:id="rId7"/>
    <p:sldId id="268" r:id="rId8"/>
    <p:sldId id="270" r:id="rId9"/>
    <p:sldId id="271" r:id="rId10"/>
    <p:sldId id="269" r:id="rId11"/>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956E3F7-0462-46ED-8BF9-740FA4BB7FDD}">
          <p14:sldIdLst>
            <p14:sldId id="261"/>
            <p14:sldId id="267"/>
            <p14:sldId id="263"/>
            <p14:sldId id="266"/>
            <p14:sldId id="265"/>
            <p14:sldId id="268"/>
            <p14:sldId id="270"/>
            <p14:sldId id="271"/>
            <p14:sldId id="269"/>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65" autoAdjust="0"/>
    <p:restoredTop sz="94660"/>
  </p:normalViewPr>
  <p:slideViewPr>
    <p:cSldViewPr>
      <p:cViewPr varScale="1">
        <p:scale>
          <a:sx n="103" d="100"/>
          <a:sy n="103" d="100"/>
        </p:scale>
        <p:origin x="224" y="464"/>
      </p:cViewPr>
      <p:guideLst>
        <p:guide orient="horz" pos="2160"/>
        <p:guide pos="312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4875"/>
            </a:lvl1pPr>
          </a:lstStyle>
          <a:p>
            <a:r>
              <a:rPr kumimoji="1" lang="ja-JP" altLang="en-US"/>
              <a:t>マスター タイトルの書式設定</a:t>
            </a:r>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113382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図プレースホルダー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kumimoji="1" lang="ja-JP" altLang="en-US"/>
              <a:t>図を追加</a:t>
            </a:r>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411386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982463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8981" y="365125"/>
            <a:ext cx="2135981"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81037" y="365125"/>
            <a:ext cx="6284119"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997282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9171" y="-8468"/>
            <a:ext cx="9935592"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2773609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547615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70009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867567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1239290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546858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81278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2826509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301906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1657505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187615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6391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11047572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6837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4437326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321864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30564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5878" y="1709739"/>
            <a:ext cx="8543925" cy="2852737"/>
          </a:xfrm>
        </p:spPr>
        <p:txBody>
          <a:bodyPr anchor="b"/>
          <a:lstStyle>
            <a:lvl1pPr>
              <a:defRPr sz="487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262624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81038"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14913"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125501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365126"/>
            <a:ext cx="8543925"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82328" y="2505075"/>
            <a:ext cx="4190702"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14913" y="2505075"/>
            <a:ext cx="4211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214775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25000"/>
              </a:lnSpc>
              <a:defRPr/>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17744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全画面">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
        <p:nvSpPr>
          <p:cNvPr id="6" name="図プレースホルダー 5"/>
          <p:cNvSpPr>
            <a:spLocks noGrp="1"/>
          </p:cNvSpPr>
          <p:nvPr>
            <p:ph type="pic" sz="quarter" idx="13"/>
          </p:nvPr>
        </p:nvSpPr>
        <p:spPr>
          <a:xfrm>
            <a:off x="0" y="-1"/>
            <a:ext cx="9906000" cy="6858001"/>
          </a:xfrm>
        </p:spPr>
        <p:txBody>
          <a:bodyPr/>
          <a:lstStyle/>
          <a:p>
            <a:endParaRPr kumimoji="1" lang="ja-JP" altLang="en-US"/>
          </a:p>
        </p:txBody>
      </p:sp>
    </p:spTree>
    <p:extLst>
      <p:ext uri="{BB962C8B-B14F-4D97-AF65-F5344CB8AC3E}">
        <p14:creationId xmlns:p14="http://schemas.microsoft.com/office/powerpoint/2010/main" val="387434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248997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600"/>
            </a:lvl1pPr>
          </a:lstStyle>
          <a:p>
            <a:r>
              <a:rPr kumimoji="1" lang="ja-JP" altLang="en-US"/>
              <a:t>マスター タイトルの書式設定</a:t>
            </a:r>
          </a:p>
        </p:txBody>
      </p:sp>
      <p:sp>
        <p:nvSpPr>
          <p:cNvPr id="3" name="コンテンツ プレースホルダー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5D81FF-B8D1-49EC-9AF2-015F0375E2F9}" type="datetimeFigureOut">
              <a:rPr kumimoji="1" lang="ja-JP" altLang="en-US" smtClean="0"/>
              <a:t>2022/3/22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54421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E65D81FF-B8D1-49EC-9AF2-015F0375E2F9}" type="datetimeFigureOut">
              <a:rPr kumimoji="1" lang="ja-JP" altLang="en-US" smtClean="0"/>
              <a:t>2022/3/22</a:t>
            </a:fld>
            <a:endParaRPr kumimoji="1"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39454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742950" rtl="0" eaLnBrk="1" latinLnBrk="0" hangingPunct="1">
        <a:lnSpc>
          <a:spcPct val="90000"/>
        </a:lnSpc>
        <a:spcBef>
          <a:spcPct val="0"/>
        </a:spcBef>
        <a:buNone/>
        <a:defRPr kumimoji="1" sz="3575" kern="1200">
          <a:solidFill>
            <a:schemeClr val="tx1"/>
          </a:solidFill>
          <a:latin typeface="游ゴシック" panose="020B0400000000000000" pitchFamily="50" charset="-128"/>
          <a:ea typeface="游ゴシック" panose="020B0400000000000000" pitchFamily="50" charset="-128"/>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5593"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5D81FF-B8D1-49EC-9AF2-015F0375E2F9}" type="datetimeFigureOut">
              <a:rPr kumimoji="1" lang="ja-JP" altLang="en-US" smtClean="0"/>
              <a:t>2022/3/22</a:t>
            </a:fld>
            <a:endParaRPr kumimoji="1" lang="ja-JP" altLang="en-US"/>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fld id="{D9007173-BA50-428A-B4C3-FFFF5011E9DB}" type="slidenum">
              <a:rPr kumimoji="1" lang="ja-JP" altLang="en-US" smtClean="0"/>
              <a:t>‹#›</a:t>
            </a:fld>
            <a:endParaRPr kumimoji="1" lang="ja-JP" altLang="en-US"/>
          </a:p>
        </p:txBody>
      </p:sp>
    </p:spTree>
    <p:extLst>
      <p:ext uri="{BB962C8B-B14F-4D97-AF65-F5344CB8AC3E}">
        <p14:creationId xmlns:p14="http://schemas.microsoft.com/office/powerpoint/2010/main" val="28930535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0D6D8-58F6-9A47-9DA4-B672E67DC939}"/>
              </a:ext>
            </a:extLst>
          </p:cNvPr>
          <p:cNvSpPr>
            <a:spLocks noGrp="1"/>
          </p:cNvSpPr>
          <p:nvPr>
            <p:ph type="ctrTitle"/>
          </p:nvPr>
        </p:nvSpPr>
        <p:spPr>
          <a:xfrm>
            <a:off x="1224812" y="2404534"/>
            <a:ext cx="6608508" cy="1646302"/>
          </a:xfrm>
        </p:spPr>
        <p:txBody>
          <a:bodyPr/>
          <a:lstStyle/>
          <a:p>
            <a:r>
              <a:rPr kumimoji="1" lang="ja-JP" altLang="en-US"/>
              <a:t>個人用ブログサイト</a:t>
            </a:r>
          </a:p>
        </p:txBody>
      </p:sp>
      <p:sp>
        <p:nvSpPr>
          <p:cNvPr id="4" name="字幕 3">
            <a:extLst>
              <a:ext uri="{FF2B5EF4-FFF2-40B4-BE49-F238E27FC236}">
                <a16:creationId xmlns:a16="http://schemas.microsoft.com/office/drawing/2014/main" id="{B57FC972-8333-4341-9B45-6999C3110B60}"/>
              </a:ext>
            </a:extLst>
          </p:cNvPr>
          <p:cNvSpPr>
            <a:spLocks noGrp="1"/>
          </p:cNvSpPr>
          <p:nvPr>
            <p:ph type="subTitle" idx="1"/>
          </p:nvPr>
        </p:nvSpPr>
        <p:spPr>
          <a:xfrm>
            <a:off x="2864768" y="4050835"/>
            <a:ext cx="4672323" cy="1096899"/>
          </a:xfrm>
        </p:spPr>
        <p:txBody>
          <a:bodyPr/>
          <a:lstStyle/>
          <a:p>
            <a:r>
              <a:rPr lang="ja-JP" altLang="en-US"/>
              <a:t>勉強したことの備忘録や近況を書き留めるためのブログサイトの作成</a:t>
            </a:r>
          </a:p>
        </p:txBody>
      </p:sp>
    </p:spTree>
    <p:extLst>
      <p:ext uri="{BB962C8B-B14F-4D97-AF65-F5344CB8AC3E}">
        <p14:creationId xmlns:p14="http://schemas.microsoft.com/office/powerpoint/2010/main" val="5462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9906000" cy="570757"/>
          </a:xfrm>
          <a:prstGeom prst="rect">
            <a:avLst/>
          </a:prstGeom>
          <a:solidFill>
            <a:srgbClr val="0071BC"/>
          </a:solidFill>
          <a:ln>
            <a:noFill/>
          </a:ln>
          <a:effectLst>
            <a:outerShdw blurRad="127000" dist="12700" dir="5400000" algn="t" rotWithShape="0">
              <a:schemeClr val="tx1">
                <a:lumMod val="65000"/>
                <a:lumOff val="35000"/>
                <a:alpha val="3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08484" y="56841"/>
            <a:ext cx="5436604" cy="461665"/>
          </a:xfrm>
          <a:prstGeom prst="rect">
            <a:avLst/>
          </a:prstGeom>
          <a:noFill/>
        </p:spPr>
        <p:txBody>
          <a:bodyPr wrap="square" rtlCol="0">
            <a:spAutoFit/>
          </a:bodyPr>
          <a:lstStyle/>
          <a:p>
            <a:r>
              <a:rPr lang="ja-JP" altLang="en-US" sz="2400" b="1" spc="150">
                <a:solidFill>
                  <a:schemeClr val="bg1"/>
                </a:solidFill>
                <a:latin typeface="メイリオ" panose="020B0604030504040204" pitchFamily="50" charset="-128"/>
                <a:ea typeface="メイリオ" panose="020B0604030504040204" pitchFamily="50" charset="-128"/>
              </a:rPr>
              <a:t>課題定義</a:t>
            </a:r>
          </a:p>
        </p:txBody>
      </p:sp>
      <p:sp>
        <p:nvSpPr>
          <p:cNvPr id="8" name="正方形/長方形 7"/>
          <p:cNvSpPr/>
          <p:nvPr/>
        </p:nvSpPr>
        <p:spPr>
          <a:xfrm>
            <a:off x="0" y="6551631"/>
            <a:ext cx="9906000" cy="30636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2792760" y="1702549"/>
            <a:ext cx="6660740"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Git</a:t>
            </a:r>
            <a:r>
              <a:rPr lang="ja-JP" altLang="en-US" sz="1400">
                <a:latin typeface="游ゴシック" panose="020B0400000000000000" pitchFamily="50" charset="-128"/>
                <a:ea typeface="游ゴシック" panose="020B0400000000000000" pitchFamily="50" charset="-128"/>
              </a:rPr>
              <a:t>と</a:t>
            </a:r>
            <a:r>
              <a:rPr lang="en-US" altLang="ja-JP" sz="1400" dirty="0" err="1">
                <a:latin typeface="游ゴシック" panose="020B0400000000000000" pitchFamily="50" charset="-128"/>
                <a:ea typeface="游ゴシック" panose="020B0400000000000000" pitchFamily="50" charset="-128"/>
              </a:rPr>
              <a:t>Githab</a:t>
            </a:r>
            <a:r>
              <a:rPr lang="ja-JP" altLang="en-US" sz="1400">
                <a:latin typeface="游ゴシック" panose="020B0400000000000000" pitchFamily="50" charset="-128"/>
                <a:ea typeface="游ゴシック" panose="020B0400000000000000" pitchFamily="50" charset="-128"/>
              </a:rPr>
              <a:t>の使い方に慣れるためにブログサイトを作成。</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HTML</a:t>
            </a:r>
            <a:r>
              <a:rPr lang="ja-JP" altLang="en-US" sz="140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rPr>
              <a:t>&amp;CSS</a:t>
            </a:r>
            <a:r>
              <a:rPr lang="ja-JP" altLang="en-US" sz="1400">
                <a:latin typeface="游ゴシック" panose="020B0400000000000000" pitchFamily="50" charset="-128"/>
                <a:ea typeface="游ゴシック" panose="020B0400000000000000" pitchFamily="50" charset="-128"/>
              </a:rPr>
              <a:t>の復習</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PHP</a:t>
            </a:r>
            <a:r>
              <a:rPr lang="ja-JP" altLang="en-US" sz="1400">
                <a:latin typeface="游ゴシック" panose="020B0400000000000000" pitchFamily="50" charset="-128"/>
                <a:ea typeface="游ゴシック" panose="020B0400000000000000" pitchFamily="50" charset="-128"/>
              </a:rPr>
              <a:t>の復習</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勉強したことの備忘録</a:t>
            </a:r>
            <a:endParaRPr lang="en-US" altLang="ja-JP" sz="1400" dirty="0">
              <a:latin typeface="游ゴシック" panose="020B0400000000000000" pitchFamily="50" charset="-128"/>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93527950-C6D0-074A-8592-DF75B8A78E12}"/>
              </a:ext>
            </a:extLst>
          </p:cNvPr>
          <p:cNvSpPr txBox="1"/>
          <p:nvPr/>
        </p:nvSpPr>
        <p:spPr>
          <a:xfrm>
            <a:off x="2805423" y="2834933"/>
            <a:ext cx="6660740"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HTML</a:t>
            </a:r>
            <a:r>
              <a:rPr lang="ja-JP" altLang="en-US" sz="1400">
                <a:latin typeface="游ゴシック" panose="020B0400000000000000" pitchFamily="50" charset="-128"/>
                <a:ea typeface="游ゴシック" panose="020B0400000000000000" pitchFamily="50" charset="-128"/>
              </a:rPr>
              <a:t>と</a:t>
            </a:r>
            <a:r>
              <a:rPr lang="en-US" altLang="ja-JP" sz="1400" dirty="0">
                <a:latin typeface="游ゴシック" panose="020B0400000000000000" pitchFamily="50" charset="-128"/>
                <a:ea typeface="游ゴシック" panose="020B0400000000000000" pitchFamily="50" charset="-128"/>
              </a:rPr>
              <a:t>CSS</a:t>
            </a:r>
            <a:r>
              <a:rPr lang="ja-JP" altLang="en-US" sz="1400">
                <a:latin typeface="游ゴシック" panose="020B0400000000000000" pitchFamily="50" charset="-128"/>
                <a:ea typeface="游ゴシック" panose="020B0400000000000000" pitchFamily="50" charset="-128"/>
              </a:rPr>
              <a:t>を使ってブログサイトの見た目を整える（レスポンシブ対応も）</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Top</a:t>
            </a:r>
            <a:r>
              <a:rPr lang="ja-JP" altLang="en-US" sz="1400">
                <a:latin typeface="游ゴシック" panose="020B0400000000000000" pitchFamily="50" charset="-128"/>
                <a:ea typeface="游ゴシック" panose="020B0400000000000000" pitchFamily="50" charset="-128"/>
              </a:rPr>
              <a:t>ページと</a:t>
            </a:r>
            <a:r>
              <a:rPr lang="en-US" altLang="ja-JP" sz="1400" dirty="0">
                <a:latin typeface="游ゴシック" panose="020B0400000000000000" pitchFamily="50" charset="-128"/>
                <a:ea typeface="游ゴシック" panose="020B0400000000000000" pitchFamily="50" charset="-128"/>
              </a:rPr>
              <a:t>blog</a:t>
            </a:r>
            <a:r>
              <a:rPr lang="ja-JP" altLang="en-US" sz="1400">
                <a:latin typeface="游ゴシック" panose="020B0400000000000000" pitchFamily="50" charset="-128"/>
                <a:ea typeface="游ゴシック" panose="020B0400000000000000" pitchFamily="50" charset="-128"/>
              </a:rPr>
              <a:t>記事一覧ページ、お問い合わせページの作成</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PHP</a:t>
            </a:r>
            <a:r>
              <a:rPr lang="ja-JP" altLang="en-US" sz="1400">
                <a:latin typeface="游ゴシック" panose="020B0400000000000000" pitchFamily="50" charset="-128"/>
                <a:ea typeface="游ゴシック" panose="020B0400000000000000" pitchFamily="50" charset="-128"/>
              </a:rPr>
              <a:t>を使ってページの遷移を行う</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問い合わせメールが</a:t>
            </a:r>
            <a:r>
              <a:rPr lang="en-US" altLang="ja-JP" sz="1400" dirty="0" err="1">
                <a:latin typeface="游ゴシック" panose="020B0400000000000000" pitchFamily="50" charset="-128"/>
                <a:ea typeface="游ゴシック" panose="020B0400000000000000" pitchFamily="50" charset="-128"/>
              </a:rPr>
              <a:t>gmail</a:t>
            </a:r>
            <a:r>
              <a:rPr lang="ja-JP" altLang="en-US" sz="1400">
                <a:latin typeface="游ゴシック" panose="020B0400000000000000" pitchFamily="50" charset="-128"/>
                <a:ea typeface="游ゴシック" panose="020B0400000000000000" pitchFamily="50" charset="-128"/>
              </a:rPr>
              <a:t>に届くようにする</a:t>
            </a:r>
            <a:endParaRPr lang="en-US" altLang="ja-JP" sz="1400" dirty="0">
              <a:latin typeface="游ゴシック" panose="020B0400000000000000" pitchFamily="50" charset="-128"/>
              <a:ea typeface="游ゴシック" panose="020B0400000000000000" pitchFamily="50" charset="-128"/>
            </a:endParaRPr>
          </a:p>
        </p:txBody>
      </p:sp>
      <p:sp>
        <p:nvSpPr>
          <p:cNvPr id="20" name="テキスト ボックス 19">
            <a:extLst>
              <a:ext uri="{FF2B5EF4-FFF2-40B4-BE49-F238E27FC236}">
                <a16:creationId xmlns:a16="http://schemas.microsoft.com/office/drawing/2014/main" id="{BDFA403D-1EA5-0547-903B-6D26AB22FDEA}"/>
              </a:ext>
            </a:extLst>
          </p:cNvPr>
          <p:cNvSpPr txBox="1"/>
          <p:nvPr/>
        </p:nvSpPr>
        <p:spPr>
          <a:xfrm>
            <a:off x="2792760" y="4205129"/>
            <a:ext cx="6660740" cy="738664"/>
          </a:xfrm>
          <a:prstGeom prst="rect">
            <a:avLst/>
          </a:prstGeom>
          <a:noFill/>
        </p:spPr>
        <p:txBody>
          <a:bodyPr wrap="square" rtlCol="0">
            <a:spAutoFit/>
          </a:bodyPr>
          <a:lstStyle/>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凝ったデザインは使用しない</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Web</a:t>
            </a:r>
            <a:r>
              <a:rPr lang="ja-JP" altLang="en-US" sz="1400">
                <a:latin typeface="游ゴシック" panose="020B0400000000000000" pitchFamily="50" charset="-128"/>
                <a:ea typeface="游ゴシック" panose="020B0400000000000000" pitchFamily="50" charset="-128"/>
              </a:rPr>
              <a:t>への公開はしない</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endParaRPr lang="en-US" altLang="ja-JP" sz="1400" dirty="0">
              <a:latin typeface="游ゴシック" panose="020B0400000000000000" pitchFamily="50" charset="-128"/>
              <a:ea typeface="游ゴシック" panose="020B0400000000000000" pitchFamily="50" charset="-128"/>
            </a:endParaRPr>
          </a:p>
        </p:txBody>
      </p:sp>
      <p:sp>
        <p:nvSpPr>
          <p:cNvPr id="2" name="角丸四角形 1">
            <a:extLst>
              <a:ext uri="{FF2B5EF4-FFF2-40B4-BE49-F238E27FC236}">
                <a16:creationId xmlns:a16="http://schemas.microsoft.com/office/drawing/2014/main" id="{3DE09DE9-B221-C846-B623-8C1C796DE6FA}"/>
              </a:ext>
            </a:extLst>
          </p:cNvPr>
          <p:cNvSpPr/>
          <p:nvPr/>
        </p:nvSpPr>
        <p:spPr>
          <a:xfrm>
            <a:off x="452500" y="1711809"/>
            <a:ext cx="1872208" cy="322645"/>
          </a:xfrm>
          <a:prstGeom prst="roundRect">
            <a:avLst/>
          </a:prstGeom>
          <a:solidFill>
            <a:schemeClr val="accent1"/>
          </a:solid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rPr>
              <a:t>背景・目的</a:t>
            </a:r>
            <a:endParaRPr kumimoji="1"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endParaRPr>
          </a:p>
        </p:txBody>
      </p:sp>
      <p:sp>
        <p:nvSpPr>
          <p:cNvPr id="21" name="角丸四角形 20">
            <a:extLst>
              <a:ext uri="{FF2B5EF4-FFF2-40B4-BE49-F238E27FC236}">
                <a16:creationId xmlns:a16="http://schemas.microsoft.com/office/drawing/2014/main" id="{12E9A72F-3B50-904D-A64C-6ABA0713573B}"/>
              </a:ext>
            </a:extLst>
          </p:cNvPr>
          <p:cNvSpPr/>
          <p:nvPr/>
        </p:nvSpPr>
        <p:spPr>
          <a:xfrm>
            <a:off x="452500" y="2854327"/>
            <a:ext cx="1872208" cy="322645"/>
          </a:xfrm>
          <a:prstGeom prst="roundRect">
            <a:avLst/>
          </a:prstGeom>
          <a:solidFill>
            <a:schemeClr val="accent1"/>
          </a:solid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rPr>
              <a:t>ゴール（達成状態）</a:t>
            </a:r>
            <a:endParaRPr kumimoji="1"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endParaRPr>
          </a:p>
        </p:txBody>
      </p:sp>
      <p:sp>
        <p:nvSpPr>
          <p:cNvPr id="22" name="角丸四角形 21">
            <a:extLst>
              <a:ext uri="{FF2B5EF4-FFF2-40B4-BE49-F238E27FC236}">
                <a16:creationId xmlns:a16="http://schemas.microsoft.com/office/drawing/2014/main" id="{F3116F4E-0B86-1C42-8C39-034CB5B7D9F4}"/>
              </a:ext>
            </a:extLst>
          </p:cNvPr>
          <p:cNvSpPr/>
          <p:nvPr/>
        </p:nvSpPr>
        <p:spPr>
          <a:xfrm>
            <a:off x="452500" y="4186475"/>
            <a:ext cx="1872208" cy="322645"/>
          </a:xfrm>
          <a:prstGeom prst="roundRect">
            <a:avLst/>
          </a:prstGeom>
          <a:solidFill>
            <a:schemeClr val="accent1"/>
          </a:solid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rPr>
              <a:t>やらないこと</a:t>
            </a:r>
            <a:endParaRPr kumimoji="1"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440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9906000" cy="570757"/>
          </a:xfrm>
          <a:prstGeom prst="rect">
            <a:avLst/>
          </a:prstGeom>
          <a:solidFill>
            <a:srgbClr val="0071BC"/>
          </a:solidFill>
          <a:ln>
            <a:noFill/>
          </a:ln>
          <a:effectLst>
            <a:outerShdw blurRad="127000" dist="12700" dir="5400000" algn="t" rotWithShape="0">
              <a:schemeClr val="tx1">
                <a:lumMod val="65000"/>
                <a:lumOff val="35000"/>
                <a:alpha val="3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08484" y="56841"/>
            <a:ext cx="5436604" cy="461665"/>
          </a:xfrm>
          <a:prstGeom prst="rect">
            <a:avLst/>
          </a:prstGeom>
          <a:noFill/>
        </p:spPr>
        <p:txBody>
          <a:bodyPr wrap="square" rtlCol="0">
            <a:spAutoFit/>
          </a:bodyPr>
          <a:lstStyle/>
          <a:p>
            <a:r>
              <a:rPr lang="ja-JP" altLang="en-US" sz="2400" b="1" spc="150">
                <a:solidFill>
                  <a:schemeClr val="bg1"/>
                </a:solidFill>
                <a:latin typeface="メイリオ" panose="020B0604030504040204" pitchFamily="50" charset="-128"/>
                <a:ea typeface="メイリオ" panose="020B0604030504040204" pitchFamily="50" charset="-128"/>
              </a:rPr>
              <a:t>業務要件（業務フロー）</a:t>
            </a:r>
            <a:endParaRPr lang="en-US" altLang="ja-JP" sz="2400" b="1" spc="150" dirty="0">
              <a:solidFill>
                <a:schemeClr val="bg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0" y="6551631"/>
            <a:ext cx="9906000" cy="30636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3750E817-5BE3-4243-9E23-27A194557A6A}"/>
              </a:ext>
            </a:extLst>
          </p:cNvPr>
          <p:cNvSpPr/>
          <p:nvPr/>
        </p:nvSpPr>
        <p:spPr>
          <a:xfrm>
            <a:off x="1172580" y="2775595"/>
            <a:ext cx="1692188" cy="622834"/>
          </a:xfrm>
          <a:prstGeom prst="rect">
            <a:avLst/>
          </a:prstGeom>
          <a:no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rgbClr val="0071BC"/>
                </a:solidFill>
                <a:latin typeface="メイリオ" panose="020B0604030504040204" pitchFamily="50" charset="-128"/>
                <a:ea typeface="メイリオ" panose="020B0604030504040204" pitchFamily="50" charset="-128"/>
              </a:rPr>
              <a:t>サイトを開く</a:t>
            </a:r>
            <a:endParaRPr kumimoji="1" lang="ja-JP" altLang="en-US" sz="1400">
              <a:solidFill>
                <a:srgbClr val="0071BC"/>
              </a:solidFill>
              <a:latin typeface="メイリオ" panose="020B0604030504040204" pitchFamily="50" charset="-128"/>
              <a:ea typeface="メイリオ" panose="020B0604030504040204" pitchFamily="50" charset="-128"/>
            </a:endParaRPr>
          </a:p>
        </p:txBody>
      </p:sp>
      <p:cxnSp>
        <p:nvCxnSpPr>
          <p:cNvPr id="18" name="直線矢印コネクタ 17">
            <a:extLst>
              <a:ext uri="{FF2B5EF4-FFF2-40B4-BE49-F238E27FC236}">
                <a16:creationId xmlns:a16="http://schemas.microsoft.com/office/drawing/2014/main" id="{BC148EE6-C33C-5447-9E20-125D373F7EA5}"/>
              </a:ext>
            </a:extLst>
          </p:cNvPr>
          <p:cNvCxnSpPr>
            <a:cxnSpLocks/>
          </p:cNvCxnSpPr>
          <p:nvPr/>
        </p:nvCxnSpPr>
        <p:spPr>
          <a:xfrm>
            <a:off x="3026786" y="3092395"/>
            <a:ext cx="451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1CF6FF4E-7600-AB44-ABF8-3D605D2E3359}"/>
              </a:ext>
            </a:extLst>
          </p:cNvPr>
          <p:cNvSpPr/>
          <p:nvPr/>
        </p:nvSpPr>
        <p:spPr>
          <a:xfrm>
            <a:off x="3584848" y="2780928"/>
            <a:ext cx="1692188" cy="612069"/>
          </a:xfrm>
          <a:prstGeom prst="rect">
            <a:avLst/>
          </a:prstGeom>
          <a:no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rgbClr val="0071BC"/>
                </a:solidFill>
                <a:latin typeface="メイリオ" panose="020B0604030504040204" pitchFamily="50" charset="-128"/>
                <a:ea typeface="メイリオ" panose="020B0604030504040204" pitchFamily="50" charset="-128"/>
              </a:rPr>
              <a:t>ブログ記事一覧</a:t>
            </a: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3DF6A4F1-5B87-064F-BA91-992F7AD36556}"/>
              </a:ext>
            </a:extLst>
          </p:cNvPr>
          <p:cNvSpPr/>
          <p:nvPr/>
        </p:nvSpPr>
        <p:spPr>
          <a:xfrm>
            <a:off x="6249144" y="2780928"/>
            <a:ext cx="2340260" cy="612068"/>
          </a:xfrm>
          <a:prstGeom prst="rect">
            <a:avLst/>
          </a:prstGeom>
          <a:no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rgbClr val="0071BC"/>
                </a:solidFill>
                <a:latin typeface="メイリオ" panose="020B0604030504040204" pitchFamily="50" charset="-128"/>
                <a:ea typeface="メイリオ" panose="020B0604030504040204" pitchFamily="50" charset="-128"/>
              </a:rPr>
              <a:t>ブログ記事の閲覧</a:t>
            </a:r>
            <a:endParaRPr kumimoji="1" lang="ja-JP" altLang="en-US" sz="1400">
              <a:solidFill>
                <a:srgbClr val="0071BC"/>
              </a:solidFill>
              <a:latin typeface="メイリオ" panose="020B0604030504040204" pitchFamily="50" charset="-128"/>
              <a:ea typeface="メイリオ" panose="020B0604030504040204" pitchFamily="50" charset="-128"/>
            </a:endParaRPr>
          </a:p>
        </p:txBody>
      </p:sp>
      <p:cxnSp>
        <p:nvCxnSpPr>
          <p:cNvPr id="22" name="直線矢印コネクタ 21">
            <a:extLst>
              <a:ext uri="{FF2B5EF4-FFF2-40B4-BE49-F238E27FC236}">
                <a16:creationId xmlns:a16="http://schemas.microsoft.com/office/drawing/2014/main" id="{CF68A181-6324-484E-B2C1-1D1D9CF3F3F8}"/>
              </a:ext>
            </a:extLst>
          </p:cNvPr>
          <p:cNvCxnSpPr>
            <a:cxnSpLocks/>
          </p:cNvCxnSpPr>
          <p:nvPr/>
        </p:nvCxnSpPr>
        <p:spPr>
          <a:xfrm>
            <a:off x="5455552" y="3092395"/>
            <a:ext cx="6120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表 23">
            <a:extLst>
              <a:ext uri="{FF2B5EF4-FFF2-40B4-BE49-F238E27FC236}">
                <a16:creationId xmlns:a16="http://schemas.microsoft.com/office/drawing/2014/main" id="{48AE42AE-CEF7-6047-9C70-FDA5AFA162B8}"/>
              </a:ext>
            </a:extLst>
          </p:cNvPr>
          <p:cNvGraphicFramePr>
            <a:graphicFrameLocks noGrp="1"/>
          </p:cNvGraphicFramePr>
          <p:nvPr>
            <p:extLst>
              <p:ext uri="{D42A27DB-BD31-4B8C-83A1-F6EECF244321}">
                <p14:modId xmlns:p14="http://schemas.microsoft.com/office/powerpoint/2010/main" val="4283825470"/>
              </p:ext>
            </p:extLst>
          </p:nvPr>
        </p:nvGraphicFramePr>
        <p:xfrm>
          <a:off x="380492" y="1227666"/>
          <a:ext cx="7874508" cy="370840"/>
        </p:xfrm>
        <a:graphic>
          <a:graphicData uri="http://schemas.openxmlformats.org/drawingml/2006/table">
            <a:tbl>
              <a:tblPr>
                <a:tableStyleId>{5C22544A-7EE6-4342-B048-85BDC9FD1C3A}</a:tableStyleId>
              </a:tblPr>
              <a:tblGrid>
                <a:gridCol w="7874508">
                  <a:extLst>
                    <a:ext uri="{9D8B030D-6E8A-4147-A177-3AD203B41FA5}">
                      <a16:colId xmlns:a16="http://schemas.microsoft.com/office/drawing/2014/main" val="1158519975"/>
                    </a:ext>
                  </a:extLst>
                </a:gridCol>
              </a:tblGrid>
              <a:tr h="370840">
                <a:tc>
                  <a:txBody>
                    <a:bodyPr/>
                    <a:lstStyle/>
                    <a:p>
                      <a:r>
                        <a:rPr kumimoji="1" lang="ja-JP" altLang="en-US"/>
                        <a:t>人物　　　業務フロー</a:t>
                      </a:r>
                      <a:endParaRPr kumimoji="1" lang="en-US" altLang="ja-JP"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1827587"/>
                  </a:ext>
                </a:extLst>
              </a:tr>
            </a:tbl>
          </a:graphicData>
        </a:graphic>
      </p:graphicFrame>
      <p:sp>
        <p:nvSpPr>
          <p:cNvPr id="24" name="テキスト ボックス 23">
            <a:extLst>
              <a:ext uri="{FF2B5EF4-FFF2-40B4-BE49-F238E27FC236}">
                <a16:creationId xmlns:a16="http://schemas.microsoft.com/office/drawing/2014/main" id="{6AB9896E-4DC5-954E-98BB-3437DE5D38E6}"/>
              </a:ext>
            </a:extLst>
          </p:cNvPr>
          <p:cNvSpPr txBox="1"/>
          <p:nvPr/>
        </p:nvSpPr>
        <p:spPr>
          <a:xfrm>
            <a:off x="200472" y="2843644"/>
            <a:ext cx="900100" cy="369332"/>
          </a:xfrm>
          <a:prstGeom prst="rect">
            <a:avLst/>
          </a:prstGeom>
          <a:noFill/>
        </p:spPr>
        <p:txBody>
          <a:bodyPr wrap="square" rtlCol="0">
            <a:spAutoFit/>
          </a:bodyPr>
          <a:lstStyle/>
          <a:p>
            <a:r>
              <a:rPr lang="ja-JP" altLang="en-US">
                <a:latin typeface="游ゴシック" panose="020B0400000000000000" pitchFamily="50" charset="-128"/>
                <a:ea typeface="游ゴシック" panose="020B0400000000000000" pitchFamily="50" charset="-128"/>
              </a:rPr>
              <a:t>閲覧者</a:t>
            </a:r>
            <a:endParaRPr kumimoji="1" lang="ja-JP" altLang="en-US">
              <a:latin typeface="游ゴシック" panose="020B0400000000000000" pitchFamily="50" charset="-128"/>
              <a:ea typeface="游ゴシック" panose="020B0400000000000000" pitchFamily="50" charset="-128"/>
            </a:endParaRPr>
          </a:p>
        </p:txBody>
      </p:sp>
      <p:sp>
        <p:nvSpPr>
          <p:cNvPr id="25" name="正方形/長方形 24">
            <a:extLst>
              <a:ext uri="{FF2B5EF4-FFF2-40B4-BE49-F238E27FC236}">
                <a16:creationId xmlns:a16="http://schemas.microsoft.com/office/drawing/2014/main" id="{5B467CDD-DE65-0E42-8057-F4DA9FEED32B}"/>
              </a:ext>
            </a:extLst>
          </p:cNvPr>
          <p:cNvSpPr/>
          <p:nvPr/>
        </p:nvSpPr>
        <p:spPr>
          <a:xfrm>
            <a:off x="3584848" y="3645023"/>
            <a:ext cx="1692188" cy="612069"/>
          </a:xfrm>
          <a:prstGeom prst="rect">
            <a:avLst/>
          </a:prstGeom>
          <a:no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rgbClr val="0071BC"/>
                </a:solidFill>
                <a:latin typeface="メイリオ" panose="020B0604030504040204" pitchFamily="50" charset="-128"/>
                <a:ea typeface="メイリオ" panose="020B0604030504040204" pitchFamily="50" charset="-128"/>
              </a:rPr>
              <a:t>お問い合わせフォーム</a:t>
            </a:r>
            <a:endParaRPr kumimoji="1" lang="ja-JP" altLang="en-US" sz="1400">
              <a:solidFill>
                <a:srgbClr val="0071BC"/>
              </a:solidFill>
              <a:latin typeface="メイリオ" panose="020B0604030504040204" pitchFamily="50" charset="-128"/>
              <a:ea typeface="メイリオ" panose="020B0604030504040204" pitchFamily="50" charset="-128"/>
            </a:endParaRPr>
          </a:p>
        </p:txBody>
      </p:sp>
      <p:cxnSp>
        <p:nvCxnSpPr>
          <p:cNvPr id="26" name="直線矢印コネクタ 25">
            <a:extLst>
              <a:ext uri="{FF2B5EF4-FFF2-40B4-BE49-F238E27FC236}">
                <a16:creationId xmlns:a16="http://schemas.microsoft.com/office/drawing/2014/main" id="{4535A9FD-D2BE-A84C-901A-8AF17BE4EDDF}"/>
              </a:ext>
            </a:extLst>
          </p:cNvPr>
          <p:cNvCxnSpPr>
            <a:cxnSpLocks/>
          </p:cNvCxnSpPr>
          <p:nvPr/>
        </p:nvCxnSpPr>
        <p:spPr>
          <a:xfrm>
            <a:off x="3044788" y="3244795"/>
            <a:ext cx="451554" cy="612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26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9906000" cy="570757"/>
          </a:xfrm>
          <a:prstGeom prst="rect">
            <a:avLst/>
          </a:prstGeom>
          <a:solidFill>
            <a:srgbClr val="0071BC"/>
          </a:solidFill>
          <a:ln>
            <a:noFill/>
          </a:ln>
          <a:effectLst>
            <a:outerShdw blurRad="127000" dist="12700" dir="5400000" algn="t" rotWithShape="0">
              <a:schemeClr val="tx1">
                <a:lumMod val="65000"/>
                <a:lumOff val="35000"/>
                <a:alpha val="3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08484" y="56841"/>
            <a:ext cx="5436604" cy="461665"/>
          </a:xfrm>
          <a:prstGeom prst="rect">
            <a:avLst/>
          </a:prstGeom>
          <a:noFill/>
        </p:spPr>
        <p:txBody>
          <a:bodyPr wrap="square" rtlCol="0">
            <a:spAutoFit/>
          </a:bodyPr>
          <a:lstStyle/>
          <a:p>
            <a:r>
              <a:rPr lang="ja-JP" altLang="en-US" sz="2400" b="1" spc="150">
                <a:solidFill>
                  <a:schemeClr val="bg1"/>
                </a:solidFill>
                <a:latin typeface="メイリオ" panose="020B0604030504040204" pitchFamily="50" charset="-128"/>
                <a:ea typeface="メイリオ" panose="020B0604030504040204" pitchFamily="50" charset="-128"/>
              </a:rPr>
              <a:t>機能要件（ページ遷移図）</a:t>
            </a:r>
          </a:p>
        </p:txBody>
      </p:sp>
      <p:sp>
        <p:nvSpPr>
          <p:cNvPr id="8" name="正方形/長方形 7"/>
          <p:cNvSpPr/>
          <p:nvPr/>
        </p:nvSpPr>
        <p:spPr>
          <a:xfrm>
            <a:off x="0" y="6551631"/>
            <a:ext cx="9906000" cy="30636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8" name="直線矢印コネクタ 17">
            <a:extLst>
              <a:ext uri="{FF2B5EF4-FFF2-40B4-BE49-F238E27FC236}">
                <a16:creationId xmlns:a16="http://schemas.microsoft.com/office/drawing/2014/main" id="{0431F691-B139-F946-9F0C-141505365E90}"/>
              </a:ext>
            </a:extLst>
          </p:cNvPr>
          <p:cNvCxnSpPr>
            <a:cxnSpLocks/>
          </p:cNvCxnSpPr>
          <p:nvPr/>
        </p:nvCxnSpPr>
        <p:spPr>
          <a:xfrm>
            <a:off x="2467220" y="2045220"/>
            <a:ext cx="559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 name="グループ化 3">
            <a:extLst>
              <a:ext uri="{FF2B5EF4-FFF2-40B4-BE49-F238E27FC236}">
                <a16:creationId xmlns:a16="http://schemas.microsoft.com/office/drawing/2014/main" id="{5A6D96DA-3906-1F45-A16C-2F9B907F3BAF}"/>
              </a:ext>
            </a:extLst>
          </p:cNvPr>
          <p:cNvGrpSpPr/>
          <p:nvPr/>
        </p:nvGrpSpPr>
        <p:grpSpPr>
          <a:xfrm>
            <a:off x="2911938" y="1304764"/>
            <a:ext cx="1897046" cy="3780420"/>
            <a:chOff x="5864266" y="1844824"/>
            <a:chExt cx="1897046" cy="3780420"/>
          </a:xfrm>
        </p:grpSpPr>
        <p:sp>
          <p:nvSpPr>
            <p:cNvPr id="21" name="正方形/長方形 20">
              <a:extLst>
                <a:ext uri="{FF2B5EF4-FFF2-40B4-BE49-F238E27FC236}">
                  <a16:creationId xmlns:a16="http://schemas.microsoft.com/office/drawing/2014/main" id="{42D94429-2C7B-9049-93BC-2C6C0504FEDF}"/>
                </a:ext>
              </a:extLst>
            </p:cNvPr>
            <p:cNvSpPr/>
            <p:nvPr/>
          </p:nvSpPr>
          <p:spPr>
            <a:xfrm>
              <a:off x="6105128" y="2816936"/>
              <a:ext cx="1332148" cy="1584172"/>
            </a:xfrm>
            <a:prstGeom prst="rect">
              <a:avLst/>
            </a:prstGeom>
            <a:no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記事一覧</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記事見出し①</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②</a:t>
              </a: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③</a:t>
              </a:r>
            </a:p>
            <a:p>
              <a:pPr algn="ctr"/>
              <a:r>
                <a:rPr lang="ja-JP" altLang="en-US" sz="1400">
                  <a:solidFill>
                    <a:schemeClr val="tx1"/>
                  </a:solidFill>
                  <a:latin typeface="メイリオ" panose="020B0604030504040204" pitchFamily="50" charset="-128"/>
                  <a:ea typeface="メイリオ" panose="020B0604030504040204" pitchFamily="50" charset="-128"/>
                </a:rPr>
                <a:t>記事見出し④</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53629F4A-C736-8249-8BA0-94ECA31DFFD6}"/>
                </a:ext>
              </a:extLst>
            </p:cNvPr>
            <p:cNvSpPr/>
            <p:nvPr/>
          </p:nvSpPr>
          <p:spPr>
            <a:xfrm>
              <a:off x="5864266" y="1844824"/>
              <a:ext cx="1897046" cy="3780420"/>
            </a:xfrm>
            <a:prstGeom prst="rect">
              <a:avLst/>
            </a:prstGeom>
            <a:noFill/>
            <a:ln cap="rnd">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2E759FFB-FE1C-DD47-B49F-3A4C8C94E607}"/>
                </a:ext>
              </a:extLst>
            </p:cNvPr>
            <p:cNvSpPr/>
            <p:nvPr/>
          </p:nvSpPr>
          <p:spPr>
            <a:xfrm>
              <a:off x="5889104" y="1920032"/>
              <a:ext cx="828092" cy="477208"/>
            </a:xfrm>
            <a:prstGeom prst="rect">
              <a:avLst/>
            </a:prstGeom>
            <a:solidFill>
              <a:schemeClr val="accent1">
                <a:lumMod val="20000"/>
                <a:lumOff val="80000"/>
              </a:schemeClr>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Top</a:t>
              </a:r>
              <a:r>
                <a:rPr kumimoji="1" lang="ja-JP" altLang="en-US" sz="1400">
                  <a:solidFill>
                    <a:schemeClr val="tx1"/>
                  </a:solidFill>
                  <a:latin typeface="メイリオ" panose="020B0604030504040204" pitchFamily="50" charset="-128"/>
                  <a:ea typeface="メイリオ" panose="020B0604030504040204" pitchFamily="50" charset="-128"/>
                </a:rPr>
                <a:t>へ</a:t>
              </a:r>
            </a:p>
          </p:txBody>
        </p:sp>
      </p:grpSp>
      <p:cxnSp>
        <p:nvCxnSpPr>
          <p:cNvPr id="27" name="直線矢印コネクタ 26">
            <a:extLst>
              <a:ext uri="{FF2B5EF4-FFF2-40B4-BE49-F238E27FC236}">
                <a16:creationId xmlns:a16="http://schemas.microsoft.com/office/drawing/2014/main" id="{41EE7ED1-CCBC-5B45-BFF8-6DD1FFCDBE14}"/>
              </a:ext>
            </a:extLst>
          </p:cNvPr>
          <p:cNvCxnSpPr>
            <a:cxnSpLocks/>
          </p:cNvCxnSpPr>
          <p:nvPr/>
        </p:nvCxnSpPr>
        <p:spPr>
          <a:xfrm flipH="1">
            <a:off x="2467220" y="1556792"/>
            <a:ext cx="577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グループ化 2">
            <a:extLst>
              <a:ext uri="{FF2B5EF4-FFF2-40B4-BE49-F238E27FC236}">
                <a16:creationId xmlns:a16="http://schemas.microsoft.com/office/drawing/2014/main" id="{5D71DE10-51ED-2F4D-B2A2-1B358955DE4C}"/>
              </a:ext>
            </a:extLst>
          </p:cNvPr>
          <p:cNvGrpSpPr/>
          <p:nvPr/>
        </p:nvGrpSpPr>
        <p:grpSpPr>
          <a:xfrm>
            <a:off x="452500" y="1304764"/>
            <a:ext cx="2196244" cy="3780420"/>
            <a:chOff x="1460612" y="1833749"/>
            <a:chExt cx="2196244" cy="3780420"/>
          </a:xfrm>
        </p:grpSpPr>
        <p:sp>
          <p:nvSpPr>
            <p:cNvPr id="14" name="正方形/長方形 13">
              <a:extLst>
                <a:ext uri="{FF2B5EF4-FFF2-40B4-BE49-F238E27FC236}">
                  <a16:creationId xmlns:a16="http://schemas.microsoft.com/office/drawing/2014/main" id="{1E301018-1759-7147-9A9B-06AC590ECB85}"/>
                </a:ext>
              </a:extLst>
            </p:cNvPr>
            <p:cNvSpPr/>
            <p:nvPr/>
          </p:nvSpPr>
          <p:spPr>
            <a:xfrm>
              <a:off x="1687802" y="2296490"/>
              <a:ext cx="1692188" cy="5227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a:t>
              </a:r>
              <a:r>
                <a:rPr kumimoji="1" lang="ja-JP" altLang="en-US" sz="1400">
                  <a:solidFill>
                    <a:schemeClr val="tx1"/>
                  </a:solidFill>
                  <a:latin typeface="メイリオ" panose="020B0604030504040204" pitchFamily="50" charset="-128"/>
                  <a:ea typeface="メイリオ" panose="020B0604030504040204" pitchFamily="50" charset="-128"/>
                </a:rPr>
                <a:t>一覧ページ</a:t>
              </a:r>
              <a:endParaRPr kumimoji="1"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800E2E1F-8A6B-E848-8A9B-A52E99A45FBD}"/>
                </a:ext>
              </a:extLst>
            </p:cNvPr>
            <p:cNvSpPr/>
            <p:nvPr/>
          </p:nvSpPr>
          <p:spPr>
            <a:xfrm>
              <a:off x="1460612" y="1833749"/>
              <a:ext cx="2196244" cy="3780420"/>
            </a:xfrm>
            <a:prstGeom prst="rect">
              <a:avLst/>
            </a:prstGeom>
            <a:no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83D068B1-7FF3-9A4B-8E6A-17F4F818B65D}"/>
                </a:ext>
              </a:extLst>
            </p:cNvPr>
            <p:cNvSpPr/>
            <p:nvPr/>
          </p:nvSpPr>
          <p:spPr>
            <a:xfrm>
              <a:off x="1712640" y="4498354"/>
              <a:ext cx="1692188" cy="62283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問い合わせフォームへ</a:t>
              </a:r>
              <a:endParaRPr kumimoji="1" lang="ja-JP" altLang="en-US" sz="1400">
                <a:solidFill>
                  <a:schemeClr val="tx1"/>
                </a:solid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3B1B9611-1A10-1744-BAAC-52FA7FAC6318}"/>
                </a:ext>
              </a:extLst>
            </p:cNvPr>
            <p:cNvSpPr/>
            <p:nvPr/>
          </p:nvSpPr>
          <p:spPr>
            <a:xfrm>
              <a:off x="1676636" y="2888945"/>
              <a:ext cx="1692188" cy="115212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記事見出し①</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②</a:t>
              </a: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③</a:t>
              </a:r>
            </a:p>
            <a:p>
              <a:pPr algn="ctr"/>
              <a:r>
                <a:rPr lang="ja-JP" altLang="en-US" sz="1400">
                  <a:solidFill>
                    <a:schemeClr val="tx1"/>
                  </a:solidFill>
                  <a:latin typeface="メイリオ" panose="020B0604030504040204" pitchFamily="50" charset="-128"/>
                  <a:ea typeface="メイリオ" panose="020B0604030504040204" pitchFamily="50" charset="-128"/>
                </a:rPr>
                <a:t>記事見出し④</a:t>
              </a:r>
              <a:endParaRPr lang="en-US" altLang="ja-JP" sz="1400" dirty="0">
                <a:solidFill>
                  <a:schemeClr val="tx1"/>
                </a:solidFill>
                <a:latin typeface="メイリオ" panose="020B0604030504040204" pitchFamily="50" charset="-128"/>
                <a:ea typeface="メイリオ" panose="020B0604030504040204" pitchFamily="50" charset="-128"/>
              </a:endParaRPr>
            </a:p>
          </p:txBody>
        </p:sp>
      </p:grpSp>
      <p:grpSp>
        <p:nvGrpSpPr>
          <p:cNvPr id="29" name="グループ化 28">
            <a:extLst>
              <a:ext uri="{FF2B5EF4-FFF2-40B4-BE49-F238E27FC236}">
                <a16:creationId xmlns:a16="http://schemas.microsoft.com/office/drawing/2014/main" id="{B0B03F4E-CF50-5C4E-B705-10F5C6D615E7}"/>
              </a:ext>
            </a:extLst>
          </p:cNvPr>
          <p:cNvGrpSpPr/>
          <p:nvPr/>
        </p:nvGrpSpPr>
        <p:grpSpPr>
          <a:xfrm>
            <a:off x="5072178" y="1304764"/>
            <a:ext cx="1897046" cy="3780420"/>
            <a:chOff x="5864266" y="1844824"/>
            <a:chExt cx="1897046" cy="3780420"/>
          </a:xfrm>
        </p:grpSpPr>
        <p:sp>
          <p:nvSpPr>
            <p:cNvPr id="30" name="正方形/長方形 29">
              <a:extLst>
                <a:ext uri="{FF2B5EF4-FFF2-40B4-BE49-F238E27FC236}">
                  <a16:creationId xmlns:a16="http://schemas.microsoft.com/office/drawing/2014/main" id="{8F83CED5-E956-BE48-A55E-4DBFD1A80035}"/>
                </a:ext>
              </a:extLst>
            </p:cNvPr>
            <p:cNvSpPr/>
            <p:nvPr/>
          </p:nvSpPr>
          <p:spPr>
            <a:xfrm>
              <a:off x="6105128" y="2816936"/>
              <a:ext cx="1332148" cy="1584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記事見出し①</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本文</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276C76E9-4510-1B43-A1B2-EE8EE685EB05}"/>
                </a:ext>
              </a:extLst>
            </p:cNvPr>
            <p:cNvSpPr/>
            <p:nvPr/>
          </p:nvSpPr>
          <p:spPr>
            <a:xfrm>
              <a:off x="5864266" y="1844824"/>
              <a:ext cx="1897046" cy="3780420"/>
            </a:xfrm>
            <a:prstGeom prst="rect">
              <a:avLst/>
            </a:prstGeom>
            <a:no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D221CC65-5287-CE4E-8E41-7EF3F1134890}"/>
                </a:ext>
              </a:extLst>
            </p:cNvPr>
            <p:cNvSpPr/>
            <p:nvPr/>
          </p:nvSpPr>
          <p:spPr>
            <a:xfrm>
              <a:off x="5889104" y="1920032"/>
              <a:ext cx="828092" cy="47720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Top</a:t>
              </a:r>
              <a:r>
                <a:rPr kumimoji="1" lang="ja-JP" altLang="en-US" sz="1400">
                  <a:solidFill>
                    <a:schemeClr val="tx1"/>
                  </a:solidFill>
                  <a:latin typeface="メイリオ" panose="020B0604030504040204" pitchFamily="50" charset="-128"/>
                  <a:ea typeface="メイリオ" panose="020B0604030504040204" pitchFamily="50" charset="-128"/>
                </a:rPr>
                <a:t>へ</a:t>
              </a:r>
            </a:p>
          </p:txBody>
        </p:sp>
      </p:grpSp>
      <p:sp>
        <p:nvSpPr>
          <p:cNvPr id="33" name="正方形/長方形 32">
            <a:extLst>
              <a:ext uri="{FF2B5EF4-FFF2-40B4-BE49-F238E27FC236}">
                <a16:creationId xmlns:a16="http://schemas.microsoft.com/office/drawing/2014/main" id="{0E4B1D52-1E07-C542-967A-9ACBF196CD0D}"/>
              </a:ext>
            </a:extLst>
          </p:cNvPr>
          <p:cNvSpPr/>
          <p:nvPr/>
        </p:nvSpPr>
        <p:spPr>
          <a:xfrm>
            <a:off x="5174607" y="4067061"/>
            <a:ext cx="1692188" cy="5227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a:t>
            </a:r>
            <a:r>
              <a:rPr kumimoji="1" lang="ja-JP" altLang="en-US" sz="1400">
                <a:solidFill>
                  <a:schemeClr val="tx1"/>
                </a:solidFill>
                <a:latin typeface="メイリオ" panose="020B0604030504040204" pitchFamily="50" charset="-128"/>
                <a:ea typeface="メイリオ" panose="020B0604030504040204" pitchFamily="50" charset="-128"/>
              </a:rPr>
              <a:t>一覧ページ</a:t>
            </a:r>
            <a:endParaRPr kumimoji="1" lang="en-US" altLang="ja-JP" sz="1400" dirty="0">
              <a:solidFill>
                <a:schemeClr val="tx1"/>
              </a:solidFill>
              <a:latin typeface="メイリオ" panose="020B0604030504040204" pitchFamily="50" charset="-128"/>
              <a:ea typeface="メイリオ" panose="020B0604030504040204" pitchFamily="50" charset="-128"/>
            </a:endParaRPr>
          </a:p>
        </p:txBody>
      </p:sp>
      <p:grpSp>
        <p:nvGrpSpPr>
          <p:cNvPr id="34" name="グループ化 33">
            <a:extLst>
              <a:ext uri="{FF2B5EF4-FFF2-40B4-BE49-F238E27FC236}">
                <a16:creationId xmlns:a16="http://schemas.microsoft.com/office/drawing/2014/main" id="{B4E6F2BB-5E8D-A044-B376-55D15DF6F0C2}"/>
              </a:ext>
            </a:extLst>
          </p:cNvPr>
          <p:cNvGrpSpPr/>
          <p:nvPr/>
        </p:nvGrpSpPr>
        <p:grpSpPr>
          <a:xfrm>
            <a:off x="7304426" y="1304764"/>
            <a:ext cx="1897046" cy="3780420"/>
            <a:chOff x="5864266" y="1844824"/>
            <a:chExt cx="1897046" cy="3780420"/>
          </a:xfrm>
        </p:grpSpPr>
        <p:sp>
          <p:nvSpPr>
            <p:cNvPr id="35" name="正方形/長方形 34">
              <a:extLst>
                <a:ext uri="{FF2B5EF4-FFF2-40B4-BE49-F238E27FC236}">
                  <a16:creationId xmlns:a16="http://schemas.microsoft.com/office/drawing/2014/main" id="{44ACD464-E872-F141-925E-64FDF4C0E952}"/>
                </a:ext>
              </a:extLst>
            </p:cNvPr>
            <p:cNvSpPr/>
            <p:nvPr/>
          </p:nvSpPr>
          <p:spPr>
            <a:xfrm>
              <a:off x="6105128" y="2816935"/>
              <a:ext cx="1332148" cy="2465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問い合わせフォーム</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85A86621-55B1-124B-85D0-84745AD17791}"/>
                </a:ext>
              </a:extLst>
            </p:cNvPr>
            <p:cNvSpPr/>
            <p:nvPr/>
          </p:nvSpPr>
          <p:spPr>
            <a:xfrm>
              <a:off x="5864266" y="1844824"/>
              <a:ext cx="1897046" cy="3780420"/>
            </a:xfrm>
            <a:prstGeom prst="rect">
              <a:avLst/>
            </a:prstGeom>
            <a:no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94D2D657-8873-6549-B51A-A3FBA8B8CCAA}"/>
                </a:ext>
              </a:extLst>
            </p:cNvPr>
            <p:cNvSpPr/>
            <p:nvPr/>
          </p:nvSpPr>
          <p:spPr>
            <a:xfrm>
              <a:off x="5889104" y="1920032"/>
              <a:ext cx="828092" cy="47720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Top</a:t>
              </a:r>
              <a:r>
                <a:rPr kumimoji="1" lang="ja-JP" altLang="en-US" sz="1400">
                  <a:solidFill>
                    <a:schemeClr val="tx1"/>
                  </a:solidFill>
                  <a:latin typeface="メイリオ" panose="020B0604030504040204" pitchFamily="50" charset="-128"/>
                  <a:ea typeface="メイリオ" panose="020B0604030504040204" pitchFamily="50" charset="-128"/>
                </a:rPr>
                <a:t>へ</a:t>
              </a:r>
            </a:p>
          </p:txBody>
        </p:sp>
      </p:grpSp>
      <p:sp>
        <p:nvSpPr>
          <p:cNvPr id="38" name="正方形/長方形 37">
            <a:extLst>
              <a:ext uri="{FF2B5EF4-FFF2-40B4-BE49-F238E27FC236}">
                <a16:creationId xmlns:a16="http://schemas.microsoft.com/office/drawing/2014/main" id="{99F91905-9065-0947-A491-662741ECC7D2}"/>
              </a:ext>
            </a:extLst>
          </p:cNvPr>
          <p:cNvSpPr/>
          <p:nvPr/>
        </p:nvSpPr>
        <p:spPr>
          <a:xfrm>
            <a:off x="7946914" y="4147480"/>
            <a:ext cx="612069" cy="41835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送信</a:t>
            </a:r>
            <a:endParaRPr kumimoji="1" lang="en-US" altLang="ja-JP" sz="1400" dirty="0">
              <a:solidFill>
                <a:schemeClr val="tx1"/>
              </a:solidFill>
              <a:latin typeface="メイリオ" panose="020B0604030504040204" pitchFamily="50" charset="-128"/>
              <a:ea typeface="メイリオ" panose="020B0604030504040204" pitchFamily="50" charset="-128"/>
            </a:endParaRPr>
          </a:p>
        </p:txBody>
      </p:sp>
      <p:cxnSp>
        <p:nvCxnSpPr>
          <p:cNvPr id="39" name="直線矢印コネクタ 38">
            <a:extLst>
              <a:ext uri="{FF2B5EF4-FFF2-40B4-BE49-F238E27FC236}">
                <a16:creationId xmlns:a16="http://schemas.microsoft.com/office/drawing/2014/main" id="{EDFF7B23-D8B1-D545-8E33-F9E4A6208634}"/>
              </a:ext>
            </a:extLst>
          </p:cNvPr>
          <p:cNvCxnSpPr>
            <a:cxnSpLocks/>
          </p:cNvCxnSpPr>
          <p:nvPr/>
        </p:nvCxnSpPr>
        <p:spPr>
          <a:xfrm>
            <a:off x="2396716" y="2816932"/>
            <a:ext cx="29163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フリーフォーム 58">
            <a:extLst>
              <a:ext uri="{FF2B5EF4-FFF2-40B4-BE49-F238E27FC236}">
                <a16:creationId xmlns:a16="http://schemas.microsoft.com/office/drawing/2014/main" id="{F3E3C78E-8878-FA40-9A70-960FB37A405E}"/>
              </a:ext>
            </a:extLst>
          </p:cNvPr>
          <p:cNvSpPr/>
          <p:nvPr/>
        </p:nvSpPr>
        <p:spPr>
          <a:xfrm>
            <a:off x="1748644" y="4536424"/>
            <a:ext cx="5688632" cy="745582"/>
          </a:xfrm>
          <a:custGeom>
            <a:avLst/>
            <a:gdLst>
              <a:gd name="connsiteX0" fmla="*/ 0 w 6054811"/>
              <a:gd name="connsiteY0" fmla="*/ 259492 h 1336887"/>
              <a:gd name="connsiteX1" fmla="*/ 2866768 w 6054811"/>
              <a:gd name="connsiteY1" fmla="*/ 1334530 h 1336887"/>
              <a:gd name="connsiteX2" fmla="*/ 6054811 w 6054811"/>
              <a:gd name="connsiteY2" fmla="*/ 0 h 1336887"/>
              <a:gd name="connsiteX0" fmla="*/ 0 w 6128951"/>
              <a:gd name="connsiteY0" fmla="*/ 0 h 1459536"/>
              <a:gd name="connsiteX1" fmla="*/ 2940908 w 6128951"/>
              <a:gd name="connsiteY1" fmla="*/ 1458098 h 1459536"/>
              <a:gd name="connsiteX2" fmla="*/ 6128951 w 6128951"/>
              <a:gd name="connsiteY2" fmla="*/ 123568 h 1459536"/>
              <a:gd name="connsiteX0" fmla="*/ 0 w 6128951"/>
              <a:gd name="connsiteY0" fmla="*/ 0 h 770893"/>
              <a:gd name="connsiteX1" fmla="*/ 2780271 w 6128951"/>
              <a:gd name="connsiteY1" fmla="*/ 766120 h 770893"/>
              <a:gd name="connsiteX2" fmla="*/ 6128951 w 6128951"/>
              <a:gd name="connsiteY2" fmla="*/ 123568 h 770893"/>
              <a:gd name="connsiteX0" fmla="*/ 0 w 6128951"/>
              <a:gd name="connsiteY0" fmla="*/ 0 h 770893"/>
              <a:gd name="connsiteX1" fmla="*/ 2780271 w 6128951"/>
              <a:gd name="connsiteY1" fmla="*/ 766120 h 770893"/>
              <a:gd name="connsiteX2" fmla="*/ 6128951 w 6128951"/>
              <a:gd name="connsiteY2" fmla="*/ 123568 h 770893"/>
              <a:gd name="connsiteX0" fmla="*/ 0 w 6128951"/>
              <a:gd name="connsiteY0" fmla="*/ 0 h 722364"/>
              <a:gd name="connsiteX1" fmla="*/ 3101547 w 6128951"/>
              <a:gd name="connsiteY1" fmla="*/ 716693 h 722364"/>
              <a:gd name="connsiteX2" fmla="*/ 6128951 w 6128951"/>
              <a:gd name="connsiteY2" fmla="*/ 123568 h 722364"/>
            </a:gdLst>
            <a:ahLst/>
            <a:cxnLst>
              <a:cxn ang="0">
                <a:pos x="connsiteX0" y="connsiteY0"/>
              </a:cxn>
              <a:cxn ang="0">
                <a:pos x="connsiteX1" y="connsiteY1"/>
              </a:cxn>
              <a:cxn ang="0">
                <a:pos x="connsiteX2" y="connsiteY2"/>
              </a:cxn>
            </a:cxnLst>
            <a:rect l="l" t="t" r="r" b="b"/>
            <a:pathLst>
              <a:path w="6128951" h="722364">
                <a:moveTo>
                  <a:pt x="0" y="0"/>
                </a:moveTo>
                <a:cubicBezTo>
                  <a:pt x="928816" y="559143"/>
                  <a:pt x="2092412" y="759942"/>
                  <a:pt x="3101547" y="716693"/>
                </a:cubicBezTo>
                <a:cubicBezTo>
                  <a:pt x="4085968" y="759941"/>
                  <a:pt x="5607908" y="399536"/>
                  <a:pt x="6128951" y="123568"/>
                </a:cubicBezTo>
              </a:path>
            </a:pathLst>
          </a:custGeom>
          <a:ln>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258757A8-C3EF-444E-8C1A-7180A8CF7F2D}"/>
              </a:ext>
            </a:extLst>
          </p:cNvPr>
          <p:cNvSpPr/>
          <p:nvPr/>
        </p:nvSpPr>
        <p:spPr>
          <a:xfrm flipH="1">
            <a:off x="1640632" y="4664519"/>
            <a:ext cx="6516724" cy="1292311"/>
          </a:xfrm>
          <a:custGeom>
            <a:avLst/>
            <a:gdLst>
              <a:gd name="connsiteX0" fmla="*/ 0 w 6054811"/>
              <a:gd name="connsiteY0" fmla="*/ 259492 h 1336887"/>
              <a:gd name="connsiteX1" fmla="*/ 2866768 w 6054811"/>
              <a:gd name="connsiteY1" fmla="*/ 1334530 h 1336887"/>
              <a:gd name="connsiteX2" fmla="*/ 6054811 w 6054811"/>
              <a:gd name="connsiteY2" fmla="*/ 0 h 1336887"/>
              <a:gd name="connsiteX0" fmla="*/ 0 w 6128951"/>
              <a:gd name="connsiteY0" fmla="*/ 0 h 1459536"/>
              <a:gd name="connsiteX1" fmla="*/ 2940908 w 6128951"/>
              <a:gd name="connsiteY1" fmla="*/ 1458098 h 1459536"/>
              <a:gd name="connsiteX2" fmla="*/ 6128951 w 6128951"/>
              <a:gd name="connsiteY2" fmla="*/ 123568 h 1459536"/>
              <a:gd name="connsiteX0" fmla="*/ 0 w 6128951"/>
              <a:gd name="connsiteY0" fmla="*/ 0 h 770893"/>
              <a:gd name="connsiteX1" fmla="*/ 2780271 w 6128951"/>
              <a:gd name="connsiteY1" fmla="*/ 766120 h 770893"/>
              <a:gd name="connsiteX2" fmla="*/ 6128951 w 6128951"/>
              <a:gd name="connsiteY2" fmla="*/ 123568 h 770893"/>
              <a:gd name="connsiteX0" fmla="*/ 0 w 6128951"/>
              <a:gd name="connsiteY0" fmla="*/ 0 h 770893"/>
              <a:gd name="connsiteX1" fmla="*/ 2780271 w 6128951"/>
              <a:gd name="connsiteY1" fmla="*/ 766120 h 770893"/>
              <a:gd name="connsiteX2" fmla="*/ 6128951 w 6128951"/>
              <a:gd name="connsiteY2" fmla="*/ 123568 h 770893"/>
              <a:gd name="connsiteX0" fmla="*/ 0 w 6128951"/>
              <a:gd name="connsiteY0" fmla="*/ 0 h 722364"/>
              <a:gd name="connsiteX1" fmla="*/ 3101547 w 6128951"/>
              <a:gd name="connsiteY1" fmla="*/ 716693 h 722364"/>
              <a:gd name="connsiteX2" fmla="*/ 6128951 w 6128951"/>
              <a:gd name="connsiteY2" fmla="*/ 123568 h 722364"/>
            </a:gdLst>
            <a:ahLst/>
            <a:cxnLst>
              <a:cxn ang="0">
                <a:pos x="connsiteX0" y="connsiteY0"/>
              </a:cxn>
              <a:cxn ang="0">
                <a:pos x="connsiteX1" y="connsiteY1"/>
              </a:cxn>
              <a:cxn ang="0">
                <a:pos x="connsiteX2" y="connsiteY2"/>
              </a:cxn>
            </a:cxnLst>
            <a:rect l="l" t="t" r="r" b="b"/>
            <a:pathLst>
              <a:path w="6128951" h="722364">
                <a:moveTo>
                  <a:pt x="0" y="0"/>
                </a:moveTo>
                <a:cubicBezTo>
                  <a:pt x="928816" y="559143"/>
                  <a:pt x="2092412" y="759942"/>
                  <a:pt x="3101547" y="716693"/>
                </a:cubicBezTo>
                <a:cubicBezTo>
                  <a:pt x="4085968" y="759941"/>
                  <a:pt x="5607908" y="399536"/>
                  <a:pt x="6128951" y="123568"/>
                </a:cubicBezTo>
              </a:path>
            </a:pathLst>
          </a:custGeom>
          <a:ln>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6" name="直線矢印コネクタ 65">
            <a:extLst>
              <a:ext uri="{FF2B5EF4-FFF2-40B4-BE49-F238E27FC236}">
                <a16:creationId xmlns:a16="http://schemas.microsoft.com/office/drawing/2014/main" id="{5853131D-CA8E-6846-95C1-37483CE3C676}"/>
              </a:ext>
            </a:extLst>
          </p:cNvPr>
          <p:cNvCxnSpPr>
            <a:cxnSpLocks/>
          </p:cNvCxnSpPr>
          <p:nvPr/>
        </p:nvCxnSpPr>
        <p:spPr>
          <a:xfrm>
            <a:off x="4376936" y="2888940"/>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79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9906000" cy="570757"/>
          </a:xfrm>
          <a:prstGeom prst="rect">
            <a:avLst/>
          </a:prstGeom>
          <a:solidFill>
            <a:srgbClr val="0071BC"/>
          </a:solidFill>
          <a:ln>
            <a:noFill/>
          </a:ln>
          <a:effectLst>
            <a:outerShdw blurRad="127000" dist="12700" dir="5400000" algn="t" rotWithShape="0">
              <a:schemeClr val="tx1">
                <a:lumMod val="65000"/>
                <a:lumOff val="35000"/>
                <a:alpha val="3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08484" y="56841"/>
            <a:ext cx="6948772" cy="461665"/>
          </a:xfrm>
          <a:prstGeom prst="rect">
            <a:avLst/>
          </a:prstGeom>
          <a:noFill/>
        </p:spPr>
        <p:txBody>
          <a:bodyPr wrap="square" rtlCol="0">
            <a:spAutoFit/>
          </a:bodyPr>
          <a:lstStyle/>
          <a:p>
            <a:r>
              <a:rPr lang="ja-JP" altLang="en-US" sz="2400" b="1" spc="150">
                <a:solidFill>
                  <a:schemeClr val="bg1"/>
                </a:solidFill>
                <a:latin typeface="メイリオ" panose="020B0604030504040204" pitchFamily="50" charset="-128"/>
                <a:ea typeface="メイリオ" panose="020B0604030504040204" pitchFamily="50" charset="-128"/>
              </a:rPr>
              <a:t>機能要件（</a:t>
            </a:r>
            <a:r>
              <a:rPr lang="en-US" altLang="ja-JP" sz="2400" b="1" spc="150" dirty="0">
                <a:solidFill>
                  <a:schemeClr val="bg1"/>
                </a:solidFill>
                <a:latin typeface="メイリオ" panose="020B0604030504040204" pitchFamily="50" charset="-128"/>
                <a:ea typeface="メイリオ" panose="020B0604030504040204" pitchFamily="50" charset="-128"/>
              </a:rPr>
              <a:t>WF</a:t>
            </a:r>
            <a:r>
              <a:rPr lang="ja-JP" altLang="en-US" sz="2400" b="1" spc="150">
                <a:solidFill>
                  <a:schemeClr val="bg1"/>
                </a:solidFill>
                <a:latin typeface="メイリオ" panose="020B0604030504040204" pitchFamily="50" charset="-128"/>
                <a:ea typeface="メイリオ" panose="020B0604030504040204" pitchFamily="50" charset="-128"/>
              </a:rPr>
              <a:t>・機能・データ・トップ）</a:t>
            </a:r>
          </a:p>
        </p:txBody>
      </p:sp>
      <p:sp>
        <p:nvSpPr>
          <p:cNvPr id="8" name="正方形/長方形 7"/>
          <p:cNvSpPr/>
          <p:nvPr/>
        </p:nvSpPr>
        <p:spPr>
          <a:xfrm>
            <a:off x="0" y="6551631"/>
            <a:ext cx="9906000" cy="30636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D8D362B0-FB83-EF4D-941A-BCAEEE9095FE}"/>
              </a:ext>
            </a:extLst>
          </p:cNvPr>
          <p:cNvSpPr/>
          <p:nvPr/>
        </p:nvSpPr>
        <p:spPr>
          <a:xfrm>
            <a:off x="992560" y="1530080"/>
            <a:ext cx="3348372" cy="1116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FV</a:t>
            </a:r>
            <a:endParaRPr kumimoji="1" lang="ja-JP" altLang="en-US" sz="140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CB593A48-A26D-3941-9727-F33F69062E3C}"/>
              </a:ext>
            </a:extLst>
          </p:cNvPr>
          <p:cNvSpPr/>
          <p:nvPr/>
        </p:nvSpPr>
        <p:spPr>
          <a:xfrm>
            <a:off x="812540" y="1016732"/>
            <a:ext cx="3672408" cy="5364596"/>
          </a:xfrm>
          <a:prstGeom prst="rect">
            <a:avLst/>
          </a:prstGeom>
          <a:no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8A9B0CB1-0F7A-A142-91C8-931197F475FB}"/>
              </a:ext>
            </a:extLst>
          </p:cNvPr>
          <p:cNvSpPr txBox="1"/>
          <p:nvPr/>
        </p:nvSpPr>
        <p:spPr>
          <a:xfrm>
            <a:off x="884548" y="1088740"/>
            <a:ext cx="2016224" cy="369332"/>
          </a:xfrm>
          <a:prstGeom prst="rect">
            <a:avLst/>
          </a:prstGeom>
          <a:noFill/>
        </p:spPr>
        <p:txBody>
          <a:bodyPr wrap="square" rtlCol="0">
            <a:spAutoFit/>
          </a:bodyPr>
          <a:lstStyle/>
          <a:p>
            <a:r>
              <a:rPr lang="ja-JP" altLang="en-US">
                <a:latin typeface="游ゴシック" panose="020B0400000000000000" pitchFamily="50" charset="-128"/>
                <a:ea typeface="游ゴシック" panose="020B0400000000000000" pitchFamily="50" charset="-128"/>
              </a:rPr>
              <a:t>ブログサイト</a:t>
            </a:r>
            <a:r>
              <a:rPr lang="en-US" altLang="ja-JP" dirty="0">
                <a:latin typeface="游ゴシック" panose="020B0400000000000000" pitchFamily="50" charset="-128"/>
                <a:ea typeface="游ゴシック" panose="020B0400000000000000" pitchFamily="50" charset="-128"/>
              </a:rPr>
              <a:t>Top</a:t>
            </a:r>
            <a:endParaRPr kumimoji="1" lang="ja-JP" altLang="en-US">
              <a:latin typeface="游ゴシック" panose="020B0400000000000000" pitchFamily="50" charset="-128"/>
              <a:ea typeface="游ゴシック" panose="020B0400000000000000" pitchFamily="50" charset="-128"/>
            </a:endParaRPr>
          </a:p>
        </p:txBody>
      </p:sp>
      <p:sp>
        <p:nvSpPr>
          <p:cNvPr id="21" name="テキスト ボックス 20">
            <a:extLst>
              <a:ext uri="{FF2B5EF4-FFF2-40B4-BE49-F238E27FC236}">
                <a16:creationId xmlns:a16="http://schemas.microsoft.com/office/drawing/2014/main" id="{1F511EAA-E449-4344-BDDD-A8C5259BFABD}"/>
              </a:ext>
            </a:extLst>
          </p:cNvPr>
          <p:cNvSpPr txBox="1"/>
          <p:nvPr/>
        </p:nvSpPr>
        <p:spPr>
          <a:xfrm>
            <a:off x="5349045" y="1607312"/>
            <a:ext cx="4428492" cy="1554272"/>
          </a:xfrm>
          <a:prstGeom prst="rect">
            <a:avLst/>
          </a:prstGeom>
          <a:noFill/>
        </p:spPr>
        <p:txBody>
          <a:bodyPr wrap="square" rtlCol="0">
            <a:spAutoFit/>
          </a:bodyPr>
          <a:lstStyle/>
          <a:p>
            <a:r>
              <a:rPr lang="ja-JP" altLang="en-US" u="sng">
                <a:latin typeface="游ゴシック" panose="020B0400000000000000" pitchFamily="50" charset="-128"/>
                <a:ea typeface="游ゴシック" panose="020B0400000000000000" pitchFamily="50" charset="-128"/>
              </a:rPr>
              <a:t>機能</a:t>
            </a:r>
            <a:endParaRPr lang="en-US" altLang="ja-JP" u="sng"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更新</a:t>
            </a:r>
            <a:r>
              <a:rPr kumimoji="1" lang="ja-JP" altLang="en-US" sz="1400">
                <a:latin typeface="游ゴシック" panose="020B0400000000000000" pitchFamily="50" charset="-128"/>
                <a:ea typeface="游ゴシック" panose="020B0400000000000000" pitchFamily="50" charset="-128"/>
              </a:rPr>
              <a:t>順に記事一覧が表示される</a:t>
            </a:r>
            <a:endParaRPr kumimoji="1" lang="en-US" altLang="ja-JP" sz="140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記事一覧ページに移動できる</a:t>
            </a:r>
            <a:endParaRPr lang="en-US" altLang="ja-JP" sz="140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kumimoji="1" lang="ja-JP" altLang="en-US" sz="1400">
                <a:latin typeface="游ゴシック" panose="020B0400000000000000" pitchFamily="50" charset="-128"/>
                <a:ea typeface="游ゴシック" panose="020B0400000000000000" pitchFamily="50" charset="-128"/>
              </a:rPr>
              <a:t>記事本文ページに移動できる</a:t>
            </a:r>
            <a:endParaRPr kumimoji="1" lang="en-US" altLang="ja-JP" sz="140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お問い合わせフォームへ移動できる</a:t>
            </a:r>
            <a:endParaRPr lang="en-US" altLang="ja-JP" sz="1400"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3704094A-32CC-A444-A06A-626FE7F993E2}"/>
              </a:ext>
            </a:extLst>
          </p:cNvPr>
          <p:cNvSpPr txBox="1"/>
          <p:nvPr/>
        </p:nvSpPr>
        <p:spPr>
          <a:xfrm>
            <a:off x="5349044" y="3871935"/>
            <a:ext cx="3571812" cy="938719"/>
          </a:xfrm>
          <a:prstGeom prst="rect">
            <a:avLst/>
          </a:prstGeom>
          <a:noFill/>
        </p:spPr>
        <p:txBody>
          <a:bodyPr wrap="none" rtlCol="0">
            <a:spAutoFit/>
          </a:bodyPr>
          <a:lstStyle/>
          <a:p>
            <a:r>
              <a:rPr lang="ja-JP" altLang="en-US" u="sng">
                <a:latin typeface="游ゴシック" panose="020B0400000000000000" pitchFamily="50" charset="-128"/>
                <a:ea typeface="游ゴシック" panose="020B0400000000000000" pitchFamily="50" charset="-128"/>
              </a:rPr>
              <a:t>データ</a:t>
            </a:r>
            <a:endParaRPr lang="en-US" altLang="ja-JP" u="sng"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r>
              <a:rPr lang="ja-JP" altLang="en-US" sz="1600">
                <a:latin typeface="游ゴシック" panose="020B0400000000000000" pitchFamily="50" charset="-128"/>
                <a:ea typeface="游ゴシック" panose="020B0400000000000000" pitchFamily="50" charset="-128"/>
              </a:rPr>
              <a:t>・記事の見出し（最新４つほど）　</a:t>
            </a:r>
            <a:endParaRPr kumimoji="1" lang="en-US" altLang="ja-JP" sz="1600" dirty="0">
              <a:latin typeface="游ゴシック" panose="020B0400000000000000" pitchFamily="50" charset="-128"/>
              <a:ea typeface="游ゴシック" panose="020B0400000000000000" pitchFamily="50" charset="-128"/>
            </a:endParaRPr>
          </a:p>
        </p:txBody>
      </p:sp>
      <p:sp>
        <p:nvSpPr>
          <p:cNvPr id="13" name="正方形/長方形 12">
            <a:extLst>
              <a:ext uri="{FF2B5EF4-FFF2-40B4-BE49-F238E27FC236}">
                <a16:creationId xmlns:a16="http://schemas.microsoft.com/office/drawing/2014/main" id="{36C4AD41-CA92-6344-8683-C24D3FD62612}"/>
              </a:ext>
            </a:extLst>
          </p:cNvPr>
          <p:cNvSpPr/>
          <p:nvPr/>
        </p:nvSpPr>
        <p:spPr>
          <a:xfrm>
            <a:off x="992560" y="2816506"/>
            <a:ext cx="3348372" cy="2268678"/>
          </a:xfrm>
          <a:prstGeom prst="rect">
            <a:avLst/>
          </a:prstGeom>
          <a:no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記事一覧</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記事見出し①</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②</a:t>
            </a: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③</a:t>
            </a:r>
          </a:p>
          <a:p>
            <a:pPr algn="ctr"/>
            <a:r>
              <a:rPr lang="ja-JP" altLang="en-US" sz="1400">
                <a:solidFill>
                  <a:schemeClr val="tx1"/>
                </a:solidFill>
                <a:latin typeface="メイリオ" panose="020B0604030504040204" pitchFamily="50" charset="-128"/>
                <a:ea typeface="メイリオ" panose="020B0604030504040204" pitchFamily="50" charset="-128"/>
              </a:rPr>
              <a:t>記事見出し④</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1DF18647-10AE-5B46-A2BE-27C8B41FED96}"/>
              </a:ext>
            </a:extLst>
          </p:cNvPr>
          <p:cNvSpPr/>
          <p:nvPr/>
        </p:nvSpPr>
        <p:spPr>
          <a:xfrm>
            <a:off x="992560" y="5531159"/>
            <a:ext cx="3348372" cy="570758"/>
          </a:xfrm>
          <a:prstGeom prst="rect">
            <a:avLst/>
          </a:prstGeom>
          <a:no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お問い合わせフォームへ</a:t>
            </a:r>
            <a:endParaRPr lang="en-US" altLang="ja-JP" sz="1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6801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9906000" cy="570757"/>
          </a:xfrm>
          <a:prstGeom prst="rect">
            <a:avLst/>
          </a:prstGeom>
          <a:solidFill>
            <a:srgbClr val="0071BC"/>
          </a:solidFill>
          <a:ln>
            <a:noFill/>
          </a:ln>
          <a:effectLst>
            <a:outerShdw blurRad="127000" dist="12700" dir="5400000" algn="t" rotWithShape="0">
              <a:schemeClr val="tx1">
                <a:lumMod val="65000"/>
                <a:lumOff val="35000"/>
                <a:alpha val="3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08484" y="56841"/>
            <a:ext cx="6948772" cy="461665"/>
          </a:xfrm>
          <a:prstGeom prst="rect">
            <a:avLst/>
          </a:prstGeom>
          <a:noFill/>
        </p:spPr>
        <p:txBody>
          <a:bodyPr wrap="square" rtlCol="0">
            <a:spAutoFit/>
          </a:bodyPr>
          <a:lstStyle/>
          <a:p>
            <a:r>
              <a:rPr lang="ja-JP" altLang="en-US" sz="2400" b="1" spc="150">
                <a:solidFill>
                  <a:schemeClr val="bg1"/>
                </a:solidFill>
                <a:latin typeface="メイリオ" panose="020B0604030504040204" pitchFamily="50" charset="-128"/>
                <a:ea typeface="メイリオ" panose="020B0604030504040204" pitchFamily="50" charset="-128"/>
              </a:rPr>
              <a:t>機能要件（</a:t>
            </a:r>
            <a:r>
              <a:rPr lang="en-US" altLang="ja-JP" sz="2400" b="1" spc="150" dirty="0">
                <a:solidFill>
                  <a:schemeClr val="bg1"/>
                </a:solidFill>
                <a:latin typeface="メイリオ" panose="020B0604030504040204" pitchFamily="50" charset="-128"/>
                <a:ea typeface="メイリオ" panose="020B0604030504040204" pitchFamily="50" charset="-128"/>
              </a:rPr>
              <a:t>WF</a:t>
            </a:r>
            <a:r>
              <a:rPr lang="ja-JP" altLang="en-US" sz="2400" b="1" spc="150">
                <a:solidFill>
                  <a:schemeClr val="bg1"/>
                </a:solidFill>
                <a:latin typeface="メイリオ" panose="020B0604030504040204" pitchFamily="50" charset="-128"/>
                <a:ea typeface="メイリオ" panose="020B0604030504040204" pitchFamily="50" charset="-128"/>
              </a:rPr>
              <a:t>・機能・データ・トップ）</a:t>
            </a:r>
          </a:p>
        </p:txBody>
      </p:sp>
      <p:sp>
        <p:nvSpPr>
          <p:cNvPr id="8" name="正方形/長方形 7"/>
          <p:cNvSpPr/>
          <p:nvPr/>
        </p:nvSpPr>
        <p:spPr>
          <a:xfrm>
            <a:off x="0" y="6551631"/>
            <a:ext cx="9906000" cy="30636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1F511EAA-E449-4344-BDDD-A8C5259BFABD}"/>
              </a:ext>
            </a:extLst>
          </p:cNvPr>
          <p:cNvSpPr txBox="1"/>
          <p:nvPr/>
        </p:nvSpPr>
        <p:spPr>
          <a:xfrm>
            <a:off x="5349045" y="1607312"/>
            <a:ext cx="4428492" cy="1123384"/>
          </a:xfrm>
          <a:prstGeom prst="rect">
            <a:avLst/>
          </a:prstGeom>
          <a:noFill/>
        </p:spPr>
        <p:txBody>
          <a:bodyPr wrap="square" rtlCol="0">
            <a:spAutoFit/>
          </a:bodyPr>
          <a:lstStyle/>
          <a:p>
            <a:r>
              <a:rPr lang="ja-JP" altLang="en-US" u="sng">
                <a:latin typeface="游ゴシック" panose="020B0400000000000000" pitchFamily="50" charset="-128"/>
                <a:ea typeface="游ゴシック" panose="020B0400000000000000" pitchFamily="50" charset="-128"/>
              </a:rPr>
              <a:t>機能</a:t>
            </a:r>
            <a:endParaRPr lang="en-US" altLang="ja-JP" u="sng"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kumimoji="1" lang="en-US" altLang="ja-JP" sz="1400" dirty="0">
                <a:latin typeface="游ゴシック" panose="020B0400000000000000" pitchFamily="50" charset="-128"/>
                <a:ea typeface="游ゴシック" panose="020B0400000000000000" pitchFamily="50" charset="-128"/>
              </a:rPr>
              <a:t>Top</a:t>
            </a:r>
            <a:r>
              <a:rPr kumimoji="1" lang="ja-JP" altLang="en-US" sz="1400">
                <a:latin typeface="游ゴシック" panose="020B0400000000000000" pitchFamily="50" charset="-128"/>
                <a:ea typeface="游ゴシック" panose="020B0400000000000000" pitchFamily="50" charset="-128"/>
              </a:rPr>
              <a:t>に戻れる</a:t>
            </a:r>
            <a:endParaRPr kumimoji="1" lang="en-US" altLang="ja-JP" sz="140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記事本文ページに移動できる</a:t>
            </a:r>
            <a:endParaRPr lang="en-US" altLang="ja-JP" sz="1400"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3704094A-32CC-A444-A06A-626FE7F993E2}"/>
              </a:ext>
            </a:extLst>
          </p:cNvPr>
          <p:cNvSpPr txBox="1"/>
          <p:nvPr/>
        </p:nvSpPr>
        <p:spPr>
          <a:xfrm>
            <a:off x="5349044" y="3871935"/>
            <a:ext cx="1826141" cy="938719"/>
          </a:xfrm>
          <a:prstGeom prst="rect">
            <a:avLst/>
          </a:prstGeom>
          <a:noFill/>
        </p:spPr>
        <p:txBody>
          <a:bodyPr wrap="none" rtlCol="0">
            <a:spAutoFit/>
          </a:bodyPr>
          <a:lstStyle/>
          <a:p>
            <a:r>
              <a:rPr lang="ja-JP" altLang="en-US" u="sng">
                <a:latin typeface="游ゴシック" panose="020B0400000000000000" pitchFamily="50" charset="-128"/>
                <a:ea typeface="游ゴシック" panose="020B0400000000000000" pitchFamily="50" charset="-128"/>
              </a:rPr>
              <a:t>データ</a:t>
            </a:r>
            <a:endParaRPr lang="en-US" altLang="ja-JP" u="sng"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r>
              <a:rPr lang="ja-JP" altLang="en-US" sz="1600">
                <a:latin typeface="游ゴシック" panose="020B0400000000000000" pitchFamily="50" charset="-128"/>
                <a:ea typeface="游ゴシック" panose="020B0400000000000000" pitchFamily="50" charset="-128"/>
              </a:rPr>
              <a:t>・全記事の見出し</a:t>
            </a:r>
            <a:endParaRPr kumimoji="1" lang="en-US" altLang="ja-JP" sz="1600" dirty="0">
              <a:latin typeface="游ゴシック" panose="020B0400000000000000" pitchFamily="50" charset="-128"/>
              <a:ea typeface="游ゴシック" panose="020B0400000000000000" pitchFamily="50" charset="-128"/>
            </a:endParaRPr>
          </a:p>
        </p:txBody>
      </p:sp>
      <p:grpSp>
        <p:nvGrpSpPr>
          <p:cNvPr id="17" name="グループ化 16">
            <a:extLst>
              <a:ext uri="{FF2B5EF4-FFF2-40B4-BE49-F238E27FC236}">
                <a16:creationId xmlns:a16="http://schemas.microsoft.com/office/drawing/2014/main" id="{15C78103-248B-4E48-8D4D-E6082FB6460B}"/>
              </a:ext>
            </a:extLst>
          </p:cNvPr>
          <p:cNvGrpSpPr/>
          <p:nvPr/>
        </p:nvGrpSpPr>
        <p:grpSpPr>
          <a:xfrm>
            <a:off x="488504" y="836712"/>
            <a:ext cx="3744416" cy="5472608"/>
            <a:chOff x="5864266" y="1844824"/>
            <a:chExt cx="1897046" cy="3780420"/>
          </a:xfrm>
        </p:grpSpPr>
        <p:sp>
          <p:nvSpPr>
            <p:cNvPr id="20" name="正方形/長方形 19">
              <a:extLst>
                <a:ext uri="{FF2B5EF4-FFF2-40B4-BE49-F238E27FC236}">
                  <a16:creationId xmlns:a16="http://schemas.microsoft.com/office/drawing/2014/main" id="{40FC4CDD-E52E-004E-AD05-1CEA40D61401}"/>
                </a:ext>
              </a:extLst>
            </p:cNvPr>
            <p:cNvSpPr/>
            <p:nvPr/>
          </p:nvSpPr>
          <p:spPr>
            <a:xfrm>
              <a:off x="6105128" y="2816936"/>
              <a:ext cx="1332148" cy="2136786"/>
            </a:xfrm>
            <a:prstGeom prst="rect">
              <a:avLst/>
            </a:prstGeom>
            <a:no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記事一覧</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記事見出し①</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②</a:t>
              </a: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③</a:t>
              </a:r>
            </a:p>
            <a:p>
              <a:pPr algn="ctr"/>
              <a:r>
                <a:rPr lang="ja-JP" altLang="en-US" sz="1400">
                  <a:solidFill>
                    <a:schemeClr val="tx1"/>
                  </a:solidFill>
                  <a:latin typeface="メイリオ" panose="020B0604030504040204" pitchFamily="50" charset="-128"/>
                  <a:ea typeface="メイリオ" panose="020B0604030504040204" pitchFamily="50" charset="-128"/>
                </a:rPr>
                <a:t>記事見出し④</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記事見出し⑤</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記事見出し⑥</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記事見出し⑦</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r>
                <a:rPr lang="ja-JP" altLang="en-US" sz="1400">
                  <a:solidFill>
                    <a:schemeClr val="tx1"/>
                  </a:solidFill>
                  <a:latin typeface="メイリオ" panose="020B0604030504040204" pitchFamily="50" charset="-128"/>
                  <a:ea typeface="メイリオ" panose="020B0604030504040204" pitchFamily="50" charset="-128"/>
                </a:rPr>
                <a:t>記事見出し</a:t>
              </a:r>
              <a:r>
                <a:rPr lang="en-US" altLang="ja-JP" sz="1400" dirty="0">
                  <a:solidFill>
                    <a:schemeClr val="tx1"/>
                  </a:solidFill>
                  <a:latin typeface="メイリオ" panose="020B0604030504040204" pitchFamily="50" charset="-128"/>
                  <a:ea typeface="メイリオ" panose="020B0604030504040204" pitchFamily="50" charset="-128"/>
                </a:rPr>
                <a:t>⑧</a:t>
              </a:r>
            </a:p>
            <a:p>
              <a:pPr algn="ct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F175A655-A187-494B-B915-528B2854BF0B}"/>
                </a:ext>
              </a:extLst>
            </p:cNvPr>
            <p:cNvSpPr/>
            <p:nvPr/>
          </p:nvSpPr>
          <p:spPr>
            <a:xfrm>
              <a:off x="5864266" y="1844824"/>
              <a:ext cx="1897046" cy="3780420"/>
            </a:xfrm>
            <a:prstGeom prst="rect">
              <a:avLst/>
            </a:prstGeom>
            <a:noFill/>
            <a:ln cap="rnd">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234DE99D-AB89-9C4E-86EC-98877C1E5C8E}"/>
                </a:ext>
              </a:extLst>
            </p:cNvPr>
            <p:cNvSpPr/>
            <p:nvPr/>
          </p:nvSpPr>
          <p:spPr>
            <a:xfrm>
              <a:off x="5889104" y="1920032"/>
              <a:ext cx="828092" cy="477208"/>
            </a:xfrm>
            <a:prstGeom prst="rect">
              <a:avLst/>
            </a:prstGeom>
            <a:solidFill>
              <a:schemeClr val="accent1">
                <a:lumMod val="20000"/>
                <a:lumOff val="80000"/>
              </a:schemeClr>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Top</a:t>
              </a:r>
              <a:r>
                <a:rPr kumimoji="1" lang="ja-JP" altLang="en-US" sz="1400">
                  <a:solidFill>
                    <a:schemeClr val="tx1"/>
                  </a:solidFill>
                  <a:latin typeface="メイリオ" panose="020B0604030504040204" pitchFamily="50" charset="-128"/>
                  <a:ea typeface="メイリオ" panose="020B0604030504040204" pitchFamily="50" charset="-128"/>
                </a:rPr>
                <a:t>へ</a:t>
              </a:r>
            </a:p>
          </p:txBody>
        </p:sp>
      </p:grpSp>
    </p:spTree>
    <p:extLst>
      <p:ext uri="{BB962C8B-B14F-4D97-AF65-F5344CB8AC3E}">
        <p14:creationId xmlns:p14="http://schemas.microsoft.com/office/powerpoint/2010/main" val="3321515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9906000" cy="570757"/>
          </a:xfrm>
          <a:prstGeom prst="rect">
            <a:avLst/>
          </a:prstGeom>
          <a:solidFill>
            <a:srgbClr val="0071BC"/>
          </a:solidFill>
          <a:ln>
            <a:noFill/>
          </a:ln>
          <a:effectLst>
            <a:outerShdw blurRad="127000" dist="12700" dir="5400000" algn="t" rotWithShape="0">
              <a:schemeClr val="tx1">
                <a:lumMod val="65000"/>
                <a:lumOff val="35000"/>
                <a:alpha val="3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08484" y="56841"/>
            <a:ext cx="6948772" cy="461665"/>
          </a:xfrm>
          <a:prstGeom prst="rect">
            <a:avLst/>
          </a:prstGeom>
          <a:noFill/>
        </p:spPr>
        <p:txBody>
          <a:bodyPr wrap="square" rtlCol="0">
            <a:spAutoFit/>
          </a:bodyPr>
          <a:lstStyle/>
          <a:p>
            <a:r>
              <a:rPr lang="ja-JP" altLang="en-US" sz="2400" b="1" spc="150">
                <a:solidFill>
                  <a:schemeClr val="bg1"/>
                </a:solidFill>
                <a:latin typeface="メイリオ" panose="020B0604030504040204" pitchFamily="50" charset="-128"/>
                <a:ea typeface="メイリオ" panose="020B0604030504040204" pitchFamily="50" charset="-128"/>
              </a:rPr>
              <a:t>機能要件（</a:t>
            </a:r>
            <a:r>
              <a:rPr lang="en-US" altLang="ja-JP" sz="2400" b="1" spc="150" dirty="0">
                <a:solidFill>
                  <a:schemeClr val="bg1"/>
                </a:solidFill>
                <a:latin typeface="メイリオ" panose="020B0604030504040204" pitchFamily="50" charset="-128"/>
                <a:ea typeface="メイリオ" panose="020B0604030504040204" pitchFamily="50" charset="-128"/>
              </a:rPr>
              <a:t>WF</a:t>
            </a:r>
            <a:r>
              <a:rPr lang="ja-JP" altLang="en-US" sz="2400" b="1" spc="150">
                <a:solidFill>
                  <a:schemeClr val="bg1"/>
                </a:solidFill>
                <a:latin typeface="メイリオ" panose="020B0604030504040204" pitchFamily="50" charset="-128"/>
                <a:ea typeface="メイリオ" panose="020B0604030504040204" pitchFamily="50" charset="-128"/>
              </a:rPr>
              <a:t>・機能・データ・トップ）</a:t>
            </a:r>
          </a:p>
        </p:txBody>
      </p:sp>
      <p:sp>
        <p:nvSpPr>
          <p:cNvPr id="8" name="正方形/長方形 7"/>
          <p:cNvSpPr/>
          <p:nvPr/>
        </p:nvSpPr>
        <p:spPr>
          <a:xfrm>
            <a:off x="0" y="6551631"/>
            <a:ext cx="9906000" cy="30636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1F511EAA-E449-4344-BDDD-A8C5259BFABD}"/>
              </a:ext>
            </a:extLst>
          </p:cNvPr>
          <p:cNvSpPr txBox="1"/>
          <p:nvPr/>
        </p:nvSpPr>
        <p:spPr>
          <a:xfrm>
            <a:off x="5349045" y="1607312"/>
            <a:ext cx="4428492" cy="1123384"/>
          </a:xfrm>
          <a:prstGeom prst="rect">
            <a:avLst/>
          </a:prstGeom>
          <a:noFill/>
        </p:spPr>
        <p:txBody>
          <a:bodyPr wrap="square" rtlCol="0">
            <a:spAutoFit/>
          </a:bodyPr>
          <a:lstStyle/>
          <a:p>
            <a:r>
              <a:rPr lang="ja-JP" altLang="en-US" u="sng">
                <a:latin typeface="游ゴシック" panose="020B0400000000000000" pitchFamily="50" charset="-128"/>
                <a:ea typeface="游ゴシック" panose="020B0400000000000000" pitchFamily="50" charset="-128"/>
              </a:rPr>
              <a:t>機能</a:t>
            </a:r>
            <a:endParaRPr lang="en-US" altLang="ja-JP" u="sng"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kumimoji="1" lang="en-US" altLang="ja-JP" sz="1400" dirty="0">
                <a:latin typeface="游ゴシック" panose="020B0400000000000000" pitchFamily="50" charset="-128"/>
                <a:ea typeface="游ゴシック" panose="020B0400000000000000" pitchFamily="50" charset="-128"/>
              </a:rPr>
              <a:t>Top</a:t>
            </a:r>
            <a:r>
              <a:rPr kumimoji="1" lang="ja-JP" altLang="en-US" sz="1400">
                <a:latin typeface="游ゴシック" panose="020B0400000000000000" pitchFamily="50" charset="-128"/>
                <a:ea typeface="游ゴシック" panose="020B0400000000000000" pitchFamily="50" charset="-128"/>
              </a:rPr>
              <a:t>に戻れる</a:t>
            </a:r>
            <a:endParaRPr kumimoji="1" lang="en-US" altLang="ja-JP" sz="140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記事一覧ページに移動できる</a:t>
            </a:r>
            <a:endParaRPr lang="en-US" altLang="ja-JP" sz="1400"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3704094A-32CC-A444-A06A-626FE7F993E2}"/>
              </a:ext>
            </a:extLst>
          </p:cNvPr>
          <p:cNvSpPr txBox="1"/>
          <p:nvPr/>
        </p:nvSpPr>
        <p:spPr>
          <a:xfrm>
            <a:off x="5349044" y="3871935"/>
            <a:ext cx="2646878" cy="1184940"/>
          </a:xfrm>
          <a:prstGeom prst="rect">
            <a:avLst/>
          </a:prstGeom>
          <a:noFill/>
        </p:spPr>
        <p:txBody>
          <a:bodyPr wrap="none" rtlCol="0">
            <a:spAutoFit/>
          </a:bodyPr>
          <a:lstStyle/>
          <a:p>
            <a:r>
              <a:rPr lang="ja-JP" altLang="en-US" u="sng">
                <a:latin typeface="游ゴシック" panose="020B0400000000000000" pitchFamily="50" charset="-128"/>
                <a:ea typeface="游ゴシック" panose="020B0400000000000000" pitchFamily="50" charset="-128"/>
              </a:rPr>
              <a:t>データ</a:t>
            </a:r>
            <a:endParaRPr lang="en-US" altLang="ja-JP" u="sng"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r>
              <a:rPr lang="ja-JP" altLang="en-US" sz="1600">
                <a:latin typeface="游ゴシック" panose="020B0400000000000000" pitchFamily="50" charset="-128"/>
                <a:ea typeface="游ゴシック" panose="020B0400000000000000" pitchFamily="50" charset="-128"/>
              </a:rPr>
              <a:t>・選択された記事の見出し</a:t>
            </a:r>
            <a:endParaRPr lang="en-US" altLang="ja-JP" sz="1600" dirty="0">
              <a:latin typeface="游ゴシック" panose="020B0400000000000000" pitchFamily="50" charset="-128"/>
              <a:ea typeface="游ゴシック" panose="020B0400000000000000" pitchFamily="50" charset="-128"/>
            </a:endParaRPr>
          </a:p>
          <a:p>
            <a:r>
              <a:rPr kumimoji="1" lang="ja-JP" altLang="en-US" sz="1600">
                <a:latin typeface="游ゴシック" panose="020B0400000000000000" pitchFamily="50" charset="-128"/>
                <a:ea typeface="游ゴシック" panose="020B0400000000000000" pitchFamily="50" charset="-128"/>
              </a:rPr>
              <a:t>・選択された記事の本文</a:t>
            </a:r>
            <a:endParaRPr kumimoji="1" lang="en-US" altLang="ja-JP" sz="1600" dirty="0">
              <a:latin typeface="游ゴシック" panose="020B0400000000000000" pitchFamily="50" charset="-128"/>
              <a:ea typeface="游ゴシック" panose="020B0400000000000000" pitchFamily="50" charset="-128"/>
            </a:endParaRPr>
          </a:p>
        </p:txBody>
      </p:sp>
      <p:grpSp>
        <p:nvGrpSpPr>
          <p:cNvPr id="17" name="グループ化 16">
            <a:extLst>
              <a:ext uri="{FF2B5EF4-FFF2-40B4-BE49-F238E27FC236}">
                <a16:creationId xmlns:a16="http://schemas.microsoft.com/office/drawing/2014/main" id="{15C78103-248B-4E48-8D4D-E6082FB6460B}"/>
              </a:ext>
            </a:extLst>
          </p:cNvPr>
          <p:cNvGrpSpPr/>
          <p:nvPr/>
        </p:nvGrpSpPr>
        <p:grpSpPr>
          <a:xfrm>
            <a:off x="488504" y="836712"/>
            <a:ext cx="3744416" cy="5472608"/>
            <a:chOff x="5864266" y="1844824"/>
            <a:chExt cx="1897046" cy="3780420"/>
          </a:xfrm>
        </p:grpSpPr>
        <p:sp>
          <p:nvSpPr>
            <p:cNvPr id="20" name="正方形/長方形 19">
              <a:extLst>
                <a:ext uri="{FF2B5EF4-FFF2-40B4-BE49-F238E27FC236}">
                  <a16:creationId xmlns:a16="http://schemas.microsoft.com/office/drawing/2014/main" id="{40FC4CDD-E52E-004E-AD05-1CEA40D61401}"/>
                </a:ext>
              </a:extLst>
            </p:cNvPr>
            <p:cNvSpPr/>
            <p:nvPr/>
          </p:nvSpPr>
          <p:spPr>
            <a:xfrm>
              <a:off x="6105128" y="2816936"/>
              <a:ext cx="1332148" cy="1937816"/>
            </a:xfrm>
            <a:prstGeom prst="rect">
              <a:avLst/>
            </a:prstGeom>
            <a:no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記事本文</a:t>
              </a:r>
              <a:endParaRPr lang="en-US" altLang="ja-JP" sz="14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1400" dirty="0">
                <a:solidFill>
                  <a:schemeClr val="tx1"/>
                </a:solidFill>
                <a:latin typeface="メイリオ" panose="020B0604030504040204" pitchFamily="50" charset="-128"/>
                <a:ea typeface="メイリオ" panose="020B0604030504040204" pitchFamily="50" charset="-128"/>
              </a:endParaRPr>
            </a:p>
            <a:p>
              <a:pPr algn="ctr"/>
              <a:endParaRPr lang="en-US" altLang="ja-JP" sz="14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F175A655-A187-494B-B915-528B2854BF0B}"/>
                </a:ext>
              </a:extLst>
            </p:cNvPr>
            <p:cNvSpPr/>
            <p:nvPr/>
          </p:nvSpPr>
          <p:spPr>
            <a:xfrm>
              <a:off x="5864266" y="1844824"/>
              <a:ext cx="1897046" cy="3780420"/>
            </a:xfrm>
            <a:prstGeom prst="rect">
              <a:avLst/>
            </a:prstGeom>
            <a:noFill/>
            <a:ln cap="rnd">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234DE99D-AB89-9C4E-86EC-98877C1E5C8E}"/>
                </a:ext>
              </a:extLst>
            </p:cNvPr>
            <p:cNvSpPr/>
            <p:nvPr/>
          </p:nvSpPr>
          <p:spPr>
            <a:xfrm>
              <a:off x="5889104" y="1920032"/>
              <a:ext cx="828092" cy="477208"/>
            </a:xfrm>
            <a:prstGeom prst="rect">
              <a:avLst/>
            </a:prstGeom>
            <a:solidFill>
              <a:schemeClr val="accent1">
                <a:lumMod val="20000"/>
                <a:lumOff val="80000"/>
              </a:schemeClr>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Top</a:t>
              </a:r>
              <a:r>
                <a:rPr kumimoji="1" lang="ja-JP" altLang="en-US" sz="1400">
                  <a:solidFill>
                    <a:schemeClr val="tx1"/>
                  </a:solidFill>
                  <a:latin typeface="メイリオ" panose="020B0604030504040204" pitchFamily="50" charset="-128"/>
                  <a:ea typeface="メイリオ" panose="020B0604030504040204" pitchFamily="50" charset="-128"/>
                </a:rPr>
                <a:t>へ</a:t>
              </a:r>
            </a:p>
          </p:txBody>
        </p:sp>
      </p:grpSp>
      <p:sp>
        <p:nvSpPr>
          <p:cNvPr id="11" name="正方形/長方形 10">
            <a:extLst>
              <a:ext uri="{FF2B5EF4-FFF2-40B4-BE49-F238E27FC236}">
                <a16:creationId xmlns:a16="http://schemas.microsoft.com/office/drawing/2014/main" id="{0332D103-7F18-8A47-B032-75D147594E28}"/>
              </a:ext>
            </a:extLst>
          </p:cNvPr>
          <p:cNvSpPr/>
          <p:nvPr/>
        </p:nvSpPr>
        <p:spPr>
          <a:xfrm>
            <a:off x="1410288" y="5354366"/>
            <a:ext cx="1634500" cy="306882"/>
          </a:xfrm>
          <a:prstGeom prst="rect">
            <a:avLst/>
          </a:prstGeom>
          <a:solidFill>
            <a:schemeClr val="accent1">
              <a:lumMod val="20000"/>
              <a:lumOff val="80000"/>
            </a:schemeClr>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記事一覧</a:t>
            </a:r>
            <a:r>
              <a:rPr kumimoji="1" lang="ja-JP" altLang="en-US" sz="1400">
                <a:solidFill>
                  <a:schemeClr val="tx1"/>
                </a:solidFill>
                <a:latin typeface="メイリオ" panose="020B0604030504040204" pitchFamily="50" charset="-128"/>
                <a:ea typeface="メイリオ" panose="020B0604030504040204" pitchFamily="50" charset="-128"/>
              </a:rPr>
              <a:t>へ</a:t>
            </a:r>
          </a:p>
        </p:txBody>
      </p:sp>
      <p:sp>
        <p:nvSpPr>
          <p:cNvPr id="2" name="テキスト ボックス 1">
            <a:extLst>
              <a:ext uri="{FF2B5EF4-FFF2-40B4-BE49-F238E27FC236}">
                <a16:creationId xmlns:a16="http://schemas.microsoft.com/office/drawing/2014/main" id="{74C74038-1423-EA40-9F27-0D77BADC26FF}"/>
              </a:ext>
            </a:extLst>
          </p:cNvPr>
          <p:cNvSpPr txBox="1"/>
          <p:nvPr/>
        </p:nvSpPr>
        <p:spPr>
          <a:xfrm>
            <a:off x="1050248" y="2384884"/>
            <a:ext cx="1130444" cy="369332"/>
          </a:xfrm>
          <a:prstGeom prst="rect">
            <a:avLst/>
          </a:prstGeom>
          <a:noFill/>
        </p:spPr>
        <p:txBody>
          <a:bodyPr wrap="square" rtlCol="0">
            <a:spAutoFit/>
          </a:bodyPr>
          <a:lstStyle/>
          <a:p>
            <a:r>
              <a:rPr kumimoji="1" lang="ja-JP" altLang="en-US">
                <a:latin typeface="游ゴシック" panose="020B0400000000000000" pitchFamily="50" charset="-128"/>
                <a:ea typeface="游ゴシック" panose="020B0400000000000000" pitchFamily="50" charset="-128"/>
              </a:rPr>
              <a:t>タイトル</a:t>
            </a:r>
          </a:p>
        </p:txBody>
      </p:sp>
    </p:spTree>
    <p:extLst>
      <p:ext uri="{BB962C8B-B14F-4D97-AF65-F5344CB8AC3E}">
        <p14:creationId xmlns:p14="http://schemas.microsoft.com/office/powerpoint/2010/main" val="235526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9906000" cy="570757"/>
          </a:xfrm>
          <a:prstGeom prst="rect">
            <a:avLst/>
          </a:prstGeom>
          <a:solidFill>
            <a:srgbClr val="0071BC"/>
          </a:solidFill>
          <a:ln>
            <a:noFill/>
          </a:ln>
          <a:effectLst>
            <a:outerShdw blurRad="127000" dist="12700" dir="5400000" algn="t" rotWithShape="0">
              <a:schemeClr val="tx1">
                <a:lumMod val="65000"/>
                <a:lumOff val="35000"/>
                <a:alpha val="3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08484" y="56841"/>
            <a:ext cx="6948772" cy="461665"/>
          </a:xfrm>
          <a:prstGeom prst="rect">
            <a:avLst/>
          </a:prstGeom>
          <a:noFill/>
        </p:spPr>
        <p:txBody>
          <a:bodyPr wrap="square" rtlCol="0">
            <a:spAutoFit/>
          </a:bodyPr>
          <a:lstStyle/>
          <a:p>
            <a:r>
              <a:rPr lang="ja-JP" altLang="en-US" sz="2400" b="1" spc="150">
                <a:solidFill>
                  <a:schemeClr val="bg1"/>
                </a:solidFill>
                <a:latin typeface="メイリオ" panose="020B0604030504040204" pitchFamily="50" charset="-128"/>
                <a:ea typeface="メイリオ" panose="020B0604030504040204" pitchFamily="50" charset="-128"/>
              </a:rPr>
              <a:t>機能要件（</a:t>
            </a:r>
            <a:r>
              <a:rPr lang="en-US" altLang="ja-JP" sz="2400" b="1" spc="150" dirty="0">
                <a:solidFill>
                  <a:schemeClr val="bg1"/>
                </a:solidFill>
                <a:latin typeface="メイリオ" panose="020B0604030504040204" pitchFamily="50" charset="-128"/>
                <a:ea typeface="メイリオ" panose="020B0604030504040204" pitchFamily="50" charset="-128"/>
              </a:rPr>
              <a:t>WF</a:t>
            </a:r>
            <a:r>
              <a:rPr lang="ja-JP" altLang="en-US" sz="2400" b="1" spc="150">
                <a:solidFill>
                  <a:schemeClr val="bg1"/>
                </a:solidFill>
                <a:latin typeface="メイリオ" panose="020B0604030504040204" pitchFamily="50" charset="-128"/>
                <a:ea typeface="メイリオ" panose="020B0604030504040204" pitchFamily="50" charset="-128"/>
              </a:rPr>
              <a:t>・機能・データ・トップ）</a:t>
            </a:r>
          </a:p>
        </p:txBody>
      </p:sp>
      <p:sp>
        <p:nvSpPr>
          <p:cNvPr id="8" name="正方形/長方形 7"/>
          <p:cNvSpPr/>
          <p:nvPr/>
        </p:nvSpPr>
        <p:spPr>
          <a:xfrm>
            <a:off x="0" y="6551631"/>
            <a:ext cx="9906000" cy="30636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1F511EAA-E449-4344-BDDD-A8C5259BFABD}"/>
              </a:ext>
            </a:extLst>
          </p:cNvPr>
          <p:cNvSpPr txBox="1"/>
          <p:nvPr/>
        </p:nvSpPr>
        <p:spPr>
          <a:xfrm>
            <a:off x="5349045" y="1607312"/>
            <a:ext cx="4428492" cy="1123384"/>
          </a:xfrm>
          <a:prstGeom prst="rect">
            <a:avLst/>
          </a:prstGeom>
          <a:noFill/>
        </p:spPr>
        <p:txBody>
          <a:bodyPr wrap="square" rtlCol="0">
            <a:spAutoFit/>
          </a:bodyPr>
          <a:lstStyle/>
          <a:p>
            <a:r>
              <a:rPr lang="ja-JP" altLang="en-US" u="sng">
                <a:latin typeface="游ゴシック" panose="020B0400000000000000" pitchFamily="50" charset="-128"/>
                <a:ea typeface="游ゴシック" panose="020B0400000000000000" pitchFamily="50" charset="-128"/>
              </a:rPr>
              <a:t>機能</a:t>
            </a:r>
            <a:endParaRPr lang="en-US" altLang="ja-JP" u="sng"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kumimoji="1" lang="en-US" altLang="ja-JP" sz="1400" dirty="0">
                <a:latin typeface="游ゴシック" panose="020B0400000000000000" pitchFamily="50" charset="-128"/>
                <a:ea typeface="游ゴシック" panose="020B0400000000000000" pitchFamily="50" charset="-128"/>
              </a:rPr>
              <a:t>Top</a:t>
            </a:r>
            <a:r>
              <a:rPr kumimoji="1" lang="ja-JP" altLang="en-US" sz="1400">
                <a:latin typeface="游ゴシック" panose="020B0400000000000000" pitchFamily="50" charset="-128"/>
                <a:ea typeface="游ゴシック" panose="020B0400000000000000" pitchFamily="50" charset="-128"/>
              </a:rPr>
              <a:t>に戻れる</a:t>
            </a:r>
            <a:endParaRPr kumimoji="1" lang="en-US" altLang="ja-JP" sz="1400" dirty="0">
              <a:latin typeface="游ゴシック" panose="020B0400000000000000" pitchFamily="50" charset="-128"/>
              <a:ea typeface="游ゴシック" panose="020B0400000000000000" pitchFamily="50" charset="-128"/>
            </a:endParaRPr>
          </a:p>
          <a:p>
            <a:pPr marL="171450" indent="-1714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未記入や入力規則に反した場合のバリデーション</a:t>
            </a:r>
            <a:endParaRPr lang="en-US" altLang="ja-JP" sz="1400"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3704094A-32CC-A444-A06A-626FE7F993E2}"/>
              </a:ext>
            </a:extLst>
          </p:cNvPr>
          <p:cNvSpPr txBox="1"/>
          <p:nvPr/>
        </p:nvSpPr>
        <p:spPr>
          <a:xfrm>
            <a:off x="5349044" y="3871935"/>
            <a:ext cx="877163" cy="530915"/>
          </a:xfrm>
          <a:prstGeom prst="rect">
            <a:avLst/>
          </a:prstGeom>
          <a:noFill/>
        </p:spPr>
        <p:txBody>
          <a:bodyPr wrap="none" rtlCol="0">
            <a:spAutoFit/>
          </a:bodyPr>
          <a:lstStyle/>
          <a:p>
            <a:r>
              <a:rPr lang="ja-JP" altLang="en-US" u="sng">
                <a:latin typeface="游ゴシック" panose="020B0400000000000000" pitchFamily="50" charset="-128"/>
                <a:ea typeface="游ゴシック" panose="020B0400000000000000" pitchFamily="50" charset="-128"/>
              </a:rPr>
              <a:t>データ</a:t>
            </a:r>
            <a:endParaRPr lang="en-US" altLang="ja-JP" u="sng"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p:txBody>
      </p:sp>
      <p:grpSp>
        <p:nvGrpSpPr>
          <p:cNvPr id="17" name="グループ化 16">
            <a:extLst>
              <a:ext uri="{FF2B5EF4-FFF2-40B4-BE49-F238E27FC236}">
                <a16:creationId xmlns:a16="http://schemas.microsoft.com/office/drawing/2014/main" id="{15C78103-248B-4E48-8D4D-E6082FB6460B}"/>
              </a:ext>
            </a:extLst>
          </p:cNvPr>
          <p:cNvGrpSpPr/>
          <p:nvPr/>
        </p:nvGrpSpPr>
        <p:grpSpPr>
          <a:xfrm>
            <a:off x="488504" y="836712"/>
            <a:ext cx="3744416" cy="5472608"/>
            <a:chOff x="5864266" y="1844824"/>
            <a:chExt cx="1897046" cy="3780420"/>
          </a:xfrm>
        </p:grpSpPr>
        <p:sp>
          <p:nvSpPr>
            <p:cNvPr id="23" name="正方形/長方形 22">
              <a:extLst>
                <a:ext uri="{FF2B5EF4-FFF2-40B4-BE49-F238E27FC236}">
                  <a16:creationId xmlns:a16="http://schemas.microsoft.com/office/drawing/2014/main" id="{F175A655-A187-494B-B915-528B2854BF0B}"/>
                </a:ext>
              </a:extLst>
            </p:cNvPr>
            <p:cNvSpPr/>
            <p:nvPr/>
          </p:nvSpPr>
          <p:spPr>
            <a:xfrm>
              <a:off x="5864266" y="1844824"/>
              <a:ext cx="1897046" cy="3780420"/>
            </a:xfrm>
            <a:prstGeom prst="rect">
              <a:avLst/>
            </a:prstGeom>
            <a:noFill/>
            <a:ln cap="rnd">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rgbClr val="0071BC"/>
                </a:solidFill>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234DE99D-AB89-9C4E-86EC-98877C1E5C8E}"/>
                </a:ext>
              </a:extLst>
            </p:cNvPr>
            <p:cNvSpPr/>
            <p:nvPr/>
          </p:nvSpPr>
          <p:spPr>
            <a:xfrm>
              <a:off x="5889104" y="1920032"/>
              <a:ext cx="828092" cy="477208"/>
            </a:xfrm>
            <a:prstGeom prst="rect">
              <a:avLst/>
            </a:prstGeom>
            <a:solidFill>
              <a:schemeClr val="accent1">
                <a:lumMod val="20000"/>
                <a:lumOff val="80000"/>
              </a:schemeClr>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Top</a:t>
              </a:r>
              <a:r>
                <a:rPr kumimoji="1" lang="ja-JP" altLang="en-US" sz="1400">
                  <a:solidFill>
                    <a:schemeClr val="tx1"/>
                  </a:solidFill>
                  <a:latin typeface="メイリオ" panose="020B0604030504040204" pitchFamily="50" charset="-128"/>
                  <a:ea typeface="メイリオ" panose="020B0604030504040204" pitchFamily="50" charset="-128"/>
                </a:rPr>
                <a:t>へ</a:t>
              </a:r>
            </a:p>
          </p:txBody>
        </p:sp>
      </p:grpSp>
      <p:sp>
        <p:nvSpPr>
          <p:cNvPr id="13" name="正方形/長方形 12">
            <a:extLst>
              <a:ext uri="{FF2B5EF4-FFF2-40B4-BE49-F238E27FC236}">
                <a16:creationId xmlns:a16="http://schemas.microsoft.com/office/drawing/2014/main" id="{5B376810-33C4-BB44-BD12-5625978A9E7F}"/>
              </a:ext>
            </a:extLst>
          </p:cNvPr>
          <p:cNvSpPr/>
          <p:nvPr/>
        </p:nvSpPr>
        <p:spPr>
          <a:xfrm>
            <a:off x="1712639" y="3104963"/>
            <a:ext cx="2340261" cy="21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400">
              <a:solidFill>
                <a:schemeClr val="tx1"/>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8C33E29B-6C88-F644-A293-2D3F52B58567}"/>
              </a:ext>
            </a:extLst>
          </p:cNvPr>
          <p:cNvSpPr txBox="1"/>
          <p:nvPr/>
        </p:nvSpPr>
        <p:spPr>
          <a:xfrm>
            <a:off x="587802" y="2348880"/>
            <a:ext cx="2492990" cy="2423740"/>
          </a:xfrm>
          <a:prstGeom prst="rect">
            <a:avLst/>
          </a:prstGeom>
          <a:noFill/>
        </p:spPr>
        <p:txBody>
          <a:bodyPr wrap="none" rtlCol="0">
            <a:spAutoFit/>
          </a:bodyPr>
          <a:lstStyle/>
          <a:p>
            <a:r>
              <a:rPr lang="ja-JP" altLang="en-US">
                <a:latin typeface="游ゴシック" panose="020B0400000000000000" pitchFamily="50" charset="-128"/>
                <a:ea typeface="游ゴシック" panose="020B0400000000000000" pitchFamily="50" charset="-128"/>
              </a:rPr>
              <a:t>お問い合わせフォーム</a:t>
            </a:r>
            <a:endParaRPr lang="en-US" altLang="ja-JP" dirty="0">
              <a:latin typeface="游ゴシック" panose="020B0400000000000000" pitchFamily="50" charset="-128"/>
              <a:ea typeface="游ゴシック" panose="020B0400000000000000" pitchFamily="50" charset="-128"/>
            </a:endParaRPr>
          </a:p>
          <a:p>
            <a:endParaRPr kumimoji="1" lang="en-US" altLang="ja-JP"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r>
              <a:rPr lang="ja-JP" altLang="en-US" sz="1050">
                <a:latin typeface="游ゴシック" panose="020B0400000000000000" pitchFamily="50" charset="-128"/>
                <a:ea typeface="游ゴシック" panose="020B0400000000000000" pitchFamily="50" charset="-128"/>
              </a:rPr>
              <a:t>名前</a:t>
            </a:r>
            <a:endParaRPr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r>
              <a:rPr lang="ja-JP" altLang="en-US" sz="1050">
                <a:latin typeface="游ゴシック" panose="020B0400000000000000" pitchFamily="50" charset="-128"/>
                <a:ea typeface="游ゴシック" panose="020B0400000000000000" pitchFamily="50" charset="-128"/>
              </a:rPr>
              <a:t>メールアドレス</a:t>
            </a:r>
            <a:endParaRPr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r>
              <a:rPr kumimoji="1" lang="ja-JP" altLang="en-US" sz="1050">
                <a:latin typeface="游ゴシック" panose="020B0400000000000000" pitchFamily="50" charset="-128"/>
                <a:ea typeface="游ゴシック" panose="020B0400000000000000" pitchFamily="50" charset="-128"/>
              </a:rPr>
              <a:t>問い合わせ内容</a:t>
            </a:r>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endParaRPr kumimoji="1" lang="en-US" altLang="ja-JP" sz="1050" dirty="0">
              <a:latin typeface="游ゴシック" panose="020B0400000000000000" pitchFamily="50" charset="-128"/>
              <a:ea typeface="游ゴシック" panose="020B0400000000000000" pitchFamily="50" charset="-128"/>
            </a:endParaRPr>
          </a:p>
          <a:p>
            <a:endParaRPr lang="en-US" altLang="ja-JP" sz="1050" dirty="0">
              <a:latin typeface="游ゴシック" panose="020B0400000000000000" pitchFamily="50" charset="-128"/>
              <a:ea typeface="游ゴシック" panose="020B0400000000000000" pitchFamily="50" charset="-128"/>
            </a:endParaRPr>
          </a:p>
          <a:p>
            <a:endParaRPr kumimoji="1" lang="ja-JP" altLang="en-US" sz="1050">
              <a:latin typeface="游ゴシック" panose="020B0400000000000000" pitchFamily="50" charset="-128"/>
              <a:ea typeface="游ゴシック" panose="020B0400000000000000" pitchFamily="50" charset="-128"/>
            </a:endParaRPr>
          </a:p>
        </p:txBody>
      </p:sp>
      <p:sp>
        <p:nvSpPr>
          <p:cNvPr id="15" name="正方形/長方形 14">
            <a:extLst>
              <a:ext uri="{FF2B5EF4-FFF2-40B4-BE49-F238E27FC236}">
                <a16:creationId xmlns:a16="http://schemas.microsoft.com/office/drawing/2014/main" id="{B429C277-48E0-D84D-B42C-276C414B1AE1}"/>
              </a:ext>
            </a:extLst>
          </p:cNvPr>
          <p:cNvSpPr/>
          <p:nvPr/>
        </p:nvSpPr>
        <p:spPr>
          <a:xfrm>
            <a:off x="1712640" y="3392995"/>
            <a:ext cx="2340261" cy="21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400">
              <a:solidFill>
                <a:schemeClr val="tx1"/>
              </a:solidFill>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25971474-27A8-9E44-A966-71CC0B1212E5}"/>
              </a:ext>
            </a:extLst>
          </p:cNvPr>
          <p:cNvSpPr/>
          <p:nvPr/>
        </p:nvSpPr>
        <p:spPr>
          <a:xfrm>
            <a:off x="1748644" y="3933056"/>
            <a:ext cx="2304256" cy="9285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400">
              <a:solidFill>
                <a:schemeClr val="tx1"/>
              </a:solidFill>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70E8E7C6-5D6E-E341-9D38-EB57FBF04D96}"/>
              </a:ext>
            </a:extLst>
          </p:cNvPr>
          <p:cNvSpPr/>
          <p:nvPr/>
        </p:nvSpPr>
        <p:spPr>
          <a:xfrm>
            <a:off x="1354780" y="5196496"/>
            <a:ext cx="1634500" cy="392743"/>
          </a:xfrm>
          <a:prstGeom prst="rect">
            <a:avLst/>
          </a:prstGeom>
          <a:solidFill>
            <a:schemeClr val="accent1">
              <a:lumMod val="20000"/>
              <a:lumOff val="80000"/>
            </a:schemeClr>
          </a:solid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メイリオ" panose="020B0604030504040204" pitchFamily="50" charset="-128"/>
                <a:ea typeface="メイリオ" panose="020B0604030504040204" pitchFamily="50" charset="-128"/>
              </a:rPr>
              <a:t>送信</a:t>
            </a:r>
            <a:endParaRPr kumimoji="1" lang="ja-JP" altLang="en-US" sz="140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814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9906000" cy="570757"/>
          </a:xfrm>
          <a:prstGeom prst="rect">
            <a:avLst/>
          </a:prstGeom>
          <a:solidFill>
            <a:srgbClr val="0071BC"/>
          </a:solidFill>
          <a:ln>
            <a:noFill/>
          </a:ln>
          <a:effectLst>
            <a:outerShdw blurRad="127000" dist="12700" dir="5400000" algn="t" rotWithShape="0">
              <a:schemeClr val="tx1">
                <a:lumMod val="65000"/>
                <a:lumOff val="35000"/>
                <a:alpha val="3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08484" y="56841"/>
            <a:ext cx="5436604" cy="461665"/>
          </a:xfrm>
          <a:prstGeom prst="rect">
            <a:avLst/>
          </a:prstGeom>
          <a:noFill/>
        </p:spPr>
        <p:txBody>
          <a:bodyPr wrap="square" rtlCol="0">
            <a:spAutoFit/>
          </a:bodyPr>
          <a:lstStyle/>
          <a:p>
            <a:r>
              <a:rPr lang="ja-JP" altLang="en-US" sz="2400" b="1" spc="150">
                <a:solidFill>
                  <a:schemeClr val="bg1"/>
                </a:solidFill>
                <a:latin typeface="メイリオ" panose="020B0604030504040204" pitchFamily="50" charset="-128"/>
                <a:ea typeface="メイリオ" panose="020B0604030504040204" pitchFamily="50" charset="-128"/>
              </a:rPr>
              <a:t>タスクばらし</a:t>
            </a:r>
          </a:p>
        </p:txBody>
      </p:sp>
      <p:sp>
        <p:nvSpPr>
          <p:cNvPr id="8" name="正方形/長方形 7"/>
          <p:cNvSpPr/>
          <p:nvPr/>
        </p:nvSpPr>
        <p:spPr>
          <a:xfrm>
            <a:off x="0" y="6551631"/>
            <a:ext cx="9906000" cy="306369"/>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2000672" y="980728"/>
            <a:ext cx="6660740" cy="1384995"/>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FV</a:t>
            </a:r>
            <a:r>
              <a:rPr lang="ja-JP" altLang="en-US" sz="1400">
                <a:latin typeface="游ゴシック" panose="020B0400000000000000" pitchFamily="50" charset="-128"/>
                <a:ea typeface="游ゴシック" panose="020B0400000000000000" pitchFamily="50" charset="-128"/>
              </a:rPr>
              <a:t>の作成　画像選定　閲覧者へのメッセージ作成</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HTML</a:t>
            </a:r>
            <a:r>
              <a:rPr lang="ja-JP" altLang="en-US" sz="1400">
                <a:latin typeface="游ゴシック" panose="020B0400000000000000" pitchFamily="50" charset="-128"/>
                <a:ea typeface="游ゴシック" panose="020B0400000000000000" pitchFamily="50" charset="-128"/>
              </a:rPr>
              <a:t>で型枠作成</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CSS</a:t>
            </a:r>
            <a:r>
              <a:rPr lang="ja-JP" altLang="en-US" sz="1400">
                <a:latin typeface="游ゴシック" panose="020B0400000000000000" pitchFamily="50" charset="-128"/>
                <a:ea typeface="游ゴシック" panose="020B0400000000000000" pitchFamily="50" charset="-128"/>
              </a:rPr>
              <a:t>で見た目の整形</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一覧ページへのリンク貼り</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記事本文へのリンク貼り</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お問い合わせページへのリンク貼り</a:t>
            </a:r>
            <a:endParaRPr lang="en-US" altLang="ja-JP" sz="1400" dirty="0">
              <a:latin typeface="游ゴシック" panose="020B0400000000000000" pitchFamily="50" charset="-128"/>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93527950-C6D0-074A-8592-DF75B8A78E12}"/>
              </a:ext>
            </a:extLst>
          </p:cNvPr>
          <p:cNvSpPr txBox="1"/>
          <p:nvPr/>
        </p:nvSpPr>
        <p:spPr>
          <a:xfrm>
            <a:off x="2000672" y="2978949"/>
            <a:ext cx="2664296"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HTML</a:t>
            </a:r>
            <a:r>
              <a:rPr lang="ja-JP" altLang="en-US" sz="1400">
                <a:latin typeface="游ゴシック" panose="020B0400000000000000" pitchFamily="50" charset="-128"/>
                <a:ea typeface="游ゴシック" panose="020B0400000000000000" pitchFamily="50" charset="-128"/>
              </a:rPr>
              <a:t>で型枠作成</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CSS</a:t>
            </a:r>
            <a:r>
              <a:rPr lang="ja-JP" altLang="en-US" sz="1400">
                <a:latin typeface="游ゴシック" panose="020B0400000000000000" pitchFamily="50" charset="-128"/>
                <a:ea typeface="游ゴシック" panose="020B0400000000000000" pitchFamily="50" charset="-128"/>
              </a:rPr>
              <a:t>で見た目の整形</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記事本文へのリンク貼り</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Top</a:t>
            </a:r>
            <a:r>
              <a:rPr lang="ja-JP" altLang="en-US" sz="1400">
                <a:latin typeface="游ゴシック" panose="020B0400000000000000" pitchFamily="50" charset="-128"/>
                <a:ea typeface="游ゴシック" panose="020B0400000000000000" pitchFamily="50" charset="-128"/>
              </a:rPr>
              <a:t>ページへのリンク貼り</a:t>
            </a:r>
            <a:endParaRPr lang="en-US" altLang="ja-JP" sz="1400" dirty="0">
              <a:latin typeface="游ゴシック" panose="020B0400000000000000" pitchFamily="50" charset="-128"/>
              <a:ea typeface="游ゴシック" panose="020B0400000000000000" pitchFamily="50" charset="-128"/>
            </a:endParaRPr>
          </a:p>
        </p:txBody>
      </p:sp>
      <p:sp>
        <p:nvSpPr>
          <p:cNvPr id="20" name="テキスト ボックス 19">
            <a:extLst>
              <a:ext uri="{FF2B5EF4-FFF2-40B4-BE49-F238E27FC236}">
                <a16:creationId xmlns:a16="http://schemas.microsoft.com/office/drawing/2014/main" id="{BDFA403D-1EA5-0547-903B-6D26AB22FDEA}"/>
              </a:ext>
            </a:extLst>
          </p:cNvPr>
          <p:cNvSpPr txBox="1"/>
          <p:nvPr/>
        </p:nvSpPr>
        <p:spPr>
          <a:xfrm>
            <a:off x="6789204" y="2960948"/>
            <a:ext cx="2772308"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HTML</a:t>
            </a:r>
            <a:r>
              <a:rPr lang="ja-JP" altLang="en-US" sz="1400">
                <a:latin typeface="游ゴシック" panose="020B0400000000000000" pitchFamily="50" charset="-128"/>
                <a:ea typeface="游ゴシック" panose="020B0400000000000000" pitchFamily="50" charset="-128"/>
              </a:rPr>
              <a:t>で型枠作成</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CSS</a:t>
            </a:r>
            <a:r>
              <a:rPr lang="ja-JP" altLang="en-US" sz="1400">
                <a:latin typeface="游ゴシック" panose="020B0400000000000000" pitchFamily="50" charset="-128"/>
                <a:ea typeface="游ゴシック" panose="020B0400000000000000" pitchFamily="50" charset="-128"/>
              </a:rPr>
              <a:t>で見た目の整形</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一覧ページへのリンク貼り</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Top</a:t>
            </a:r>
            <a:r>
              <a:rPr lang="ja-JP" altLang="en-US" sz="1400">
                <a:latin typeface="游ゴシック" panose="020B0400000000000000" pitchFamily="50" charset="-128"/>
                <a:ea typeface="游ゴシック" panose="020B0400000000000000" pitchFamily="50" charset="-128"/>
              </a:rPr>
              <a:t>ページへのリンク貼り</a:t>
            </a:r>
            <a:endParaRPr lang="en-US" altLang="ja-JP" sz="1400" dirty="0">
              <a:latin typeface="游ゴシック" panose="020B0400000000000000" pitchFamily="50" charset="-128"/>
              <a:ea typeface="游ゴシック" panose="020B0400000000000000" pitchFamily="50" charset="-128"/>
            </a:endParaRPr>
          </a:p>
        </p:txBody>
      </p:sp>
      <p:sp>
        <p:nvSpPr>
          <p:cNvPr id="2" name="角丸四角形 1">
            <a:extLst>
              <a:ext uri="{FF2B5EF4-FFF2-40B4-BE49-F238E27FC236}">
                <a16:creationId xmlns:a16="http://schemas.microsoft.com/office/drawing/2014/main" id="{3DE09DE9-B221-C846-B623-8C1C796DE6FA}"/>
              </a:ext>
            </a:extLst>
          </p:cNvPr>
          <p:cNvSpPr/>
          <p:nvPr/>
        </p:nvSpPr>
        <p:spPr>
          <a:xfrm>
            <a:off x="308484" y="1052648"/>
            <a:ext cx="1440160" cy="322645"/>
          </a:xfrm>
          <a:prstGeom prst="roundRect">
            <a:avLst/>
          </a:prstGeom>
          <a:solidFill>
            <a:schemeClr val="accent1"/>
          </a:solid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rPr>
              <a:t>トップページ</a:t>
            </a:r>
          </a:p>
        </p:txBody>
      </p:sp>
      <p:sp>
        <p:nvSpPr>
          <p:cNvPr id="21" name="角丸四角形 20">
            <a:extLst>
              <a:ext uri="{FF2B5EF4-FFF2-40B4-BE49-F238E27FC236}">
                <a16:creationId xmlns:a16="http://schemas.microsoft.com/office/drawing/2014/main" id="{12E9A72F-3B50-904D-A64C-6ABA0713573B}"/>
              </a:ext>
            </a:extLst>
          </p:cNvPr>
          <p:cNvSpPr/>
          <p:nvPr/>
        </p:nvSpPr>
        <p:spPr>
          <a:xfrm>
            <a:off x="272480" y="3068960"/>
            <a:ext cx="1584176" cy="322645"/>
          </a:xfrm>
          <a:prstGeom prst="roundRect">
            <a:avLst/>
          </a:prstGeom>
          <a:solidFill>
            <a:schemeClr val="accent1"/>
          </a:solid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rPr>
              <a:t>記事一覧ページ</a:t>
            </a:r>
            <a:endParaRPr kumimoji="1"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endParaRPr>
          </a:p>
        </p:txBody>
      </p:sp>
      <p:sp>
        <p:nvSpPr>
          <p:cNvPr id="22" name="角丸四角形 21">
            <a:extLst>
              <a:ext uri="{FF2B5EF4-FFF2-40B4-BE49-F238E27FC236}">
                <a16:creationId xmlns:a16="http://schemas.microsoft.com/office/drawing/2014/main" id="{F3116F4E-0B86-1C42-8C39-034CB5B7D9F4}"/>
              </a:ext>
            </a:extLst>
          </p:cNvPr>
          <p:cNvSpPr/>
          <p:nvPr/>
        </p:nvSpPr>
        <p:spPr>
          <a:xfrm>
            <a:off x="4953000" y="2974002"/>
            <a:ext cx="1599940" cy="322645"/>
          </a:xfrm>
          <a:prstGeom prst="roundRect">
            <a:avLst/>
          </a:prstGeom>
          <a:solidFill>
            <a:schemeClr val="accent1"/>
          </a:solid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rPr>
              <a:t>記事本文ページ</a:t>
            </a:r>
            <a:endParaRPr kumimoji="1"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endParaRPr>
          </a:p>
        </p:txBody>
      </p:sp>
      <p:sp>
        <p:nvSpPr>
          <p:cNvPr id="11" name="角丸四角形 10">
            <a:extLst>
              <a:ext uri="{FF2B5EF4-FFF2-40B4-BE49-F238E27FC236}">
                <a16:creationId xmlns:a16="http://schemas.microsoft.com/office/drawing/2014/main" id="{6F5B032F-8B60-324E-B036-4FE8B8C8ABC9}"/>
              </a:ext>
            </a:extLst>
          </p:cNvPr>
          <p:cNvSpPr/>
          <p:nvPr/>
        </p:nvSpPr>
        <p:spPr>
          <a:xfrm>
            <a:off x="272480" y="4599129"/>
            <a:ext cx="1296144" cy="455555"/>
          </a:xfrm>
          <a:prstGeom prst="roundRect">
            <a:avLst/>
          </a:prstGeom>
          <a:solidFill>
            <a:schemeClr val="accent1"/>
          </a:solid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rPr>
              <a:t>お問いわせページ</a:t>
            </a:r>
          </a:p>
        </p:txBody>
      </p:sp>
      <p:sp>
        <p:nvSpPr>
          <p:cNvPr id="12" name="テキスト ボックス 11">
            <a:extLst>
              <a:ext uri="{FF2B5EF4-FFF2-40B4-BE49-F238E27FC236}">
                <a16:creationId xmlns:a16="http://schemas.microsoft.com/office/drawing/2014/main" id="{DD93FAE8-570D-4541-8B94-38A4D843DEBA}"/>
              </a:ext>
            </a:extLst>
          </p:cNvPr>
          <p:cNvSpPr txBox="1"/>
          <p:nvPr/>
        </p:nvSpPr>
        <p:spPr>
          <a:xfrm>
            <a:off x="2000672" y="4545122"/>
            <a:ext cx="2664296"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HTML</a:t>
            </a:r>
            <a:r>
              <a:rPr lang="ja-JP" altLang="en-US" sz="1400">
                <a:latin typeface="游ゴシック" panose="020B0400000000000000" pitchFamily="50" charset="-128"/>
                <a:ea typeface="游ゴシック" panose="020B0400000000000000" pitchFamily="50" charset="-128"/>
              </a:rPr>
              <a:t>で型枠作成</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CSS</a:t>
            </a:r>
            <a:r>
              <a:rPr lang="ja-JP" altLang="en-US" sz="1400">
                <a:latin typeface="游ゴシック" panose="020B0400000000000000" pitchFamily="50" charset="-128"/>
                <a:ea typeface="游ゴシック" panose="020B0400000000000000" pitchFamily="50" charset="-128"/>
              </a:rPr>
              <a:t>で見た目の整形</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Top</a:t>
            </a:r>
            <a:r>
              <a:rPr lang="ja-JP" altLang="en-US" sz="1400">
                <a:latin typeface="游ゴシック" panose="020B0400000000000000" pitchFamily="50" charset="-128"/>
                <a:ea typeface="游ゴシック" panose="020B0400000000000000" pitchFamily="50" charset="-128"/>
              </a:rPr>
              <a:t>ページへのリンク貼り</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ja-JP" altLang="en-US" sz="1400">
                <a:latin typeface="游ゴシック" panose="020B0400000000000000" pitchFamily="50" charset="-128"/>
                <a:ea typeface="游ゴシック" panose="020B0400000000000000" pitchFamily="50" charset="-128"/>
              </a:rPr>
              <a:t>送信データを</a:t>
            </a:r>
            <a:r>
              <a:rPr lang="en-US" altLang="ja-JP" sz="1400" dirty="0" err="1">
                <a:latin typeface="游ゴシック" panose="020B0400000000000000" pitchFamily="50" charset="-128"/>
                <a:ea typeface="游ゴシック" panose="020B0400000000000000" pitchFamily="50" charset="-128"/>
              </a:rPr>
              <a:t>gmail</a:t>
            </a:r>
            <a:r>
              <a:rPr lang="ja-JP" altLang="en-US" sz="1400">
                <a:latin typeface="游ゴシック" panose="020B0400000000000000" pitchFamily="50" charset="-128"/>
                <a:ea typeface="游ゴシック" panose="020B0400000000000000" pitchFamily="50" charset="-128"/>
              </a:rPr>
              <a:t>で受信</a:t>
            </a:r>
            <a:endParaRPr lang="en-US" altLang="ja-JP" sz="1400" dirty="0">
              <a:latin typeface="游ゴシック" panose="020B0400000000000000" pitchFamily="50" charset="-128"/>
              <a:ea typeface="游ゴシック" panose="020B0400000000000000" pitchFamily="50" charset="-128"/>
            </a:endParaRPr>
          </a:p>
        </p:txBody>
      </p:sp>
      <p:sp>
        <p:nvSpPr>
          <p:cNvPr id="13" name="角丸四角形 12">
            <a:extLst>
              <a:ext uri="{FF2B5EF4-FFF2-40B4-BE49-F238E27FC236}">
                <a16:creationId xmlns:a16="http://schemas.microsoft.com/office/drawing/2014/main" id="{91F27835-C368-9444-91ED-2EB0C94257F2}"/>
              </a:ext>
            </a:extLst>
          </p:cNvPr>
          <p:cNvSpPr/>
          <p:nvPr/>
        </p:nvSpPr>
        <p:spPr>
          <a:xfrm>
            <a:off x="5061012" y="4689140"/>
            <a:ext cx="1296144" cy="455555"/>
          </a:xfrm>
          <a:prstGeom prst="roundRect">
            <a:avLst/>
          </a:prstGeom>
          <a:solidFill>
            <a:schemeClr val="accent1"/>
          </a:solidFill>
          <a:ln>
            <a:solidFill>
              <a:srgbClr val="0071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rPr>
              <a:t>その他</a:t>
            </a:r>
            <a:endParaRPr kumimoji="1" lang="ja-JP" altLang="en-US" sz="1400">
              <a:ln w="0"/>
              <a:solidFill>
                <a:schemeClr val="bg1"/>
              </a:solidFill>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26C5A762-7C34-5642-9B57-F867A3154E3D}"/>
              </a:ext>
            </a:extLst>
          </p:cNvPr>
          <p:cNvSpPr txBox="1"/>
          <p:nvPr/>
        </p:nvSpPr>
        <p:spPr>
          <a:xfrm>
            <a:off x="6789204" y="4635133"/>
            <a:ext cx="2664296"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Docker</a:t>
            </a:r>
            <a:r>
              <a:rPr lang="ja-JP" altLang="en-US" sz="1400">
                <a:latin typeface="游ゴシック" panose="020B0400000000000000" pitchFamily="50" charset="-128"/>
                <a:ea typeface="游ゴシック" panose="020B0400000000000000" pitchFamily="50" charset="-128"/>
              </a:rPr>
              <a:t>で環境構築</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a:latin typeface="游ゴシック" panose="020B0400000000000000" pitchFamily="50" charset="-128"/>
                <a:ea typeface="游ゴシック" panose="020B0400000000000000" pitchFamily="50" charset="-128"/>
              </a:rPr>
              <a:t>Git</a:t>
            </a:r>
            <a:r>
              <a:rPr lang="ja-JP" altLang="en-US" sz="1400">
                <a:latin typeface="游ゴシック" panose="020B0400000000000000" pitchFamily="50" charset="-128"/>
                <a:ea typeface="游ゴシック" panose="020B0400000000000000" pitchFamily="50" charset="-128"/>
              </a:rPr>
              <a:t>で管理</a:t>
            </a:r>
            <a:endParaRPr lang="en-US" altLang="ja-JP" sz="1400" dirty="0">
              <a:latin typeface="游ゴシック" panose="020B0400000000000000" pitchFamily="50" charset="-128"/>
              <a:ea typeface="游ゴシック" panose="020B0400000000000000" pitchFamily="50" charset="-128"/>
            </a:endParaRPr>
          </a:p>
          <a:p>
            <a:pPr marL="285750" indent="-285750">
              <a:buFont typeface="Arial" panose="020B0604020202020204" pitchFamily="34" charset="0"/>
              <a:buChar char="•"/>
            </a:pPr>
            <a:r>
              <a:rPr lang="en-US" altLang="ja-JP" sz="1400" dirty="0" err="1">
                <a:latin typeface="游ゴシック" panose="020B0400000000000000" pitchFamily="50" charset="-128"/>
                <a:ea typeface="游ゴシック" panose="020B0400000000000000" pitchFamily="50" charset="-128"/>
              </a:rPr>
              <a:t>Githab</a:t>
            </a:r>
            <a:r>
              <a:rPr lang="ja-JP" altLang="en-US" sz="1400">
                <a:latin typeface="游ゴシック" panose="020B0400000000000000" pitchFamily="50" charset="-128"/>
                <a:ea typeface="游ゴシック" panose="020B0400000000000000" pitchFamily="50" charset="-128"/>
              </a:rPr>
              <a:t>で共有、コメントもらう</a:t>
            </a:r>
            <a:endParaRPr lang="en-US" altLang="ja-JP" sz="14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987340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0071BC"/>
          </a:solidFill>
        </a:ln>
      </a:spPr>
      <a:bodyPr rtlCol="0" anchor="ctr"/>
      <a:lstStyle>
        <a:defPPr algn="ctr">
          <a:defRPr kumimoji="1" sz="1400" smtClean="0">
            <a:solidFill>
              <a:srgbClr val="0071BC"/>
            </a:solidFill>
            <a:latin typeface="メイリオ" panose="020B0604030504040204" pitchFamily="50" charset="-128"/>
            <a:ea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smtClean="0">
            <a:latin typeface="游ゴシック" panose="020B0400000000000000" pitchFamily="50" charset="-128"/>
            <a:ea typeface="游ゴシック" panose="020B0400000000000000" pitchFamily="50" charset="-128"/>
          </a:defRPr>
        </a:defPPr>
      </a:lstStyle>
    </a:txDef>
  </a:objectDefaults>
  <a:extraClrSchemeLst/>
  <a:extLst>
    <a:ext uri="{05A4C25C-085E-4340-85A3-A5531E510DB2}">
      <thm15:themeFamily xmlns:thm15="http://schemas.microsoft.com/office/thememl/2012/main" name="プレゼンテーション1" id="{16899496-50ED-4B9E-9A2C-999D8EA24850}" vid="{48BAD23E-9AF4-4B25-8645-30082DEB743D}"/>
    </a:ext>
  </a:extLst>
</a:theme>
</file>

<file path=ppt/theme/theme2.xml><?xml version="1.0" encoding="utf-8"?>
<a:theme xmlns:a="http://schemas.openxmlformats.org/drawingml/2006/main" name="ファセッ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{46E49827-07DC-5A45-B4C2-CEC1A6C6BC59}tf16401369</Template>
  <TotalTime>0</TotalTime>
  <Words>508</Words>
  <Application>Microsoft Macintosh PowerPoint</Application>
  <PresentationFormat>A4 210 x 297 mm</PresentationFormat>
  <Paragraphs>149</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9</vt:i4>
      </vt:variant>
    </vt:vector>
  </HeadingPairs>
  <TitlesOfParts>
    <vt:vector size="17" baseType="lpstr">
      <vt:lpstr>メイリオ</vt:lpstr>
      <vt:lpstr>游ゴシック</vt:lpstr>
      <vt:lpstr>Arial</vt:lpstr>
      <vt:lpstr>Segoe UI</vt:lpstr>
      <vt:lpstr>Trebuchet MS</vt:lpstr>
      <vt:lpstr>Wingdings 3</vt:lpstr>
      <vt:lpstr>Office テーマ</vt:lpstr>
      <vt:lpstr>ファセット</vt:lpstr>
      <vt:lpstr>個人用ブログサイト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2020-05-28T07:57:57Z</dcterms:created>
  <dcterms:modified xsi:type="dcterms:W3CDTF">2022-03-22T04:51:09Z</dcterms:modified>
</cp:coreProperties>
</file>